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1.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2.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3.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4.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5.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6.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18.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9.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0.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1.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2.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23.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24.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25.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27.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2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29.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30.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31.xml" ContentType="application/vnd.openxmlformats-officedocument.theme+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32.xml" ContentType="application/vnd.openxmlformats-officedocument.theme+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33.xml" ContentType="application/vnd.openxmlformats-officedocument.theme+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34.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theme/theme35.xml" ContentType="application/vnd.openxmlformats-officedocument.theme+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36.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37.xml" ContentType="application/vnd.openxmlformats-officedocument.theme+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3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notesSlides/notesSlide14.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drawings/drawing3.xml" ContentType="application/vnd.openxmlformats-officedocument.drawingml.chartshapes+xml"/>
  <Override PartName="/ppt/charts/chart18.xml" ContentType="application/vnd.openxmlformats-officedocument.drawingml.chart+xml"/>
  <Override PartName="/ppt/notesSlides/notesSlide17.xml" ContentType="application/vnd.openxmlformats-officedocument.presentationml.notesSlide+xml"/>
  <Override PartName="/ppt/charts/chart19.xml" ContentType="application/vnd.openxmlformats-officedocument.drawingml.chart+xml"/>
  <Override PartName="/ppt/theme/themeOverride13.xml" ContentType="application/vnd.openxmlformats-officedocument.themeOverride+xml"/>
  <Override PartName="/ppt/notesSlides/notesSlide18.xml" ContentType="application/vnd.openxmlformats-officedocument.presentationml.notesSlide+xml"/>
  <Override PartName="/ppt/charts/chart20.xml" ContentType="application/vnd.openxmlformats-officedocument.drawingml.chart+xml"/>
  <Override PartName="/ppt/theme/themeOverride14.xml" ContentType="application/vnd.openxmlformats-officedocument.themeOverride+xml"/>
  <Override PartName="/ppt/notesSlides/notesSlide19.xml" ContentType="application/vnd.openxmlformats-officedocument.presentationml.notesSlide+xml"/>
  <Override PartName="/ppt/charts/chart21.xml" ContentType="application/vnd.openxmlformats-officedocument.drawingml.chart+xml"/>
  <Override PartName="/ppt/theme/themeOverride15.xml" ContentType="application/vnd.openxmlformats-officedocument.themeOverride+xml"/>
  <Override PartName="/ppt/notesSlides/notesSlide20.xml" ContentType="application/vnd.openxmlformats-officedocument.presentationml.notesSlide+xml"/>
  <Override PartName="/ppt/charts/chart22.xml" ContentType="application/vnd.openxmlformats-officedocument.drawingml.chart+xml"/>
  <Override PartName="/ppt/theme/themeOverride1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3.xml" ContentType="application/vnd.openxmlformats-officedocument.drawingml.chart+xml"/>
  <Override PartName="/ppt/theme/themeOverride17.xml" ContentType="application/vnd.openxmlformats-officedocument.themeOverride+xml"/>
  <Override PartName="/ppt/notesSlides/notesSlide23.xml" ContentType="application/vnd.openxmlformats-officedocument.presentationml.notesSlide+xml"/>
  <Override PartName="/ppt/charts/chart24.xml" ContentType="application/vnd.openxmlformats-officedocument.drawingml.chart+xml"/>
  <Override PartName="/ppt/theme/themeOverride18.xml" ContentType="application/vnd.openxmlformats-officedocument.themeOverride+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25.xml" ContentType="application/vnd.openxmlformats-officedocument.drawingml.chart+xml"/>
  <Override PartName="/ppt/theme/themeOverride19.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5276" r:id="rId2"/>
    <p:sldMasterId id="2147485292" r:id="rId3"/>
    <p:sldMasterId id="2147485308" r:id="rId4"/>
    <p:sldMasterId id="2147485324" r:id="rId5"/>
    <p:sldMasterId id="2147485343" r:id="rId6"/>
    <p:sldMasterId id="2147485359" r:id="rId7"/>
    <p:sldMasterId id="2147485375" r:id="rId8"/>
    <p:sldMasterId id="2147485392" r:id="rId9"/>
    <p:sldMasterId id="2147485408" r:id="rId10"/>
    <p:sldMasterId id="2147485424" r:id="rId11"/>
    <p:sldMasterId id="2147485440" r:id="rId12"/>
    <p:sldMasterId id="2147485457" r:id="rId13"/>
    <p:sldMasterId id="2147485472" r:id="rId14"/>
    <p:sldMasterId id="2147485487" r:id="rId15"/>
    <p:sldMasterId id="2147485504" r:id="rId16"/>
    <p:sldMasterId id="2147485519" r:id="rId17"/>
    <p:sldMasterId id="2147485534" r:id="rId18"/>
    <p:sldMasterId id="2147485553" r:id="rId19"/>
    <p:sldMasterId id="2147485569" r:id="rId20"/>
    <p:sldMasterId id="2147485585" r:id="rId21"/>
    <p:sldMasterId id="2147485600" r:id="rId22"/>
    <p:sldMasterId id="2147485616" r:id="rId23"/>
    <p:sldMasterId id="2147485631" r:id="rId24"/>
    <p:sldMasterId id="2147485647" r:id="rId25"/>
    <p:sldMasterId id="2147485663" r:id="rId26"/>
    <p:sldMasterId id="2147485679" r:id="rId27"/>
    <p:sldMasterId id="2147485695" r:id="rId28"/>
    <p:sldMasterId id="2147485710" r:id="rId29"/>
    <p:sldMasterId id="2147485725" r:id="rId30"/>
    <p:sldMasterId id="2147485741" r:id="rId31"/>
    <p:sldMasterId id="2147485756" r:id="rId32"/>
    <p:sldMasterId id="2147485773" r:id="rId33"/>
    <p:sldMasterId id="2147485788" r:id="rId34"/>
    <p:sldMasterId id="2147485804" r:id="rId35"/>
    <p:sldMasterId id="2147485821" r:id="rId36"/>
    <p:sldMasterId id="2147485837" r:id="rId37"/>
    <p:sldMasterId id="2147485853" r:id="rId38"/>
    <p:sldMasterId id="2147485869" r:id="rId39"/>
  </p:sldMasterIdLst>
  <p:notesMasterIdLst>
    <p:notesMasterId r:id="rId73"/>
  </p:notesMasterIdLst>
  <p:handoutMasterIdLst>
    <p:handoutMasterId r:id="rId74"/>
  </p:handoutMasterIdLst>
  <p:sldIdLst>
    <p:sldId id="567" r:id="rId40"/>
    <p:sldId id="830" r:id="rId41"/>
    <p:sldId id="832" r:id="rId42"/>
    <p:sldId id="833" r:id="rId43"/>
    <p:sldId id="834" r:id="rId44"/>
    <p:sldId id="835" r:id="rId45"/>
    <p:sldId id="836" r:id="rId46"/>
    <p:sldId id="752" r:id="rId47"/>
    <p:sldId id="766" r:id="rId48"/>
    <p:sldId id="847" r:id="rId49"/>
    <p:sldId id="756" r:id="rId50"/>
    <p:sldId id="757" r:id="rId51"/>
    <p:sldId id="812" r:id="rId52"/>
    <p:sldId id="813" r:id="rId53"/>
    <p:sldId id="818" r:id="rId54"/>
    <p:sldId id="815" r:id="rId55"/>
    <p:sldId id="816" r:id="rId56"/>
    <p:sldId id="817" r:id="rId57"/>
    <p:sldId id="857" r:id="rId58"/>
    <p:sldId id="859" r:id="rId59"/>
    <p:sldId id="860" r:id="rId60"/>
    <p:sldId id="811" r:id="rId61"/>
    <p:sldId id="762" r:id="rId62"/>
    <p:sldId id="730" r:id="rId63"/>
    <p:sldId id="819" r:id="rId64"/>
    <p:sldId id="820" r:id="rId65"/>
    <p:sldId id="821" r:id="rId66"/>
    <p:sldId id="823" r:id="rId67"/>
    <p:sldId id="824" r:id="rId68"/>
    <p:sldId id="825" r:id="rId69"/>
    <p:sldId id="826" r:id="rId70"/>
    <p:sldId id="827" r:id="rId71"/>
    <p:sldId id="679" r:id="rId7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12" autoAdjust="0"/>
    <p:restoredTop sz="87218" autoAdjust="0"/>
  </p:normalViewPr>
  <p:slideViewPr>
    <p:cSldViewPr snapToGrid="0">
      <p:cViewPr>
        <p:scale>
          <a:sx n="90" d="100"/>
          <a:sy n="90" d="100"/>
        </p:scale>
        <p:origin x="-806" y="-336"/>
      </p:cViewPr>
      <p:guideLst>
        <p:guide orient="horz" pos="2160"/>
        <p:guide pos="2880"/>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686" y="612"/>
      </p:cViewPr>
      <p:guideLst>
        <p:guide orient="horz" pos="2924"/>
        <p:guide orient="horz" pos="2928"/>
        <p:guide pos="2200"/>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3.xml"/><Relationship Id="rId47" Type="http://schemas.openxmlformats.org/officeDocument/2006/relationships/slide" Target="slides/slide8.xml"/><Relationship Id="rId63" Type="http://schemas.openxmlformats.org/officeDocument/2006/relationships/slide" Target="slides/slide24.xml"/><Relationship Id="rId68" Type="http://schemas.openxmlformats.org/officeDocument/2006/relationships/slide" Target="slides/slide2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2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slideMaster" Target="slideMasters/slideMaster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2.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7.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4.xlsx"/><Relationship Id="rId1" Type="http://schemas.openxmlformats.org/officeDocument/2006/relationships/themeOverride" Target="../theme/themeOverride18.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Reference case 2014</c:v>
                </c:pt>
              </c:strCache>
            </c:strRef>
          </c:tx>
          <c:spPr>
            <a:ln w="38100">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General</c:formatCode>
                <c:ptCount val="51"/>
                <c:pt idx="20">
                  <c:v>83.884338</c:v>
                </c:pt>
                <c:pt idx="21">
                  <c:v>114.92836800000001</c:v>
                </c:pt>
                <c:pt idx="22">
                  <c:v>113.31371300000001</c:v>
                </c:pt>
                <c:pt idx="23">
                  <c:v>108.110001</c:v>
                </c:pt>
                <c:pt idx="24">
                  <c:v>100.369934</c:v>
                </c:pt>
                <c:pt idx="25">
                  <c:v>98.593117000000007</c:v>
                </c:pt>
                <c:pt idx="26">
                  <c:v>94.832047000000003</c:v>
                </c:pt>
                <c:pt idx="27">
                  <c:v>93.205353000000002</c:v>
                </c:pt>
                <c:pt idx="28">
                  <c:v>93.874190999999996</c:v>
                </c:pt>
                <c:pt idx="29">
                  <c:v>95.782364000000001</c:v>
                </c:pt>
                <c:pt idx="30">
                  <c:v>98.005722000000006</c:v>
                </c:pt>
                <c:pt idx="31">
                  <c:v>100.52930499999999</c:v>
                </c:pt>
                <c:pt idx="32">
                  <c:v>103.084564</c:v>
                </c:pt>
                <c:pt idx="33">
                  <c:v>105.76868399999999</c:v>
                </c:pt>
                <c:pt idx="34">
                  <c:v>108.277985</c:v>
                </c:pt>
                <c:pt idx="35">
                  <c:v>110.61209100000001</c:v>
                </c:pt>
                <c:pt idx="36">
                  <c:v>112.573685</c:v>
                </c:pt>
                <c:pt idx="37">
                  <c:v>115.03723100000001</c:v>
                </c:pt>
                <c:pt idx="38">
                  <c:v>117.032196</c:v>
                </c:pt>
                <c:pt idx="39">
                  <c:v>119.09092699999999</c:v>
                </c:pt>
                <c:pt idx="40">
                  <c:v>120.766907</c:v>
                </c:pt>
                <c:pt idx="41">
                  <c:v>122.87133799999999</c:v>
                </c:pt>
                <c:pt idx="42">
                  <c:v>125.23539</c:v>
                </c:pt>
                <c:pt idx="43">
                  <c:v>127.50490600000001</c:v>
                </c:pt>
                <c:pt idx="44">
                  <c:v>129.60845900000001</c:v>
                </c:pt>
                <c:pt idx="45">
                  <c:v>131.69950900000001</c:v>
                </c:pt>
                <c:pt idx="46">
                  <c:v>133.56669600000001</c:v>
                </c:pt>
                <c:pt idx="47">
                  <c:v>135.74527</c:v>
                </c:pt>
                <c:pt idx="48">
                  <c:v>137.79776000000001</c:v>
                </c:pt>
                <c:pt idx="49">
                  <c:v>140.52340699999999</c:v>
                </c:pt>
                <c:pt idx="50">
                  <c:v>143.56402600000001</c:v>
                </c:pt>
              </c:numCache>
            </c:numRef>
          </c:val>
          <c:smooth val="0"/>
        </c:ser>
        <c:ser>
          <c:idx val="1"/>
          <c:order val="1"/>
          <c:tx>
            <c:strRef>
              <c:f>Sheet1!#REF!</c:f>
              <c:strCache>
                <c:ptCount val="1"/>
                <c:pt idx="0">
                  <c:v>#REF!</c:v>
                </c:pt>
              </c:strCache>
            </c:strRef>
          </c:tx>
          <c:spPr>
            <a:ln w="38100">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Sheet1!#REF!</c:f>
              <c:numCache>
                <c:formatCode>General</c:formatCode>
                <c:ptCount val="1"/>
                <c:pt idx="0">
                  <c:v>1</c:v>
                </c:pt>
              </c:numCache>
            </c:numRef>
          </c:val>
          <c:smooth val="0"/>
        </c:ser>
        <c:ser>
          <c:idx val="2"/>
          <c:order val="2"/>
          <c:tx>
            <c:strRef>
              <c:f>Sheet1!$A$3</c:f>
              <c:strCache>
                <c:ptCount val="1"/>
                <c:pt idx="0">
                  <c:v>Reference case 2015</c:v>
                </c:pt>
              </c:strCache>
            </c:strRef>
          </c:tx>
          <c:spPr>
            <a:ln w="38100">
              <a:solidFill>
                <a:srgbClr val="00000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General</c:formatCode>
                <c:ptCount val="51"/>
                <c:pt idx="0">
                  <c:v>37.808383255565211</c:v>
                </c:pt>
                <c:pt idx="1">
                  <c:v>30.930232625187553</c:v>
                </c:pt>
                <c:pt idx="2">
                  <c:v>29.174712446979903</c:v>
                </c:pt>
                <c:pt idx="3">
                  <c:v>25.155535293873616</c:v>
                </c:pt>
                <c:pt idx="4">
                  <c:v>22.895271145135748</c:v>
                </c:pt>
                <c:pt idx="5">
                  <c:v>24.130642989542523</c:v>
                </c:pt>
                <c:pt idx="6">
                  <c:v>28.691459232289812</c:v>
                </c:pt>
                <c:pt idx="7">
                  <c:v>26.132952924600307</c:v>
                </c:pt>
                <c:pt idx="8">
                  <c:v>17.280475651379831</c:v>
                </c:pt>
                <c:pt idx="9">
                  <c:v>23.792490640832323</c:v>
                </c:pt>
                <c:pt idx="10">
                  <c:v>37.177558409146414</c:v>
                </c:pt>
                <c:pt idx="11">
                  <c:v>31.159721239690882</c:v>
                </c:pt>
                <c:pt idx="12">
                  <c:v>31.332923459580087</c:v>
                </c:pt>
                <c:pt idx="13">
                  <c:v>35.543651539738633</c:v>
                </c:pt>
                <c:pt idx="14">
                  <c:v>45.789195532888975</c:v>
                </c:pt>
                <c:pt idx="15">
                  <c:v>63.146948809201717</c:v>
                </c:pt>
                <c:pt idx="16">
                  <c:v>73.342435675372514</c:v>
                </c:pt>
                <c:pt idx="17">
                  <c:v>79.462702718320941</c:v>
                </c:pt>
                <c:pt idx="18">
                  <c:v>104.188766</c:v>
                </c:pt>
                <c:pt idx="19">
                  <c:v>65.634131999999994</c:v>
                </c:pt>
                <c:pt idx="20">
                  <c:v>83.842392000000004</c:v>
                </c:pt>
                <c:pt idx="21">
                  <c:v>114.95115699999999</c:v>
                </c:pt>
                <c:pt idx="22">
                  <c:v>113.314194</c:v>
                </c:pt>
                <c:pt idx="23">
                  <c:v>108.637001</c:v>
                </c:pt>
                <c:pt idx="24">
                  <c:v>97.474106000000006</c:v>
                </c:pt>
                <c:pt idx="25">
                  <c:v>55.622551000000001</c:v>
                </c:pt>
                <c:pt idx="26">
                  <c:v>71.066115999999994</c:v>
                </c:pt>
                <c:pt idx="27">
                  <c:v>76.353560999999999</c:v>
                </c:pt>
                <c:pt idx="28">
                  <c:v>76.245338000000004</c:v>
                </c:pt>
                <c:pt idx="29">
                  <c:v>77.689269999999993</c:v>
                </c:pt>
                <c:pt idx="30">
                  <c:v>79.133178999999998</c:v>
                </c:pt>
                <c:pt idx="31">
                  <c:v>81.286972000000006</c:v>
                </c:pt>
                <c:pt idx="32">
                  <c:v>83.635468000000003</c:v>
                </c:pt>
                <c:pt idx="33">
                  <c:v>86.087494000000007</c:v>
                </c:pt>
                <c:pt idx="34">
                  <c:v>88.602538999999993</c:v>
                </c:pt>
                <c:pt idx="35">
                  <c:v>91.129149999999996</c:v>
                </c:pt>
                <c:pt idx="36">
                  <c:v>93.863028999999997</c:v>
                </c:pt>
                <c:pt idx="37">
                  <c:v>96.678916999999998</c:v>
                </c:pt>
                <c:pt idx="38">
                  <c:v>99.579284999999999</c:v>
                </c:pt>
                <c:pt idx="39">
                  <c:v>102.566666</c:v>
                </c:pt>
                <c:pt idx="40">
                  <c:v>105.64366099999999</c:v>
                </c:pt>
                <c:pt idx="41">
                  <c:v>108.812973</c:v>
                </c:pt>
                <c:pt idx="42">
                  <c:v>112.07736199999999</c:v>
                </c:pt>
                <c:pt idx="43">
                  <c:v>115.43383799999999</c:v>
                </c:pt>
                <c:pt idx="44">
                  <c:v>118.711304</c:v>
                </c:pt>
                <c:pt idx="45">
                  <c:v>122.203247</c:v>
                </c:pt>
                <c:pt idx="46">
                  <c:v>125.813187</c:v>
                </c:pt>
                <c:pt idx="47">
                  <c:v>129.326111</c:v>
                </c:pt>
                <c:pt idx="48">
                  <c:v>133.17593400000001</c:v>
                </c:pt>
                <c:pt idx="49">
                  <c:v>137.41243</c:v>
                </c:pt>
                <c:pt idx="50">
                  <c:v>141.27615399999999</c:v>
                </c:pt>
              </c:numCache>
            </c:numRef>
          </c:val>
          <c:smooth val="0"/>
        </c:ser>
        <c:ser>
          <c:idx val="3"/>
          <c:order val="3"/>
          <c:tx>
            <c:strRef>
              <c:f>Sheet1!$A$4</c:f>
              <c:strCache>
                <c:ptCount val="1"/>
              </c:strCache>
            </c:strRef>
          </c:tx>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General</c:formatCode>
                <c:ptCount val="51"/>
              </c:numCache>
            </c:numRef>
          </c:val>
          <c:smooth val="0"/>
        </c:ser>
        <c:ser>
          <c:idx val="4"/>
          <c:order val="4"/>
          <c:tx>
            <c:strRef>
              <c:f>Sheet1!$A$5</c:f>
              <c:strCache>
                <c:ptCount val="1"/>
              </c:strCache>
            </c:strRef>
          </c:tx>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Sheet1!$B$5:$AZ$5</c:f>
              <c:numCache>
                <c:formatCode>General</c:formatCode>
                <c:ptCount val="51"/>
              </c:numCache>
            </c:numRef>
          </c:val>
          <c:smooth val="0"/>
        </c:ser>
        <c:dLbls>
          <c:showLegendKey val="0"/>
          <c:showVal val="0"/>
          <c:showCatName val="0"/>
          <c:showSerName val="0"/>
          <c:showPercent val="0"/>
          <c:showBubbleSize val="0"/>
        </c:dLbls>
        <c:marker val="1"/>
        <c:smooth val="0"/>
        <c:axId val="169295360"/>
        <c:axId val="93965696"/>
      </c:lineChart>
      <c:catAx>
        <c:axId val="169295360"/>
        <c:scaling>
          <c:orientation val="minMax"/>
        </c:scaling>
        <c:delete val="0"/>
        <c:axPos val="b"/>
        <c:majorTickMark val="out"/>
        <c:minorTickMark val="none"/>
        <c:tickLblPos val="nextTo"/>
        <c:spPr>
          <a:ln w="12700">
            <a:solidFill>
              <a:schemeClr val="tx1"/>
            </a:solidFill>
          </a:ln>
        </c:spPr>
        <c:crossAx val="93965696"/>
        <c:crosses val="autoZero"/>
        <c:auto val="1"/>
        <c:lblAlgn val="ctr"/>
        <c:lblOffset val="100"/>
        <c:tickLblSkip val="5"/>
        <c:tickMarkSkip val="5"/>
        <c:noMultiLvlLbl val="0"/>
      </c:catAx>
      <c:valAx>
        <c:axId val="93965696"/>
        <c:scaling>
          <c:orientation val="minMax"/>
          <c:max val="160"/>
          <c:min val="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crossAx val="169295360"/>
        <c:crosses val="autoZero"/>
        <c:crossBetween val="midCat"/>
        <c:majorUnit val="40"/>
      </c:valAx>
    </c:plotArea>
    <c:plotVisOnly val="1"/>
    <c:dispBlanksAs val="gap"/>
    <c:showDLblsOverMax val="0"/>
  </c:chart>
  <c:txPr>
    <a:bodyPr/>
    <a:lstStyle/>
    <a:p>
      <a:pPr>
        <a:defRPr sz="14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strCache>
            </c:strRef>
          </c:tx>
          <c:spPr>
            <a:ln w="38100">
              <a:solidFill>
                <a:srgbClr val="5D9732"/>
              </a:solidFill>
            </a:ln>
          </c:spPr>
          <c:marker>
            <c:symbol val="none"/>
          </c:marker>
          <c:cat>
            <c:strRef>
              <c:f>Sheet1!$BE$1:$CN$1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Sheet1!$BE$2:$CN$2</c:f>
              <c:numCache>
                <c:formatCode>General</c:formatCode>
                <c:ptCount val="36"/>
              </c:numCache>
            </c:numRef>
          </c:val>
          <c:smooth val="0"/>
        </c:ser>
        <c:ser>
          <c:idx val="2"/>
          <c:order val="1"/>
          <c:tx>
            <c:strRef>
              <c:f>Sheet1!$A$3</c:f>
              <c:strCache>
                <c:ptCount val="1"/>
                <c:pt idx="0">
                  <c:v>Low Price</c:v>
                </c:pt>
              </c:strCache>
            </c:strRef>
          </c:tx>
          <c:spPr>
            <a:ln w="28575">
              <a:solidFill>
                <a:srgbClr val="0096D7"/>
              </a:solidFill>
            </a:ln>
          </c:spPr>
          <c:marker>
            <c:symbol val="none"/>
          </c:marker>
          <c:cat>
            <c:strRef>
              <c:f>Sheet1!$BE$1:$CN$1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Sheet1!$BE$3:$CN$3</c:f>
              <c:numCache>
                <c:formatCode>General</c:formatCode>
                <c:ptCount val="36"/>
                <c:pt idx="9">
                  <c:v>1.944</c:v>
                </c:pt>
                <c:pt idx="10">
                  <c:v>1.5779380000000001</c:v>
                </c:pt>
                <c:pt idx="11">
                  <c:v>1.957921</c:v>
                </c:pt>
                <c:pt idx="12">
                  <c:v>2.1331730000000002</c:v>
                </c:pt>
                <c:pt idx="13">
                  <c:v>2.1067719999999999</c:v>
                </c:pt>
                <c:pt idx="14">
                  <c:v>2.1647409999999998</c:v>
                </c:pt>
                <c:pt idx="15">
                  <c:v>2.1921840000000001</c:v>
                </c:pt>
                <c:pt idx="16">
                  <c:v>2.1757499999999999</c:v>
                </c:pt>
                <c:pt idx="17">
                  <c:v>2.109537</c:v>
                </c:pt>
                <c:pt idx="18">
                  <c:v>2.017328</c:v>
                </c:pt>
                <c:pt idx="19">
                  <c:v>2.0065559999999998</c:v>
                </c:pt>
                <c:pt idx="20">
                  <c:v>2.0380280000000002</c:v>
                </c:pt>
                <c:pt idx="21">
                  <c:v>2.0012150000000002</c:v>
                </c:pt>
                <c:pt idx="22">
                  <c:v>1.9462109999999999</c:v>
                </c:pt>
                <c:pt idx="23">
                  <c:v>1.9467019999999999</c:v>
                </c:pt>
                <c:pt idx="24">
                  <c:v>1.9470369999999999</c:v>
                </c:pt>
                <c:pt idx="25">
                  <c:v>1.882995</c:v>
                </c:pt>
                <c:pt idx="26">
                  <c:v>1.8071379999999999</c:v>
                </c:pt>
                <c:pt idx="27">
                  <c:v>1.643359</c:v>
                </c:pt>
                <c:pt idx="28">
                  <c:v>1.5669919999999999</c:v>
                </c:pt>
                <c:pt idx="29">
                  <c:v>1.295944</c:v>
                </c:pt>
                <c:pt idx="30">
                  <c:v>1.212016</c:v>
                </c:pt>
                <c:pt idx="31">
                  <c:v>1.1674070000000001</c:v>
                </c:pt>
                <c:pt idx="32">
                  <c:v>1.109772</c:v>
                </c:pt>
                <c:pt idx="33">
                  <c:v>0.96245199999999997</c:v>
                </c:pt>
                <c:pt idx="34">
                  <c:v>0.81740500000000005</c:v>
                </c:pt>
                <c:pt idx="35">
                  <c:v>0.70768799999999998</c:v>
                </c:pt>
              </c:numCache>
            </c:numRef>
          </c:val>
          <c:smooth val="0"/>
        </c:ser>
        <c:ser>
          <c:idx val="3"/>
          <c:order val="2"/>
          <c:tx>
            <c:strRef>
              <c:f>Sheet1!$A$4</c:f>
              <c:strCache>
                <c:ptCount val="1"/>
                <c:pt idx="0">
                  <c:v>High Resource</c:v>
                </c:pt>
              </c:strCache>
            </c:strRef>
          </c:tx>
          <c:spPr>
            <a:ln w="28575">
              <a:solidFill>
                <a:srgbClr val="A33340"/>
              </a:solidFill>
            </a:ln>
          </c:spPr>
          <c:marker>
            <c:symbol val="none"/>
          </c:marker>
          <c:cat>
            <c:strRef>
              <c:f>Sheet1!$BE$1:$CN$1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Sheet1!$BE$4:$CN$4</c:f>
              <c:numCache>
                <c:formatCode>General</c:formatCode>
                <c:ptCount val="36"/>
                <c:pt idx="9">
                  <c:v>1.944</c:v>
                </c:pt>
                <c:pt idx="10">
                  <c:v>3.1343939999999999</c:v>
                </c:pt>
                <c:pt idx="11">
                  <c:v>3.6117330000000001</c:v>
                </c:pt>
                <c:pt idx="12">
                  <c:v>4.2130080000000003</c:v>
                </c:pt>
                <c:pt idx="13">
                  <c:v>4.3691550000000001</c:v>
                </c:pt>
                <c:pt idx="14">
                  <c:v>4.8700859999999997</c:v>
                </c:pt>
                <c:pt idx="15">
                  <c:v>5.0336590000000001</c:v>
                </c:pt>
                <c:pt idx="16">
                  <c:v>5.5021319999999996</c:v>
                </c:pt>
                <c:pt idx="17">
                  <c:v>5.8112259999999996</c:v>
                </c:pt>
                <c:pt idx="18">
                  <c:v>6.0331070000000002</c:v>
                </c:pt>
                <c:pt idx="19">
                  <c:v>6.4013489999999997</c:v>
                </c:pt>
                <c:pt idx="20">
                  <c:v>6.655392</c:v>
                </c:pt>
                <c:pt idx="21">
                  <c:v>6.9407399999999999</c:v>
                </c:pt>
                <c:pt idx="22">
                  <c:v>7.1915480000000001</c:v>
                </c:pt>
                <c:pt idx="23">
                  <c:v>7.3958339999999998</c:v>
                </c:pt>
                <c:pt idx="24">
                  <c:v>7.6536179999999998</c:v>
                </c:pt>
                <c:pt idx="25">
                  <c:v>7.8571609999999996</c:v>
                </c:pt>
                <c:pt idx="26">
                  <c:v>8.1692119999999999</c:v>
                </c:pt>
                <c:pt idx="27">
                  <c:v>8.4774480000000008</c:v>
                </c:pt>
                <c:pt idx="28">
                  <c:v>8.7993649999999999</c:v>
                </c:pt>
                <c:pt idx="29">
                  <c:v>9.0390010000000007</c:v>
                </c:pt>
                <c:pt idx="30">
                  <c:v>9.2457720000000005</c:v>
                </c:pt>
                <c:pt idx="31">
                  <c:v>9.4858600000000006</c:v>
                </c:pt>
                <c:pt idx="32">
                  <c:v>9.5792560000000009</c:v>
                </c:pt>
                <c:pt idx="33">
                  <c:v>9.64621</c:v>
                </c:pt>
                <c:pt idx="34">
                  <c:v>9.7475360000000002</c:v>
                </c:pt>
                <c:pt idx="35">
                  <c:v>9.8909870000000009</c:v>
                </c:pt>
              </c:numCache>
            </c:numRef>
          </c:val>
          <c:smooth val="0"/>
        </c:ser>
        <c:ser>
          <c:idx val="4"/>
          <c:order val="3"/>
          <c:tx>
            <c:strRef>
              <c:f>Sheet1!$A$5</c:f>
              <c:strCache>
                <c:ptCount val="1"/>
                <c:pt idx="0">
                  <c:v>Reference</c:v>
                </c:pt>
              </c:strCache>
            </c:strRef>
          </c:tx>
          <c:marker>
            <c:symbol val="none"/>
          </c:marker>
          <c:cat>
            <c:strRef>
              <c:f>Sheet1!$BE$1:$CN$1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Sheet1!$BE$5:$CM$5</c:f>
              <c:numCache>
                <c:formatCode>General</c:formatCode>
                <c:ptCount val="35"/>
                <c:pt idx="0">
                  <c:v>-2.4030409999999991</c:v>
                </c:pt>
                <c:pt idx="1">
                  <c:v>-2.288637</c:v>
                </c:pt>
                <c:pt idx="2">
                  <c:v>-2.0245939999999987</c:v>
                </c:pt>
                <c:pt idx="3">
                  <c:v>-1.3395060000000012</c:v>
                </c:pt>
                <c:pt idx="4">
                  <c:v>-0.64177599999999901</c:v>
                </c:pt>
                <c:pt idx="5">
                  <c:v>-0.26901600000000014</c:v>
                </c:pt>
                <c:pt idx="6">
                  <c:v>0.43808700000000078</c:v>
                </c:pt>
                <c:pt idx="7">
                  <c:v>1.0660519999999996</c:v>
                </c:pt>
                <c:pt idx="8">
                  <c:v>1.3584790000000004</c:v>
                </c:pt>
                <c:pt idx="9">
                  <c:v>1.944</c:v>
                </c:pt>
                <c:pt idx="10">
                  <c:v>2.1489999999999996</c:v>
                </c:pt>
                <c:pt idx="11">
                  <c:v>2.3950000000000005</c:v>
                </c:pt>
                <c:pt idx="12">
                  <c:v>2.7051619999999996</c:v>
                </c:pt>
                <c:pt idx="13">
                  <c:v>2.702048</c:v>
                </c:pt>
                <c:pt idx="14">
                  <c:v>2.7404130000000002</c:v>
                </c:pt>
                <c:pt idx="15">
                  <c:v>2.8048419999999989</c:v>
                </c:pt>
                <c:pt idx="16">
                  <c:v>2.9982440000000001</c:v>
                </c:pt>
                <c:pt idx="17">
                  <c:v>3.0786289999999989</c:v>
                </c:pt>
                <c:pt idx="18">
                  <c:v>3.1467719999999999</c:v>
                </c:pt>
                <c:pt idx="19">
                  <c:v>3.1952560000000005</c:v>
                </c:pt>
                <c:pt idx="20">
                  <c:v>3.235887</c:v>
                </c:pt>
                <c:pt idx="21">
                  <c:v>3.2925219999999991</c:v>
                </c:pt>
                <c:pt idx="22">
                  <c:v>3.3655430000000002</c:v>
                </c:pt>
                <c:pt idx="23">
                  <c:v>3.4205649999999999</c:v>
                </c:pt>
                <c:pt idx="24">
                  <c:v>3.4948729999999997</c:v>
                </c:pt>
                <c:pt idx="25">
                  <c:v>3.562046</c:v>
                </c:pt>
                <c:pt idx="26">
                  <c:v>3.604806</c:v>
                </c:pt>
                <c:pt idx="27">
                  <c:v>3.642309</c:v>
                </c:pt>
                <c:pt idx="28">
                  <c:v>3.7417929999999995</c:v>
                </c:pt>
                <c:pt idx="29">
                  <c:v>3.8401759999999991</c:v>
                </c:pt>
                <c:pt idx="30">
                  <c:v>3.940995</c:v>
                </c:pt>
                <c:pt idx="31">
                  <c:v>4.0444979999999999</c:v>
                </c:pt>
                <c:pt idx="32">
                  <c:v>4.133108</c:v>
                </c:pt>
                <c:pt idx="33">
                  <c:v>4.1418039999999996</c:v>
                </c:pt>
                <c:pt idx="34">
                  <c:v>4.1708480000000003</c:v>
                </c:pt>
              </c:numCache>
            </c:numRef>
          </c:val>
          <c:smooth val="0"/>
        </c:ser>
        <c:ser>
          <c:idx val="1"/>
          <c:order val="4"/>
          <c:tx>
            <c:strRef>
              <c:f>Sheet1!$A$5</c:f>
              <c:strCache>
                <c:ptCount val="1"/>
                <c:pt idx="0">
                  <c:v>Reference</c:v>
                </c:pt>
              </c:strCache>
            </c:strRef>
          </c:tx>
          <c:spPr>
            <a:ln w="28575">
              <a:solidFill>
                <a:srgbClr val="000000"/>
              </a:solidFill>
            </a:ln>
          </c:spPr>
          <c:marker>
            <c:symbol val="none"/>
          </c:marker>
          <c:cat>
            <c:strRef>
              <c:f>Sheet1!$BE$1:$CN$1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Sheet1!$BE$5:$CN$5</c:f>
              <c:numCache>
                <c:formatCode>General</c:formatCode>
                <c:ptCount val="36"/>
                <c:pt idx="0">
                  <c:v>-2.4030409999999991</c:v>
                </c:pt>
                <c:pt idx="1">
                  <c:v>-2.288637</c:v>
                </c:pt>
                <c:pt idx="2">
                  <c:v>-2.0245939999999987</c:v>
                </c:pt>
                <c:pt idx="3">
                  <c:v>-1.3395060000000012</c:v>
                </c:pt>
                <c:pt idx="4">
                  <c:v>-0.64177599999999901</c:v>
                </c:pt>
                <c:pt idx="5">
                  <c:v>-0.26901600000000014</c:v>
                </c:pt>
                <c:pt idx="6">
                  <c:v>0.43808700000000078</c:v>
                </c:pt>
                <c:pt idx="7">
                  <c:v>1.0660519999999996</c:v>
                </c:pt>
                <c:pt idx="8">
                  <c:v>1.3584790000000004</c:v>
                </c:pt>
                <c:pt idx="9">
                  <c:v>1.944</c:v>
                </c:pt>
                <c:pt idx="10">
                  <c:v>2.1489999999999996</c:v>
                </c:pt>
                <c:pt idx="11">
                  <c:v>2.3950000000000005</c:v>
                </c:pt>
                <c:pt idx="12">
                  <c:v>2.7051619999999996</c:v>
                </c:pt>
                <c:pt idx="13">
                  <c:v>2.702048</c:v>
                </c:pt>
                <c:pt idx="14">
                  <c:v>2.7404130000000002</c:v>
                </c:pt>
                <c:pt idx="15">
                  <c:v>2.8048419999999989</c:v>
                </c:pt>
                <c:pt idx="16">
                  <c:v>2.9982440000000001</c:v>
                </c:pt>
                <c:pt idx="17">
                  <c:v>3.0786289999999989</c:v>
                </c:pt>
                <c:pt idx="18">
                  <c:v>3.1467719999999999</c:v>
                </c:pt>
                <c:pt idx="19">
                  <c:v>3.1952560000000005</c:v>
                </c:pt>
                <c:pt idx="20">
                  <c:v>3.235887</c:v>
                </c:pt>
                <c:pt idx="21">
                  <c:v>3.2925219999999991</c:v>
                </c:pt>
                <c:pt idx="22">
                  <c:v>3.3655430000000002</c:v>
                </c:pt>
                <c:pt idx="23">
                  <c:v>3.4205649999999999</c:v>
                </c:pt>
                <c:pt idx="24">
                  <c:v>3.4948729999999997</c:v>
                </c:pt>
                <c:pt idx="25">
                  <c:v>3.562046</c:v>
                </c:pt>
                <c:pt idx="26">
                  <c:v>3.604806</c:v>
                </c:pt>
                <c:pt idx="27">
                  <c:v>3.642309</c:v>
                </c:pt>
                <c:pt idx="28">
                  <c:v>3.7417929999999995</c:v>
                </c:pt>
                <c:pt idx="29">
                  <c:v>3.8401759999999991</c:v>
                </c:pt>
                <c:pt idx="30">
                  <c:v>3.940995</c:v>
                </c:pt>
                <c:pt idx="31">
                  <c:v>4.0444979999999999</c:v>
                </c:pt>
                <c:pt idx="32">
                  <c:v>4.133108</c:v>
                </c:pt>
                <c:pt idx="33">
                  <c:v>4.1418039999999996</c:v>
                </c:pt>
                <c:pt idx="34">
                  <c:v>4.1708480000000003</c:v>
                </c:pt>
                <c:pt idx="35">
                  <c:v>4.2574100000000001</c:v>
                </c:pt>
              </c:numCache>
            </c:numRef>
          </c:val>
          <c:smooth val="0"/>
        </c:ser>
        <c:ser>
          <c:idx val="5"/>
          <c:order val="5"/>
          <c:tx>
            <c:v>Low Oil Price</c:v>
          </c:tx>
          <c:marker>
            <c:symbol val="none"/>
          </c:marker>
          <c:cat>
            <c:strRef>
              <c:f>Sheet1!$BE$1:$CN$1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marker val="1"/>
        <c:smooth val="0"/>
        <c:axId val="176316928"/>
        <c:axId val="176244416"/>
      </c:lineChart>
      <c:catAx>
        <c:axId val="176316928"/>
        <c:scaling>
          <c:orientation val="minMax"/>
        </c:scaling>
        <c:delete val="0"/>
        <c:axPos val="b"/>
        <c:majorTickMark val="none"/>
        <c:minorTickMark val="none"/>
        <c:tickLblPos val="low"/>
        <c:spPr>
          <a:ln w="12700">
            <a:solidFill>
              <a:schemeClr val="tx1"/>
            </a:solidFill>
          </a:ln>
        </c:spPr>
        <c:txPr>
          <a:bodyPr/>
          <a:lstStyle/>
          <a:p>
            <a:pPr>
              <a:defRPr sz="900" baseline="0"/>
            </a:pPr>
            <a:endParaRPr lang="en-US"/>
          </a:p>
        </c:txPr>
        <c:crossAx val="176244416"/>
        <c:crosses val="autoZero"/>
        <c:auto val="1"/>
        <c:lblAlgn val="ctr"/>
        <c:lblOffset val="100"/>
        <c:tickLblSkip val="5"/>
        <c:tickMarkSkip val="5"/>
        <c:noMultiLvlLbl val="0"/>
      </c:catAx>
      <c:valAx>
        <c:axId val="176244416"/>
        <c:scaling>
          <c:orientation val="minMax"/>
          <c:max val="12"/>
          <c:min val="-4"/>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txPr>
          <a:bodyPr/>
          <a:lstStyle/>
          <a:p>
            <a:pPr>
              <a:defRPr sz="900"/>
            </a:pPr>
            <a:endParaRPr lang="en-US"/>
          </a:p>
        </c:txPr>
        <c:crossAx val="176316928"/>
        <c:crosses val="autoZero"/>
        <c:crossBetween val="midCat"/>
        <c:majorUnit val="4"/>
      </c:valAx>
    </c:plotArea>
    <c:plotVisOnly val="1"/>
    <c:dispBlanksAs val="gap"/>
    <c:showDLblsOverMax val="0"/>
  </c:chart>
  <c:txPr>
    <a:bodyPr/>
    <a:lstStyle/>
    <a:p>
      <a:pPr>
        <a:defRPr sz="14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39952718676321E-2"/>
          <c:y val="6.6496163682864456E-2"/>
          <c:w val="0.88179669030732943"/>
          <c:h val="0.80306905370843995"/>
        </c:manualLayout>
      </c:layout>
      <c:areaChart>
        <c:grouping val="stacked"/>
        <c:varyColors val="0"/>
        <c:ser>
          <c:idx val="2"/>
          <c:order val="0"/>
          <c:tx>
            <c:strRef>
              <c:f>Sheet1!$A$2</c:f>
              <c:strCache>
                <c:ptCount val="1"/>
                <c:pt idx="0">
                  <c:v>Other</c:v>
                </c:pt>
              </c:strCache>
            </c:strRef>
          </c:tx>
          <c:spPr>
            <a:solidFill>
              <a:srgbClr val="A33340"/>
            </a:solidFill>
            <a:ln>
              <a:noFill/>
            </a:ln>
          </c:spPr>
          <c:cat>
            <c:numRef>
              <c:f>Sheet1!$B$1:$BT$1</c:f>
              <c:numCache>
                <c:formatCode>General</c:formatCode>
                <c:ptCount val="7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numCache>
            </c:numRef>
          </c:cat>
          <c:val>
            <c:numRef>
              <c:f>Sheet1!$B$2:$BT$2</c:f>
              <c:numCache>
                <c:formatCode>General</c:formatCode>
                <c:ptCount val="71"/>
                <c:pt idx="0">
                  <c:v>0.23973399999999945</c:v>
                </c:pt>
                <c:pt idx="1">
                  <c:v>0.35560500000000017</c:v>
                </c:pt>
                <c:pt idx="2">
                  <c:v>0.66340699999999764</c:v>
                </c:pt>
                <c:pt idx="3">
                  <c:v>0.33670400000000034</c:v>
                </c:pt>
                <c:pt idx="4">
                  <c:v>0.29890499999999887</c:v>
                </c:pt>
                <c:pt idx="5">
                  <c:v>0.4681390000000003</c:v>
                </c:pt>
                <c:pt idx="6">
                  <c:v>0.63582899999999998</c:v>
                </c:pt>
                <c:pt idx="7">
                  <c:v>4.6300000000021324E-3</c:v>
                </c:pt>
                <c:pt idx="8">
                  <c:v>0.57021099999999847</c:v>
                </c:pt>
                <c:pt idx="9">
                  <c:v>0.39209100000000197</c:v>
                </c:pt>
                <c:pt idx="10">
                  <c:v>0.52143699999999793</c:v>
                </c:pt>
                <c:pt idx="11">
                  <c:v>0.47648499999999916</c:v>
                </c:pt>
                <c:pt idx="12">
                  <c:v>0.7986309999999992</c:v>
                </c:pt>
                <c:pt idx="13">
                  <c:v>0.67273799999999984</c:v>
                </c:pt>
                <c:pt idx="14">
                  <c:v>0.50148400000000093</c:v>
                </c:pt>
                <c:pt idx="15">
                  <c:v>0.85970599999999697</c:v>
                </c:pt>
                <c:pt idx="16">
                  <c:v>0.61087299999999956</c:v>
                </c:pt>
                <c:pt idx="17">
                  <c:v>0.8067019999999967</c:v>
                </c:pt>
                <c:pt idx="18">
                  <c:v>0.93223900000000004</c:v>
                </c:pt>
                <c:pt idx="19">
                  <c:v>0.96477599999999542</c:v>
                </c:pt>
                <c:pt idx="20">
                  <c:v>0.91340099999999858</c:v>
                </c:pt>
                <c:pt idx="21">
                  <c:v>1.0121409999999993</c:v>
                </c:pt>
                <c:pt idx="22">
                  <c:v>1.226507999999999</c:v>
                </c:pt>
                <c:pt idx="23">
                  <c:v>1.0366479999999998</c:v>
                </c:pt>
                <c:pt idx="24">
                  <c:v>1.2759629999999991</c:v>
                </c:pt>
                <c:pt idx="25">
                  <c:v>1.5170730000000003</c:v>
                </c:pt>
                <c:pt idx="26">
                  <c:v>1.5163679999999982</c:v>
                </c:pt>
                <c:pt idx="27">
                  <c:v>1.1934300000000004</c:v>
                </c:pt>
                <c:pt idx="28">
                  <c:v>1.1423170000000002</c:v>
                </c:pt>
                <c:pt idx="29">
                  <c:v>1.8757489999999999</c:v>
                </c:pt>
                <c:pt idx="30">
                  <c:v>1.5494420000000013</c:v>
                </c:pt>
                <c:pt idx="31">
                  <c:v>1.0785879999999979</c:v>
                </c:pt>
                <c:pt idx="32">
                  <c:v>1.5905169999999984</c:v>
                </c:pt>
                <c:pt idx="33">
                  <c:v>1.4272099999999999</c:v>
                </c:pt>
                <c:pt idx="34">
                  <c:v>1.3840860000000021</c:v>
                </c:pt>
                <c:pt idx="35">
                  <c:v>1.3548900000000001</c:v>
                </c:pt>
                <c:pt idx="36">
                  <c:v>1.4704050000000017</c:v>
                </c:pt>
                <c:pt idx="37">
                  <c:v>1.7845040000000008</c:v>
                </c:pt>
                <c:pt idx="38">
                  <c:v>1.6009110000000004</c:v>
                </c:pt>
                <c:pt idx="39">
                  <c:v>1.8450970000000004</c:v>
                </c:pt>
                <c:pt idx="40">
                  <c:v>2.1836100000000007</c:v>
                </c:pt>
                <c:pt idx="41">
                  <c:v>2.570768999999999</c:v>
                </c:pt>
                <c:pt idx="42">
                  <c:v>2.1924020000000009</c:v>
                </c:pt>
                <c:pt idx="43">
                  <c:v>2.6765310000000015</c:v>
                </c:pt>
                <c:pt idx="44">
                  <c:v>2.4134929999999999</c:v>
                </c:pt>
                <c:pt idx="45">
                  <c:v>2.4978750000000005</c:v>
                </c:pt>
                <c:pt idx="46">
                  <c:v>2.4293020000000003</c:v>
                </c:pt>
                <c:pt idx="47">
                  <c:v>2.2829139999999999</c:v>
                </c:pt>
                <c:pt idx="48">
                  <c:v>2.2755019999999999</c:v>
                </c:pt>
                <c:pt idx="49">
                  <c:v>2.2770319999999997</c:v>
                </c:pt>
                <c:pt idx="50">
                  <c:v>2.2822309999999999</c:v>
                </c:pt>
                <c:pt idx="51">
                  <c:v>2.3049179999999998</c:v>
                </c:pt>
                <c:pt idx="52">
                  <c:v>2.3139339999999993</c:v>
                </c:pt>
                <c:pt idx="53">
                  <c:v>2.3222010000000002</c:v>
                </c:pt>
                <c:pt idx="54">
                  <c:v>2.3184309999999999</c:v>
                </c:pt>
                <c:pt idx="55">
                  <c:v>2.3045099999999996</c:v>
                </c:pt>
                <c:pt idx="56">
                  <c:v>2.2954779999999997</c:v>
                </c:pt>
                <c:pt idx="57">
                  <c:v>2.2880380000000002</c:v>
                </c:pt>
                <c:pt idx="58">
                  <c:v>2.2913459999999999</c:v>
                </c:pt>
                <c:pt idx="59">
                  <c:v>2.2881850000000004</c:v>
                </c:pt>
                <c:pt idx="60">
                  <c:v>2.2856450000000001</c:v>
                </c:pt>
                <c:pt idx="61">
                  <c:v>2.306012</c:v>
                </c:pt>
                <c:pt idx="62">
                  <c:v>2.3144429999999998</c:v>
                </c:pt>
                <c:pt idx="63">
                  <c:v>2.3207700000000004</c:v>
                </c:pt>
                <c:pt idx="64">
                  <c:v>2.3221270000000001</c:v>
                </c:pt>
                <c:pt idx="65">
                  <c:v>2.3294309999999996</c:v>
                </c:pt>
                <c:pt idx="66">
                  <c:v>2.3418939999999999</c:v>
                </c:pt>
                <c:pt idx="67">
                  <c:v>2.3417490000000005</c:v>
                </c:pt>
                <c:pt idx="68">
                  <c:v>2.3533489999999997</c:v>
                </c:pt>
                <c:pt idx="69">
                  <c:v>2.3750099999999996</c:v>
                </c:pt>
                <c:pt idx="70">
                  <c:v>2.3945880000000002</c:v>
                </c:pt>
              </c:numCache>
            </c:numRef>
          </c:val>
        </c:ser>
        <c:ser>
          <c:idx val="0"/>
          <c:order val="1"/>
          <c:tx>
            <c:strRef>
              <c:f>Sheet1!$A$3</c:f>
              <c:strCache>
                <c:ptCount val="1"/>
                <c:pt idx="0">
                  <c:v>Crude Oil</c:v>
                </c:pt>
              </c:strCache>
            </c:strRef>
          </c:tx>
          <c:spPr>
            <a:solidFill>
              <a:srgbClr val="5D9732"/>
            </a:solidFill>
            <a:ln w="25400">
              <a:noFill/>
            </a:ln>
          </c:spPr>
          <c:cat>
            <c:numRef>
              <c:f>Sheet1!$B$1:$BT$1</c:f>
              <c:numCache>
                <c:formatCode>General</c:formatCode>
                <c:ptCount val="7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numCache>
            </c:numRef>
          </c:cat>
          <c:val>
            <c:numRef>
              <c:f>Sheet1!$B$3:$BT$3</c:f>
              <c:numCache>
                <c:formatCode>General</c:formatCode>
                <c:ptCount val="71"/>
                <c:pt idx="0">
                  <c:v>9.6368489999999998</c:v>
                </c:pt>
                <c:pt idx="1">
                  <c:v>9.4627780000000001</c:v>
                </c:pt>
                <c:pt idx="2">
                  <c:v>9.4408960000000004</c:v>
                </c:pt>
                <c:pt idx="3">
                  <c:v>9.2079529999999998</c:v>
                </c:pt>
                <c:pt idx="4">
                  <c:v>8.7742050000000003</c:v>
                </c:pt>
                <c:pt idx="5">
                  <c:v>8.3747369999999997</c:v>
                </c:pt>
                <c:pt idx="6">
                  <c:v>8.1316389999999998</c:v>
                </c:pt>
                <c:pt idx="7">
                  <c:v>8.2445620000000002</c:v>
                </c:pt>
                <c:pt idx="8">
                  <c:v>8.7074410000000011</c:v>
                </c:pt>
                <c:pt idx="9">
                  <c:v>8.5515340000000002</c:v>
                </c:pt>
                <c:pt idx="10">
                  <c:v>8.5966260000000005</c:v>
                </c:pt>
                <c:pt idx="11">
                  <c:v>8.5715730000000008</c:v>
                </c:pt>
                <c:pt idx="12">
                  <c:v>8.6485339999999997</c:v>
                </c:pt>
                <c:pt idx="13">
                  <c:v>8.6876680000000004</c:v>
                </c:pt>
                <c:pt idx="14">
                  <c:v>8.8789509999999989</c:v>
                </c:pt>
                <c:pt idx="15">
                  <c:v>8.9713780000000014</c:v>
                </c:pt>
                <c:pt idx="16">
                  <c:v>8.680142</c:v>
                </c:pt>
                <c:pt idx="17">
                  <c:v>8.3489779999999989</c:v>
                </c:pt>
                <c:pt idx="18">
                  <c:v>8.1396890000000006</c:v>
                </c:pt>
                <c:pt idx="19">
                  <c:v>7.6130770000000005</c:v>
                </c:pt>
                <c:pt idx="20">
                  <c:v>7.3513070000000003</c:v>
                </c:pt>
                <c:pt idx="21">
                  <c:v>7.4095450000000005</c:v>
                </c:pt>
                <c:pt idx="22">
                  <c:v>7.1651249999999997</c:v>
                </c:pt>
                <c:pt idx="23">
                  <c:v>6.8416649999999999</c:v>
                </c:pt>
                <c:pt idx="24">
                  <c:v>6.6575790000000001</c:v>
                </c:pt>
                <c:pt idx="25">
                  <c:v>6.5566389999999997</c:v>
                </c:pt>
                <c:pt idx="26">
                  <c:v>6.4625270000000006</c:v>
                </c:pt>
                <c:pt idx="27">
                  <c:v>6.449592</c:v>
                </c:pt>
                <c:pt idx="28">
                  <c:v>6.2498329999999997</c:v>
                </c:pt>
                <c:pt idx="29">
                  <c:v>5.8804579999999991</c:v>
                </c:pt>
                <c:pt idx="30">
                  <c:v>5.540604000000001</c:v>
                </c:pt>
                <c:pt idx="31">
                  <c:v>5.529401</c:v>
                </c:pt>
                <c:pt idx="32">
                  <c:v>5.4800779999999998</c:v>
                </c:pt>
                <c:pt idx="33">
                  <c:v>5.3872999999999998</c:v>
                </c:pt>
                <c:pt idx="34">
                  <c:v>5.1679950000000003</c:v>
                </c:pt>
                <c:pt idx="35">
                  <c:v>4.8833690000000001</c:v>
                </c:pt>
                <c:pt idx="36">
                  <c:v>4.7727669999999991</c:v>
                </c:pt>
                <c:pt idx="37">
                  <c:v>4.7320469999999997</c:v>
                </c:pt>
                <c:pt idx="38">
                  <c:v>4.3877189999999997</c:v>
                </c:pt>
                <c:pt idx="39">
                  <c:v>4.6597799999999996</c:v>
                </c:pt>
                <c:pt idx="40">
                  <c:v>4.6108100000000007</c:v>
                </c:pt>
                <c:pt idx="41">
                  <c:v>4.330927</c:v>
                </c:pt>
                <c:pt idx="42">
                  <c:v>4.303738000000001</c:v>
                </c:pt>
                <c:pt idx="43">
                  <c:v>4.2925180000000003</c:v>
                </c:pt>
                <c:pt idx="44">
                  <c:v>4.4432640000000001</c:v>
                </c:pt>
                <c:pt idx="45">
                  <c:v>4.5360580000000006</c:v>
                </c:pt>
                <c:pt idx="46">
                  <c:v>4.6094889999999999</c:v>
                </c:pt>
                <c:pt idx="47">
                  <c:v>4.7263719999999996</c:v>
                </c:pt>
                <c:pt idx="48">
                  <c:v>4.9033529999999992</c:v>
                </c:pt>
                <c:pt idx="49">
                  <c:v>5.0190710000000012</c:v>
                </c:pt>
                <c:pt idx="50">
                  <c:v>4.999073000000001</c:v>
                </c:pt>
                <c:pt idx="51">
                  <c:v>4.9828180000000009</c:v>
                </c:pt>
                <c:pt idx="52">
                  <c:v>4.9628810000000003</c:v>
                </c:pt>
                <c:pt idx="53">
                  <c:v>4.9458309999999992</c:v>
                </c:pt>
                <c:pt idx="54">
                  <c:v>4.977792</c:v>
                </c:pt>
                <c:pt idx="55">
                  <c:v>4.9713139999999996</c:v>
                </c:pt>
                <c:pt idx="56">
                  <c:v>5.0201579999999995</c:v>
                </c:pt>
                <c:pt idx="57">
                  <c:v>5.1007090000000002</c:v>
                </c:pt>
                <c:pt idx="58">
                  <c:v>5.200564</c:v>
                </c:pt>
                <c:pt idx="59">
                  <c:v>5.1990299999999996</c:v>
                </c:pt>
                <c:pt idx="60">
                  <c:v>5.2155820000000004</c:v>
                </c:pt>
                <c:pt idx="61">
                  <c:v>5.1635089999999995</c:v>
                </c:pt>
                <c:pt idx="62">
                  <c:v>5.1100910000000006</c:v>
                </c:pt>
                <c:pt idx="63">
                  <c:v>5.0546819999999997</c:v>
                </c:pt>
                <c:pt idx="64">
                  <c:v>5.0012929999999995</c:v>
                </c:pt>
                <c:pt idx="65">
                  <c:v>4.9867210000000002</c:v>
                </c:pt>
                <c:pt idx="66">
                  <c:v>4.9592590000000003</c:v>
                </c:pt>
                <c:pt idx="67">
                  <c:v>4.9703049999999998</c:v>
                </c:pt>
                <c:pt idx="68">
                  <c:v>5.0524739999999992</c:v>
                </c:pt>
                <c:pt idx="69">
                  <c:v>5.0716749999999999</c:v>
                </c:pt>
                <c:pt idx="70">
                  <c:v>5.1398450000000002</c:v>
                </c:pt>
              </c:numCache>
            </c:numRef>
          </c:val>
        </c:ser>
        <c:ser>
          <c:idx val="7"/>
          <c:order val="2"/>
          <c:tx>
            <c:strRef>
              <c:f>Sheet1!$A$4</c:f>
              <c:strCache>
                <c:ptCount val="1"/>
                <c:pt idx="0">
                  <c:v>Tight oil</c:v>
                </c:pt>
              </c:strCache>
            </c:strRef>
          </c:tx>
          <c:spPr>
            <a:solidFill>
              <a:srgbClr val="BD732A"/>
            </a:solidFill>
            <a:ln>
              <a:noFill/>
            </a:ln>
          </c:spPr>
          <c:cat>
            <c:numRef>
              <c:f>Sheet1!$B$1:$BT$1</c:f>
              <c:numCache>
                <c:formatCode>General</c:formatCode>
                <c:ptCount val="7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numCache>
            </c:numRef>
          </c:cat>
          <c:val>
            <c:numRef>
              <c:f>Sheet1!$B$4:$BT$4</c:f>
              <c:numCache>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4.0000000000000001E-3</c:v>
                </c:pt>
                <c:pt idx="21">
                  <c:v>7.0000000000000001E-3</c:v>
                </c:pt>
                <c:pt idx="22">
                  <c:v>6.0000000000000001E-3</c:v>
                </c:pt>
                <c:pt idx="23">
                  <c:v>5.0000000000000001E-3</c:v>
                </c:pt>
                <c:pt idx="24">
                  <c:v>4.0000000000000001E-3</c:v>
                </c:pt>
                <c:pt idx="25">
                  <c:v>3.0000000000000001E-3</c:v>
                </c:pt>
                <c:pt idx="26">
                  <c:v>2E-3</c:v>
                </c:pt>
                <c:pt idx="27">
                  <c:v>2E-3</c:v>
                </c:pt>
                <c:pt idx="28">
                  <c:v>2E-3</c:v>
                </c:pt>
                <c:pt idx="29">
                  <c:v>1E-3</c:v>
                </c:pt>
                <c:pt idx="30">
                  <c:v>0.28100000000000003</c:v>
                </c:pt>
                <c:pt idx="31">
                  <c:v>0.27200000000000002</c:v>
                </c:pt>
                <c:pt idx="32">
                  <c:v>0.26400000000000001</c:v>
                </c:pt>
                <c:pt idx="33">
                  <c:v>0.26200000000000001</c:v>
                </c:pt>
                <c:pt idx="34">
                  <c:v>0.27300000000000002</c:v>
                </c:pt>
                <c:pt idx="35">
                  <c:v>0.29799999999999999</c:v>
                </c:pt>
                <c:pt idx="36">
                  <c:v>0.315</c:v>
                </c:pt>
                <c:pt idx="37">
                  <c:v>0.34499999999999997</c:v>
                </c:pt>
                <c:pt idx="38">
                  <c:v>0.61199999999999999</c:v>
                </c:pt>
                <c:pt idx="39">
                  <c:v>0.69</c:v>
                </c:pt>
                <c:pt idx="40">
                  <c:v>0.871</c:v>
                </c:pt>
                <c:pt idx="41">
                  <c:v>1.3140000000000001</c:v>
                </c:pt>
                <c:pt idx="42">
                  <c:v>2.1930000000000001</c:v>
                </c:pt>
                <c:pt idx="43">
                  <c:v>3.149</c:v>
                </c:pt>
                <c:pt idx="44">
                  <c:v>4.1887359999999996</c:v>
                </c:pt>
                <c:pt idx="45">
                  <c:v>4.7894550000000002</c:v>
                </c:pt>
                <c:pt idx="46">
                  <c:v>4.942475</c:v>
                </c:pt>
                <c:pt idx="47">
                  <c:v>5.2760590000000001</c:v>
                </c:pt>
                <c:pt idx="48">
                  <c:v>5.4687450000000002</c:v>
                </c:pt>
                <c:pt idx="49">
                  <c:v>5.5600949999999996</c:v>
                </c:pt>
                <c:pt idx="50">
                  <c:v>5.6037879999999998</c:v>
                </c:pt>
                <c:pt idx="51">
                  <c:v>5.5302829999999998</c:v>
                </c:pt>
                <c:pt idx="52">
                  <c:v>5.4809720000000004</c:v>
                </c:pt>
                <c:pt idx="53">
                  <c:v>5.4235280000000001</c:v>
                </c:pt>
                <c:pt idx="54">
                  <c:v>5.3937549999999996</c:v>
                </c:pt>
                <c:pt idx="55">
                  <c:v>5.3076819999999998</c:v>
                </c:pt>
                <c:pt idx="56">
                  <c:v>5.0937060000000001</c:v>
                </c:pt>
                <c:pt idx="57">
                  <c:v>4.9867410000000003</c:v>
                </c:pt>
                <c:pt idx="58">
                  <c:v>4.9367830000000001</c:v>
                </c:pt>
                <c:pt idx="59">
                  <c:v>4.8846160000000003</c:v>
                </c:pt>
                <c:pt idx="60">
                  <c:v>4.8254440000000001</c:v>
                </c:pt>
                <c:pt idx="61">
                  <c:v>4.6257950000000001</c:v>
                </c:pt>
                <c:pt idx="62">
                  <c:v>4.4641000000000002</c:v>
                </c:pt>
                <c:pt idx="63">
                  <c:v>4.3907129999999999</c:v>
                </c:pt>
                <c:pt idx="64">
                  <c:v>4.3806339999999997</c:v>
                </c:pt>
                <c:pt idx="65">
                  <c:v>4.3979629999999998</c:v>
                </c:pt>
                <c:pt idx="66">
                  <c:v>4.3746590000000003</c:v>
                </c:pt>
                <c:pt idx="67">
                  <c:v>4.355086</c:v>
                </c:pt>
                <c:pt idx="68">
                  <c:v>4.3226599999999999</c:v>
                </c:pt>
                <c:pt idx="69">
                  <c:v>4.2990570000000004</c:v>
                </c:pt>
                <c:pt idx="70">
                  <c:v>4.2856160000000001</c:v>
                </c:pt>
              </c:numCache>
            </c:numRef>
          </c:val>
        </c:ser>
        <c:ser>
          <c:idx val="3"/>
          <c:order val="3"/>
          <c:tx>
            <c:strRef>
              <c:f>Sheet1!$A$5</c:f>
              <c:strCache>
                <c:ptCount val="1"/>
                <c:pt idx="0">
                  <c:v>Natural Gas Plant Liquids</c:v>
                </c:pt>
              </c:strCache>
            </c:strRef>
          </c:tx>
          <c:spPr>
            <a:solidFill>
              <a:srgbClr val="FFC702"/>
            </a:solidFill>
            <a:ln>
              <a:noFill/>
            </a:ln>
          </c:spPr>
          <c:cat>
            <c:numRef>
              <c:f>Sheet1!$B$1:$BT$1</c:f>
              <c:numCache>
                <c:formatCode>General</c:formatCode>
                <c:ptCount val="7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numCache>
            </c:numRef>
          </c:cat>
          <c:val>
            <c:numRef>
              <c:f>Sheet1!$B$5:$BT$5</c:f>
              <c:numCache>
                <c:formatCode>General</c:formatCode>
                <c:ptCount val="71"/>
                <c:pt idx="0">
                  <c:v>1.6600440000000001</c:v>
                </c:pt>
                <c:pt idx="1">
                  <c:v>1.692644</c:v>
                </c:pt>
                <c:pt idx="2">
                  <c:v>1.74376</c:v>
                </c:pt>
                <c:pt idx="3">
                  <c:v>1.7381450000000001</c:v>
                </c:pt>
                <c:pt idx="4">
                  <c:v>1.68794</c:v>
                </c:pt>
                <c:pt idx="5">
                  <c:v>1.632762</c:v>
                </c:pt>
                <c:pt idx="6">
                  <c:v>1.6039480000000002</c:v>
                </c:pt>
                <c:pt idx="7">
                  <c:v>1.617685</c:v>
                </c:pt>
                <c:pt idx="8">
                  <c:v>1.5673589999999999</c:v>
                </c:pt>
                <c:pt idx="9">
                  <c:v>1.5836250000000001</c:v>
                </c:pt>
                <c:pt idx="10">
                  <c:v>1.5731890000000002</c:v>
                </c:pt>
                <c:pt idx="11">
                  <c:v>1.6085480000000001</c:v>
                </c:pt>
                <c:pt idx="12">
                  <c:v>1.550349</c:v>
                </c:pt>
                <c:pt idx="13">
                  <c:v>1.5587010000000001</c:v>
                </c:pt>
                <c:pt idx="14">
                  <c:v>1.6297190000000001</c:v>
                </c:pt>
                <c:pt idx="15">
                  <c:v>1.6092</c:v>
                </c:pt>
                <c:pt idx="16">
                  <c:v>1.5506849999999999</c:v>
                </c:pt>
                <c:pt idx="17">
                  <c:v>1.595318</c:v>
                </c:pt>
                <c:pt idx="18">
                  <c:v>1.6248420000000001</c:v>
                </c:pt>
                <c:pt idx="19">
                  <c:v>1.5455479999999999</c:v>
                </c:pt>
                <c:pt idx="20">
                  <c:v>1.5589010000000001</c:v>
                </c:pt>
                <c:pt idx="21">
                  <c:v>1.6593370000000001</c:v>
                </c:pt>
                <c:pt idx="22">
                  <c:v>1.697208</c:v>
                </c:pt>
                <c:pt idx="23">
                  <c:v>1.7356659999999999</c:v>
                </c:pt>
                <c:pt idx="24">
                  <c:v>1.726575</c:v>
                </c:pt>
                <c:pt idx="25">
                  <c:v>1.762189</c:v>
                </c:pt>
                <c:pt idx="26">
                  <c:v>1.830109</c:v>
                </c:pt>
                <c:pt idx="27">
                  <c:v>1.817167</c:v>
                </c:pt>
                <c:pt idx="28">
                  <c:v>1.7594580000000002</c:v>
                </c:pt>
                <c:pt idx="29">
                  <c:v>1.8496440000000001</c:v>
                </c:pt>
                <c:pt idx="30">
                  <c:v>1.9109700000000001</c:v>
                </c:pt>
                <c:pt idx="31">
                  <c:v>1.868395</c:v>
                </c:pt>
                <c:pt idx="32">
                  <c:v>1.8802410000000001</c:v>
                </c:pt>
                <c:pt idx="33">
                  <c:v>1.7192049999999999</c:v>
                </c:pt>
                <c:pt idx="34">
                  <c:v>1.809156</c:v>
                </c:pt>
                <c:pt idx="35">
                  <c:v>1.7169949999999998</c:v>
                </c:pt>
                <c:pt idx="36">
                  <c:v>1.7387779999999999</c:v>
                </c:pt>
                <c:pt idx="37">
                  <c:v>1.7829970000000002</c:v>
                </c:pt>
                <c:pt idx="38">
                  <c:v>1.7836669999999999</c:v>
                </c:pt>
                <c:pt idx="39">
                  <c:v>1.909929</c:v>
                </c:pt>
                <c:pt idx="40">
                  <c:v>2.0740250000000002</c:v>
                </c:pt>
                <c:pt idx="41">
                  <c:v>2.2160680000000004</c:v>
                </c:pt>
                <c:pt idx="42">
                  <c:v>2.40794</c:v>
                </c:pt>
                <c:pt idx="43">
                  <c:v>2.6056360000000001</c:v>
                </c:pt>
                <c:pt idx="44">
                  <c:v>2.9489999999999998</c:v>
                </c:pt>
                <c:pt idx="45">
                  <c:v>3.2027190000000001</c:v>
                </c:pt>
                <c:pt idx="46">
                  <c:v>3.5119050000000001</c:v>
                </c:pt>
                <c:pt idx="47">
                  <c:v>3.807023</c:v>
                </c:pt>
                <c:pt idx="48">
                  <c:v>3.8895590000000002</c:v>
                </c:pt>
                <c:pt idx="49">
                  <c:v>3.9799769999999999</c:v>
                </c:pt>
                <c:pt idx="50">
                  <c:v>4.0380219999999998</c:v>
                </c:pt>
                <c:pt idx="51">
                  <c:v>4.0858790000000003</c:v>
                </c:pt>
                <c:pt idx="52">
                  <c:v>4.1271490000000002</c:v>
                </c:pt>
                <c:pt idx="53">
                  <c:v>4.1327550000000004</c:v>
                </c:pt>
                <c:pt idx="54">
                  <c:v>4.1496240000000002</c:v>
                </c:pt>
                <c:pt idx="55">
                  <c:v>4.1602160000000001</c:v>
                </c:pt>
                <c:pt idx="56">
                  <c:v>4.158182</c:v>
                </c:pt>
                <c:pt idx="57">
                  <c:v>4.1819499999999996</c:v>
                </c:pt>
                <c:pt idx="58">
                  <c:v>4.1822359999999996</c:v>
                </c:pt>
                <c:pt idx="59">
                  <c:v>4.1904159999999999</c:v>
                </c:pt>
                <c:pt idx="60">
                  <c:v>4.1944590000000002</c:v>
                </c:pt>
                <c:pt idx="61">
                  <c:v>4.1406830000000001</c:v>
                </c:pt>
                <c:pt idx="62">
                  <c:v>4.1174160000000004</c:v>
                </c:pt>
                <c:pt idx="63">
                  <c:v>4.1108099999999999</c:v>
                </c:pt>
                <c:pt idx="64">
                  <c:v>4.1140980000000003</c:v>
                </c:pt>
                <c:pt idx="65">
                  <c:v>4.1280429999999999</c:v>
                </c:pt>
                <c:pt idx="66">
                  <c:v>4.1589410000000004</c:v>
                </c:pt>
                <c:pt idx="67">
                  <c:v>4.1771510000000003</c:v>
                </c:pt>
                <c:pt idx="68">
                  <c:v>4.1487049999999996</c:v>
                </c:pt>
                <c:pt idx="69">
                  <c:v>4.086805</c:v>
                </c:pt>
                <c:pt idx="70">
                  <c:v>4.0671299999999997</c:v>
                </c:pt>
              </c:numCache>
            </c:numRef>
          </c:val>
        </c:ser>
        <c:ser>
          <c:idx val="1"/>
          <c:order val="4"/>
          <c:tx>
            <c:strRef>
              <c:f>Sheet1!$A$6</c:f>
              <c:strCache>
                <c:ptCount val="1"/>
                <c:pt idx="0">
                  <c:v>Net Petroleum and Biofuels Imports</c:v>
                </c:pt>
              </c:strCache>
            </c:strRef>
          </c:tx>
          <c:spPr>
            <a:solidFill>
              <a:srgbClr val="000000"/>
            </a:solidFill>
            <a:ln>
              <a:noFill/>
            </a:ln>
          </c:spPr>
          <c:cat>
            <c:numRef>
              <c:f>Sheet1!$B$1:$BT$1</c:f>
              <c:numCache>
                <c:formatCode>General</c:formatCode>
                <c:ptCount val="71"/>
                <c:pt idx="0">
                  <c:v>1970</c:v>
                </c:pt>
                <c:pt idx="5">
                  <c:v>1975</c:v>
                </c:pt>
                <c:pt idx="10">
                  <c:v>1980</c:v>
                </c:pt>
                <c:pt idx="15">
                  <c:v>1985</c:v>
                </c:pt>
                <c:pt idx="20">
                  <c:v>1990</c:v>
                </c:pt>
                <c:pt idx="25">
                  <c:v>1995</c:v>
                </c:pt>
                <c:pt idx="30">
                  <c:v>2000</c:v>
                </c:pt>
                <c:pt idx="35">
                  <c:v>2005</c:v>
                </c:pt>
                <c:pt idx="40">
                  <c:v>2010</c:v>
                </c:pt>
                <c:pt idx="45">
                  <c:v>2015</c:v>
                </c:pt>
                <c:pt idx="50">
                  <c:v>2020</c:v>
                </c:pt>
                <c:pt idx="55">
                  <c:v>2025</c:v>
                </c:pt>
                <c:pt idx="60">
                  <c:v>2030</c:v>
                </c:pt>
                <c:pt idx="65">
                  <c:v>2035</c:v>
                </c:pt>
                <c:pt idx="70">
                  <c:v>2040</c:v>
                </c:pt>
              </c:numCache>
            </c:numRef>
          </c:cat>
          <c:val>
            <c:numRef>
              <c:f>Sheet1!$B$6:$BT$6</c:f>
              <c:numCache>
                <c:formatCode>General</c:formatCode>
                <c:ptCount val="71"/>
                <c:pt idx="0">
                  <c:v>3.1605590000000001</c:v>
                </c:pt>
                <c:pt idx="1">
                  <c:v>3.7014659999999999</c:v>
                </c:pt>
                <c:pt idx="2">
                  <c:v>4.5189210000000006</c:v>
                </c:pt>
                <c:pt idx="3">
                  <c:v>6.024877</c:v>
                </c:pt>
                <c:pt idx="4">
                  <c:v>5.8916599999999999</c:v>
                </c:pt>
                <c:pt idx="5">
                  <c:v>5.8463209999999997</c:v>
                </c:pt>
                <c:pt idx="6">
                  <c:v>7.0896499999999998</c:v>
                </c:pt>
                <c:pt idx="7">
                  <c:v>8.5645419999999994</c:v>
                </c:pt>
                <c:pt idx="8">
                  <c:v>8.0016110000000005</c:v>
                </c:pt>
                <c:pt idx="9">
                  <c:v>7.98529</c:v>
                </c:pt>
                <c:pt idx="10">
                  <c:v>6.3646090000000006</c:v>
                </c:pt>
                <c:pt idx="11">
                  <c:v>5.4010899999999999</c:v>
                </c:pt>
                <c:pt idx="12">
                  <c:v>4.2982060000000004</c:v>
                </c:pt>
                <c:pt idx="13">
                  <c:v>4.3120269999999996</c:v>
                </c:pt>
                <c:pt idx="14">
                  <c:v>4.7154610000000003</c:v>
                </c:pt>
                <c:pt idx="15">
                  <c:v>4.2861339999999997</c:v>
                </c:pt>
                <c:pt idx="16">
                  <c:v>5.4389269999999996</c:v>
                </c:pt>
                <c:pt idx="17">
                  <c:v>5.9140480000000002</c:v>
                </c:pt>
                <c:pt idx="18">
                  <c:v>6.5865400000000003</c:v>
                </c:pt>
                <c:pt idx="19">
                  <c:v>7.2017520000000008</c:v>
                </c:pt>
                <c:pt idx="20">
                  <c:v>7.1608869999999998</c:v>
                </c:pt>
                <c:pt idx="21">
                  <c:v>6.625813</c:v>
                </c:pt>
                <c:pt idx="22">
                  <c:v>6.9380139999999999</c:v>
                </c:pt>
                <c:pt idx="23">
                  <c:v>7.6177520000000003</c:v>
                </c:pt>
                <c:pt idx="24">
                  <c:v>8.0540420000000008</c:v>
                </c:pt>
                <c:pt idx="25">
                  <c:v>7.8856890000000002</c:v>
                </c:pt>
                <c:pt idx="26">
                  <c:v>8.4978999999999996</c:v>
                </c:pt>
                <c:pt idx="27">
                  <c:v>9.1581150000000004</c:v>
                </c:pt>
                <c:pt idx="28">
                  <c:v>9.7635319999999997</c:v>
                </c:pt>
                <c:pt idx="29">
                  <c:v>9.9124860000000012</c:v>
                </c:pt>
                <c:pt idx="30">
                  <c:v>10.419060999999999</c:v>
                </c:pt>
                <c:pt idx="31">
                  <c:v>10.900323</c:v>
                </c:pt>
                <c:pt idx="32">
                  <c:v>10.546468000000001</c:v>
                </c:pt>
                <c:pt idx="33">
                  <c:v>11.237789000000001</c:v>
                </c:pt>
                <c:pt idx="34">
                  <c:v>12.096913000000001</c:v>
                </c:pt>
                <c:pt idx="35">
                  <c:v>12.548907999999999</c:v>
                </c:pt>
                <c:pt idx="36">
                  <c:v>12.390468</c:v>
                </c:pt>
                <c:pt idx="37">
                  <c:v>12.035830000000001</c:v>
                </c:pt>
                <c:pt idx="38">
                  <c:v>11.113667</c:v>
                </c:pt>
                <c:pt idx="39">
                  <c:v>9.6665939999999999</c:v>
                </c:pt>
                <c:pt idx="40">
                  <c:v>9.4406809999999997</c:v>
                </c:pt>
                <c:pt idx="41">
                  <c:v>8.4503080000000015</c:v>
                </c:pt>
                <c:pt idx="42">
                  <c:v>7.3931339999999999</c:v>
                </c:pt>
                <c:pt idx="43">
                  <c:v>6.2374429999999998</c:v>
                </c:pt>
                <c:pt idx="44">
                  <c:v>5.043075</c:v>
                </c:pt>
                <c:pt idx="45">
                  <c:v>4.2177800000000003</c:v>
                </c:pt>
                <c:pt idx="46">
                  <c:v>3.8699979999999998</c:v>
                </c:pt>
                <c:pt idx="47">
                  <c:v>3.2013569999999993</c:v>
                </c:pt>
                <c:pt idx="48">
                  <c:v>2.9271059999999998</c:v>
                </c:pt>
                <c:pt idx="49">
                  <c:v>2.7202199999999999</c:v>
                </c:pt>
                <c:pt idx="50">
                  <c:v>2.6968750000000004</c:v>
                </c:pt>
                <c:pt idx="51">
                  <c:v>2.7133529999999997</c:v>
                </c:pt>
                <c:pt idx="52">
                  <c:v>2.7515130000000005</c:v>
                </c:pt>
                <c:pt idx="53">
                  <c:v>2.8218749999999999</c:v>
                </c:pt>
                <c:pt idx="54">
                  <c:v>2.7943450000000003</c:v>
                </c:pt>
                <c:pt idx="55">
                  <c:v>2.8437620000000003</c:v>
                </c:pt>
                <c:pt idx="56">
                  <c:v>2.9627700000000003</c:v>
                </c:pt>
                <c:pt idx="57">
                  <c:v>2.9285629999999991</c:v>
                </c:pt>
                <c:pt idx="58">
                  <c:v>2.8431419999999998</c:v>
                </c:pt>
                <c:pt idx="59">
                  <c:v>2.853834</c:v>
                </c:pt>
                <c:pt idx="60">
                  <c:v>2.8628669999999996</c:v>
                </c:pt>
                <c:pt idx="61">
                  <c:v>3.1084240000000003</c:v>
                </c:pt>
                <c:pt idx="62">
                  <c:v>3.2895050000000001</c:v>
                </c:pt>
                <c:pt idx="63">
                  <c:v>3.3931679999999997</c:v>
                </c:pt>
                <c:pt idx="64">
                  <c:v>3.4439419999999998</c:v>
                </c:pt>
                <c:pt idx="65">
                  <c:v>3.4168780000000005</c:v>
                </c:pt>
                <c:pt idx="66">
                  <c:v>3.4244850000000002</c:v>
                </c:pt>
                <c:pt idx="67">
                  <c:v>3.4292090000000002</c:v>
                </c:pt>
                <c:pt idx="68">
                  <c:v>3.4113299999999995</c:v>
                </c:pt>
                <c:pt idx="69">
                  <c:v>3.4354220000000009</c:v>
                </c:pt>
                <c:pt idx="70">
                  <c:v>3.3566539999999998</c:v>
                </c:pt>
              </c:numCache>
            </c:numRef>
          </c:val>
        </c:ser>
        <c:dLbls>
          <c:showLegendKey val="0"/>
          <c:showVal val="0"/>
          <c:showCatName val="0"/>
          <c:showSerName val="0"/>
          <c:showPercent val="0"/>
          <c:showBubbleSize val="0"/>
        </c:dLbls>
        <c:axId val="175638016"/>
        <c:axId val="176247296"/>
      </c:areaChart>
      <c:catAx>
        <c:axId val="175638016"/>
        <c:scaling>
          <c:orientation val="minMax"/>
        </c:scaling>
        <c:delete val="0"/>
        <c:axPos val="b"/>
        <c:numFmt formatCode="General" sourceLinked="0"/>
        <c:majorTickMark val="out"/>
        <c:minorTickMark val="none"/>
        <c:tickLblPos val="nextTo"/>
        <c:spPr>
          <a:ln>
            <a:solidFill>
              <a:srgbClr val="000000"/>
            </a:solidFill>
          </a:ln>
        </c:spPr>
        <c:txPr>
          <a:bodyPr rot="0" vert="horz"/>
          <a:lstStyle/>
          <a:p>
            <a:pPr>
              <a:defRPr sz="1400"/>
            </a:pPr>
            <a:endParaRPr lang="en-US"/>
          </a:p>
        </c:txPr>
        <c:crossAx val="176247296"/>
        <c:crosses val="autoZero"/>
        <c:auto val="1"/>
        <c:lblAlgn val="ctr"/>
        <c:lblOffset val="100"/>
        <c:tickLblSkip val="5"/>
        <c:tickMarkSkip val="5"/>
        <c:noMultiLvlLbl val="0"/>
      </c:catAx>
      <c:valAx>
        <c:axId val="176247296"/>
        <c:scaling>
          <c:orientation val="minMax"/>
          <c:max val="25"/>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175638016"/>
        <c:crosses val="autoZero"/>
        <c:crossBetween val="midCat"/>
        <c:majorUnit val="5"/>
      </c:valAx>
    </c:plotArea>
    <c:plotVisOnly val="1"/>
    <c:dispBlanksAs val="zero"/>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High Price</c:v>
                </c:pt>
              </c:strCache>
            </c:strRef>
          </c:tx>
          <c:spPr>
            <a:ln w="38100">
              <a:solidFill>
                <a:srgbClr val="5D9732"/>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Sheet1!$B$2:$AK$2</c:f>
              <c:numCache>
                <c:formatCode>General</c:formatCode>
                <c:ptCount val="36"/>
                <c:pt idx="9">
                  <c:v>26.490292</c:v>
                </c:pt>
                <c:pt idx="10">
                  <c:v>18.322189000000002</c:v>
                </c:pt>
                <c:pt idx="11">
                  <c:v>14.857767000000001</c:v>
                </c:pt>
                <c:pt idx="12">
                  <c:v>8.0487780000000004</c:v>
                </c:pt>
                <c:pt idx="13">
                  <c:v>3.4571320000000001</c:v>
                </c:pt>
                <c:pt idx="14">
                  <c:v>1.4091</c:v>
                </c:pt>
                <c:pt idx="15">
                  <c:v>-0.18155299999999999</c:v>
                </c:pt>
                <c:pt idx="16">
                  <c:v>-2.4304739999999998</c:v>
                </c:pt>
                <c:pt idx="17">
                  <c:v>-4.616187</c:v>
                </c:pt>
                <c:pt idx="18">
                  <c:v>-4.8210439999999997</c:v>
                </c:pt>
                <c:pt idx="19">
                  <c:v>-5.821942</c:v>
                </c:pt>
                <c:pt idx="20">
                  <c:v>-7.46408</c:v>
                </c:pt>
                <c:pt idx="21">
                  <c:v>-8.6840679999999999</c:v>
                </c:pt>
                <c:pt idx="22">
                  <c:v>-9.5442509999999992</c:v>
                </c:pt>
                <c:pt idx="23">
                  <c:v>-9.7898329999999998</c:v>
                </c:pt>
                <c:pt idx="24">
                  <c:v>-10.158941</c:v>
                </c:pt>
                <c:pt idx="25">
                  <c:v>-9.9834680000000002</c:v>
                </c:pt>
                <c:pt idx="26">
                  <c:v>-9.7493999999999996</c:v>
                </c:pt>
                <c:pt idx="27">
                  <c:v>-9.5316650000000003</c:v>
                </c:pt>
                <c:pt idx="28">
                  <c:v>-9.1117899999999992</c:v>
                </c:pt>
                <c:pt idx="29">
                  <c:v>-8.9845670000000002</c:v>
                </c:pt>
                <c:pt idx="30">
                  <c:v>-8.6186699999999998</c:v>
                </c:pt>
                <c:pt idx="31">
                  <c:v>-7.6962380000000001</c:v>
                </c:pt>
                <c:pt idx="32">
                  <c:v>-6.7602869999999999</c:v>
                </c:pt>
                <c:pt idx="33">
                  <c:v>-4.8764000000000003</c:v>
                </c:pt>
                <c:pt idx="34">
                  <c:v>-3.6712289999999999</c:v>
                </c:pt>
                <c:pt idx="35">
                  <c:v>-3.2212209999999999</c:v>
                </c:pt>
              </c:numCache>
            </c:numRef>
          </c:val>
          <c:smooth val="0"/>
        </c:ser>
        <c:ser>
          <c:idx val="2"/>
          <c:order val="1"/>
          <c:tx>
            <c:strRef>
              <c:f>Sheet1!$A$3</c:f>
              <c:strCache>
                <c:ptCount val="1"/>
                <c:pt idx="0">
                  <c:v>Low Price</c:v>
                </c:pt>
              </c:strCache>
            </c:strRef>
          </c:tx>
          <c:spPr>
            <a:ln w="38100">
              <a:solidFill>
                <a:srgbClr val="0096D7"/>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Sheet1!$B$3:$AK$3</c:f>
              <c:numCache>
                <c:formatCode>General</c:formatCode>
                <c:ptCount val="36"/>
                <c:pt idx="9">
                  <c:v>26.490158000000001</c:v>
                </c:pt>
                <c:pt idx="10">
                  <c:v>23.479485</c:v>
                </c:pt>
                <c:pt idx="11">
                  <c:v>22.655066999999999</c:v>
                </c:pt>
                <c:pt idx="12">
                  <c:v>21.013849</c:v>
                </c:pt>
                <c:pt idx="13">
                  <c:v>20.106468</c:v>
                </c:pt>
                <c:pt idx="14">
                  <c:v>19.196615000000001</c:v>
                </c:pt>
                <c:pt idx="15">
                  <c:v>19.088602000000002</c:v>
                </c:pt>
                <c:pt idx="16">
                  <c:v>19.680311</c:v>
                </c:pt>
                <c:pt idx="17">
                  <c:v>20.187874000000001</c:v>
                </c:pt>
                <c:pt idx="18">
                  <c:v>21.21735</c:v>
                </c:pt>
                <c:pt idx="19">
                  <c:v>21.567924000000001</c:v>
                </c:pt>
                <c:pt idx="20">
                  <c:v>21.816519</c:v>
                </c:pt>
                <c:pt idx="21">
                  <c:v>22.153625000000002</c:v>
                </c:pt>
                <c:pt idx="22">
                  <c:v>23.180137999999999</c:v>
                </c:pt>
                <c:pt idx="23">
                  <c:v>25.133329</c:v>
                </c:pt>
                <c:pt idx="24">
                  <c:v>25.182238000000002</c:v>
                </c:pt>
                <c:pt idx="25">
                  <c:v>25.652989999999999</c:v>
                </c:pt>
                <c:pt idx="26">
                  <c:v>26.509073000000001</c:v>
                </c:pt>
                <c:pt idx="27">
                  <c:v>27.397493000000001</c:v>
                </c:pt>
                <c:pt idx="28">
                  <c:v>28.590702</c:v>
                </c:pt>
                <c:pt idx="29">
                  <c:v>30.026748999999999</c:v>
                </c:pt>
                <c:pt idx="30">
                  <c:v>31.026855000000001</c:v>
                </c:pt>
                <c:pt idx="31">
                  <c:v>32.059981999999998</c:v>
                </c:pt>
                <c:pt idx="32">
                  <c:v>32.962150999999999</c:v>
                </c:pt>
                <c:pt idx="33">
                  <c:v>33.888930999999999</c:v>
                </c:pt>
                <c:pt idx="34">
                  <c:v>35.155208999999999</c:v>
                </c:pt>
                <c:pt idx="35">
                  <c:v>35.906337999999998</c:v>
                </c:pt>
              </c:numCache>
            </c:numRef>
          </c:val>
          <c:smooth val="0"/>
        </c:ser>
        <c:ser>
          <c:idx val="3"/>
          <c:order val="2"/>
          <c:tx>
            <c:strRef>
              <c:f>Sheet1!$A$4</c:f>
              <c:strCache>
                <c:ptCount val="1"/>
                <c:pt idx="0">
                  <c:v>High Resource</c:v>
                </c:pt>
              </c:strCache>
            </c:strRef>
          </c:tx>
          <c:spPr>
            <a:ln w="38100">
              <a:solidFill>
                <a:srgbClr val="A33340"/>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Sheet1!$B$4:$AK$4</c:f>
              <c:numCache>
                <c:formatCode>General</c:formatCode>
                <c:ptCount val="36"/>
                <c:pt idx="9">
                  <c:v>26.490148999999999</c:v>
                </c:pt>
                <c:pt idx="10">
                  <c:v>19.595886</c:v>
                </c:pt>
                <c:pt idx="11">
                  <c:v>15.889326000000001</c:v>
                </c:pt>
                <c:pt idx="12">
                  <c:v>11.395706000000001</c:v>
                </c:pt>
                <c:pt idx="13">
                  <c:v>6.5132159999999999</c:v>
                </c:pt>
                <c:pt idx="14">
                  <c:v>2.6701069999999998</c:v>
                </c:pt>
                <c:pt idx="15">
                  <c:v>0.56752999999999998</c:v>
                </c:pt>
                <c:pt idx="16">
                  <c:v>-0.58022799999999997</c:v>
                </c:pt>
                <c:pt idx="17">
                  <c:v>-2.6509659999999999</c:v>
                </c:pt>
                <c:pt idx="18">
                  <c:v>-3.9123299999999999</c:v>
                </c:pt>
                <c:pt idx="19">
                  <c:v>-6.8275439999999996</c:v>
                </c:pt>
                <c:pt idx="20">
                  <c:v>-9.0962929999999993</c:v>
                </c:pt>
                <c:pt idx="21">
                  <c:v>-10.578175999999999</c:v>
                </c:pt>
                <c:pt idx="22">
                  <c:v>-12.745991999999999</c:v>
                </c:pt>
                <c:pt idx="23">
                  <c:v>-14.369002999999999</c:v>
                </c:pt>
                <c:pt idx="24">
                  <c:v>-16.968073</c:v>
                </c:pt>
                <c:pt idx="25">
                  <c:v>-19.250195000000001</c:v>
                </c:pt>
                <c:pt idx="26">
                  <c:v>-20.724602000000001</c:v>
                </c:pt>
                <c:pt idx="27">
                  <c:v>-22.115459000000001</c:v>
                </c:pt>
                <c:pt idx="28">
                  <c:v>-23.454166000000001</c:v>
                </c:pt>
                <c:pt idx="29">
                  <c:v>-24.578431999999999</c:v>
                </c:pt>
                <c:pt idx="30">
                  <c:v>-25.726282000000001</c:v>
                </c:pt>
                <c:pt idx="31">
                  <c:v>-27.101564</c:v>
                </c:pt>
                <c:pt idx="32">
                  <c:v>-27.582535</c:v>
                </c:pt>
                <c:pt idx="33">
                  <c:v>-27.846539</c:v>
                </c:pt>
                <c:pt idx="34">
                  <c:v>-28.502300000000002</c:v>
                </c:pt>
                <c:pt idx="35">
                  <c:v>-29.068480999999998</c:v>
                </c:pt>
              </c:numCache>
            </c:numRef>
          </c:val>
          <c:smooth val="0"/>
        </c:ser>
        <c:ser>
          <c:idx val="4"/>
          <c:order val="3"/>
          <c:tx>
            <c:strRef>
              <c:f>Sheet1!$A$5</c:f>
              <c:strCache>
                <c:ptCount val="1"/>
                <c:pt idx="0">
                  <c:v>Reference</c:v>
                </c:pt>
              </c:strCache>
            </c:strRef>
          </c:tx>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Sheet1!$B$5:$AJ$5</c:f>
              <c:numCache>
                <c:formatCode>General</c:formatCode>
                <c:ptCount val="35"/>
                <c:pt idx="0">
                  <c:v>60.325018139941413</c:v>
                </c:pt>
                <c:pt idx="1">
                  <c:v>59.893738309923449</c:v>
                </c:pt>
                <c:pt idx="2">
                  <c:v>58.199274694108581</c:v>
                </c:pt>
                <c:pt idx="3">
                  <c:v>56.999115394817636</c:v>
                </c:pt>
                <c:pt idx="4">
                  <c:v>51.496393449609499</c:v>
                </c:pt>
                <c:pt idx="5">
                  <c:v>49.22116257213326</c:v>
                </c:pt>
                <c:pt idx="6">
                  <c:v>44.753075827695184</c:v>
                </c:pt>
                <c:pt idx="7">
                  <c:v>39.984036961389414</c:v>
                </c:pt>
                <c:pt idx="8">
                  <c:v>32.895949017379131</c:v>
                </c:pt>
                <c:pt idx="9">
                  <c:v>26.490126</c:v>
                </c:pt>
                <c:pt idx="10">
                  <c:v>21.917504999999998</c:v>
                </c:pt>
                <c:pt idx="11">
                  <c:v>19.986387000000001</c:v>
                </c:pt>
                <c:pt idx="12">
                  <c:v>16.592742999999999</c:v>
                </c:pt>
                <c:pt idx="13">
                  <c:v>15.038354999999999</c:v>
                </c:pt>
                <c:pt idx="14">
                  <c:v>13.909615000000001</c:v>
                </c:pt>
                <c:pt idx="15">
                  <c:v>13.745545999999999</c:v>
                </c:pt>
                <c:pt idx="16">
                  <c:v>13.831460999999999</c:v>
                </c:pt>
                <c:pt idx="17">
                  <c:v>14.012274</c:v>
                </c:pt>
                <c:pt idx="18">
                  <c:v>14.363472</c:v>
                </c:pt>
                <c:pt idx="19">
                  <c:v>14.232208</c:v>
                </c:pt>
                <c:pt idx="20">
                  <c:v>14.518261000000001</c:v>
                </c:pt>
                <c:pt idx="21">
                  <c:v>15.170121</c:v>
                </c:pt>
                <c:pt idx="22">
                  <c:v>15.029057999999999</c:v>
                </c:pt>
                <c:pt idx="23">
                  <c:v>14.614635</c:v>
                </c:pt>
                <c:pt idx="24">
                  <c:v>14.698302999999999</c:v>
                </c:pt>
                <c:pt idx="25">
                  <c:v>14.769228999999999</c:v>
                </c:pt>
                <c:pt idx="26">
                  <c:v>16.068840000000002</c:v>
                </c:pt>
                <c:pt idx="27">
                  <c:v>17.047991</c:v>
                </c:pt>
                <c:pt idx="28">
                  <c:v>17.608422999999998</c:v>
                </c:pt>
                <c:pt idx="29">
                  <c:v>17.879377000000002</c:v>
                </c:pt>
                <c:pt idx="30">
                  <c:v>17.741683999999999</c:v>
                </c:pt>
                <c:pt idx="31">
                  <c:v>17.781002000000001</c:v>
                </c:pt>
                <c:pt idx="32">
                  <c:v>17.792355000000001</c:v>
                </c:pt>
                <c:pt idx="33">
                  <c:v>17.685808000000002</c:v>
                </c:pt>
                <c:pt idx="34">
                  <c:v>17.829699999999999</c:v>
                </c:pt>
              </c:numCache>
            </c:numRef>
          </c:val>
          <c:smooth val="0"/>
        </c:ser>
        <c:ser>
          <c:idx val="1"/>
          <c:order val="4"/>
          <c:tx>
            <c:strRef>
              <c:f>Sheet1!$A$5</c:f>
              <c:strCache>
                <c:ptCount val="1"/>
                <c:pt idx="0">
                  <c:v>Reference</c:v>
                </c:pt>
              </c:strCache>
            </c:strRef>
          </c:tx>
          <c:spPr>
            <a:ln w="38100">
              <a:solidFill>
                <a:srgbClr val="000000"/>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Sheet1!$B$5:$AK$5</c:f>
              <c:numCache>
                <c:formatCode>General</c:formatCode>
                <c:ptCount val="36"/>
                <c:pt idx="0">
                  <c:v>60.325018139941413</c:v>
                </c:pt>
                <c:pt idx="1">
                  <c:v>59.893738309923449</c:v>
                </c:pt>
                <c:pt idx="2">
                  <c:v>58.199274694108581</c:v>
                </c:pt>
                <c:pt idx="3">
                  <c:v>56.999115394817636</c:v>
                </c:pt>
                <c:pt idx="4">
                  <c:v>51.496393449609499</c:v>
                </c:pt>
                <c:pt idx="5">
                  <c:v>49.22116257213326</c:v>
                </c:pt>
                <c:pt idx="6">
                  <c:v>44.753075827695184</c:v>
                </c:pt>
                <c:pt idx="7">
                  <c:v>39.984036961389414</c:v>
                </c:pt>
                <c:pt idx="8">
                  <c:v>32.895949017379131</c:v>
                </c:pt>
                <c:pt idx="9">
                  <c:v>26.490126</c:v>
                </c:pt>
                <c:pt idx="10">
                  <c:v>21.917504999999998</c:v>
                </c:pt>
                <c:pt idx="11">
                  <c:v>19.986387000000001</c:v>
                </c:pt>
                <c:pt idx="12">
                  <c:v>16.592742999999999</c:v>
                </c:pt>
                <c:pt idx="13">
                  <c:v>15.038354999999999</c:v>
                </c:pt>
                <c:pt idx="14">
                  <c:v>13.909615000000001</c:v>
                </c:pt>
                <c:pt idx="15">
                  <c:v>13.745545999999999</c:v>
                </c:pt>
                <c:pt idx="16">
                  <c:v>13.831460999999999</c:v>
                </c:pt>
                <c:pt idx="17">
                  <c:v>14.012274</c:v>
                </c:pt>
                <c:pt idx="18">
                  <c:v>14.363472</c:v>
                </c:pt>
                <c:pt idx="19">
                  <c:v>14.232208</c:v>
                </c:pt>
                <c:pt idx="20">
                  <c:v>14.518261000000001</c:v>
                </c:pt>
                <c:pt idx="21">
                  <c:v>15.170121</c:v>
                </c:pt>
                <c:pt idx="22">
                  <c:v>15.029057999999999</c:v>
                </c:pt>
                <c:pt idx="23">
                  <c:v>14.614635</c:v>
                </c:pt>
                <c:pt idx="24">
                  <c:v>14.698302999999999</c:v>
                </c:pt>
                <c:pt idx="25">
                  <c:v>14.769228999999999</c:v>
                </c:pt>
                <c:pt idx="26">
                  <c:v>16.068840000000002</c:v>
                </c:pt>
                <c:pt idx="27">
                  <c:v>17.047991</c:v>
                </c:pt>
                <c:pt idx="28">
                  <c:v>17.608422999999998</c:v>
                </c:pt>
                <c:pt idx="29">
                  <c:v>17.879377000000002</c:v>
                </c:pt>
                <c:pt idx="30">
                  <c:v>17.741683999999999</c:v>
                </c:pt>
                <c:pt idx="31">
                  <c:v>17.781002000000001</c:v>
                </c:pt>
                <c:pt idx="32">
                  <c:v>17.792355000000001</c:v>
                </c:pt>
                <c:pt idx="33">
                  <c:v>17.685808000000002</c:v>
                </c:pt>
                <c:pt idx="34">
                  <c:v>17.829699999999999</c:v>
                </c:pt>
                <c:pt idx="35">
                  <c:v>17.442748999999999</c:v>
                </c:pt>
              </c:numCache>
            </c:numRef>
          </c:val>
          <c:smooth val="0"/>
        </c:ser>
        <c:ser>
          <c:idx val="5"/>
          <c:order val="5"/>
          <c:tx>
            <c:v>Low Oil Price</c:v>
          </c:tx>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marker val="1"/>
        <c:smooth val="0"/>
        <c:axId val="176143872"/>
        <c:axId val="93893120"/>
      </c:lineChart>
      <c:catAx>
        <c:axId val="176143872"/>
        <c:scaling>
          <c:orientation val="minMax"/>
        </c:scaling>
        <c:delete val="0"/>
        <c:axPos val="b"/>
        <c:majorTickMark val="out"/>
        <c:minorTickMark val="none"/>
        <c:tickLblPos val="low"/>
        <c:spPr>
          <a:ln w="12700">
            <a:solidFill>
              <a:schemeClr val="tx1"/>
            </a:solidFill>
          </a:ln>
        </c:spPr>
        <c:txPr>
          <a:bodyPr/>
          <a:lstStyle/>
          <a:p>
            <a:pPr>
              <a:defRPr sz="1400" baseline="0"/>
            </a:pPr>
            <a:endParaRPr lang="en-US"/>
          </a:p>
        </c:txPr>
        <c:crossAx val="93893120"/>
        <c:crosses val="autoZero"/>
        <c:auto val="1"/>
        <c:lblAlgn val="ctr"/>
        <c:lblOffset val="100"/>
        <c:tickLblSkip val="5"/>
        <c:tickMarkSkip val="5"/>
        <c:noMultiLvlLbl val="0"/>
      </c:catAx>
      <c:valAx>
        <c:axId val="93893120"/>
        <c:scaling>
          <c:orientation val="minMax"/>
          <c:max val="70"/>
          <c:min val="-3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crossAx val="176143872"/>
        <c:crosses val="autoZero"/>
        <c:crossBetween val="midCat"/>
        <c:majorUnit val="10"/>
      </c:valAx>
    </c:plotArea>
    <c:plotVisOnly val="1"/>
    <c:dispBlanksAs val="gap"/>
    <c:showDLblsOverMax val="0"/>
  </c:chart>
  <c:txPr>
    <a:bodyPr/>
    <a:lstStyle/>
    <a:p>
      <a:pPr>
        <a:defRPr sz="14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949747043443194E-2"/>
          <c:y val="4.7639474018974733E-2"/>
          <c:w val="0.91712614629804268"/>
          <c:h val="0.8447238960398582"/>
        </c:manualLayout>
      </c:layout>
      <c:areaChart>
        <c:grouping val="stacked"/>
        <c:varyColors val="0"/>
        <c:ser>
          <c:idx val="4"/>
          <c:order val="0"/>
          <c:tx>
            <c:strRef>
              <c:f>Sheet1!$A$2</c:f>
              <c:strCache>
                <c:ptCount val="1"/>
                <c:pt idx="0">
                  <c:v>Motor Gasoline, no E85</c:v>
                </c:pt>
              </c:strCache>
            </c:strRef>
          </c:tx>
          <c:spPr>
            <a:solidFill>
              <a:srgbClr val="003953"/>
            </a:solidFill>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Sheet1!$B$2:$AZ$2</c:f>
              <c:numCache>
                <c:formatCode>General</c:formatCode>
                <c:ptCount val="51"/>
                <c:pt idx="0">
                  <c:v>13.514990000000001</c:v>
                </c:pt>
                <c:pt idx="1">
                  <c:v>13.432466999999999</c:v>
                </c:pt>
                <c:pt idx="2">
                  <c:v>13.618953000000001</c:v>
                </c:pt>
                <c:pt idx="3">
                  <c:v>14.031893999999999</c:v>
                </c:pt>
                <c:pt idx="4">
                  <c:v>14.188133000000001</c:v>
                </c:pt>
                <c:pt idx="5">
                  <c:v>14.494771000000002</c:v>
                </c:pt>
                <c:pt idx="6">
                  <c:v>14.756454</c:v>
                </c:pt>
                <c:pt idx="7">
                  <c:v>14.897466000000001</c:v>
                </c:pt>
                <c:pt idx="8">
                  <c:v>15.349876</c:v>
                </c:pt>
                <c:pt idx="9">
                  <c:v>15.737615</c:v>
                </c:pt>
                <c:pt idx="10">
                  <c:v>15.825376999999998</c:v>
                </c:pt>
                <c:pt idx="11">
                  <c:v>15.899979999999999</c:v>
                </c:pt>
                <c:pt idx="12">
                  <c:v>16.297370999999998</c:v>
                </c:pt>
                <c:pt idx="13">
                  <c:v>16.369214999999997</c:v>
                </c:pt>
                <c:pt idx="14">
                  <c:v>16.676112999999997</c:v>
                </c:pt>
                <c:pt idx="15">
                  <c:v>16.715125</c:v>
                </c:pt>
                <c:pt idx="16">
                  <c:v>16.755312</c:v>
                </c:pt>
                <c:pt idx="17">
                  <c:v>16.764507999999999</c:v>
                </c:pt>
                <c:pt idx="18">
                  <c:v>16.085926000000001</c:v>
                </c:pt>
                <c:pt idx="19">
                  <c:v>15.943880999999999</c:v>
                </c:pt>
                <c:pt idx="20">
                  <c:v>15.765164</c:v>
                </c:pt>
                <c:pt idx="21">
                  <c:v>15.317772000000001</c:v>
                </c:pt>
                <c:pt idx="22">
                  <c:v>15.247869</c:v>
                </c:pt>
                <c:pt idx="23">
                  <c:v>15.479927999999999</c:v>
                </c:pt>
                <c:pt idx="24">
                  <c:v>14.616908</c:v>
                </c:pt>
                <c:pt idx="25">
                  <c:v>14.778615</c:v>
                </c:pt>
                <c:pt idx="26">
                  <c:v>14.748575000000001</c:v>
                </c:pt>
                <c:pt idx="27">
                  <c:v>14.644674999999999</c:v>
                </c:pt>
                <c:pt idx="28">
                  <c:v>14.548577</c:v>
                </c:pt>
                <c:pt idx="29">
                  <c:v>14.392556000000001</c:v>
                </c:pt>
                <c:pt idx="30">
                  <c:v>14.230549999999999</c:v>
                </c:pt>
                <c:pt idx="31">
                  <c:v>14.048836</c:v>
                </c:pt>
                <c:pt idx="32">
                  <c:v>13.834837</c:v>
                </c:pt>
                <c:pt idx="33">
                  <c:v>13.605812999999999</c:v>
                </c:pt>
                <c:pt idx="34">
                  <c:v>13.362594</c:v>
                </c:pt>
                <c:pt idx="35">
                  <c:v>13.101089</c:v>
                </c:pt>
                <c:pt idx="36">
                  <c:v>12.865663</c:v>
                </c:pt>
                <c:pt idx="37">
                  <c:v>12.660265000000001</c:v>
                </c:pt>
                <c:pt idx="38">
                  <c:v>12.481978999999999</c:v>
                </c:pt>
                <c:pt idx="39">
                  <c:v>12.32343</c:v>
                </c:pt>
                <c:pt idx="40">
                  <c:v>12.182748999999999</c:v>
                </c:pt>
                <c:pt idx="41">
                  <c:v>12.053905</c:v>
                </c:pt>
                <c:pt idx="42">
                  <c:v>11.944755000000001</c:v>
                </c:pt>
                <c:pt idx="43">
                  <c:v>11.840989</c:v>
                </c:pt>
                <c:pt idx="44">
                  <c:v>11.748220999999999</c:v>
                </c:pt>
                <c:pt idx="45">
                  <c:v>11.657708</c:v>
                </c:pt>
                <c:pt idx="46">
                  <c:v>11.571467999999999</c:v>
                </c:pt>
                <c:pt idx="47">
                  <c:v>11.493785000000001</c:v>
                </c:pt>
                <c:pt idx="48">
                  <c:v>11.423729000000002</c:v>
                </c:pt>
                <c:pt idx="49">
                  <c:v>11.349263000000001</c:v>
                </c:pt>
                <c:pt idx="50">
                  <c:v>11.279437</c:v>
                </c:pt>
              </c:numCache>
            </c:numRef>
          </c:val>
        </c:ser>
        <c:ser>
          <c:idx val="6"/>
          <c:order val="1"/>
          <c:tx>
            <c:strRef>
              <c:f>Sheet1!$A$3</c:f>
              <c:strCache>
                <c:ptCount val="1"/>
                <c:pt idx="0">
                  <c:v>Ethanol</c:v>
                </c:pt>
              </c:strCache>
            </c:strRef>
          </c:tx>
          <c:spPr>
            <a:solidFill>
              <a:srgbClr val="0096D7"/>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Sheet1!$B$3:$AZ$3</c:f>
              <c:numCache>
                <c:formatCode>General</c:formatCode>
                <c:ptCount val="51"/>
                <c:pt idx="0">
                  <c:v>6.0421000000000002E-2</c:v>
                </c:pt>
                <c:pt idx="1">
                  <c:v>7.0095000000000005E-2</c:v>
                </c:pt>
                <c:pt idx="2">
                  <c:v>7.9745999999999997E-2</c:v>
                </c:pt>
                <c:pt idx="3">
                  <c:v>9.3659999999999993E-2</c:v>
                </c:pt>
                <c:pt idx="4">
                  <c:v>0.10484</c:v>
                </c:pt>
                <c:pt idx="5">
                  <c:v>0.11248999999999999</c:v>
                </c:pt>
                <c:pt idx="6">
                  <c:v>8.0660999999999997E-2</c:v>
                </c:pt>
                <c:pt idx="7">
                  <c:v>0.10196599999999999</c:v>
                </c:pt>
                <c:pt idx="8">
                  <c:v>0.112843</c:v>
                </c:pt>
                <c:pt idx="9">
                  <c:v>0.117795</c:v>
                </c:pt>
                <c:pt idx="10">
                  <c:v>0.13488700000000001</c:v>
                </c:pt>
                <c:pt idx="11">
                  <c:v>0.140822</c:v>
                </c:pt>
                <c:pt idx="12">
                  <c:v>0.16758699999999999</c:v>
                </c:pt>
                <c:pt idx="13">
                  <c:v>0.22808600000000001</c:v>
                </c:pt>
                <c:pt idx="14">
                  <c:v>0.28629000000000004</c:v>
                </c:pt>
                <c:pt idx="15">
                  <c:v>0.32742599999999999</c:v>
                </c:pt>
                <c:pt idx="16">
                  <c:v>0.44170199999999998</c:v>
                </c:pt>
                <c:pt idx="17">
                  <c:v>0.55679100000000004</c:v>
                </c:pt>
                <c:pt idx="18">
                  <c:v>0.7858440000000001</c:v>
                </c:pt>
                <c:pt idx="19">
                  <c:v>0.89390000000000003</c:v>
                </c:pt>
                <c:pt idx="20">
                  <c:v>1.0413510000000001</c:v>
                </c:pt>
                <c:pt idx="21">
                  <c:v>1.044999</c:v>
                </c:pt>
                <c:pt idx="22">
                  <c:v>1.0451590000000002</c:v>
                </c:pt>
                <c:pt idx="23">
                  <c:v>1.072646</c:v>
                </c:pt>
                <c:pt idx="24">
                  <c:v>1.142493</c:v>
                </c:pt>
                <c:pt idx="25">
                  <c:v>1.122997</c:v>
                </c:pt>
                <c:pt idx="26">
                  <c:v>1.1216969999999999</c:v>
                </c:pt>
                <c:pt idx="27">
                  <c:v>1.1520539999999999</c:v>
                </c:pt>
                <c:pt idx="28">
                  <c:v>1.141181</c:v>
                </c:pt>
                <c:pt idx="29">
                  <c:v>1.133073</c:v>
                </c:pt>
                <c:pt idx="30">
                  <c:v>1.1225400000000001</c:v>
                </c:pt>
                <c:pt idx="31">
                  <c:v>1.11466</c:v>
                </c:pt>
                <c:pt idx="32">
                  <c:v>1.118927</c:v>
                </c:pt>
                <c:pt idx="33">
                  <c:v>1.118466</c:v>
                </c:pt>
                <c:pt idx="34">
                  <c:v>1.1184989999999999</c:v>
                </c:pt>
                <c:pt idx="35">
                  <c:v>1.1184529999999999</c:v>
                </c:pt>
                <c:pt idx="36">
                  <c:v>1.1184529999999999</c:v>
                </c:pt>
                <c:pt idx="37">
                  <c:v>1.118452</c:v>
                </c:pt>
                <c:pt idx="38">
                  <c:v>1.118479</c:v>
                </c:pt>
                <c:pt idx="39">
                  <c:v>1.118506</c:v>
                </c:pt>
                <c:pt idx="40">
                  <c:v>1.1189849999999999</c:v>
                </c:pt>
                <c:pt idx="41">
                  <c:v>1.1273569999999999</c:v>
                </c:pt>
                <c:pt idx="42">
                  <c:v>1.1300749999999999</c:v>
                </c:pt>
                <c:pt idx="43">
                  <c:v>1.1395409999999999</c:v>
                </c:pt>
                <c:pt idx="44">
                  <c:v>1.148239</c:v>
                </c:pt>
                <c:pt idx="45">
                  <c:v>1.1596249999999999</c:v>
                </c:pt>
                <c:pt idx="46">
                  <c:v>1.176024</c:v>
                </c:pt>
                <c:pt idx="47">
                  <c:v>1.193721</c:v>
                </c:pt>
                <c:pt idx="48">
                  <c:v>1.213292</c:v>
                </c:pt>
                <c:pt idx="49">
                  <c:v>1.2427539999999999</c:v>
                </c:pt>
                <c:pt idx="50">
                  <c:v>1.272397</c:v>
                </c:pt>
              </c:numCache>
            </c:numRef>
          </c:val>
        </c:ser>
        <c:ser>
          <c:idx val="7"/>
          <c:order val="2"/>
          <c:tx>
            <c:strRef>
              <c:f>Sheet1!$A$4</c:f>
              <c:strCache>
                <c:ptCount val="1"/>
                <c:pt idx="0">
                  <c:v>Other</c:v>
                </c:pt>
              </c:strCache>
            </c:strRef>
          </c:tx>
          <c:spPr>
            <a:solidFill>
              <a:srgbClr val="A3334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Sheet1!$B$4:$AZ$4</c:f>
              <c:numCache>
                <c:formatCode>General</c:formatCode>
                <c:ptCount val="51"/>
                <c:pt idx="0">
                  <c:v>1.2748199999999998</c:v>
                </c:pt>
                <c:pt idx="1">
                  <c:v>1.2612300000000001</c:v>
                </c:pt>
                <c:pt idx="2">
                  <c:v>1.3059700000000001</c:v>
                </c:pt>
                <c:pt idx="3">
                  <c:v>1.1386100000000001</c:v>
                </c:pt>
                <c:pt idx="4">
                  <c:v>1.1408</c:v>
                </c:pt>
                <c:pt idx="5">
                  <c:v>1.175575</c:v>
                </c:pt>
                <c:pt idx="6">
                  <c:v>1.1102030000000001</c:v>
                </c:pt>
                <c:pt idx="7">
                  <c:v>0.98104699999999989</c:v>
                </c:pt>
                <c:pt idx="8">
                  <c:v>0.94859300000000013</c:v>
                </c:pt>
                <c:pt idx="9">
                  <c:v>0.94695800000000008</c:v>
                </c:pt>
                <c:pt idx="10">
                  <c:v>1.1709689999999999</c:v>
                </c:pt>
                <c:pt idx="11">
                  <c:v>0.85001199999999999</c:v>
                </c:pt>
                <c:pt idx="12">
                  <c:v>0.94285200000000002</c:v>
                </c:pt>
                <c:pt idx="13">
                  <c:v>0.83443400000000001</c:v>
                </c:pt>
                <c:pt idx="14">
                  <c:v>1.005965</c:v>
                </c:pt>
                <c:pt idx="15">
                  <c:v>1.1033839999999999</c:v>
                </c:pt>
                <c:pt idx="16">
                  <c:v>1.163899</c:v>
                </c:pt>
                <c:pt idx="17">
                  <c:v>1.2598149999999999</c:v>
                </c:pt>
                <c:pt idx="18">
                  <c:v>1.1750860000000001</c:v>
                </c:pt>
                <c:pt idx="19">
                  <c:v>1.0149729999999999</c:v>
                </c:pt>
                <c:pt idx="20">
                  <c:v>1.1302020000000002</c:v>
                </c:pt>
                <c:pt idx="21">
                  <c:v>1.0117250000000002</c:v>
                </c:pt>
                <c:pt idx="22">
                  <c:v>0.89267300000000005</c:v>
                </c:pt>
                <c:pt idx="23">
                  <c:v>0.79156500000000007</c:v>
                </c:pt>
                <c:pt idx="24">
                  <c:v>0.66131399999999996</c:v>
                </c:pt>
                <c:pt idx="25">
                  <c:v>0.59217200000000003</c:v>
                </c:pt>
                <c:pt idx="26">
                  <c:v>0.58315300000000003</c:v>
                </c:pt>
                <c:pt idx="27">
                  <c:v>0.58475500000000002</c:v>
                </c:pt>
                <c:pt idx="28">
                  <c:v>0.58596099999999995</c:v>
                </c:pt>
                <c:pt idx="29">
                  <c:v>0.58755400000000002</c:v>
                </c:pt>
                <c:pt idx="30">
                  <c:v>0.58931999999999995</c:v>
                </c:pt>
                <c:pt idx="31">
                  <c:v>0.59103199999999989</c:v>
                </c:pt>
                <c:pt idx="32">
                  <c:v>0.59302699999999997</c:v>
                </c:pt>
                <c:pt idx="33">
                  <c:v>0.59496300000000002</c:v>
                </c:pt>
                <c:pt idx="34">
                  <c:v>0.59725800000000007</c:v>
                </c:pt>
                <c:pt idx="35">
                  <c:v>0.59997599999999995</c:v>
                </c:pt>
                <c:pt idx="36">
                  <c:v>0.60303200000000012</c:v>
                </c:pt>
                <c:pt idx="37">
                  <c:v>0.60653100000000004</c:v>
                </c:pt>
                <c:pt idx="38">
                  <c:v>0.61007899999999993</c:v>
                </c:pt>
                <c:pt idx="39">
                  <c:v>0.61366600000000004</c:v>
                </c:pt>
                <c:pt idx="40">
                  <c:v>0.61721700000000013</c:v>
                </c:pt>
                <c:pt idx="41">
                  <c:v>0.62087100000000006</c:v>
                </c:pt>
                <c:pt idx="42">
                  <c:v>0.62460400000000005</c:v>
                </c:pt>
                <c:pt idx="43">
                  <c:v>0.62862600000000002</c:v>
                </c:pt>
                <c:pt idx="44">
                  <c:v>0.63271699999999997</c:v>
                </c:pt>
                <c:pt idx="45">
                  <c:v>0.6369689999999999</c:v>
                </c:pt>
                <c:pt idx="46">
                  <c:v>0.64126400000000006</c:v>
                </c:pt>
                <c:pt idx="47">
                  <c:v>0.64544500000000005</c:v>
                </c:pt>
                <c:pt idx="48">
                  <c:v>0.64990099999999995</c:v>
                </c:pt>
                <c:pt idx="49">
                  <c:v>0.654362</c:v>
                </c:pt>
                <c:pt idx="50">
                  <c:v>0.65871200000000008</c:v>
                </c:pt>
              </c:numCache>
            </c:numRef>
          </c:val>
        </c:ser>
        <c:ser>
          <c:idx val="5"/>
          <c:order val="3"/>
          <c:tx>
            <c:strRef>
              <c:f>Sheet1!$A$5</c:f>
              <c:strCache>
                <c:ptCount val="1"/>
                <c:pt idx="0">
                  <c:v>Pipeline</c:v>
                </c:pt>
              </c:strCache>
            </c:strRef>
          </c:tx>
          <c:spPr>
            <a:solidFill>
              <a:srgbClr val="00000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Sheet1!$B$5:$AZ$5</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ser>
          <c:idx val="1"/>
          <c:order val="4"/>
          <c:tx>
            <c:strRef>
              <c:f>Sheet1!$A$6</c:f>
              <c:strCache>
                <c:ptCount val="1"/>
                <c:pt idx="0">
                  <c:v>CNG/LNG</c:v>
                </c:pt>
              </c:strCache>
            </c:strRef>
          </c:tx>
          <c:spPr>
            <a:solidFill>
              <a:srgbClr val="000000"/>
            </a:solidFill>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Sheet1!$B$6:$AZ$6</c:f>
              <c:numCache>
                <c:formatCode>General</c:formatCode>
                <c:ptCount val="51"/>
                <c:pt idx="0">
                  <c:v>2.7810000000000004E-4</c:v>
                </c:pt>
                <c:pt idx="1">
                  <c:v>3.7837699999999995E-4</c:v>
                </c:pt>
                <c:pt idx="2">
                  <c:v>2.1774719999999997E-3</c:v>
                </c:pt>
                <c:pt idx="3">
                  <c:v>2.9400799999999999E-3</c:v>
                </c:pt>
                <c:pt idx="4">
                  <c:v>3.3000029999999993E-3</c:v>
                </c:pt>
                <c:pt idx="5">
                  <c:v>4.7087949999999991E-3</c:v>
                </c:pt>
                <c:pt idx="6">
                  <c:v>6.2308089999999995E-3</c:v>
                </c:pt>
                <c:pt idx="7">
                  <c:v>8.5528559999999993E-3</c:v>
                </c:pt>
                <c:pt idx="8">
                  <c:v>9.6492529999999983E-3</c:v>
                </c:pt>
                <c:pt idx="9">
                  <c:v>1.1947416000000001E-2</c:v>
                </c:pt>
                <c:pt idx="10">
                  <c:v>1.3083552000000002E-2</c:v>
                </c:pt>
                <c:pt idx="11">
                  <c:v>1.4957543999999998E-2</c:v>
                </c:pt>
                <c:pt idx="12">
                  <c:v>1.5323749999999999E-2</c:v>
                </c:pt>
                <c:pt idx="13">
                  <c:v>1.8800859E-2</c:v>
                </c:pt>
                <c:pt idx="14">
                  <c:v>2.1047363999999999E-2</c:v>
                </c:pt>
                <c:pt idx="15">
                  <c:v>2.3524751999999999E-2</c:v>
                </c:pt>
                <c:pt idx="16">
                  <c:v>2.4403692000000005E-2</c:v>
                </c:pt>
                <c:pt idx="17">
                  <c:v>2.5320684999999999E-2</c:v>
                </c:pt>
                <c:pt idx="18">
                  <c:v>2.6683513999999995E-2</c:v>
                </c:pt>
                <c:pt idx="19">
                  <c:v>2.7943549999999998E-2</c:v>
                </c:pt>
                <c:pt idx="20">
                  <c:v>2.9323272000000001E-2</c:v>
                </c:pt>
                <c:pt idx="21">
                  <c:v>3.0633428000000001E-2</c:v>
                </c:pt>
                <c:pt idx="22">
                  <c:v>3.0719249999999997E-2</c:v>
                </c:pt>
                <c:pt idx="23">
                  <c:v>3.45665E-2</c:v>
                </c:pt>
                <c:pt idx="24">
                  <c:v>5.5143999999999999E-2</c:v>
                </c:pt>
                <c:pt idx="25">
                  <c:v>5.6836999999999999E-2</c:v>
                </c:pt>
                <c:pt idx="26">
                  <c:v>5.8264000000000003E-2</c:v>
                </c:pt>
                <c:pt idx="27">
                  <c:v>5.9521999999999999E-2</c:v>
                </c:pt>
                <c:pt idx="28">
                  <c:v>6.1110999999999999E-2</c:v>
                </c:pt>
                <c:pt idx="29">
                  <c:v>6.3077999999999995E-2</c:v>
                </c:pt>
                <c:pt idx="30">
                  <c:v>6.5475000000000005E-2</c:v>
                </c:pt>
                <c:pt idx="31">
                  <c:v>6.8765000000000007E-2</c:v>
                </c:pt>
                <c:pt idx="32">
                  <c:v>7.3900999999999994E-2</c:v>
                </c:pt>
                <c:pt idx="33">
                  <c:v>8.0842999999999998E-2</c:v>
                </c:pt>
                <c:pt idx="34">
                  <c:v>8.9589000000000002E-2</c:v>
                </c:pt>
                <c:pt idx="35">
                  <c:v>9.9831000000000003E-2</c:v>
                </c:pt>
                <c:pt idx="36">
                  <c:v>0.111536</c:v>
                </c:pt>
                <c:pt idx="37">
                  <c:v>0.124482</c:v>
                </c:pt>
                <c:pt idx="38">
                  <c:v>0.13730300000000001</c:v>
                </c:pt>
                <c:pt idx="39">
                  <c:v>0.15104500000000001</c:v>
                </c:pt>
                <c:pt idx="40">
                  <c:v>0.168042</c:v>
                </c:pt>
                <c:pt idx="41">
                  <c:v>0.18557799999999999</c:v>
                </c:pt>
                <c:pt idx="42">
                  <c:v>0.20973900000000001</c:v>
                </c:pt>
                <c:pt idx="43">
                  <c:v>0.23757</c:v>
                </c:pt>
                <c:pt idx="44">
                  <c:v>0.27150999999999997</c:v>
                </c:pt>
                <c:pt idx="45">
                  <c:v>0.31223200000000001</c:v>
                </c:pt>
                <c:pt idx="46">
                  <c:v>0.35967700000000002</c:v>
                </c:pt>
                <c:pt idx="47">
                  <c:v>0.43481599999999998</c:v>
                </c:pt>
                <c:pt idx="48">
                  <c:v>0.52184900000000001</c:v>
                </c:pt>
                <c:pt idx="49">
                  <c:v>0.61510799999999999</c:v>
                </c:pt>
                <c:pt idx="50">
                  <c:v>0.712121</c:v>
                </c:pt>
              </c:numCache>
            </c:numRef>
          </c:val>
        </c:ser>
        <c:ser>
          <c:idx val="3"/>
          <c:order val="5"/>
          <c:tx>
            <c:strRef>
              <c:f>Sheet1!$A$7</c:f>
              <c:strCache>
                <c:ptCount val="1"/>
                <c:pt idx="0">
                  <c:v>E85</c:v>
                </c:pt>
              </c:strCache>
            </c:strRef>
          </c:tx>
          <c:spPr>
            <a:solidFill>
              <a:srgbClr val="BD732A"/>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Sheet1!$B$7:$AZ$7</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ser>
          <c:idx val="0"/>
          <c:order val="6"/>
          <c:tx>
            <c:strRef>
              <c:f>Sheet1!$A$8</c:f>
              <c:strCache>
                <c:ptCount val="1"/>
                <c:pt idx="0">
                  <c:v>Jet Fuel</c:v>
                </c:pt>
              </c:strCache>
            </c:strRef>
          </c:tx>
          <c:spPr>
            <a:solidFill>
              <a:srgbClr val="FFC702"/>
            </a:solidFill>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Sheet1!$B$8:$AZ$8</c:f>
              <c:numCache>
                <c:formatCode>General</c:formatCode>
                <c:ptCount val="51"/>
                <c:pt idx="0">
                  <c:v>3.1295099999999998</c:v>
                </c:pt>
                <c:pt idx="1">
                  <c:v>3.0249999999999999</c:v>
                </c:pt>
                <c:pt idx="2">
                  <c:v>3.0013299999999998</c:v>
                </c:pt>
                <c:pt idx="3">
                  <c:v>3.0280100000000001</c:v>
                </c:pt>
                <c:pt idx="4">
                  <c:v>3.1545000000000001</c:v>
                </c:pt>
                <c:pt idx="5">
                  <c:v>2.8669750000000001</c:v>
                </c:pt>
                <c:pt idx="6">
                  <c:v>2.9710529999999999</c:v>
                </c:pt>
                <c:pt idx="7">
                  <c:v>3.0157940000000001</c:v>
                </c:pt>
                <c:pt idx="8">
                  <c:v>3.0807389999999999</c:v>
                </c:pt>
                <c:pt idx="9">
                  <c:v>3.180704</c:v>
                </c:pt>
                <c:pt idx="10">
                  <c:v>3.2859609999999999</c:v>
                </c:pt>
                <c:pt idx="11">
                  <c:v>3.1734399999999998</c:v>
                </c:pt>
                <c:pt idx="12">
                  <c:v>3.0157989999999999</c:v>
                </c:pt>
                <c:pt idx="13">
                  <c:v>2.9727589999999999</c:v>
                </c:pt>
                <c:pt idx="14">
                  <c:v>3.2074509999999998</c:v>
                </c:pt>
                <c:pt idx="15">
                  <c:v>3.2576879999999999</c:v>
                </c:pt>
                <c:pt idx="16">
                  <c:v>3.2446799999999998</c:v>
                </c:pt>
                <c:pt idx="17">
                  <c:v>3.2350400000000001</c:v>
                </c:pt>
                <c:pt idx="18">
                  <c:v>3.089013</c:v>
                </c:pt>
                <c:pt idx="19">
                  <c:v>2.8734869999999999</c:v>
                </c:pt>
                <c:pt idx="20">
                  <c:v>2.9218649999999999</c:v>
                </c:pt>
                <c:pt idx="21">
                  <c:v>2.9504899999999998</c:v>
                </c:pt>
                <c:pt idx="22">
                  <c:v>2.8633250000000001</c:v>
                </c:pt>
                <c:pt idx="23">
                  <c:v>2.798346</c:v>
                </c:pt>
                <c:pt idx="24">
                  <c:v>2.8325239999999998</c:v>
                </c:pt>
                <c:pt idx="25">
                  <c:v>2.8546019999999999</c:v>
                </c:pt>
                <c:pt idx="26">
                  <c:v>2.8712089999999999</c:v>
                </c:pt>
                <c:pt idx="27">
                  <c:v>2.907305</c:v>
                </c:pt>
                <c:pt idx="28">
                  <c:v>2.9416220000000002</c:v>
                </c:pt>
                <c:pt idx="29">
                  <c:v>2.9759250000000002</c:v>
                </c:pt>
                <c:pt idx="30">
                  <c:v>3.01187</c:v>
                </c:pt>
                <c:pt idx="31">
                  <c:v>3.0402870000000002</c:v>
                </c:pt>
                <c:pt idx="32">
                  <c:v>3.073591</c:v>
                </c:pt>
                <c:pt idx="33">
                  <c:v>3.113232</c:v>
                </c:pt>
                <c:pt idx="34">
                  <c:v>3.153769</c:v>
                </c:pt>
                <c:pt idx="35">
                  <c:v>3.1979510000000002</c:v>
                </c:pt>
                <c:pt idx="36">
                  <c:v>3.2419560000000001</c:v>
                </c:pt>
                <c:pt idx="37">
                  <c:v>3.2865769999999999</c:v>
                </c:pt>
                <c:pt idx="38">
                  <c:v>3.3286709999999999</c:v>
                </c:pt>
                <c:pt idx="39">
                  <c:v>3.366206</c:v>
                </c:pt>
                <c:pt idx="40">
                  <c:v>3.4001700000000001</c:v>
                </c:pt>
                <c:pt idx="41">
                  <c:v>3.4315829999999998</c:v>
                </c:pt>
                <c:pt idx="42">
                  <c:v>3.4622139999999999</c:v>
                </c:pt>
                <c:pt idx="43">
                  <c:v>3.4914610000000001</c:v>
                </c:pt>
                <c:pt idx="44">
                  <c:v>3.5190100000000002</c:v>
                </c:pt>
                <c:pt idx="45">
                  <c:v>3.544918</c:v>
                </c:pt>
                <c:pt idx="46">
                  <c:v>3.568927</c:v>
                </c:pt>
                <c:pt idx="47">
                  <c:v>3.5895600000000001</c:v>
                </c:pt>
                <c:pt idx="48">
                  <c:v>3.608644</c:v>
                </c:pt>
                <c:pt idx="49">
                  <c:v>3.6258659999999998</c:v>
                </c:pt>
                <c:pt idx="50">
                  <c:v>3.6414490000000002</c:v>
                </c:pt>
              </c:numCache>
            </c:numRef>
          </c:val>
        </c:ser>
        <c:ser>
          <c:idx val="2"/>
          <c:order val="7"/>
          <c:tx>
            <c:strRef>
              <c:f>Sheet1!$A$9</c:f>
              <c:strCache>
                <c:ptCount val="1"/>
                <c:pt idx="0">
                  <c:v>Distillate</c:v>
                </c:pt>
              </c:strCache>
            </c:strRef>
          </c:tx>
          <c:spPr>
            <a:solidFill>
              <a:srgbClr val="5D973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Sheet1!$B$9:$AZ$9</c:f>
              <c:numCache>
                <c:formatCode>General</c:formatCode>
                <c:ptCount val="51"/>
                <c:pt idx="0">
                  <c:v>3.66113</c:v>
                </c:pt>
                <c:pt idx="1">
                  <c:v>3.6006200000000002</c:v>
                </c:pt>
                <c:pt idx="2">
                  <c:v>3.6839209999999998</c:v>
                </c:pt>
                <c:pt idx="3">
                  <c:v>3.79583</c:v>
                </c:pt>
                <c:pt idx="4">
                  <c:v>4.0319909999999997</c:v>
                </c:pt>
                <c:pt idx="5">
                  <c:v>4.1949800000000002</c:v>
                </c:pt>
                <c:pt idx="6">
                  <c:v>4.4693300000000002</c:v>
                </c:pt>
                <c:pt idx="7">
                  <c:v>4.6722700000000001</c:v>
                </c:pt>
                <c:pt idx="8">
                  <c:v>4.8115500000000004</c:v>
                </c:pt>
                <c:pt idx="9">
                  <c:v>5.0010209999999997</c:v>
                </c:pt>
                <c:pt idx="10">
                  <c:v>5.1645300000000001</c:v>
                </c:pt>
                <c:pt idx="11">
                  <c:v>5.2917199999999998</c:v>
                </c:pt>
                <c:pt idx="12">
                  <c:v>5.3923699999999997</c:v>
                </c:pt>
                <c:pt idx="13">
                  <c:v>5.5897100000000002</c:v>
                </c:pt>
                <c:pt idx="14">
                  <c:v>5.9321700000000002</c:v>
                </c:pt>
                <c:pt idx="15">
                  <c:v>6.0755509999999999</c:v>
                </c:pt>
                <c:pt idx="16">
                  <c:v>6.41425</c:v>
                </c:pt>
                <c:pt idx="17">
                  <c:v>6.4568700000000003</c:v>
                </c:pt>
                <c:pt idx="18">
                  <c:v>5.8372299999999999</c:v>
                </c:pt>
                <c:pt idx="19">
                  <c:v>5.5838000000000001</c:v>
                </c:pt>
                <c:pt idx="20">
                  <c:v>5.8764799999999999</c:v>
                </c:pt>
                <c:pt idx="21">
                  <c:v>6.0568799999999996</c:v>
                </c:pt>
                <c:pt idx="22">
                  <c:v>5.79603</c:v>
                </c:pt>
                <c:pt idx="23">
                  <c:v>6.495889</c:v>
                </c:pt>
                <c:pt idx="24">
                  <c:v>6.606077</c:v>
                </c:pt>
                <c:pt idx="25">
                  <c:v>6.9453060000000004</c:v>
                </c:pt>
                <c:pt idx="26">
                  <c:v>7.0260389999999999</c:v>
                </c:pt>
                <c:pt idx="27">
                  <c:v>7.116498</c:v>
                </c:pt>
                <c:pt idx="28">
                  <c:v>7.2141669999999998</c:v>
                </c:pt>
                <c:pt idx="29">
                  <c:v>7.2918880000000001</c:v>
                </c:pt>
                <c:pt idx="30">
                  <c:v>7.3528580000000003</c:v>
                </c:pt>
                <c:pt idx="31">
                  <c:v>7.3835329999999999</c:v>
                </c:pt>
                <c:pt idx="32">
                  <c:v>7.4272479999999996</c:v>
                </c:pt>
                <c:pt idx="33">
                  <c:v>7.4776259999999999</c:v>
                </c:pt>
                <c:pt idx="34">
                  <c:v>7.5368000000000004</c:v>
                </c:pt>
                <c:pt idx="35">
                  <c:v>7.5853739999999998</c:v>
                </c:pt>
                <c:pt idx="36">
                  <c:v>7.6169640000000003</c:v>
                </c:pt>
                <c:pt idx="37">
                  <c:v>7.6516080000000004</c:v>
                </c:pt>
                <c:pt idx="38">
                  <c:v>7.6835659999999999</c:v>
                </c:pt>
                <c:pt idx="39">
                  <c:v>7.7168380000000001</c:v>
                </c:pt>
                <c:pt idx="40">
                  <c:v>7.7599900000000002</c:v>
                </c:pt>
                <c:pt idx="41">
                  <c:v>7.7892970000000004</c:v>
                </c:pt>
                <c:pt idx="42">
                  <c:v>7.8044960000000003</c:v>
                </c:pt>
                <c:pt idx="43">
                  <c:v>7.8375360000000001</c:v>
                </c:pt>
                <c:pt idx="44">
                  <c:v>7.8849429999999998</c:v>
                </c:pt>
                <c:pt idx="45">
                  <c:v>7.9354490000000002</c:v>
                </c:pt>
                <c:pt idx="46">
                  <c:v>7.976445</c:v>
                </c:pt>
                <c:pt idx="47">
                  <c:v>7.9868399999999999</c:v>
                </c:pt>
                <c:pt idx="48">
                  <c:v>7.9963249999999997</c:v>
                </c:pt>
                <c:pt idx="49">
                  <c:v>7.9830160000000001</c:v>
                </c:pt>
                <c:pt idx="50">
                  <c:v>7.968629</c:v>
                </c:pt>
              </c:numCache>
            </c:numRef>
          </c:val>
        </c:ser>
        <c:dLbls>
          <c:showLegendKey val="0"/>
          <c:showVal val="0"/>
          <c:showCatName val="0"/>
          <c:showSerName val="0"/>
          <c:showPercent val="0"/>
          <c:showBubbleSize val="0"/>
        </c:dLbls>
        <c:axId val="176876032"/>
        <c:axId val="93895424"/>
      </c:areaChart>
      <c:catAx>
        <c:axId val="176876032"/>
        <c:scaling>
          <c:orientation val="minMax"/>
        </c:scaling>
        <c:delete val="0"/>
        <c:axPos val="b"/>
        <c:numFmt formatCode="General" sourceLinked="0"/>
        <c:majorTickMark val="out"/>
        <c:minorTickMark val="none"/>
        <c:tickLblPos val="nextTo"/>
        <c:spPr>
          <a:ln w="12248">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93895424"/>
        <c:crosses val="autoZero"/>
        <c:auto val="1"/>
        <c:lblAlgn val="ctr"/>
        <c:lblOffset val="100"/>
        <c:tickLblSkip val="5"/>
        <c:tickMarkSkip val="5"/>
        <c:noMultiLvlLbl val="0"/>
      </c:catAx>
      <c:valAx>
        <c:axId val="93895424"/>
        <c:scaling>
          <c:orientation val="minMax"/>
          <c:max val="30"/>
          <c:min val="0"/>
        </c:scaling>
        <c:delete val="0"/>
        <c:axPos val="l"/>
        <c:majorGridlines>
          <c:spPr>
            <a:ln w="9525">
              <a:solidFill>
                <a:schemeClr val="bg1">
                  <a:lumMod val="65000"/>
                </a:schemeClr>
              </a:solidFill>
              <a:prstDash val="solid"/>
            </a:ln>
          </c:spPr>
        </c:majorGridlines>
        <c:numFmt formatCode="#,##0" sourceLinked="0"/>
        <c:majorTickMark val="out"/>
        <c:minorTickMark val="none"/>
        <c:tickLblPos val="nextTo"/>
        <c:spPr>
          <a:ln w="9186">
            <a:noFill/>
          </a:ln>
        </c:spPr>
        <c:txPr>
          <a:bodyPr rot="0" vert="horz"/>
          <a:lstStyle/>
          <a:p>
            <a:pPr>
              <a:defRPr sz="1400" b="0" i="0" u="none" strike="noStrike" baseline="0">
                <a:solidFill>
                  <a:srgbClr val="000000"/>
                </a:solidFill>
                <a:latin typeface="Arial"/>
                <a:ea typeface="Arial"/>
                <a:cs typeface="Arial"/>
              </a:defRPr>
            </a:pPr>
            <a:endParaRPr lang="en-US"/>
          </a:p>
        </c:txPr>
        <c:crossAx val="176876032"/>
        <c:crosses val="autoZero"/>
        <c:crossBetween val="midCat"/>
        <c:majorUnit val="5"/>
      </c:valAx>
      <c:spPr>
        <a:noFill/>
        <a:ln w="24495">
          <a:noFill/>
        </a:ln>
      </c:spPr>
    </c:plotArea>
    <c:plotVisOnly val="1"/>
    <c:dispBlanksAs val="zero"/>
    <c:showDLblsOverMax val="0"/>
  </c:chart>
  <c:spPr>
    <a:noFill/>
    <a:ln>
      <a:noFill/>
    </a:ln>
  </c:spPr>
  <c:txPr>
    <a:bodyPr/>
    <a:lstStyle/>
    <a:p>
      <a:pPr>
        <a:defRPr sz="1495" b="1" i="0" u="none" strike="noStrike" baseline="0">
          <a:solidFill>
            <a:srgbClr val="FFFF00"/>
          </a:solidFill>
          <a:latin typeface="Tahoma"/>
          <a:ea typeface="Tahoma"/>
          <a:cs typeface="Tahoma"/>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2010</c:v>
                </c:pt>
              </c:strCache>
            </c:strRef>
          </c:tx>
          <c:spPr>
            <a:solidFill>
              <a:srgbClr val="0096D7"/>
            </a:solidFill>
          </c:spPr>
          <c:invertIfNegative val="0"/>
          <c:dPt>
            <c:idx val="6"/>
            <c:invertIfNegative val="0"/>
            <c:bubble3D val="0"/>
          </c:dPt>
          <c:cat>
            <c:strRef>
              <c:f>Sheet1!$B$1:$H$1</c:f>
              <c:strCache>
                <c:ptCount val="7"/>
                <c:pt idx="0">
                  <c:v>Canada</c:v>
                </c:pt>
                <c:pt idx="1">
                  <c:v>United States</c:v>
                </c:pt>
                <c:pt idx="2">
                  <c:v>Mexico</c:v>
                </c:pt>
                <c:pt idx="3">
                  <c:v>Brazil</c:v>
                </c:pt>
                <c:pt idx="4">
                  <c:v>Kazakhstan</c:v>
                </c:pt>
                <c:pt idx="5">
                  <c:v>Russia</c:v>
                </c:pt>
                <c:pt idx="6">
                  <c:v>Other</c:v>
                </c:pt>
              </c:strCache>
            </c:strRef>
          </c:cat>
          <c:val>
            <c:numRef>
              <c:f>Sheet1!$B$2:$H$2</c:f>
              <c:numCache>
                <c:formatCode>0.000000</c:formatCode>
                <c:ptCount val="7"/>
                <c:pt idx="0">
                  <c:v>2.9001296149529807</c:v>
                </c:pt>
                <c:pt idx="1">
                  <c:v>5.6390009373426437</c:v>
                </c:pt>
                <c:pt idx="2">
                  <c:v>2.6407685044551936</c:v>
                </c:pt>
                <c:pt idx="3">
                  <c:v>2.05466806480274</c:v>
                </c:pt>
                <c:pt idx="4">
                  <c:v>1.5513398109588949</c:v>
                </c:pt>
                <c:pt idx="5">
                  <c:v>9.6856213150684898</c:v>
                </c:pt>
                <c:pt idx="6" formatCode="General">
                  <c:v>18.394971875376896</c:v>
                </c:pt>
              </c:numCache>
            </c:numRef>
          </c:val>
        </c:ser>
        <c:ser>
          <c:idx val="1"/>
          <c:order val="1"/>
          <c:tx>
            <c:strRef>
              <c:f>Sheet1!$A$3</c:f>
              <c:strCache>
                <c:ptCount val="1"/>
                <c:pt idx="0">
                  <c:v>2025</c:v>
                </c:pt>
              </c:strCache>
            </c:strRef>
          </c:tx>
          <c:spPr>
            <a:solidFill>
              <a:srgbClr val="BD732A"/>
            </a:solidFill>
          </c:spPr>
          <c:invertIfNegative val="0"/>
          <c:cat>
            <c:strRef>
              <c:f>Sheet1!$B$1:$H$1</c:f>
              <c:strCache>
                <c:ptCount val="7"/>
                <c:pt idx="0">
                  <c:v>Canada</c:v>
                </c:pt>
                <c:pt idx="1">
                  <c:v>United States</c:v>
                </c:pt>
                <c:pt idx="2">
                  <c:v>Mexico</c:v>
                </c:pt>
                <c:pt idx="3">
                  <c:v>Brazil</c:v>
                </c:pt>
                <c:pt idx="4">
                  <c:v>Kazakhstan</c:v>
                </c:pt>
                <c:pt idx="5">
                  <c:v>Russia</c:v>
                </c:pt>
                <c:pt idx="6">
                  <c:v>Other</c:v>
                </c:pt>
              </c:strCache>
            </c:strRef>
          </c:cat>
          <c:val>
            <c:numRef>
              <c:f>Sheet1!$B$3:$H$3</c:f>
              <c:numCache>
                <c:formatCode>0.0000</c:formatCode>
                <c:ptCount val="7"/>
                <c:pt idx="0">
                  <c:v>4.9297045311064673</c:v>
                </c:pt>
                <c:pt idx="1">
                  <c:v>9.3052055835723877</c:v>
                </c:pt>
                <c:pt idx="2">
                  <c:v>2.8047851961496115</c:v>
                </c:pt>
                <c:pt idx="3">
                  <c:v>3.165874654620235</c:v>
                </c:pt>
                <c:pt idx="4">
                  <c:v>2.7098000212877467</c:v>
                </c:pt>
                <c:pt idx="5">
                  <c:v>10.110704753851493</c:v>
                </c:pt>
                <c:pt idx="6">
                  <c:v>16.358330003944829</c:v>
                </c:pt>
              </c:numCache>
            </c:numRef>
          </c:val>
        </c:ser>
        <c:ser>
          <c:idx val="2"/>
          <c:order val="2"/>
          <c:tx>
            <c:strRef>
              <c:f>Sheet1!$A$4</c:f>
              <c:strCache>
                <c:ptCount val="1"/>
                <c:pt idx="0">
                  <c:v>2040</c:v>
                </c:pt>
              </c:strCache>
            </c:strRef>
          </c:tx>
          <c:spPr>
            <a:solidFill>
              <a:srgbClr val="5D9732"/>
            </a:solidFill>
          </c:spPr>
          <c:invertIfNegative val="0"/>
          <c:cat>
            <c:strRef>
              <c:f>Sheet1!$B$1:$H$1</c:f>
              <c:strCache>
                <c:ptCount val="7"/>
                <c:pt idx="0">
                  <c:v>Canada</c:v>
                </c:pt>
                <c:pt idx="1">
                  <c:v>United States</c:v>
                </c:pt>
                <c:pt idx="2">
                  <c:v>Mexico</c:v>
                </c:pt>
                <c:pt idx="3">
                  <c:v>Brazil</c:v>
                </c:pt>
                <c:pt idx="4">
                  <c:v>Kazakhstan</c:v>
                </c:pt>
                <c:pt idx="5">
                  <c:v>Russia</c:v>
                </c:pt>
                <c:pt idx="6">
                  <c:v>Other</c:v>
                </c:pt>
              </c:strCache>
            </c:strRef>
          </c:cat>
          <c:val>
            <c:numRef>
              <c:f>Sheet1!$B$4:$H$4</c:f>
              <c:numCache>
                <c:formatCode>0.000000</c:formatCode>
                <c:ptCount val="7"/>
                <c:pt idx="0">
                  <c:v>5.9176328061141232</c:v>
                </c:pt>
                <c:pt idx="1">
                  <c:v>7.7930759489536285</c:v>
                </c:pt>
                <c:pt idx="2">
                  <c:v>3.4146188476419401</c:v>
                </c:pt>
                <c:pt idx="3">
                  <c:v>4.5023101055479566</c:v>
                </c:pt>
                <c:pt idx="4">
                  <c:v>3.1017698611385129</c:v>
                </c:pt>
                <c:pt idx="5">
                  <c:v>11.099202854541897</c:v>
                </c:pt>
                <c:pt idx="6" formatCode="General">
                  <c:v>17.03023486204637</c:v>
                </c:pt>
              </c:numCache>
            </c:numRef>
          </c:val>
        </c:ser>
        <c:dLbls>
          <c:showLegendKey val="0"/>
          <c:showVal val="0"/>
          <c:showCatName val="0"/>
          <c:showSerName val="0"/>
          <c:showPercent val="0"/>
          <c:showBubbleSize val="0"/>
        </c:dLbls>
        <c:gapWidth val="150"/>
        <c:axId val="177214464"/>
        <c:axId val="93890240"/>
      </c:barChart>
      <c:catAx>
        <c:axId val="177214464"/>
        <c:scaling>
          <c:orientation val="minMax"/>
        </c:scaling>
        <c:delete val="0"/>
        <c:axPos val="b"/>
        <c:majorTickMark val="out"/>
        <c:minorTickMark val="none"/>
        <c:tickLblPos val="low"/>
        <c:spPr>
          <a:ln w="12700">
            <a:solidFill>
              <a:schemeClr val="tx1"/>
            </a:solidFill>
          </a:ln>
        </c:spPr>
        <c:txPr>
          <a:bodyPr/>
          <a:lstStyle/>
          <a:p>
            <a:pPr>
              <a:defRPr sz="1200"/>
            </a:pPr>
            <a:endParaRPr lang="en-US"/>
          </a:p>
        </c:txPr>
        <c:crossAx val="93890240"/>
        <c:crosses val="autoZero"/>
        <c:auto val="1"/>
        <c:lblAlgn val="ctr"/>
        <c:lblOffset val="100"/>
        <c:noMultiLvlLbl val="0"/>
      </c:catAx>
      <c:valAx>
        <c:axId val="93890240"/>
        <c:scaling>
          <c:orientation val="minMax"/>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crossAx val="177214464"/>
        <c:crosses val="autoZero"/>
        <c:crossBetween val="between"/>
        <c:majorUnit val="6"/>
      </c:valAx>
    </c:plotArea>
    <c:legend>
      <c:legendPos val="r"/>
      <c:layout>
        <c:manualLayout>
          <c:xMode val="edge"/>
          <c:yMode val="edge"/>
          <c:x val="0.10381442833163237"/>
          <c:y val="4.9517695695370442E-2"/>
          <c:w val="0.27760411416011477"/>
          <c:h val="0.13753874243980371"/>
        </c:manualLayout>
      </c:layout>
      <c:overlay val="1"/>
    </c:legend>
    <c:plotVisOnly val="1"/>
    <c:dispBlanksAs val="gap"/>
    <c:showDLblsOverMax val="0"/>
  </c:chart>
  <c:txPr>
    <a:bodyPr/>
    <a:lstStyle/>
    <a:p>
      <a:pPr>
        <a:defRPr sz="14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37102473498226E-2"/>
          <c:y val="6.5822784810127405E-2"/>
          <c:w val="0.89634864546525328"/>
          <c:h val="0.80506329113924047"/>
        </c:manualLayout>
      </c:layout>
      <c:lineChart>
        <c:grouping val="standard"/>
        <c:varyColors val="0"/>
        <c:ser>
          <c:idx val="3"/>
          <c:order val="0"/>
          <c:tx>
            <c:strRef>
              <c:f>Sheet1!$A$2</c:f>
              <c:strCache>
                <c:ptCount val="1"/>
                <c:pt idx="0">
                  <c:v>OECD</c:v>
                </c:pt>
              </c:strCache>
            </c:strRef>
          </c:tx>
          <c:spPr>
            <a:ln w="38100">
              <a:solidFill>
                <a:srgbClr val="002060"/>
              </a:solidFill>
            </a:ln>
          </c:spPr>
          <c:marker>
            <c:symbol val="none"/>
          </c:marker>
          <c:cat>
            <c:numRef>
              <c:f>Sheet1!$B$1:$AZ$1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Sheet1!$B$2:$AZ$2</c:f>
              <c:numCache>
                <c:formatCode>General</c:formatCode>
                <c:ptCount val="51"/>
                <c:pt idx="0">
                  <c:v>41.572000000000003</c:v>
                </c:pt>
                <c:pt idx="1">
                  <c:v>42.02</c:v>
                </c:pt>
                <c:pt idx="2">
                  <c:v>43.055</c:v>
                </c:pt>
                <c:pt idx="3">
                  <c:v>43.466000000000001</c:v>
                </c:pt>
                <c:pt idx="4">
                  <c:v>44.656999999999996</c:v>
                </c:pt>
                <c:pt idx="5">
                  <c:v>45.155000000000001</c:v>
                </c:pt>
                <c:pt idx="6">
                  <c:v>46.286999999999999</c:v>
                </c:pt>
                <c:pt idx="7">
                  <c:v>47.064</c:v>
                </c:pt>
                <c:pt idx="8">
                  <c:v>47.253</c:v>
                </c:pt>
                <c:pt idx="9">
                  <c:v>48.225999999999999</c:v>
                </c:pt>
                <c:pt idx="10">
                  <c:v>48.26</c:v>
                </c:pt>
                <c:pt idx="11">
                  <c:v>48.286999999999999</c:v>
                </c:pt>
                <c:pt idx="12">
                  <c:v>48.225999999999999</c:v>
                </c:pt>
                <c:pt idx="13">
                  <c:v>48.884</c:v>
                </c:pt>
                <c:pt idx="14">
                  <c:v>49.731999999999999</c:v>
                </c:pt>
                <c:pt idx="15">
                  <c:v>50.033999999999999</c:v>
                </c:pt>
                <c:pt idx="16">
                  <c:v>49.66</c:v>
                </c:pt>
                <c:pt idx="17">
                  <c:v>49.47</c:v>
                </c:pt>
                <c:pt idx="18">
                  <c:v>47.787999999999997</c:v>
                </c:pt>
                <c:pt idx="19">
                  <c:v>45.790999999999997</c:v>
                </c:pt>
                <c:pt idx="20">
                  <c:v>46.033999999999999</c:v>
                </c:pt>
                <c:pt idx="21">
                  <c:v>45.874000000000002</c:v>
                </c:pt>
                <c:pt idx="22">
                  <c:v>45.32</c:v>
                </c:pt>
                <c:pt idx="23">
                  <c:v>45.186</c:v>
                </c:pt>
                <c:pt idx="24">
                  <c:v>45.146000000000001</c:v>
                </c:pt>
                <c:pt idx="25">
                  <c:v>45.545000000000002</c:v>
                </c:pt>
                <c:pt idx="26">
                  <c:v>45.738</c:v>
                </c:pt>
                <c:pt idx="27">
                  <c:v>46.073</c:v>
                </c:pt>
                <c:pt idx="28">
                  <c:v>46.290999999999997</c:v>
                </c:pt>
                <c:pt idx="29">
                  <c:v>46.393000000000001</c:v>
                </c:pt>
                <c:pt idx="30">
                  <c:v>46.395000000000003</c:v>
                </c:pt>
                <c:pt idx="31">
                  <c:v>46.335000000000001</c:v>
                </c:pt>
                <c:pt idx="32">
                  <c:v>46.228000000000002</c:v>
                </c:pt>
                <c:pt idx="33">
                  <c:v>46.125999999999998</c:v>
                </c:pt>
                <c:pt idx="34">
                  <c:v>46.024000000000001</c:v>
                </c:pt>
                <c:pt idx="35">
                  <c:v>45.914000000000001</c:v>
                </c:pt>
                <c:pt idx="36">
                  <c:v>45.795000000000002</c:v>
                </c:pt>
                <c:pt idx="37">
                  <c:v>45.662999999999997</c:v>
                </c:pt>
                <c:pt idx="38">
                  <c:v>45.558999999999997</c:v>
                </c:pt>
                <c:pt idx="39">
                  <c:v>45.405000000000001</c:v>
                </c:pt>
                <c:pt idx="40">
                  <c:v>45.302</c:v>
                </c:pt>
                <c:pt idx="41">
                  <c:v>45.223999999999997</c:v>
                </c:pt>
                <c:pt idx="42">
                  <c:v>45.112000000000002</c:v>
                </c:pt>
                <c:pt idx="43">
                  <c:v>44.993000000000002</c:v>
                </c:pt>
                <c:pt idx="44">
                  <c:v>44.898000000000003</c:v>
                </c:pt>
                <c:pt idx="45">
                  <c:v>44.792999999999999</c:v>
                </c:pt>
                <c:pt idx="46">
                  <c:v>44.783000000000001</c:v>
                </c:pt>
                <c:pt idx="47">
                  <c:v>44.793999999999997</c:v>
                </c:pt>
                <c:pt idx="48">
                  <c:v>44.762</c:v>
                </c:pt>
                <c:pt idx="49">
                  <c:v>44.716999999999999</c:v>
                </c:pt>
                <c:pt idx="50">
                  <c:v>44.673000000000002</c:v>
                </c:pt>
              </c:numCache>
            </c:numRef>
          </c:val>
          <c:smooth val="0"/>
        </c:ser>
        <c:ser>
          <c:idx val="7"/>
          <c:order val="1"/>
          <c:tx>
            <c:strRef>
              <c:f>Sheet1!$A$3</c:f>
              <c:strCache>
                <c:ptCount val="1"/>
                <c:pt idx="0">
                  <c:v>Non-OECD</c:v>
                </c:pt>
              </c:strCache>
            </c:strRef>
          </c:tx>
          <c:spPr>
            <a:ln w="38100">
              <a:solidFill>
                <a:schemeClr val="accent3"/>
              </a:solidFill>
            </a:ln>
          </c:spPr>
          <c:marker>
            <c:symbol val="none"/>
          </c:marker>
          <c:cat>
            <c:numRef>
              <c:f>Sheet1!$B$1:$AZ$1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Sheet1!$B$3:$AZ$3</c:f>
              <c:numCache>
                <c:formatCode>General</c:formatCode>
                <c:ptCount val="51"/>
                <c:pt idx="0">
                  <c:v>24.948</c:v>
                </c:pt>
                <c:pt idx="1">
                  <c:v>25.178000000000001</c:v>
                </c:pt>
                <c:pt idx="2">
                  <c:v>24.329000000000001</c:v>
                </c:pt>
                <c:pt idx="3">
                  <c:v>24.100999999999999</c:v>
                </c:pt>
                <c:pt idx="4">
                  <c:v>24.231000000000002</c:v>
                </c:pt>
                <c:pt idx="5">
                  <c:v>24.94</c:v>
                </c:pt>
                <c:pt idx="6">
                  <c:v>25.396000000000001</c:v>
                </c:pt>
                <c:pt idx="7">
                  <c:v>26.378</c:v>
                </c:pt>
                <c:pt idx="8">
                  <c:v>26.844999999999999</c:v>
                </c:pt>
                <c:pt idx="9">
                  <c:v>27.63</c:v>
                </c:pt>
                <c:pt idx="10">
                  <c:v>28.515999999999998</c:v>
                </c:pt>
                <c:pt idx="11">
                  <c:v>29.22</c:v>
                </c:pt>
                <c:pt idx="12">
                  <c:v>29.939</c:v>
                </c:pt>
                <c:pt idx="13">
                  <c:v>30.821999999999999</c:v>
                </c:pt>
                <c:pt idx="14">
                  <c:v>32.828000000000003</c:v>
                </c:pt>
                <c:pt idx="15">
                  <c:v>33.978999999999999</c:v>
                </c:pt>
                <c:pt idx="16">
                  <c:v>35.351999999999997</c:v>
                </c:pt>
                <c:pt idx="17">
                  <c:v>36.203000000000003</c:v>
                </c:pt>
                <c:pt idx="18">
                  <c:v>37.493000000000002</c:v>
                </c:pt>
                <c:pt idx="19">
                  <c:v>38.71</c:v>
                </c:pt>
                <c:pt idx="20">
                  <c:v>40.720999999999997</c:v>
                </c:pt>
                <c:pt idx="21">
                  <c:v>42.441000000000003</c:v>
                </c:pt>
                <c:pt idx="22">
                  <c:v>43.548000000000002</c:v>
                </c:pt>
                <c:pt idx="23">
                  <c:v>44.674999999999997</c:v>
                </c:pt>
                <c:pt idx="24">
                  <c:v>45.985999999999997</c:v>
                </c:pt>
                <c:pt idx="25">
                  <c:v>46.451999999999998</c:v>
                </c:pt>
                <c:pt idx="26">
                  <c:v>47.454000000000001</c:v>
                </c:pt>
                <c:pt idx="27">
                  <c:v>48.55</c:v>
                </c:pt>
                <c:pt idx="28">
                  <c:v>49.484999999999999</c:v>
                </c:pt>
                <c:pt idx="29">
                  <c:v>50.357999999999997</c:v>
                </c:pt>
                <c:pt idx="30">
                  <c:v>51.223999999999997</c:v>
                </c:pt>
                <c:pt idx="31">
                  <c:v>52.061999999999998</c:v>
                </c:pt>
                <c:pt idx="32">
                  <c:v>52.875</c:v>
                </c:pt>
                <c:pt idx="33">
                  <c:v>53.749000000000002</c:v>
                </c:pt>
                <c:pt idx="34">
                  <c:v>54.732999999999997</c:v>
                </c:pt>
                <c:pt idx="35">
                  <c:v>55.857999999999997</c:v>
                </c:pt>
                <c:pt idx="36">
                  <c:v>57.097000000000001</c:v>
                </c:pt>
                <c:pt idx="37">
                  <c:v>58.296999999999997</c:v>
                </c:pt>
                <c:pt idx="38">
                  <c:v>59.551000000000002</c:v>
                </c:pt>
                <c:pt idx="39">
                  <c:v>60.792999999999999</c:v>
                </c:pt>
                <c:pt idx="40">
                  <c:v>62.142000000000003</c:v>
                </c:pt>
                <c:pt idx="41">
                  <c:v>63.521000000000001</c:v>
                </c:pt>
                <c:pt idx="42">
                  <c:v>64.784999999999997</c:v>
                </c:pt>
                <c:pt idx="43">
                  <c:v>65.98</c:v>
                </c:pt>
                <c:pt idx="44">
                  <c:v>67.173000000000002</c:v>
                </c:pt>
                <c:pt idx="45">
                  <c:v>68.322999999999993</c:v>
                </c:pt>
                <c:pt idx="46">
                  <c:v>69.652000000000001</c:v>
                </c:pt>
                <c:pt idx="47">
                  <c:v>70.944000000000003</c:v>
                </c:pt>
                <c:pt idx="48">
                  <c:v>72.03</c:v>
                </c:pt>
                <c:pt idx="49">
                  <c:v>73.296999999999997</c:v>
                </c:pt>
                <c:pt idx="50">
                  <c:v>74.679000000000002</c:v>
                </c:pt>
              </c:numCache>
            </c:numRef>
          </c:val>
          <c:smooth val="0"/>
        </c:ser>
        <c:ser>
          <c:idx val="0"/>
          <c:order val="2"/>
          <c:tx>
            <c:strRef>
              <c:f>Sheet1!$A$4</c:f>
              <c:strCache>
                <c:ptCount val="1"/>
              </c:strCache>
            </c:strRef>
          </c:tx>
          <c:spPr>
            <a:ln w="38100">
              <a:solidFill>
                <a:schemeClr val="tx1"/>
              </a:solidFill>
            </a:ln>
          </c:spPr>
          <c:marker>
            <c:symbol val="none"/>
          </c:marker>
          <c:cat>
            <c:numRef>
              <c:f>Sheet1!$B$1:$AZ$1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Sheet1!$B$4:$AZ$4</c:f>
              <c:numCache>
                <c:formatCode>General</c:formatCode>
                <c:ptCount val="51"/>
              </c:numCache>
            </c:numRef>
          </c:val>
          <c:smooth val="0"/>
        </c:ser>
        <c:dLbls>
          <c:showLegendKey val="0"/>
          <c:showVal val="0"/>
          <c:showCatName val="0"/>
          <c:showSerName val="0"/>
          <c:showPercent val="0"/>
          <c:showBubbleSize val="0"/>
        </c:dLbls>
        <c:marker val="1"/>
        <c:smooth val="0"/>
        <c:axId val="177309184"/>
        <c:axId val="176248448"/>
      </c:lineChart>
      <c:catAx>
        <c:axId val="177309184"/>
        <c:scaling>
          <c:orientation val="minMax"/>
        </c:scaling>
        <c:delete val="0"/>
        <c:axPos val="b"/>
        <c:numFmt formatCode="General" sourceLinked="0"/>
        <c:majorTickMark val="out"/>
        <c:minorTickMark val="none"/>
        <c:tickLblPos val="nextTo"/>
        <c:spPr>
          <a:ln w="12700">
            <a:solidFill>
              <a:schemeClr val="tx1"/>
            </a:solidFill>
          </a:ln>
        </c:spPr>
        <c:txPr>
          <a:bodyPr rot="0" vert="horz"/>
          <a:lstStyle/>
          <a:p>
            <a:pPr>
              <a:defRPr sz="1400"/>
            </a:pPr>
            <a:endParaRPr lang="en-US"/>
          </a:p>
        </c:txPr>
        <c:crossAx val="176248448"/>
        <c:crosses val="autoZero"/>
        <c:auto val="1"/>
        <c:lblAlgn val="ctr"/>
        <c:lblOffset val="100"/>
        <c:tickLblSkip val="5"/>
        <c:tickMarkSkip val="5"/>
        <c:noMultiLvlLbl val="0"/>
      </c:catAx>
      <c:valAx>
        <c:axId val="176248448"/>
        <c:scaling>
          <c:orientation val="minMax"/>
          <c:max val="9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177309184"/>
        <c:crosses val="autoZero"/>
        <c:crossBetween val="midCat"/>
        <c:majorUnit val="30"/>
        <c:minorUnit val="1.2E-2"/>
      </c:valAx>
    </c:plotArea>
    <c:plotVisOnly val="1"/>
    <c:dispBlanksAs val="span"/>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39049518530521E-2"/>
          <c:y val="6.8722369599578809E-2"/>
          <c:w val="0.89634864546525328"/>
          <c:h val="0.80506329113924047"/>
        </c:manualLayout>
      </c:layout>
      <c:barChart>
        <c:barDir val="col"/>
        <c:grouping val="stacked"/>
        <c:varyColors val="0"/>
        <c:ser>
          <c:idx val="3"/>
          <c:order val="0"/>
          <c:tx>
            <c:strRef>
              <c:f>Sheet1!$A$2</c:f>
              <c:strCache>
                <c:ptCount val="1"/>
                <c:pt idx="0">
                  <c:v>China</c:v>
                </c:pt>
              </c:strCache>
            </c:strRef>
          </c:tx>
          <c:spPr>
            <a:solidFill>
              <a:schemeClr val="accent3">
                <a:lumMod val="75000"/>
              </a:schemeClr>
            </a:solidFill>
            <a:ln w="38100">
              <a:noFill/>
            </a:ln>
          </c:spPr>
          <c:invertIfNegative val="0"/>
          <c:cat>
            <c:numRef>
              <c:f>Sheet1!$B$1:$G$1</c:f>
              <c:numCache>
                <c:formatCode>General</c:formatCode>
                <c:ptCount val="6"/>
                <c:pt idx="0">
                  <c:v>1990</c:v>
                </c:pt>
                <c:pt idx="1">
                  <c:v>2000</c:v>
                </c:pt>
                <c:pt idx="2">
                  <c:v>2010</c:v>
                </c:pt>
                <c:pt idx="3">
                  <c:v>2020</c:v>
                </c:pt>
                <c:pt idx="4">
                  <c:v>2030</c:v>
                </c:pt>
                <c:pt idx="5">
                  <c:v>2040</c:v>
                </c:pt>
              </c:numCache>
            </c:numRef>
          </c:cat>
          <c:val>
            <c:numRef>
              <c:f>Sheet1!$B$2:$G$2</c:f>
              <c:numCache>
                <c:formatCode>General</c:formatCode>
                <c:ptCount val="6"/>
                <c:pt idx="0">
                  <c:v>2.2959999999999998</c:v>
                </c:pt>
                <c:pt idx="1">
                  <c:v>4.7960000000000003</c:v>
                </c:pt>
                <c:pt idx="2">
                  <c:v>9.33</c:v>
                </c:pt>
                <c:pt idx="3">
                  <c:v>13.1</c:v>
                </c:pt>
                <c:pt idx="4">
                  <c:v>16.920999999999999</c:v>
                </c:pt>
                <c:pt idx="5">
                  <c:v>20.006</c:v>
                </c:pt>
              </c:numCache>
            </c:numRef>
          </c:val>
        </c:ser>
        <c:ser>
          <c:idx val="7"/>
          <c:order val="1"/>
          <c:tx>
            <c:strRef>
              <c:f>Sheet1!$A$3</c:f>
              <c:strCache>
                <c:ptCount val="1"/>
                <c:pt idx="0">
                  <c:v>Other Asia</c:v>
                </c:pt>
              </c:strCache>
            </c:strRef>
          </c:tx>
          <c:spPr>
            <a:solidFill>
              <a:schemeClr val="accent3">
                <a:lumMod val="60000"/>
                <a:lumOff val="40000"/>
              </a:schemeClr>
            </a:solidFill>
            <a:ln w="38100">
              <a:noFill/>
            </a:ln>
          </c:spPr>
          <c:invertIfNegative val="0"/>
          <c:cat>
            <c:numRef>
              <c:f>Sheet1!$B$1:$G$1</c:f>
              <c:numCache>
                <c:formatCode>General</c:formatCode>
                <c:ptCount val="6"/>
                <c:pt idx="0">
                  <c:v>1990</c:v>
                </c:pt>
                <c:pt idx="1">
                  <c:v>2000</c:v>
                </c:pt>
                <c:pt idx="2">
                  <c:v>2010</c:v>
                </c:pt>
                <c:pt idx="3">
                  <c:v>2020</c:v>
                </c:pt>
                <c:pt idx="4">
                  <c:v>2030</c:v>
                </c:pt>
                <c:pt idx="5">
                  <c:v>2040</c:v>
                </c:pt>
              </c:numCache>
            </c:numRef>
          </c:cat>
          <c:val>
            <c:numRef>
              <c:f>Sheet1!$B$3:$G$3</c:f>
              <c:numCache>
                <c:formatCode>General</c:formatCode>
                <c:ptCount val="6"/>
                <c:pt idx="0">
                  <c:v>4.3129999999999997</c:v>
                </c:pt>
                <c:pt idx="1">
                  <c:v>7.359</c:v>
                </c:pt>
                <c:pt idx="2">
                  <c:v>10.433</c:v>
                </c:pt>
                <c:pt idx="3">
                  <c:v>13.343999999999999</c:v>
                </c:pt>
                <c:pt idx="4">
                  <c:v>17.802</c:v>
                </c:pt>
                <c:pt idx="5">
                  <c:v>23.140999999999998</c:v>
                </c:pt>
              </c:numCache>
            </c:numRef>
          </c:val>
        </c:ser>
        <c:ser>
          <c:idx val="0"/>
          <c:order val="2"/>
          <c:tx>
            <c:strRef>
              <c:f>Sheet1!$A$4</c:f>
              <c:strCache>
                <c:ptCount val="1"/>
                <c:pt idx="0">
                  <c:v>Middle East</c:v>
                </c:pt>
              </c:strCache>
            </c:strRef>
          </c:tx>
          <c:spPr>
            <a:ln w="38100">
              <a:noFill/>
            </a:ln>
          </c:spPr>
          <c:invertIfNegative val="0"/>
          <c:cat>
            <c:numRef>
              <c:f>Sheet1!$B$1:$G$1</c:f>
              <c:numCache>
                <c:formatCode>General</c:formatCode>
                <c:ptCount val="6"/>
                <c:pt idx="0">
                  <c:v>1990</c:v>
                </c:pt>
                <c:pt idx="1">
                  <c:v>2000</c:v>
                </c:pt>
                <c:pt idx="2">
                  <c:v>2010</c:v>
                </c:pt>
                <c:pt idx="3">
                  <c:v>2020</c:v>
                </c:pt>
                <c:pt idx="4">
                  <c:v>2030</c:v>
                </c:pt>
                <c:pt idx="5">
                  <c:v>2040</c:v>
                </c:pt>
              </c:numCache>
            </c:numRef>
          </c:cat>
          <c:val>
            <c:numRef>
              <c:f>Sheet1!$B$4:$G$4</c:f>
              <c:numCache>
                <c:formatCode>General</c:formatCode>
                <c:ptCount val="6"/>
                <c:pt idx="0">
                  <c:v>3.3050000000000002</c:v>
                </c:pt>
                <c:pt idx="1">
                  <c:v>4.532</c:v>
                </c:pt>
                <c:pt idx="2">
                  <c:v>6.7389999999999999</c:v>
                </c:pt>
                <c:pt idx="3">
                  <c:v>8.3979999999999997</c:v>
                </c:pt>
                <c:pt idx="4">
                  <c:v>9.5579999999999998</c:v>
                </c:pt>
                <c:pt idx="5">
                  <c:v>11.127000000000001</c:v>
                </c:pt>
              </c:numCache>
            </c:numRef>
          </c:val>
        </c:ser>
        <c:ser>
          <c:idx val="1"/>
          <c:order val="3"/>
          <c:tx>
            <c:strRef>
              <c:f>Sheet1!$A$5</c:f>
              <c:strCache>
                <c:ptCount val="1"/>
                <c:pt idx="0">
                  <c:v>Africa</c:v>
                </c:pt>
              </c:strCache>
            </c:strRef>
          </c:tx>
          <c:spPr>
            <a:ln>
              <a:noFill/>
            </a:ln>
          </c:spPr>
          <c:invertIfNegative val="0"/>
          <c:cat>
            <c:numRef>
              <c:f>Sheet1!$B$1:$G$1</c:f>
              <c:numCache>
                <c:formatCode>General</c:formatCode>
                <c:ptCount val="6"/>
                <c:pt idx="0">
                  <c:v>1990</c:v>
                </c:pt>
                <c:pt idx="1">
                  <c:v>2000</c:v>
                </c:pt>
                <c:pt idx="2">
                  <c:v>2010</c:v>
                </c:pt>
                <c:pt idx="3">
                  <c:v>2020</c:v>
                </c:pt>
                <c:pt idx="4">
                  <c:v>2030</c:v>
                </c:pt>
                <c:pt idx="5">
                  <c:v>2040</c:v>
                </c:pt>
              </c:numCache>
            </c:numRef>
          </c:cat>
          <c:val>
            <c:numRef>
              <c:f>Sheet1!$B$5:$G$5</c:f>
              <c:numCache>
                <c:formatCode>General</c:formatCode>
                <c:ptCount val="6"/>
                <c:pt idx="0">
                  <c:v>2.0710000000000002</c:v>
                </c:pt>
                <c:pt idx="1">
                  <c:v>2.4990000000000001</c:v>
                </c:pt>
                <c:pt idx="2">
                  <c:v>3.3740000000000001</c:v>
                </c:pt>
                <c:pt idx="3">
                  <c:v>3.9239999999999999</c:v>
                </c:pt>
                <c:pt idx="4">
                  <c:v>4.7729999999999997</c:v>
                </c:pt>
                <c:pt idx="5">
                  <c:v>6.1749999999999998</c:v>
                </c:pt>
              </c:numCache>
            </c:numRef>
          </c:val>
        </c:ser>
        <c:ser>
          <c:idx val="2"/>
          <c:order val="4"/>
          <c:tx>
            <c:strRef>
              <c:f>Sheet1!$A$6</c:f>
              <c:strCache>
                <c:ptCount val="1"/>
                <c:pt idx="0">
                  <c:v>Central and South America</c:v>
                </c:pt>
              </c:strCache>
            </c:strRef>
          </c:tx>
          <c:spPr>
            <a:solidFill>
              <a:srgbClr val="FFC000"/>
            </a:solidFill>
          </c:spPr>
          <c:invertIfNegative val="0"/>
          <c:cat>
            <c:numRef>
              <c:f>Sheet1!$B$1:$G$1</c:f>
              <c:numCache>
                <c:formatCode>General</c:formatCode>
                <c:ptCount val="6"/>
                <c:pt idx="0">
                  <c:v>1990</c:v>
                </c:pt>
                <c:pt idx="1">
                  <c:v>2000</c:v>
                </c:pt>
                <c:pt idx="2">
                  <c:v>2010</c:v>
                </c:pt>
                <c:pt idx="3">
                  <c:v>2020</c:v>
                </c:pt>
                <c:pt idx="4">
                  <c:v>2030</c:v>
                </c:pt>
                <c:pt idx="5">
                  <c:v>2040</c:v>
                </c:pt>
              </c:numCache>
            </c:numRef>
          </c:cat>
          <c:val>
            <c:numRef>
              <c:f>Sheet1!$B$6:$G$6</c:f>
              <c:numCache>
                <c:formatCode>General</c:formatCode>
                <c:ptCount val="6"/>
                <c:pt idx="0">
                  <c:v>3.6360000000000001</c:v>
                </c:pt>
                <c:pt idx="1">
                  <c:v>4.484</c:v>
                </c:pt>
                <c:pt idx="2">
                  <c:v>5.7590000000000003</c:v>
                </c:pt>
                <c:pt idx="3">
                  <c:v>6.6120000000000001</c:v>
                </c:pt>
                <c:pt idx="4">
                  <c:v>7.1360000000000001</c:v>
                </c:pt>
                <c:pt idx="5">
                  <c:v>8.2479999999999993</c:v>
                </c:pt>
              </c:numCache>
            </c:numRef>
          </c:val>
        </c:ser>
        <c:ser>
          <c:idx val="4"/>
          <c:order val="5"/>
          <c:tx>
            <c:strRef>
              <c:f>Sheet1!$A$7</c:f>
              <c:strCache>
                <c:ptCount val="1"/>
                <c:pt idx="0">
                  <c:v>Europe and Eurasia</c:v>
                </c:pt>
              </c:strCache>
            </c:strRef>
          </c:tx>
          <c:invertIfNegative val="0"/>
          <c:cat>
            <c:numRef>
              <c:f>Sheet1!$B$1:$G$1</c:f>
              <c:numCache>
                <c:formatCode>General</c:formatCode>
                <c:ptCount val="6"/>
                <c:pt idx="0">
                  <c:v>1990</c:v>
                </c:pt>
                <c:pt idx="1">
                  <c:v>2000</c:v>
                </c:pt>
                <c:pt idx="2">
                  <c:v>2010</c:v>
                </c:pt>
                <c:pt idx="3">
                  <c:v>2020</c:v>
                </c:pt>
                <c:pt idx="4">
                  <c:v>2030</c:v>
                </c:pt>
                <c:pt idx="5">
                  <c:v>2040</c:v>
                </c:pt>
              </c:numCache>
            </c:numRef>
          </c:cat>
          <c:val>
            <c:numRef>
              <c:f>Sheet1!$B$7:$G$7</c:f>
              <c:numCache>
                <c:formatCode>General</c:formatCode>
                <c:ptCount val="6"/>
                <c:pt idx="0">
                  <c:v>9.327</c:v>
                </c:pt>
                <c:pt idx="1">
                  <c:v>4.4189999999999996</c:v>
                </c:pt>
                <c:pt idx="2">
                  <c:v>4.8090000000000002</c:v>
                </c:pt>
                <c:pt idx="3">
                  <c:v>5.5359999999999996</c:v>
                </c:pt>
                <c:pt idx="4">
                  <c:v>5.6159999999999997</c:v>
                </c:pt>
                <c:pt idx="5">
                  <c:v>5.5970000000000004</c:v>
                </c:pt>
              </c:numCache>
            </c:numRef>
          </c:val>
        </c:ser>
        <c:dLbls>
          <c:showLegendKey val="0"/>
          <c:showVal val="0"/>
          <c:showCatName val="0"/>
          <c:showSerName val="0"/>
          <c:showPercent val="0"/>
          <c:showBubbleSize val="0"/>
        </c:dLbls>
        <c:gapWidth val="150"/>
        <c:overlap val="100"/>
        <c:axId val="177602560"/>
        <c:axId val="175087616"/>
      </c:barChart>
      <c:catAx>
        <c:axId val="177602560"/>
        <c:scaling>
          <c:orientation val="minMax"/>
        </c:scaling>
        <c:delete val="0"/>
        <c:axPos val="b"/>
        <c:numFmt formatCode="General" sourceLinked="0"/>
        <c:majorTickMark val="out"/>
        <c:minorTickMark val="none"/>
        <c:tickLblPos val="nextTo"/>
        <c:spPr>
          <a:ln w="12700">
            <a:solidFill>
              <a:schemeClr val="tx1"/>
            </a:solidFill>
          </a:ln>
        </c:spPr>
        <c:txPr>
          <a:bodyPr rot="0" vert="horz"/>
          <a:lstStyle/>
          <a:p>
            <a:pPr>
              <a:defRPr sz="1400"/>
            </a:pPr>
            <a:endParaRPr lang="en-US"/>
          </a:p>
        </c:txPr>
        <c:crossAx val="175087616"/>
        <c:crosses val="autoZero"/>
        <c:auto val="1"/>
        <c:lblAlgn val="ctr"/>
        <c:lblOffset val="100"/>
        <c:noMultiLvlLbl val="0"/>
      </c:catAx>
      <c:valAx>
        <c:axId val="175087616"/>
        <c:scaling>
          <c:orientation val="minMax"/>
          <c:max val="8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177602560"/>
        <c:crosses val="autoZero"/>
        <c:crossBetween val="between"/>
        <c:majorUnit val="20"/>
        <c:minorUnit val="1.2E-2"/>
      </c:valAx>
    </c:plotArea>
    <c:legend>
      <c:legendPos val="l"/>
      <c:layout>
        <c:manualLayout>
          <c:xMode val="edge"/>
          <c:yMode val="edge"/>
          <c:x val="6.5521374350779066E-2"/>
          <c:y val="9.1948630029865891E-2"/>
          <c:w val="0.32212758862593233"/>
          <c:h val="0.35177075904688548"/>
        </c:manualLayout>
      </c:layout>
      <c:overlay val="1"/>
      <c:txPr>
        <a:bodyPr/>
        <a:lstStyle/>
        <a:p>
          <a:pPr>
            <a:defRPr sz="1200" b="0" baseline="0">
              <a:latin typeface="Arial" panose="020B0604020202020204" pitchFamily="34" charset="0"/>
            </a:defRPr>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28758905136863E-2"/>
          <c:y val="4.4054305924898826E-2"/>
          <c:w val="0.91374065741782273"/>
          <c:h val="0.76277362282288941"/>
        </c:manualLayout>
      </c:layout>
      <c:lineChart>
        <c:grouping val="standard"/>
        <c:varyColors val="0"/>
        <c:ser>
          <c:idx val="0"/>
          <c:order val="0"/>
          <c:tx>
            <c:strRef>
              <c:f>Sheet1!$B$1</c:f>
              <c:strCache>
                <c:ptCount val="1"/>
                <c:pt idx="0">
                  <c:v>Historical Spot Price</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Sheet1!$B$2:$B$49</c:f>
              <c:numCache>
                <c:formatCode>"$"#,##0.00</c:formatCode>
                <c:ptCount val="48"/>
                <c:pt idx="0">
                  <c:v>3.33</c:v>
                </c:pt>
                <c:pt idx="1">
                  <c:v>3.33</c:v>
                </c:pt>
                <c:pt idx="2">
                  <c:v>3.81</c:v>
                </c:pt>
                <c:pt idx="3">
                  <c:v>4.17</c:v>
                </c:pt>
                <c:pt idx="4">
                  <c:v>4.04</c:v>
                </c:pt>
                <c:pt idx="5">
                  <c:v>3.8260000000000001</c:v>
                </c:pt>
                <c:pt idx="6">
                  <c:v>3.62</c:v>
                </c:pt>
                <c:pt idx="7">
                  <c:v>3.4249999999999998</c:v>
                </c:pt>
                <c:pt idx="8">
                  <c:v>3.6190000000000002</c:v>
                </c:pt>
                <c:pt idx="9">
                  <c:v>3.677</c:v>
                </c:pt>
                <c:pt idx="10">
                  <c:v>3.6379999999999999</c:v>
                </c:pt>
                <c:pt idx="11">
                  <c:v>4.24</c:v>
                </c:pt>
                <c:pt idx="12">
                  <c:v>4.7130000000000001</c:v>
                </c:pt>
                <c:pt idx="13">
                  <c:v>6</c:v>
                </c:pt>
                <c:pt idx="14">
                  <c:v>4.9029999999999996</c:v>
                </c:pt>
                <c:pt idx="15">
                  <c:v>4.6580000000000004</c:v>
                </c:pt>
                <c:pt idx="16">
                  <c:v>4.5810000000000004</c:v>
                </c:pt>
                <c:pt idx="17">
                  <c:v>4.5880000000000001</c:v>
                </c:pt>
                <c:pt idx="18">
                  <c:v>4.0490000000000004</c:v>
                </c:pt>
                <c:pt idx="19">
                  <c:v>3.9119999999999999</c:v>
                </c:pt>
                <c:pt idx="20">
                  <c:v>3.92</c:v>
                </c:pt>
                <c:pt idx="21">
                  <c:v>3.78</c:v>
                </c:pt>
                <c:pt idx="22">
                  <c:v>4.12</c:v>
                </c:pt>
                <c:pt idx="23">
                  <c:v>3.48</c:v>
                </c:pt>
                <c:pt idx="24">
                  <c:v>2.99</c:v>
                </c:pt>
                <c:pt idx="25">
                  <c:v>2.87</c:v>
                </c:pt>
                <c:pt idx="26">
                  <c:v>2.84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1"/>
          <c:order val="1"/>
          <c:tx>
            <c:strRef>
              <c:f>Sheet1!$C$1</c:f>
              <c:strCache>
                <c:ptCount val="1"/>
                <c:pt idx="0">
                  <c:v>STEO Forecast</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Sheet1!$C$2:$C$49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formatCode="0.00">
                  <c:v>2.84</c:v>
                </c:pt>
                <c:pt idx="27" formatCode="0.00">
                  <c:v>2.7925710000000001</c:v>
                </c:pt>
                <c:pt idx="28" formatCode="0.00">
                  <c:v>2.8934500000000001</c:v>
                </c:pt>
                <c:pt idx="29" formatCode="0.00">
                  <c:v>3.0508929999999999</c:v>
                </c:pt>
                <c:pt idx="30" formatCode="0.00">
                  <c:v>3.1218900000000001</c:v>
                </c:pt>
                <c:pt idx="31" formatCode="0.00">
                  <c:v>3.1567970000000001</c:v>
                </c:pt>
                <c:pt idx="32" formatCode="0.00">
                  <c:v>3.1980119999999999</c:v>
                </c:pt>
                <c:pt idx="33" formatCode="0.00">
                  <c:v>3.2411460000000001</c:v>
                </c:pt>
                <c:pt idx="34" formatCode="0.00">
                  <c:v>3.2903389999999999</c:v>
                </c:pt>
                <c:pt idx="35" formatCode="0.00">
                  <c:v>3.4077609999999998</c:v>
                </c:pt>
                <c:pt idx="36" formatCode="0.00">
                  <c:v>3.443076</c:v>
                </c:pt>
                <c:pt idx="37" formatCode="0.00">
                  <c:v>3.4266359999999998</c:v>
                </c:pt>
                <c:pt idx="38" formatCode="0.00">
                  <c:v>3.3520949999999998</c:v>
                </c:pt>
                <c:pt idx="39" formatCode="0.00">
                  <c:v>3.2018089999999999</c:v>
                </c:pt>
                <c:pt idx="40" formatCode="0.00">
                  <c:v>3.2262979999999999</c:v>
                </c:pt>
                <c:pt idx="41" formatCode="0.00">
                  <c:v>3.2486329999999999</c:v>
                </c:pt>
                <c:pt idx="42" formatCode="0.00">
                  <c:v>3.4923090000000001</c:v>
                </c:pt>
                <c:pt idx="43" formatCode="0.00">
                  <c:v>3.5432009999999998</c:v>
                </c:pt>
                <c:pt idx="44" formatCode="0.00">
                  <c:v>3.5731869999999999</c:v>
                </c:pt>
                <c:pt idx="45" formatCode="0.00">
                  <c:v>3.6013449999999998</c:v>
                </c:pt>
                <c:pt idx="46" formatCode="0.00">
                  <c:v>3.6488879999999999</c:v>
                </c:pt>
                <c:pt idx="47" formatCode="0.00">
                  <c:v>3.6724410000000001</c:v>
                </c:pt>
              </c:numCache>
            </c:numRef>
          </c:val>
          <c:smooth val="0"/>
        </c:ser>
        <c:ser>
          <c:idx val="2"/>
          <c:order val="2"/>
          <c:tx>
            <c:strRef>
              <c:f>Sheet1!$D$1</c:f>
              <c:strCache>
                <c:ptCount val="1"/>
                <c:pt idx="0">
                  <c:v>NYMEX Futures Price</c:v>
                </c:pt>
              </c:strCache>
            </c:strRef>
          </c:tx>
          <c:spPr>
            <a:ln>
              <a:solidFill>
                <a:schemeClr val="accent3">
                  <a:lumMod val="75000"/>
                </a:schemeClr>
              </a:solidFill>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Sheet1!$D$2:$D$49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2.7508000000000004</c:v>
                </c:pt>
                <c:pt idx="28">
                  <c:v>2.7893999999999997</c:v>
                </c:pt>
                <c:pt idx="29">
                  <c:v>2.8294000000000001</c:v>
                </c:pt>
                <c:pt idx="30">
                  <c:v>2.8812000000000006</c:v>
                </c:pt>
                <c:pt idx="31">
                  <c:v>2.8972000000000002</c:v>
                </c:pt>
                <c:pt idx="32">
                  <c:v>2.8874000000000004</c:v>
                </c:pt>
                <c:pt idx="33">
                  <c:v>2.9148000000000005</c:v>
                </c:pt>
                <c:pt idx="34">
                  <c:v>3.0131999999999999</c:v>
                </c:pt>
                <c:pt idx="35">
                  <c:v>3.1734</c:v>
                </c:pt>
                <c:pt idx="36">
                  <c:v>3.2936000000000001</c:v>
                </c:pt>
                <c:pt idx="37">
                  <c:v>3.2822000000000005</c:v>
                </c:pt>
                <c:pt idx="38">
                  <c:v>3.2298</c:v>
                </c:pt>
                <c:pt idx="39">
                  <c:v>3.0869999999999997</c:v>
                </c:pt>
                <c:pt idx="40">
                  <c:v>3.0908000000000002</c:v>
                </c:pt>
                <c:pt idx="41">
                  <c:v>3.1294</c:v>
                </c:pt>
                <c:pt idx="42">
                  <c:v>3.1740000000000004</c:v>
                </c:pt>
                <c:pt idx="43">
                  <c:v>3.1816</c:v>
                </c:pt>
                <c:pt idx="44">
                  <c:v>3.1669999999999998</c:v>
                </c:pt>
                <c:pt idx="45">
                  <c:v>3.1888000000000001</c:v>
                </c:pt>
                <c:pt idx="46">
                  <c:v>3.2619999999999996</c:v>
                </c:pt>
                <c:pt idx="47">
                  <c:v>3.4462000000000002</c:v>
                </c:pt>
              </c:numCache>
            </c:numRef>
          </c:val>
          <c:smooth val="0"/>
        </c:ser>
        <c:ser>
          <c:idx val="3"/>
          <c:order val="3"/>
          <c:tx>
            <c:strRef>
              <c:f>Sheet1!$E$1</c:f>
              <c:strCache>
                <c:ptCount val="1"/>
                <c:pt idx="0">
                  <c:v>95% NYMEX futures price confidence interval</c:v>
                </c:pt>
              </c:strCache>
            </c:strRef>
          </c:tx>
          <c:spPr>
            <a:ln>
              <a:solidFill>
                <a:schemeClr val="accent3">
                  <a:lumMod val="75000"/>
                </a:schemeClr>
              </a:solidFill>
              <a:prstDash val="dash"/>
            </a:ln>
          </c:spPr>
          <c:marker>
            <c:symbol val="circle"/>
            <c:size val="6"/>
            <c:spPr>
              <a:solidFill>
                <a:schemeClr val="accent3">
                  <a:lumMod val="75000"/>
                </a:schemeClr>
              </a:solidFill>
              <a:ln>
                <a:solidFill>
                  <a:schemeClr val="accent3">
                    <a:lumMod val="75000"/>
                  </a:schemeClr>
                </a:solidFill>
              </a:ln>
            </c:spPr>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Sheet1!$E$2:$E$49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2.2020444537876829</c:v>
                </c:pt>
                <c:pt idx="28">
                  <c:v>2.0194518525464695</c:v>
                </c:pt>
                <c:pt idx="29">
                  <c:v>1.9150158873056091</c:v>
                </c:pt>
                <c:pt idx="30">
                  <c:v>1.8465024588528465</c:v>
                </c:pt>
                <c:pt idx="31">
                  <c:v>1.7867226498054931</c:v>
                </c:pt>
                <c:pt idx="32">
                  <c:v>1.707481160465711</c:v>
                </c:pt>
                <c:pt idx="33">
                  <c:v>1.6647467268506735</c:v>
                </c:pt>
                <c:pt idx="34">
                  <c:v>1.7200275299539782</c:v>
                </c:pt>
                <c:pt idx="35">
                  <c:v>1.8231027072357817</c:v>
                </c:pt>
                <c:pt idx="36">
                  <c:v>1.8230446335409436</c:v>
                </c:pt>
                <c:pt idx="37">
                  <c:v>1.7959883603769373</c:v>
                </c:pt>
                <c:pt idx="38">
                  <c:v>1.7510232559550569</c:v>
                </c:pt>
                <c:pt idx="39">
                  <c:v>1.86240039369472</c:v>
                </c:pt>
                <c:pt idx="40">
                  <c:v>1.9080337179097759</c:v>
                </c:pt>
                <c:pt idx="41">
                  <c:v>1.957578616212118</c:v>
                </c:pt>
                <c:pt idx="42">
                  <c:v>1.993949180243306</c:v>
                </c:pt>
                <c:pt idx="43">
                  <c:v>2.0057028084977979</c:v>
                </c:pt>
                <c:pt idx="44">
                  <c:v>1.9962187470343113</c:v>
                </c:pt>
                <c:pt idx="45">
                  <c:v>2.0056592180340438</c:v>
                </c:pt>
                <c:pt idx="46">
                  <c:v>2.1009053546144503</c:v>
                </c:pt>
                <c:pt idx="47">
                  <c:v>2.2725383354833708</c:v>
                </c:pt>
              </c:numCache>
            </c:numRef>
          </c:val>
          <c:smooth val="0"/>
        </c:ser>
        <c:ser>
          <c:idx val="4"/>
          <c:order val="4"/>
          <c:tx>
            <c:strRef>
              <c:f>Sheet1!$F$1</c:f>
              <c:strCache>
                <c:ptCount val="1"/>
                <c:pt idx="0">
                  <c:v>Column1</c:v>
                </c:pt>
              </c:strCache>
            </c:strRef>
          </c:tx>
          <c:spPr>
            <a:ln>
              <a:solidFill>
                <a:schemeClr val="accent3">
                  <a:lumMod val="75000"/>
                </a:schemeClr>
              </a:solidFill>
              <a:prstDash val="dash"/>
            </a:ln>
          </c:spPr>
          <c:marker>
            <c:symbol val="circle"/>
            <c:size val="5"/>
            <c:spPr>
              <a:solidFill>
                <a:schemeClr val="accent3">
                  <a:lumMod val="75000"/>
                </a:schemeClr>
              </a:solidFill>
              <a:ln>
                <a:solidFill>
                  <a:schemeClr val="accent3">
                    <a:lumMod val="75000"/>
                  </a:schemeClr>
                </a:solidFill>
              </a:ln>
            </c:spPr>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Sheet1!$F$2:$F$49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3.436306940572595</c:v>
                </c:pt>
                <c:pt idx="28">
                  <c:v>3.8529031282368513</c:v>
                </c:pt>
                <c:pt idx="29">
                  <c:v>4.1803853498383203</c:v>
                </c:pt>
                <c:pt idx="30">
                  <c:v>4.49569584930705</c:v>
                </c:pt>
                <c:pt idx="31">
                  <c:v>4.6978571861244198</c:v>
                </c:pt>
                <c:pt idx="32">
                  <c:v>4.8826768652171166</c:v>
                </c:pt>
                <c:pt idx="33">
                  <c:v>5.103514488400668</c:v>
                </c:pt>
                <c:pt idx="34">
                  <c:v>5.2786214649965109</c:v>
                </c:pt>
                <c:pt idx="35">
                  <c:v>5.5238070351335331</c:v>
                </c:pt>
                <c:pt idx="36">
                  <c:v>5.9503759592161245</c:v>
                </c:pt>
                <c:pt idx="37">
                  <c:v>5.9982776490483642</c:v>
                </c:pt>
                <c:pt idx="38">
                  <c:v>5.9574354621065888</c:v>
                </c:pt>
                <c:pt idx="39">
                  <c:v>5.1168207611333125</c:v>
                </c:pt>
                <c:pt idx="40">
                  <c:v>5.0067483348592114</c:v>
                </c:pt>
                <c:pt idx="41">
                  <c:v>5.0026825379557787</c:v>
                </c:pt>
                <c:pt idx="42">
                  <c:v>5.0524236524276498</c:v>
                </c:pt>
                <c:pt idx="43">
                  <c:v>5.04689853208186</c:v>
                </c:pt>
                <c:pt idx="44">
                  <c:v>5.0244438465979417</c:v>
                </c:pt>
                <c:pt idx="45">
                  <c:v>5.0698769504657708</c:v>
                </c:pt>
                <c:pt idx="46">
                  <c:v>5.064789794851432</c:v>
                </c:pt>
                <c:pt idx="47">
                  <c:v>5.2260040037889626</c:v>
                </c:pt>
              </c:numCache>
            </c:numRef>
          </c:val>
          <c:smooth val="0"/>
        </c:ser>
        <c:dLbls>
          <c:showLegendKey val="0"/>
          <c:showVal val="0"/>
          <c:showCatName val="0"/>
          <c:showSerName val="0"/>
          <c:showPercent val="0"/>
          <c:showBubbleSize val="0"/>
        </c:dLbls>
        <c:marker val="1"/>
        <c:smooth val="0"/>
        <c:axId val="178063360"/>
        <c:axId val="175090496"/>
      </c:lineChart>
      <c:dateAx>
        <c:axId val="178063360"/>
        <c:scaling>
          <c:orientation val="minMax"/>
        </c:scaling>
        <c:delete val="0"/>
        <c:axPos val="b"/>
        <c:numFmt formatCode="mmm" sourceLinked="0"/>
        <c:majorTickMark val="out"/>
        <c:minorTickMark val="none"/>
        <c:tickLblPos val="nextTo"/>
        <c:crossAx val="175090496"/>
        <c:crosses val="autoZero"/>
        <c:auto val="1"/>
        <c:lblOffset val="100"/>
        <c:baseTimeUnit val="months"/>
        <c:majorUnit val="3"/>
        <c:majorTimeUnit val="months"/>
      </c:dateAx>
      <c:valAx>
        <c:axId val="175090496"/>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178063360"/>
        <c:crosses val="autoZero"/>
        <c:crossBetween val="between"/>
      </c:valAx>
    </c:plotArea>
    <c:legend>
      <c:legendPos val="b"/>
      <c:legendEntry>
        <c:idx val="4"/>
        <c:delete val="1"/>
      </c:legendEntry>
      <c:layout>
        <c:manualLayout>
          <c:xMode val="edge"/>
          <c:yMode val="edge"/>
          <c:x val="5.2777777777777778E-2"/>
          <c:y val="0.51423414922265975"/>
          <c:w val="0.59290123456790123"/>
          <c:h val="0.27811920103448157"/>
        </c:manualLayout>
      </c:layout>
      <c:overlay val="0"/>
      <c:spPr>
        <a:ln>
          <a:noFill/>
        </a:ln>
      </c:spPr>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0018747656543E-2"/>
          <c:y val="2.5358738543576922E-2"/>
          <c:w val="0.83716635420572427"/>
          <c:h val="0.87853957320594978"/>
        </c:manualLayout>
      </c:layout>
      <c:areaChart>
        <c:grouping val="stacked"/>
        <c:varyColors val="0"/>
        <c:ser>
          <c:idx val="1"/>
          <c:order val="1"/>
          <c:tx>
            <c:v>Normal range (low)</c:v>
          </c:tx>
          <c:spPr>
            <a:noFill/>
            <a:ln>
              <a:noFill/>
            </a:ln>
          </c:spPr>
          <c:cat>
            <c:numRef>
              <c:f>'Fig19'!$A$40:$A$111</c:f>
              <c:numCache>
                <c:formatCode>mmm\ yyyy</c:formatCode>
                <c:ptCount val="7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numCache>
            </c:numRef>
          </c:cat>
          <c:val>
            <c:numRef>
              <c:f>'Fig19'!$C$40:$C$111</c:f>
              <c:numCache>
                <c:formatCode>0.0</c:formatCode>
                <c:ptCount val="72"/>
                <c:pt idx="0">
                  <c:v>1924.922</c:v>
                </c:pt>
                <c:pt idx="1">
                  <c:v>1199.9870000000001</c:v>
                </c:pt>
                <c:pt idx="2">
                  <c:v>857.31</c:v>
                </c:pt>
                <c:pt idx="3">
                  <c:v>1066.3800000000001</c:v>
                </c:pt>
                <c:pt idx="4">
                  <c:v>1547.944</c:v>
                </c:pt>
                <c:pt idx="5">
                  <c:v>2005.4749999999999</c:v>
                </c:pt>
                <c:pt idx="6">
                  <c:v>2399.9740000000002</c:v>
                </c:pt>
                <c:pt idx="7">
                  <c:v>2768.3980000000001</c:v>
                </c:pt>
                <c:pt idx="8">
                  <c:v>3186.998</c:v>
                </c:pt>
                <c:pt idx="9">
                  <c:v>3587.252</c:v>
                </c:pt>
                <c:pt idx="10">
                  <c:v>3426.431</c:v>
                </c:pt>
                <c:pt idx="11">
                  <c:v>2889.8919999999998</c:v>
                </c:pt>
                <c:pt idx="12">
                  <c:v>1924.922</c:v>
                </c:pt>
                <c:pt idx="13">
                  <c:v>1199.9870000000001</c:v>
                </c:pt>
                <c:pt idx="14">
                  <c:v>857.31</c:v>
                </c:pt>
                <c:pt idx="15">
                  <c:v>1066.3800000000001</c:v>
                </c:pt>
                <c:pt idx="16">
                  <c:v>1547.944</c:v>
                </c:pt>
                <c:pt idx="17">
                  <c:v>2005.4749999999999</c:v>
                </c:pt>
                <c:pt idx="18">
                  <c:v>2399.9740000000002</c:v>
                </c:pt>
                <c:pt idx="19">
                  <c:v>2768.3980000000001</c:v>
                </c:pt>
                <c:pt idx="20">
                  <c:v>3186.998</c:v>
                </c:pt>
                <c:pt idx="21">
                  <c:v>3587.252</c:v>
                </c:pt>
                <c:pt idx="22">
                  <c:v>3426.431</c:v>
                </c:pt>
                <c:pt idx="23">
                  <c:v>2889.8919999999998</c:v>
                </c:pt>
                <c:pt idx="24">
                  <c:v>1924.922</c:v>
                </c:pt>
                <c:pt idx="25">
                  <c:v>1199.9870000000001</c:v>
                </c:pt>
                <c:pt idx="26">
                  <c:v>857.31</c:v>
                </c:pt>
                <c:pt idx="27">
                  <c:v>1066.3800000000001</c:v>
                </c:pt>
                <c:pt idx="28">
                  <c:v>1547.944</c:v>
                </c:pt>
                <c:pt idx="29">
                  <c:v>2005.4749999999999</c:v>
                </c:pt>
                <c:pt idx="30">
                  <c:v>2399.9740000000002</c:v>
                </c:pt>
                <c:pt idx="31">
                  <c:v>2768.3980000000001</c:v>
                </c:pt>
                <c:pt idx="32">
                  <c:v>3186.998</c:v>
                </c:pt>
                <c:pt idx="33">
                  <c:v>3587.252</c:v>
                </c:pt>
                <c:pt idx="34">
                  <c:v>3426.431</c:v>
                </c:pt>
                <c:pt idx="35">
                  <c:v>2889.8919999999998</c:v>
                </c:pt>
                <c:pt idx="36">
                  <c:v>1924.922</c:v>
                </c:pt>
                <c:pt idx="37">
                  <c:v>1199.9870000000001</c:v>
                </c:pt>
                <c:pt idx="38">
                  <c:v>857.31</c:v>
                </c:pt>
                <c:pt idx="39">
                  <c:v>1066.3800000000001</c:v>
                </c:pt>
                <c:pt idx="40">
                  <c:v>1547.944</c:v>
                </c:pt>
                <c:pt idx="41">
                  <c:v>2005.4749999999999</c:v>
                </c:pt>
                <c:pt idx="42">
                  <c:v>2399.9740000000002</c:v>
                </c:pt>
                <c:pt idx="43">
                  <c:v>2768.3980000000001</c:v>
                </c:pt>
                <c:pt idx="44">
                  <c:v>3186.998</c:v>
                </c:pt>
                <c:pt idx="45">
                  <c:v>3587.252</c:v>
                </c:pt>
                <c:pt idx="46">
                  <c:v>3426.431</c:v>
                </c:pt>
                <c:pt idx="47">
                  <c:v>2889.8919999999998</c:v>
                </c:pt>
                <c:pt idx="48">
                  <c:v>1924.922</c:v>
                </c:pt>
                <c:pt idx="49">
                  <c:v>1199.9870000000001</c:v>
                </c:pt>
                <c:pt idx="50">
                  <c:v>857.31</c:v>
                </c:pt>
                <c:pt idx="51">
                  <c:v>1066.3800000000001</c:v>
                </c:pt>
                <c:pt idx="52">
                  <c:v>1547.944</c:v>
                </c:pt>
                <c:pt idx="53">
                  <c:v>2005.4749999999999</c:v>
                </c:pt>
                <c:pt idx="54">
                  <c:v>2399.9740000000002</c:v>
                </c:pt>
                <c:pt idx="55">
                  <c:v>2768.3980000000001</c:v>
                </c:pt>
                <c:pt idx="56">
                  <c:v>3186.998</c:v>
                </c:pt>
                <c:pt idx="57">
                  <c:v>3587.252</c:v>
                </c:pt>
                <c:pt idx="58">
                  <c:v>3426.431</c:v>
                </c:pt>
                <c:pt idx="59">
                  <c:v>2889.8919999999998</c:v>
                </c:pt>
                <c:pt idx="60">
                  <c:v>1924.922</c:v>
                </c:pt>
                <c:pt idx="61">
                  <c:v>1199.9870000000001</c:v>
                </c:pt>
                <c:pt idx="62">
                  <c:v>857.31</c:v>
                </c:pt>
                <c:pt idx="63">
                  <c:v>1066.3800000000001</c:v>
                </c:pt>
                <c:pt idx="64">
                  <c:v>1547.944</c:v>
                </c:pt>
                <c:pt idx="65">
                  <c:v>2005.4749999999999</c:v>
                </c:pt>
                <c:pt idx="66">
                  <c:v>2399.9740000000002</c:v>
                </c:pt>
                <c:pt idx="67">
                  <c:v>2768.3980000000001</c:v>
                </c:pt>
                <c:pt idx="68">
                  <c:v>3186.998</c:v>
                </c:pt>
                <c:pt idx="69">
                  <c:v>3587.252</c:v>
                </c:pt>
                <c:pt idx="70">
                  <c:v>3426.431</c:v>
                </c:pt>
                <c:pt idx="71">
                  <c:v>2889.8919999999998</c:v>
                </c:pt>
              </c:numCache>
            </c:numRef>
          </c:val>
        </c:ser>
        <c:ser>
          <c:idx val="2"/>
          <c:order val="2"/>
          <c:tx>
            <c:v>Normal range</c:v>
          </c:tx>
          <c:spPr>
            <a:solidFill>
              <a:schemeClr val="accent4">
                <a:lumMod val="60000"/>
                <a:lumOff val="40000"/>
              </a:schemeClr>
            </a:solidFill>
            <a:ln>
              <a:noFill/>
            </a:ln>
          </c:spPr>
          <c:cat>
            <c:numRef>
              <c:f>'Fig19'!$A$40:$A$111</c:f>
              <c:numCache>
                <c:formatCode>mmm\ yyyy</c:formatCode>
                <c:ptCount val="7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numCache>
            </c:numRef>
          </c:cat>
          <c:val>
            <c:numRef>
              <c:f>'Fig19'!$E$40:$E$111</c:f>
              <c:numCache>
                <c:formatCode>0.0</c:formatCode>
                <c:ptCount val="72"/>
                <c:pt idx="0">
                  <c:v>985.08399999999983</c:v>
                </c:pt>
                <c:pt idx="1">
                  <c:v>1248.8229999999999</c:v>
                </c:pt>
                <c:pt idx="2">
                  <c:v>1615.819</c:v>
                </c:pt>
                <c:pt idx="3">
                  <c:v>1544.846</c:v>
                </c:pt>
                <c:pt idx="4">
                  <c:v>1339.116</c:v>
                </c:pt>
                <c:pt idx="5">
                  <c:v>1109.971</c:v>
                </c:pt>
                <c:pt idx="6">
                  <c:v>845.22699999999986</c:v>
                </c:pt>
                <c:pt idx="7">
                  <c:v>637.73599999999988</c:v>
                </c:pt>
                <c:pt idx="8">
                  <c:v>506.05499999999984</c:v>
                </c:pt>
                <c:pt idx="9">
                  <c:v>341.99800000000005</c:v>
                </c:pt>
                <c:pt idx="10">
                  <c:v>416.45100000000002</c:v>
                </c:pt>
                <c:pt idx="11">
                  <c:v>572.12800000000016</c:v>
                </c:pt>
                <c:pt idx="12">
                  <c:v>985.08399999999983</c:v>
                </c:pt>
                <c:pt idx="13">
                  <c:v>1248.8229999999999</c:v>
                </c:pt>
                <c:pt idx="14">
                  <c:v>1615.819</c:v>
                </c:pt>
                <c:pt idx="15">
                  <c:v>1544.846</c:v>
                </c:pt>
                <c:pt idx="16">
                  <c:v>1339.116</c:v>
                </c:pt>
                <c:pt idx="17">
                  <c:v>1109.971</c:v>
                </c:pt>
                <c:pt idx="18">
                  <c:v>845.22699999999986</c:v>
                </c:pt>
                <c:pt idx="19">
                  <c:v>637.73599999999988</c:v>
                </c:pt>
                <c:pt idx="20">
                  <c:v>506.05499999999984</c:v>
                </c:pt>
                <c:pt idx="21">
                  <c:v>341.99800000000005</c:v>
                </c:pt>
                <c:pt idx="22">
                  <c:v>416.45100000000002</c:v>
                </c:pt>
                <c:pt idx="23">
                  <c:v>572.12800000000016</c:v>
                </c:pt>
                <c:pt idx="24">
                  <c:v>985.08399999999983</c:v>
                </c:pt>
                <c:pt idx="25">
                  <c:v>1248.8229999999999</c:v>
                </c:pt>
                <c:pt idx="26">
                  <c:v>1615.819</c:v>
                </c:pt>
                <c:pt idx="27">
                  <c:v>1544.846</c:v>
                </c:pt>
                <c:pt idx="28">
                  <c:v>1339.116</c:v>
                </c:pt>
                <c:pt idx="29">
                  <c:v>1109.971</c:v>
                </c:pt>
                <c:pt idx="30">
                  <c:v>845.22699999999986</c:v>
                </c:pt>
                <c:pt idx="31">
                  <c:v>637.73599999999988</c:v>
                </c:pt>
                <c:pt idx="32">
                  <c:v>506.05499999999984</c:v>
                </c:pt>
                <c:pt idx="33">
                  <c:v>341.99800000000005</c:v>
                </c:pt>
                <c:pt idx="34">
                  <c:v>416.45100000000002</c:v>
                </c:pt>
                <c:pt idx="35">
                  <c:v>572.12800000000016</c:v>
                </c:pt>
                <c:pt idx="36">
                  <c:v>985.08399999999983</c:v>
                </c:pt>
                <c:pt idx="37">
                  <c:v>1248.8229999999999</c:v>
                </c:pt>
                <c:pt idx="38">
                  <c:v>1615.819</c:v>
                </c:pt>
                <c:pt idx="39">
                  <c:v>1544.846</c:v>
                </c:pt>
                <c:pt idx="40">
                  <c:v>1339.116</c:v>
                </c:pt>
                <c:pt idx="41">
                  <c:v>1109.971</c:v>
                </c:pt>
                <c:pt idx="42">
                  <c:v>845.22699999999986</c:v>
                </c:pt>
                <c:pt idx="43">
                  <c:v>637.73599999999988</c:v>
                </c:pt>
                <c:pt idx="44">
                  <c:v>506.05499999999984</c:v>
                </c:pt>
                <c:pt idx="45">
                  <c:v>341.99800000000005</c:v>
                </c:pt>
                <c:pt idx="46">
                  <c:v>416.45100000000002</c:v>
                </c:pt>
                <c:pt idx="47">
                  <c:v>572.12800000000016</c:v>
                </c:pt>
                <c:pt idx="48">
                  <c:v>985.08399999999983</c:v>
                </c:pt>
                <c:pt idx="49">
                  <c:v>1248.8229999999999</c:v>
                </c:pt>
                <c:pt idx="50">
                  <c:v>1615.819</c:v>
                </c:pt>
                <c:pt idx="51">
                  <c:v>1544.846</c:v>
                </c:pt>
                <c:pt idx="52">
                  <c:v>1339.116</c:v>
                </c:pt>
                <c:pt idx="53">
                  <c:v>1109.971</c:v>
                </c:pt>
                <c:pt idx="54">
                  <c:v>845.22699999999986</c:v>
                </c:pt>
                <c:pt idx="55">
                  <c:v>637.73599999999988</c:v>
                </c:pt>
                <c:pt idx="56">
                  <c:v>506.05499999999984</c:v>
                </c:pt>
                <c:pt idx="57">
                  <c:v>341.99800000000005</c:v>
                </c:pt>
                <c:pt idx="58">
                  <c:v>416.45100000000002</c:v>
                </c:pt>
                <c:pt idx="59">
                  <c:v>572.12800000000016</c:v>
                </c:pt>
                <c:pt idx="60">
                  <c:v>985.08399999999983</c:v>
                </c:pt>
                <c:pt idx="61">
                  <c:v>1248.8229999999999</c:v>
                </c:pt>
                <c:pt idx="62">
                  <c:v>1615.819</c:v>
                </c:pt>
                <c:pt idx="63">
                  <c:v>1544.846</c:v>
                </c:pt>
                <c:pt idx="64">
                  <c:v>1339.116</c:v>
                </c:pt>
                <c:pt idx="65">
                  <c:v>1109.971</c:v>
                </c:pt>
                <c:pt idx="66">
                  <c:v>845.22699999999986</c:v>
                </c:pt>
                <c:pt idx="67">
                  <c:v>637.73599999999988</c:v>
                </c:pt>
                <c:pt idx="68">
                  <c:v>506.05499999999984</c:v>
                </c:pt>
                <c:pt idx="69">
                  <c:v>341.99800000000005</c:v>
                </c:pt>
                <c:pt idx="70">
                  <c:v>416.45100000000002</c:v>
                </c:pt>
                <c:pt idx="71">
                  <c:v>572.12800000000016</c:v>
                </c:pt>
              </c:numCache>
            </c:numRef>
          </c:val>
        </c:ser>
        <c:dLbls>
          <c:showLegendKey val="0"/>
          <c:showVal val="0"/>
          <c:showCatName val="0"/>
          <c:showSerName val="0"/>
          <c:showPercent val="0"/>
          <c:showBubbleSize val="0"/>
        </c:dLbls>
        <c:axId val="178062848"/>
        <c:axId val="178669824"/>
      </c:areaChart>
      <c:barChart>
        <c:barDir val="col"/>
        <c:grouping val="clustered"/>
        <c:varyColors val="0"/>
        <c:ser>
          <c:idx val="3"/>
          <c:order val="4"/>
          <c:tx>
            <c:v>Deviation from average</c:v>
          </c:tx>
          <c:spPr>
            <a:solidFill>
              <a:schemeClr val="accent3"/>
            </a:solidFill>
          </c:spPr>
          <c:invertIfNegative val="0"/>
          <c:val>
            <c:numRef>
              <c:f>'Fig19'!$G$40:$G$111</c:f>
              <c:numCache>
                <c:formatCode>0.0%</c:formatCode>
                <c:ptCount val="72"/>
                <c:pt idx="0">
                  <c:v>-5.0613174367873826E-2</c:v>
                </c:pt>
                <c:pt idx="1">
                  <c:v>-5.9430532550946658E-2</c:v>
                </c:pt>
                <c:pt idx="2">
                  <c:v>-4.7667301029348796E-2</c:v>
                </c:pt>
                <c:pt idx="3">
                  <c:v>-4.1787656794257999E-2</c:v>
                </c:pt>
                <c:pt idx="4">
                  <c:v>-3.3312996344027512E-2</c:v>
                </c:pt>
                <c:pt idx="5">
                  <c:v>-2.9542619842507722E-2</c:v>
                </c:pt>
                <c:pt idx="6">
                  <c:v>-3.1168401386286404E-2</c:v>
                </c:pt>
                <c:pt idx="7">
                  <c:v>-2.9738367946993027E-2</c:v>
                </c:pt>
                <c:pt idx="8">
                  <c:v>-1.6663674556356756E-2</c:v>
                </c:pt>
                <c:pt idx="9">
                  <c:v>1.6418294430182723E-3</c:v>
                </c:pt>
                <c:pt idx="10">
                  <c:v>4.1839814934504282E-2</c:v>
                </c:pt>
                <c:pt idx="11">
                  <c:v>8.075409103018627E-2</c:v>
                </c:pt>
                <c:pt idx="12">
                  <c:v>0.19813940450865086</c:v>
                </c:pt>
                <c:pt idx="13">
                  <c:v>0.33765648217228228</c:v>
                </c:pt>
                <c:pt idx="14">
                  <c:v>0.49348931803213647</c:v>
                </c:pt>
                <c:pt idx="15">
                  <c:v>0.39901502008117351</c:v>
                </c:pt>
                <c:pt idx="16">
                  <c:v>0.27620870189153446</c:v>
                </c:pt>
                <c:pt idx="17">
                  <c:v>0.19518951188926303</c:v>
                </c:pt>
                <c:pt idx="18">
                  <c:v>0.13285092116544095</c:v>
                </c:pt>
                <c:pt idx="19">
                  <c:v>9.4624896189872132E-2</c:v>
                </c:pt>
                <c:pt idx="20">
                  <c:v>6.3183639148502557E-2</c:v>
                </c:pt>
                <c:pt idx="21">
                  <c:v>3.4668538729663911E-2</c:v>
                </c:pt>
                <c:pt idx="22">
                  <c:v>3.0001299154226668E-2</c:v>
                </c:pt>
                <c:pt idx="23">
                  <c:v>6.5423205185941358E-2</c:v>
                </c:pt>
                <c:pt idx="24">
                  <c:v>0.11135476431123092</c:v>
                </c:pt>
                <c:pt idx="25">
                  <c:v>0.14676699559145434</c:v>
                </c:pt>
                <c:pt idx="26">
                  <c:v>3.8590644758790038E-2</c:v>
                </c:pt>
                <c:pt idx="27">
                  <c:v>-6.0475508212113338E-3</c:v>
                </c:pt>
                <c:pt idx="28">
                  <c:v>3.2476117888291522E-3</c:v>
                </c:pt>
                <c:pt idx="29">
                  <c:v>1.3808351425490084E-2</c:v>
                </c:pt>
                <c:pt idx="30">
                  <c:v>2.521370982380966E-2</c:v>
                </c:pt>
                <c:pt idx="31">
                  <c:v>3.2238230883237629E-2</c:v>
                </c:pt>
                <c:pt idx="32">
                  <c:v>2.6175994354642018E-2</c:v>
                </c:pt>
                <c:pt idx="33">
                  <c:v>5.1090256380819099E-3</c:v>
                </c:pt>
                <c:pt idx="34">
                  <c:v>-2.2561038559938629E-2</c:v>
                </c:pt>
                <c:pt idx="35">
                  <c:v>-9.7849636444790389E-2</c:v>
                </c:pt>
                <c:pt idx="36">
                  <c:v>-0.20745012250641359</c:v>
                </c:pt>
                <c:pt idx="37">
                  <c:v>-0.34451003178177542</c:v>
                </c:pt>
                <c:pt idx="38">
                  <c:v>-0.48228202926651587</c:v>
                </c:pt>
                <c:pt idx="39">
                  <c:v>-0.4286662138343591</c:v>
                </c:pt>
                <c:pt idx="40">
                  <c:v>-0.31574002520183519</c:v>
                </c:pt>
                <c:pt idx="41">
                  <c:v>-0.23063256870569415</c:v>
                </c:pt>
                <c:pt idx="42">
                  <c:v>-0.16220512791869957</c:v>
                </c:pt>
                <c:pt idx="43">
                  <c:v>-0.11032350067194963</c:v>
                </c:pt>
                <c:pt idx="44">
                  <c:v>-8.2503248234184645E-2</c:v>
                </c:pt>
                <c:pt idx="45">
                  <c:v>-5.5387978648580805E-2</c:v>
                </c:pt>
                <c:pt idx="46">
                  <c:v>-7.1063790424517603E-2</c:v>
                </c:pt>
                <c:pt idx="47">
                  <c:v>-1.9528820161123117E-2</c:v>
                </c:pt>
                <c:pt idx="48">
                  <c:v>-9.7283543181596599E-3</c:v>
                </c:pt>
                <c:pt idx="49">
                  <c:v>-8.1367678411826794E-2</c:v>
                </c:pt>
                <c:pt idx="50">
                  <c:v>-0.11634145103790594</c:v>
                </c:pt>
                <c:pt idx="51">
                  <c:v>-9.7910574298734065E-2</c:v>
                </c:pt>
                <c:pt idx="52">
                  <c:v>-6.9348455731154224E-2</c:v>
                </c:pt>
                <c:pt idx="53">
                  <c:v>-4.9939263141289381E-2</c:v>
                </c:pt>
                <c:pt idx="54">
                  <c:v>-3.7264123280058459E-2</c:v>
                </c:pt>
                <c:pt idx="55">
                  <c:v>-2.5545148993926126E-2</c:v>
                </c:pt>
                <c:pt idx="56">
                  <c:v>-1.7370150377437721E-2</c:v>
                </c:pt>
                <c:pt idx="57">
                  <c:v>-8.3558190674988264E-3</c:v>
                </c:pt>
                <c:pt idx="58">
                  <c:v>3.715656998992678E-3</c:v>
                </c:pt>
                <c:pt idx="59">
                  <c:v>-6.3254030000087225E-3</c:v>
                </c:pt>
                <c:pt idx="60">
                  <c:v>4.2787899129879126E-3</c:v>
                </c:pt>
                <c:pt idx="61">
                  <c:v>1.9932682635959154E-2</c:v>
                </c:pt>
                <c:pt idx="62">
                  <c:v>2.2968099935009478E-2</c:v>
                </c:pt>
                <c:pt idx="63">
                  <c:v>2.2446273846962628E-2</c:v>
                </c:pt>
                <c:pt idx="64">
                  <c:v>2.3008764591112119E-2</c:v>
                </c:pt>
                <c:pt idx="65">
                  <c:v>2.9096530786743235E-2</c:v>
                </c:pt>
                <c:pt idx="66">
                  <c:v>3.3630497739325582E-2</c:v>
                </c:pt>
                <c:pt idx="67">
                  <c:v>3.8979582353078746E-2</c:v>
                </c:pt>
                <c:pt idx="68">
                  <c:v>3.4545458523535855E-2</c:v>
                </c:pt>
                <c:pt idx="69">
                  <c:v>3.1146307674360996E-2</c:v>
                </c:pt>
                <c:pt idx="70">
                  <c:v>4.3402758197684799E-2</c:v>
                </c:pt>
                <c:pt idx="71">
                  <c:v>3.6253002883804841E-2</c:v>
                </c:pt>
              </c:numCache>
            </c:numRef>
          </c:val>
        </c:ser>
        <c:dLbls>
          <c:showLegendKey val="0"/>
          <c:showVal val="0"/>
          <c:showCatName val="0"/>
          <c:showSerName val="0"/>
          <c:showPercent val="0"/>
          <c:showBubbleSize val="0"/>
        </c:dLbls>
        <c:gapWidth val="80"/>
        <c:axId val="177835520"/>
        <c:axId val="178670400"/>
      </c:barChart>
      <c:lineChart>
        <c:grouping val="standard"/>
        <c:varyColors val="0"/>
        <c:ser>
          <c:idx val="0"/>
          <c:order val="0"/>
          <c:tx>
            <c:v>Storage level</c:v>
          </c:tx>
          <c:spPr>
            <a:ln>
              <a:solidFill>
                <a:schemeClr val="accent1"/>
              </a:solidFill>
            </a:ln>
          </c:spPr>
          <c:marker>
            <c:symbol val="none"/>
          </c:marker>
          <c:cat>
            <c:numRef>
              <c:f>'Fig19'!$A$40:$A$111</c:f>
              <c:numCache>
                <c:formatCode>mmm\ yyyy</c:formatCode>
                <c:ptCount val="7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numCache>
            </c:numRef>
          </c:cat>
          <c:val>
            <c:numRef>
              <c:f>'Fig19'!$B$40:$B$111</c:f>
              <c:numCache>
                <c:formatCode>0.0</c:formatCode>
                <c:ptCount val="72"/>
                <c:pt idx="0">
                  <c:v>2305.8429999999998</c:v>
                </c:pt>
                <c:pt idx="1">
                  <c:v>1721.874</c:v>
                </c:pt>
                <c:pt idx="2">
                  <c:v>1577.0060000000001</c:v>
                </c:pt>
                <c:pt idx="3">
                  <c:v>1788.479</c:v>
                </c:pt>
                <c:pt idx="4">
                  <c:v>2186.855</c:v>
                </c:pt>
                <c:pt idx="5">
                  <c:v>2529.6469999999999</c:v>
                </c:pt>
                <c:pt idx="6">
                  <c:v>2775.346</c:v>
                </c:pt>
                <c:pt idx="7">
                  <c:v>3019.154</c:v>
                </c:pt>
                <c:pt idx="8">
                  <c:v>3415.6970000000001</c:v>
                </c:pt>
                <c:pt idx="9">
                  <c:v>3803.828</c:v>
                </c:pt>
                <c:pt idx="10">
                  <c:v>3842.8820000000001</c:v>
                </c:pt>
                <c:pt idx="11">
                  <c:v>3462.02</c:v>
                </c:pt>
                <c:pt idx="12">
                  <c:v>2910.0059999999999</c:v>
                </c:pt>
                <c:pt idx="13">
                  <c:v>2448.81</c:v>
                </c:pt>
                <c:pt idx="14">
                  <c:v>2473.1289999999999</c:v>
                </c:pt>
                <c:pt idx="15">
                  <c:v>2611.2260000000001</c:v>
                </c:pt>
                <c:pt idx="16">
                  <c:v>2887.06</c:v>
                </c:pt>
                <c:pt idx="17">
                  <c:v>3115.4459999999999</c:v>
                </c:pt>
                <c:pt idx="18">
                  <c:v>3245.201</c:v>
                </c:pt>
                <c:pt idx="19">
                  <c:v>3406.134</c:v>
                </c:pt>
                <c:pt idx="20">
                  <c:v>3693.0529999999999</c:v>
                </c:pt>
                <c:pt idx="21">
                  <c:v>3929.25</c:v>
                </c:pt>
                <c:pt idx="22">
                  <c:v>3799.2150000000001</c:v>
                </c:pt>
                <c:pt idx="23">
                  <c:v>3412.91</c:v>
                </c:pt>
                <c:pt idx="24">
                  <c:v>2699.2260000000001</c:v>
                </c:pt>
                <c:pt idx="25">
                  <c:v>2099.3539999999998</c:v>
                </c:pt>
                <c:pt idx="26">
                  <c:v>1719.8440000000001</c:v>
                </c:pt>
                <c:pt idx="27">
                  <c:v>1855.1869999999999</c:v>
                </c:pt>
                <c:pt idx="28">
                  <c:v>2269.5630000000001</c:v>
                </c:pt>
                <c:pt idx="29">
                  <c:v>2642.6480000000001</c:v>
                </c:pt>
                <c:pt idx="30">
                  <c:v>2936.86</c:v>
                </c:pt>
                <c:pt idx="31">
                  <c:v>3212.0059999999999</c:v>
                </c:pt>
                <c:pt idx="32">
                  <c:v>3564.5039999999999</c:v>
                </c:pt>
                <c:pt idx="33">
                  <c:v>3816.9949999999999</c:v>
                </c:pt>
                <c:pt idx="34">
                  <c:v>3605.3359999999998</c:v>
                </c:pt>
                <c:pt idx="35">
                  <c:v>2889.8919999999998</c:v>
                </c:pt>
                <c:pt idx="36">
                  <c:v>1924.922</c:v>
                </c:pt>
                <c:pt idx="37">
                  <c:v>1199.9870000000001</c:v>
                </c:pt>
                <c:pt idx="38">
                  <c:v>857.31</c:v>
                </c:pt>
                <c:pt idx="39">
                  <c:v>1066.3800000000001</c:v>
                </c:pt>
                <c:pt idx="40">
                  <c:v>1547.944</c:v>
                </c:pt>
                <c:pt idx="41">
                  <c:v>2005.4749999999999</c:v>
                </c:pt>
                <c:pt idx="42">
                  <c:v>2399.9740000000002</c:v>
                </c:pt>
                <c:pt idx="43">
                  <c:v>2768.3980000000001</c:v>
                </c:pt>
                <c:pt idx="44">
                  <c:v>3186.998</c:v>
                </c:pt>
                <c:pt idx="45">
                  <c:v>3587.252</c:v>
                </c:pt>
                <c:pt idx="46">
                  <c:v>3426.431</c:v>
                </c:pt>
                <c:pt idx="47">
                  <c:v>3140.78</c:v>
                </c:pt>
                <c:pt idx="48">
                  <c:v>2405.1428571000001</c:v>
                </c:pt>
                <c:pt idx="49">
                  <c:v>1681.7142856999999</c:v>
                </c:pt>
                <c:pt idx="50">
                  <c:v>1463.2857143000001</c:v>
                </c:pt>
                <c:pt idx="51">
                  <c:v>1683.7270000000001</c:v>
                </c:pt>
                <c:pt idx="52">
                  <c:v>2105.335</c:v>
                </c:pt>
                <c:pt idx="53">
                  <c:v>2476.48</c:v>
                </c:pt>
                <c:pt idx="54">
                  <c:v>2757.884</c:v>
                </c:pt>
                <c:pt idx="55">
                  <c:v>3032.2020000000002</c:v>
                </c:pt>
                <c:pt idx="56">
                  <c:v>3413.2429999999999</c:v>
                </c:pt>
                <c:pt idx="57">
                  <c:v>3765.8609999999999</c:v>
                </c:pt>
                <c:pt idx="58">
                  <c:v>3702.259</c:v>
                </c:pt>
                <c:pt idx="59">
                  <c:v>3183.0749999999998</c:v>
                </c:pt>
                <c:pt idx="60">
                  <c:v>2439.163</c:v>
                </c:pt>
                <c:pt idx="61">
                  <c:v>1867.162</c:v>
                </c:pt>
                <c:pt idx="62">
                  <c:v>1693.9739999999999</c:v>
                </c:pt>
                <c:pt idx="63">
                  <c:v>1908.37</c:v>
                </c:pt>
                <c:pt idx="64">
                  <c:v>2314.2669999999998</c:v>
                </c:pt>
                <c:pt idx="65">
                  <c:v>2682.4989999999998</c:v>
                </c:pt>
                <c:pt idx="66">
                  <c:v>2960.971</c:v>
                </c:pt>
                <c:pt idx="67">
                  <c:v>3232.9830000000002</c:v>
                </c:pt>
                <c:pt idx="68">
                  <c:v>3593.576</c:v>
                </c:pt>
                <c:pt idx="69">
                  <c:v>3915.8739999999998</c:v>
                </c:pt>
                <c:pt idx="70">
                  <c:v>3848.6469999999999</c:v>
                </c:pt>
                <c:pt idx="71">
                  <c:v>3319.4679999999998</c:v>
                </c:pt>
              </c:numCache>
            </c:numRef>
          </c:val>
          <c:smooth val="0"/>
        </c:ser>
        <c:dLbls>
          <c:showLegendKey val="0"/>
          <c:showVal val="0"/>
          <c:showCatName val="0"/>
          <c:showSerName val="0"/>
          <c:showPercent val="0"/>
          <c:showBubbleSize val="0"/>
        </c:dLbls>
        <c:marker val="1"/>
        <c:smooth val="0"/>
        <c:axId val="178062848"/>
        <c:axId val="178669824"/>
      </c:lineChart>
      <c:scatterChart>
        <c:scatterStyle val="lineMarker"/>
        <c:varyColors val="0"/>
        <c:ser>
          <c:idx val="4"/>
          <c:order val="3"/>
          <c:tx>
            <c:strRef>
              <c:f>'Fig19'!$B$116</c:f>
              <c:strCache>
                <c:ptCount val="1"/>
                <c:pt idx="0">
                  <c:v>Forecast</c:v>
                </c:pt>
              </c:strCache>
            </c:strRef>
          </c:tx>
          <c:spPr>
            <a:ln w="12700">
              <a:solidFill>
                <a:schemeClr val="tx1"/>
              </a:solidFill>
              <a:prstDash val="sysDash"/>
            </a:ln>
          </c:spPr>
          <c:marker>
            <c:symbol val="none"/>
          </c:marker>
          <c:dLbls>
            <c:dLbl>
              <c:idx val="0"/>
              <c:delete val="1"/>
            </c:dLbl>
            <c:dLbl>
              <c:idx val="1"/>
              <c:layout>
                <c:manualLayout>
                  <c:x val="4.1894763154617313E-4"/>
                  <c:y val="5.1570820062088234E-2"/>
                </c:manualLayout>
              </c:layout>
              <c:dLblPos val="r"/>
              <c:showLegendKey val="0"/>
              <c:showVal val="0"/>
              <c:showCatName val="0"/>
              <c:showSerName val="1"/>
              <c:showPercent val="0"/>
              <c:showBubbleSize val="0"/>
            </c:dLbl>
            <c:showLegendKey val="0"/>
            <c:showVal val="0"/>
            <c:showCatName val="0"/>
            <c:showSerName val="1"/>
            <c:showPercent val="0"/>
            <c:showBubbleSize val="0"/>
            <c:showLeaderLines val="0"/>
          </c:dLbls>
          <c:xVal>
            <c:numRef>
              <c:f>'Fig19'!$A$117:$A$118</c:f>
              <c:numCache>
                <c:formatCode>General</c:formatCode>
                <c:ptCount val="2"/>
                <c:pt idx="0">
                  <c:v>51.5</c:v>
                </c:pt>
                <c:pt idx="1">
                  <c:v>51.5</c:v>
                </c:pt>
              </c:numCache>
            </c:numRef>
          </c:xVal>
          <c:yVal>
            <c:numRef>
              <c:f>'Fig19'!$B$117:$B$118</c:f>
              <c:numCache>
                <c:formatCode>0%</c:formatCode>
                <c:ptCount val="2"/>
                <c:pt idx="0">
                  <c:v>-0.6</c:v>
                </c:pt>
                <c:pt idx="1">
                  <c:v>1.2</c:v>
                </c:pt>
              </c:numCache>
            </c:numRef>
          </c:yVal>
          <c:smooth val="0"/>
        </c:ser>
        <c:dLbls>
          <c:showLegendKey val="0"/>
          <c:showVal val="0"/>
          <c:showCatName val="0"/>
          <c:showSerName val="0"/>
          <c:showPercent val="0"/>
          <c:showBubbleSize val="0"/>
        </c:dLbls>
        <c:axId val="177835520"/>
        <c:axId val="178670400"/>
      </c:scatterChart>
      <c:dateAx>
        <c:axId val="178062848"/>
        <c:scaling>
          <c:orientation val="minMax"/>
        </c:scaling>
        <c:delete val="0"/>
        <c:axPos val="b"/>
        <c:numFmt formatCode="mmm\ yyyy" sourceLinked="0"/>
        <c:majorTickMark val="cross"/>
        <c:minorTickMark val="out"/>
        <c:tickLblPos val="low"/>
        <c:spPr>
          <a:ln w="9525">
            <a:solidFill>
              <a:schemeClr val="tx1"/>
            </a:solidFill>
          </a:ln>
        </c:spPr>
        <c:crossAx val="178669824"/>
        <c:crossesAt val="-4000"/>
        <c:auto val="0"/>
        <c:lblOffset val="100"/>
        <c:baseTimeUnit val="months"/>
        <c:majorUnit val="12"/>
        <c:majorTimeUnit val="months"/>
        <c:minorUnit val="1"/>
        <c:minorTimeUnit val="months"/>
      </c:dateAx>
      <c:valAx>
        <c:axId val="178669824"/>
        <c:scaling>
          <c:orientation val="minMax"/>
          <c:max val="5000"/>
          <c:min val="-4000"/>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178062848"/>
        <c:crosses val="autoZero"/>
        <c:crossBetween val="between"/>
      </c:valAx>
      <c:catAx>
        <c:axId val="177835520"/>
        <c:scaling>
          <c:orientation val="minMax"/>
        </c:scaling>
        <c:delete val="0"/>
        <c:axPos val="b"/>
        <c:majorTickMark val="cross"/>
        <c:minorTickMark val="none"/>
        <c:tickLblPos val="none"/>
        <c:spPr>
          <a:ln>
            <a:solidFill>
              <a:srgbClr val="000000"/>
            </a:solidFill>
          </a:ln>
        </c:spPr>
        <c:crossAx val="178670400"/>
        <c:crossesAt val="0"/>
        <c:auto val="0"/>
        <c:lblAlgn val="ctr"/>
        <c:lblOffset val="100"/>
        <c:tickMarkSkip val="12"/>
        <c:noMultiLvlLbl val="0"/>
      </c:catAx>
      <c:valAx>
        <c:axId val="178670400"/>
        <c:scaling>
          <c:orientation val="minMax"/>
          <c:max val="1.2"/>
          <c:min val="-0.60000000000000009"/>
        </c:scaling>
        <c:delete val="0"/>
        <c:axPos val="r"/>
        <c:numFmt formatCode="0%" sourceLinked="0"/>
        <c:majorTickMark val="out"/>
        <c:minorTickMark val="none"/>
        <c:tickLblPos val="nextTo"/>
        <c:spPr>
          <a:ln>
            <a:noFill/>
          </a:ln>
        </c:spPr>
        <c:crossAx val="177835520"/>
        <c:crosses val="max"/>
        <c:crossBetween val="between"/>
      </c:valAx>
      <c:spPr>
        <a:noFill/>
        <a:ln w="25400">
          <a:noFill/>
        </a:ln>
      </c:spPr>
    </c:plotArea>
    <c:legend>
      <c:legendPos val="l"/>
      <c:legendEntry>
        <c:idx val="0"/>
        <c:delete val="1"/>
      </c:legendEntry>
      <c:legendEntry>
        <c:idx val="1"/>
        <c:delete val="1"/>
      </c:legendEntry>
      <c:legendEntry>
        <c:idx val="4"/>
        <c:delete val="1"/>
      </c:legendEntry>
      <c:layout>
        <c:manualLayout>
          <c:xMode val="edge"/>
          <c:yMode val="edge"/>
          <c:x val="0.12260942382202224"/>
          <c:y val="0.65276805361710677"/>
          <c:w val="0.30980255516842714"/>
          <c:h val="0.12673158458742953"/>
        </c:manualLayout>
      </c:layout>
      <c:overlay val="1"/>
    </c:legend>
    <c:plotVisOnly val="1"/>
    <c:dispBlanksAs val="zero"/>
    <c:showDLblsOverMax val="0"/>
  </c:chart>
  <c:spPr>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High Oil Price</c:v>
                </c:pt>
              </c:strCache>
            </c:strRef>
          </c:tx>
          <c:spPr>
            <a:ln w="38100">
              <a:solidFill>
                <a:srgbClr val="5D9732"/>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Sheet1!$B$2:$AK$2</c:f>
              <c:numCache>
                <c:formatCode>General</c:formatCode>
                <c:ptCount val="36"/>
                <c:pt idx="9">
                  <c:v>4.3135300000000001</c:v>
                </c:pt>
                <c:pt idx="10">
                  <c:v>3.398593</c:v>
                </c:pt>
                <c:pt idx="11">
                  <c:v>3.3475890000000001</c:v>
                </c:pt>
                <c:pt idx="12">
                  <c:v>3.625057</c:v>
                </c:pt>
                <c:pt idx="13">
                  <c:v>3.9359329999999999</c:v>
                </c:pt>
                <c:pt idx="14">
                  <c:v>4.2158259999999999</c:v>
                </c:pt>
                <c:pt idx="15">
                  <c:v>4.608263</c:v>
                </c:pt>
                <c:pt idx="16">
                  <c:v>5.0473359999999996</c:v>
                </c:pt>
                <c:pt idx="17">
                  <c:v>5.4071189999999998</c:v>
                </c:pt>
                <c:pt idx="18">
                  <c:v>6.0226360000000003</c:v>
                </c:pt>
                <c:pt idx="19">
                  <c:v>6.3933260000000001</c:v>
                </c:pt>
                <c:pt idx="20">
                  <c:v>6.7001650000000001</c:v>
                </c:pt>
                <c:pt idx="21">
                  <c:v>7.0568819999999999</c:v>
                </c:pt>
                <c:pt idx="22">
                  <c:v>7.2021689999999996</c:v>
                </c:pt>
                <c:pt idx="23">
                  <c:v>7.2776589999999999</c:v>
                </c:pt>
                <c:pt idx="24">
                  <c:v>7.5891859999999998</c:v>
                </c:pt>
                <c:pt idx="25">
                  <c:v>7.8939760000000003</c:v>
                </c:pt>
                <c:pt idx="26">
                  <c:v>8.2995409999999996</c:v>
                </c:pt>
                <c:pt idx="27">
                  <c:v>8.5124619999999993</c:v>
                </c:pt>
                <c:pt idx="28">
                  <c:v>8.5117530000000006</c:v>
                </c:pt>
                <c:pt idx="29">
                  <c:v>8.6779379999999993</c:v>
                </c:pt>
                <c:pt idx="30">
                  <c:v>8.8058069999999997</c:v>
                </c:pt>
                <c:pt idx="31">
                  <c:v>9.0269549999999992</c:v>
                </c:pt>
                <c:pt idx="32">
                  <c:v>9.3014240000000008</c:v>
                </c:pt>
                <c:pt idx="33">
                  <c:v>9.790991</c:v>
                </c:pt>
                <c:pt idx="34">
                  <c:v>10.352221</c:v>
                </c:pt>
                <c:pt idx="35">
                  <c:v>10.631080000000001</c:v>
                </c:pt>
              </c:numCache>
            </c:numRef>
          </c:val>
          <c:smooth val="0"/>
        </c:ser>
        <c:ser>
          <c:idx val="1"/>
          <c:order val="1"/>
          <c:tx>
            <c:strRef>
              <c:f>Sheet1!#REF!</c:f>
              <c:strCache>
                <c:ptCount val="1"/>
                <c:pt idx="0">
                  <c:v>#REF!</c:v>
                </c:pt>
              </c:strCache>
            </c:strRef>
          </c:tx>
          <c:spPr>
            <a:ln w="38100">
              <a:solidFill>
                <a:srgbClr val="A33340"/>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Sheet1!#REF!</c:f>
              <c:numCache>
                <c:formatCode>General</c:formatCode>
                <c:ptCount val="1"/>
                <c:pt idx="0">
                  <c:v>1</c:v>
                </c:pt>
              </c:numCache>
            </c:numRef>
          </c:val>
          <c:smooth val="0"/>
        </c:ser>
        <c:ser>
          <c:idx val="2"/>
          <c:order val="2"/>
          <c:tx>
            <c:strRef>
              <c:f>Sheet1!$A$3</c:f>
              <c:strCache>
                <c:ptCount val="1"/>
                <c:pt idx="0">
                  <c:v>Low Oil Price</c:v>
                </c:pt>
              </c:strCache>
            </c:strRef>
          </c:tx>
          <c:spPr>
            <a:ln w="38100">
              <a:solidFill>
                <a:srgbClr val="0096D7"/>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Sheet1!$B$3:$AK$3</c:f>
              <c:numCache>
                <c:formatCode>General</c:formatCode>
                <c:ptCount val="36"/>
                <c:pt idx="9">
                  <c:v>4.3928729999999998</c:v>
                </c:pt>
                <c:pt idx="10">
                  <c:v>3.6039759999999998</c:v>
                </c:pt>
                <c:pt idx="11">
                  <c:v>3.8467639999999999</c:v>
                </c:pt>
                <c:pt idx="12">
                  <c:v>4.0945729999999996</c:v>
                </c:pt>
                <c:pt idx="13">
                  <c:v>4.2304950000000003</c:v>
                </c:pt>
                <c:pt idx="14">
                  <c:v>4.3015280000000002</c:v>
                </c:pt>
                <c:pt idx="15">
                  <c:v>4.302524</c:v>
                </c:pt>
                <c:pt idx="16">
                  <c:v>4.344983</c:v>
                </c:pt>
                <c:pt idx="17">
                  <c:v>4.3814460000000004</c:v>
                </c:pt>
                <c:pt idx="18">
                  <c:v>4.6580029999999999</c:v>
                </c:pt>
                <c:pt idx="19">
                  <c:v>4.8474820000000003</c:v>
                </c:pt>
                <c:pt idx="20">
                  <c:v>5.0106169999999999</c:v>
                </c:pt>
                <c:pt idx="21">
                  <c:v>5.2336980000000004</c:v>
                </c:pt>
                <c:pt idx="22">
                  <c:v>5.5161150000000001</c:v>
                </c:pt>
                <c:pt idx="23">
                  <c:v>5.5800219999999996</c:v>
                </c:pt>
                <c:pt idx="24">
                  <c:v>5.4458390000000003</c:v>
                </c:pt>
                <c:pt idx="25">
                  <c:v>5.4900669999999998</c:v>
                </c:pt>
                <c:pt idx="26">
                  <c:v>5.5628640000000003</c:v>
                </c:pt>
                <c:pt idx="27">
                  <c:v>5.7298720000000003</c:v>
                </c:pt>
                <c:pt idx="28">
                  <c:v>5.8626129999999996</c:v>
                </c:pt>
                <c:pt idx="29">
                  <c:v>6.0095070000000002</c:v>
                </c:pt>
                <c:pt idx="30">
                  <c:v>6.1161009999999996</c:v>
                </c:pt>
                <c:pt idx="31">
                  <c:v>6.2557010000000002</c:v>
                </c:pt>
                <c:pt idx="32">
                  <c:v>6.3796660000000003</c:v>
                </c:pt>
                <c:pt idx="33">
                  <c:v>6.5518539999999996</c:v>
                </c:pt>
                <c:pt idx="34">
                  <c:v>7.0554360000000003</c:v>
                </c:pt>
                <c:pt idx="35">
                  <c:v>7.1527419999999999</c:v>
                </c:pt>
              </c:numCache>
            </c:numRef>
          </c:val>
          <c:smooth val="0"/>
        </c:ser>
        <c:ser>
          <c:idx val="3"/>
          <c:order val="3"/>
          <c:tx>
            <c:strRef>
              <c:f>Sheet1!$A$4</c:f>
              <c:strCache>
                <c:ptCount val="1"/>
                <c:pt idx="0">
                  <c:v>High Oil and Gas Resource</c:v>
                </c:pt>
              </c:strCache>
            </c:strRef>
          </c:tx>
          <c:spPr>
            <a:ln w="38100">
              <a:solidFill>
                <a:srgbClr val="A33340"/>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Sheet1!$B$4:$AK$4</c:f>
              <c:numCache>
                <c:formatCode>General</c:formatCode>
                <c:ptCount val="36"/>
                <c:pt idx="9">
                  <c:v>4.1504060000000003</c:v>
                </c:pt>
                <c:pt idx="10">
                  <c:v>3.138449</c:v>
                </c:pt>
                <c:pt idx="11">
                  <c:v>3.24505</c:v>
                </c:pt>
                <c:pt idx="12">
                  <c:v>3.430186</c:v>
                </c:pt>
                <c:pt idx="13">
                  <c:v>3.2376079999999998</c:v>
                </c:pt>
                <c:pt idx="14">
                  <c:v>3.1572070000000001</c:v>
                </c:pt>
                <c:pt idx="15">
                  <c:v>3.1229719999999999</c:v>
                </c:pt>
                <c:pt idx="16">
                  <c:v>3.243125</c:v>
                </c:pt>
                <c:pt idx="17">
                  <c:v>3.2558859999999998</c:v>
                </c:pt>
                <c:pt idx="18">
                  <c:v>3.330244</c:v>
                </c:pt>
                <c:pt idx="19">
                  <c:v>3.3457509999999999</c:v>
                </c:pt>
                <c:pt idx="20">
                  <c:v>3.407572</c:v>
                </c:pt>
                <c:pt idx="21">
                  <c:v>3.4594640000000001</c:v>
                </c:pt>
                <c:pt idx="22">
                  <c:v>3.5546890000000002</c:v>
                </c:pt>
                <c:pt idx="23">
                  <c:v>3.6760199999999998</c:v>
                </c:pt>
                <c:pt idx="24">
                  <c:v>3.6594639999999998</c:v>
                </c:pt>
                <c:pt idx="25">
                  <c:v>3.6701959999999998</c:v>
                </c:pt>
                <c:pt idx="26">
                  <c:v>3.733412</c:v>
                </c:pt>
                <c:pt idx="27">
                  <c:v>3.8401429999999999</c:v>
                </c:pt>
                <c:pt idx="28">
                  <c:v>3.9425750000000002</c:v>
                </c:pt>
                <c:pt idx="29">
                  <c:v>4.0617789999999996</c:v>
                </c:pt>
                <c:pt idx="30">
                  <c:v>4.1567090000000002</c:v>
                </c:pt>
                <c:pt idx="31">
                  <c:v>4.2140810000000002</c:v>
                </c:pt>
                <c:pt idx="32">
                  <c:v>4.3168540000000002</c:v>
                </c:pt>
                <c:pt idx="33">
                  <c:v>4.3063710000000004</c:v>
                </c:pt>
                <c:pt idx="34">
                  <c:v>4.3518109999999997</c:v>
                </c:pt>
                <c:pt idx="35">
                  <c:v>4.3844880000000002</c:v>
                </c:pt>
              </c:numCache>
            </c:numRef>
          </c:val>
          <c:smooth val="0"/>
        </c:ser>
        <c:ser>
          <c:idx val="4"/>
          <c:order val="4"/>
          <c:tx>
            <c:strRef>
              <c:f>Sheet1!$A$5</c:f>
              <c:strCache>
                <c:ptCount val="1"/>
                <c:pt idx="0">
                  <c:v>Reference</c:v>
                </c:pt>
              </c:strCache>
            </c:strRef>
          </c:tx>
          <c:spPr>
            <a:ln w="38100">
              <a:solidFill>
                <a:srgbClr val="000000"/>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Sheet1!$B$5:$AK$5</c:f>
              <c:numCache>
                <c:formatCode>General</c:formatCode>
                <c:ptCount val="36"/>
                <c:pt idx="0">
                  <c:v>10.083861000000001</c:v>
                </c:pt>
                <c:pt idx="1">
                  <c:v>7.5766660000000003</c:v>
                </c:pt>
                <c:pt idx="2">
                  <c:v>7.6430689999999997</c:v>
                </c:pt>
                <c:pt idx="3">
                  <c:v>9.5316580000000002</c:v>
                </c:pt>
                <c:pt idx="4">
                  <c:v>4.2055369999999996</c:v>
                </c:pt>
                <c:pt idx="5">
                  <c:v>4.6079990000000004</c:v>
                </c:pt>
                <c:pt idx="6">
                  <c:v>4.132555</c:v>
                </c:pt>
                <c:pt idx="7">
                  <c:v>2.79094</c:v>
                </c:pt>
                <c:pt idx="8">
                  <c:v>3.73</c:v>
                </c:pt>
                <c:pt idx="9">
                  <c:v>4.3684250000000002</c:v>
                </c:pt>
                <c:pt idx="10">
                  <c:v>3.6930719999999999</c:v>
                </c:pt>
                <c:pt idx="11">
                  <c:v>3.6981470000000001</c:v>
                </c:pt>
                <c:pt idx="12">
                  <c:v>3.8043559999999998</c:v>
                </c:pt>
                <c:pt idx="13">
                  <c:v>4.211246</c:v>
                </c:pt>
                <c:pt idx="14">
                  <c:v>4.551641</c:v>
                </c:pt>
                <c:pt idx="15">
                  <c:v>4.8806750000000001</c:v>
                </c:pt>
                <c:pt idx="16">
                  <c:v>5.0184519999999999</c:v>
                </c:pt>
                <c:pt idx="17">
                  <c:v>5.0896080000000001</c:v>
                </c:pt>
                <c:pt idx="18">
                  <c:v>5.2471930000000002</c:v>
                </c:pt>
                <c:pt idx="19">
                  <c:v>5.3485769999999997</c:v>
                </c:pt>
                <c:pt idx="20">
                  <c:v>5.4570069999999999</c:v>
                </c:pt>
                <c:pt idx="21">
                  <c:v>5.6663100000000002</c:v>
                </c:pt>
                <c:pt idx="22">
                  <c:v>5.6650489999999998</c:v>
                </c:pt>
                <c:pt idx="23">
                  <c:v>5.6677179999999998</c:v>
                </c:pt>
                <c:pt idx="24">
                  <c:v>5.7105360000000003</c:v>
                </c:pt>
                <c:pt idx="25">
                  <c:v>5.6898799999999996</c:v>
                </c:pt>
                <c:pt idx="26">
                  <c:v>5.9125300000000003</c:v>
                </c:pt>
                <c:pt idx="27">
                  <c:v>6.0935389999999998</c:v>
                </c:pt>
                <c:pt idx="28">
                  <c:v>6.271903</c:v>
                </c:pt>
                <c:pt idx="29">
                  <c:v>6.4518789999999999</c:v>
                </c:pt>
                <c:pt idx="30">
                  <c:v>6.5998010000000003</c:v>
                </c:pt>
                <c:pt idx="31">
                  <c:v>6.7564070000000003</c:v>
                </c:pt>
                <c:pt idx="32">
                  <c:v>6.8411419999999996</c:v>
                </c:pt>
                <c:pt idx="33">
                  <c:v>7.0190950000000001</c:v>
                </c:pt>
                <c:pt idx="34">
                  <c:v>7.3771659999999999</c:v>
                </c:pt>
                <c:pt idx="35">
                  <c:v>7.8508800000000001</c:v>
                </c:pt>
              </c:numCache>
            </c:numRef>
          </c:val>
          <c:smooth val="0"/>
        </c:ser>
        <c:dLbls>
          <c:showLegendKey val="0"/>
          <c:showVal val="0"/>
          <c:showCatName val="0"/>
          <c:showSerName val="0"/>
          <c:showPercent val="0"/>
          <c:showBubbleSize val="0"/>
        </c:dLbls>
        <c:marker val="1"/>
        <c:smooth val="0"/>
        <c:axId val="177935872"/>
        <c:axId val="178674432"/>
      </c:lineChart>
      <c:catAx>
        <c:axId val="177935872"/>
        <c:scaling>
          <c:orientation val="minMax"/>
        </c:scaling>
        <c:delete val="0"/>
        <c:axPos val="b"/>
        <c:majorTickMark val="out"/>
        <c:minorTickMark val="none"/>
        <c:tickLblPos val="nextTo"/>
        <c:spPr>
          <a:ln w="12700">
            <a:solidFill>
              <a:schemeClr val="tx1"/>
            </a:solidFill>
          </a:ln>
        </c:spPr>
        <c:crossAx val="178674432"/>
        <c:crosses val="autoZero"/>
        <c:auto val="1"/>
        <c:lblAlgn val="ctr"/>
        <c:lblOffset val="100"/>
        <c:tickLblSkip val="5"/>
        <c:tickMarkSkip val="5"/>
        <c:noMultiLvlLbl val="0"/>
      </c:catAx>
      <c:valAx>
        <c:axId val="178674432"/>
        <c:scaling>
          <c:orientation val="minMax"/>
          <c:max val="12"/>
          <c:min val="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crossAx val="177935872"/>
        <c:crosses val="autoZero"/>
        <c:crossBetween val="midCat"/>
        <c:majorUnit val="3"/>
      </c:valAx>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Sheet1!$A$2</c:f>
              <c:strCache>
                <c:ptCount val="1"/>
                <c:pt idx="0">
                  <c:v>Oil and other liquids</c:v>
                </c:pt>
              </c:strCache>
            </c:strRef>
          </c:tx>
          <c:spPr>
            <a:solidFill>
              <a:srgbClr val="BD732A"/>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Sheet1!$B$2:$BJ$2</c:f>
              <c:numCache>
                <c:formatCode>General</c:formatCode>
                <c:ptCount val="61"/>
                <c:pt idx="0">
                  <c:v>34.275919000000002</c:v>
                </c:pt>
                <c:pt idx="1">
                  <c:v>32.045611999999998</c:v>
                </c:pt>
                <c:pt idx="2">
                  <c:v>30.332252</c:v>
                </c:pt>
                <c:pt idx="3">
                  <c:v>30.172763000000003</c:v>
                </c:pt>
                <c:pt idx="4">
                  <c:v>31.188559999999999</c:v>
                </c:pt>
                <c:pt idx="5">
                  <c:v>31.064386999999996</c:v>
                </c:pt>
                <c:pt idx="6">
                  <c:v>32.320740999999998</c:v>
                </c:pt>
                <c:pt idx="7">
                  <c:v>33.021834000000005</c:v>
                </c:pt>
                <c:pt idx="8">
                  <c:v>34.331194000000004</c:v>
                </c:pt>
                <c:pt idx="9">
                  <c:v>34.246746000000002</c:v>
                </c:pt>
                <c:pt idx="10">
                  <c:v>33.559511000000001</c:v>
                </c:pt>
                <c:pt idx="11">
                  <c:v>32.912998000000002</c:v>
                </c:pt>
                <c:pt idx="12">
                  <c:v>33.611689999999996</c:v>
                </c:pt>
                <c:pt idx="13">
                  <c:v>33.839455999999998</c:v>
                </c:pt>
                <c:pt idx="14">
                  <c:v>34.713478000000002</c:v>
                </c:pt>
                <c:pt idx="15">
                  <c:v>34.572225000000003</c:v>
                </c:pt>
                <c:pt idx="16">
                  <c:v>35.812494000000001</c:v>
                </c:pt>
                <c:pt idx="17">
                  <c:v>36.275100999999999</c:v>
                </c:pt>
                <c:pt idx="18">
                  <c:v>36.904138999999994</c:v>
                </c:pt>
                <c:pt idx="19">
                  <c:v>37.936629000000003</c:v>
                </c:pt>
                <c:pt idx="20">
                  <c:v>38.376903999999996</c:v>
                </c:pt>
                <c:pt idx="21">
                  <c:v>38.260666000000001</c:v>
                </c:pt>
                <c:pt idx="22">
                  <c:v>38.295742000000004</c:v>
                </c:pt>
                <c:pt idx="23">
                  <c:v>38.833346999999996</c:v>
                </c:pt>
                <c:pt idx="24">
                  <c:v>40.330377000000006</c:v>
                </c:pt>
                <c:pt idx="25">
                  <c:v>40.472659999999998</c:v>
                </c:pt>
                <c:pt idx="26">
                  <c:v>40.0182</c:v>
                </c:pt>
                <c:pt idx="27">
                  <c:v>39.880595999999997</c:v>
                </c:pt>
                <c:pt idx="28">
                  <c:v>37.391902999999999</c:v>
                </c:pt>
                <c:pt idx="29">
                  <c:v>35.519453000000006</c:v>
                </c:pt>
                <c:pt idx="30">
                  <c:v>36.098174999999998</c:v>
                </c:pt>
                <c:pt idx="31">
                  <c:v>35.495043999999993</c:v>
                </c:pt>
                <c:pt idx="32">
                  <c:v>34.738714999999999</c:v>
                </c:pt>
                <c:pt idx="33">
                  <c:v>35.372852000000002</c:v>
                </c:pt>
                <c:pt idx="34">
                  <c:v>35.104628999999996</c:v>
                </c:pt>
                <c:pt idx="35">
                  <c:v>35.139161000000001</c:v>
                </c:pt>
                <c:pt idx="36">
                  <c:v>35.433458000000002</c:v>
                </c:pt>
                <c:pt idx="37">
                  <c:v>35.555962999999998</c:v>
                </c:pt>
                <c:pt idx="38">
                  <c:v>35.801517999999994</c:v>
                </c:pt>
                <c:pt idx="39">
                  <c:v>35.897399000000007</c:v>
                </c:pt>
                <c:pt idx="40">
                  <c:v>35.977026000000002</c:v>
                </c:pt>
                <c:pt idx="41">
                  <c:v>35.974299999999999</c:v>
                </c:pt>
                <c:pt idx="42">
                  <c:v>35.974534000000006</c:v>
                </c:pt>
                <c:pt idx="43">
                  <c:v>35.960445999999997</c:v>
                </c:pt>
                <c:pt idx="44">
                  <c:v>35.905901999999998</c:v>
                </c:pt>
                <c:pt idx="45">
                  <c:v>35.815978000000001</c:v>
                </c:pt>
                <c:pt idx="46">
                  <c:v>35.712669999999996</c:v>
                </c:pt>
                <c:pt idx="47">
                  <c:v>35.605620999999992</c:v>
                </c:pt>
                <c:pt idx="48">
                  <c:v>35.518327999999997</c:v>
                </c:pt>
                <c:pt idx="49">
                  <c:v>35.444313000000001</c:v>
                </c:pt>
                <c:pt idx="50">
                  <c:v>35.373646999999998</c:v>
                </c:pt>
                <c:pt idx="51">
                  <c:v>35.301223</c:v>
                </c:pt>
                <c:pt idx="52">
                  <c:v>35.209830999999994</c:v>
                </c:pt>
                <c:pt idx="53">
                  <c:v>35.153356000000002</c:v>
                </c:pt>
                <c:pt idx="54">
                  <c:v>35.131014</c:v>
                </c:pt>
                <c:pt idx="55">
                  <c:v>35.114853000000004</c:v>
                </c:pt>
                <c:pt idx="56">
                  <c:v>35.096125000000001</c:v>
                </c:pt>
                <c:pt idx="57">
                  <c:v>35.094169000000001</c:v>
                </c:pt>
                <c:pt idx="58">
                  <c:v>35.102874999999997</c:v>
                </c:pt>
                <c:pt idx="59">
                  <c:v>35.043638000000001</c:v>
                </c:pt>
                <c:pt idx="60">
                  <c:v>34.972771999999999</c:v>
                </c:pt>
              </c:numCache>
            </c:numRef>
          </c:val>
        </c:ser>
        <c:ser>
          <c:idx val="1"/>
          <c:order val="1"/>
          <c:tx>
            <c:strRef>
              <c:f>Sheet1!$A$3</c:f>
              <c:strCache>
                <c:ptCount val="1"/>
                <c:pt idx="0">
                  <c:v>Liquid biofuels</c:v>
                </c:pt>
              </c:strCache>
            </c:strRef>
          </c:tx>
          <c:spPr>
            <a:solidFill>
              <a:srgbClr val="FFC702"/>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Sheet1!$B$3:$BJ$3</c:f>
              <c:numCache>
                <c:formatCode>General</c:formatCode>
                <c:ptCount val="61"/>
                <c:pt idx="0">
                  <c:v>0</c:v>
                </c:pt>
                <c:pt idx="1">
                  <c:v>6.7229999999999998E-3</c:v>
                </c:pt>
                <c:pt idx="2">
                  <c:v>1.8284999999999999E-2</c:v>
                </c:pt>
                <c:pt idx="3">
                  <c:v>3.372E-2</c:v>
                </c:pt>
                <c:pt idx="4">
                  <c:v>4.1265000000000003E-2</c:v>
                </c:pt>
                <c:pt idx="5">
                  <c:v>4.9737999999999997E-2</c:v>
                </c:pt>
                <c:pt idx="6">
                  <c:v>5.7436999999999995E-2</c:v>
                </c:pt>
                <c:pt idx="7">
                  <c:v>6.6071000000000005E-2</c:v>
                </c:pt>
                <c:pt idx="8">
                  <c:v>6.7125000000000004E-2</c:v>
                </c:pt>
                <c:pt idx="9">
                  <c:v>6.8090999999999999E-2</c:v>
                </c:pt>
                <c:pt idx="10">
                  <c:v>6.0421000000000002E-2</c:v>
                </c:pt>
                <c:pt idx="11">
                  <c:v>7.0095000000000005E-2</c:v>
                </c:pt>
                <c:pt idx="12">
                  <c:v>7.9745999999999997E-2</c:v>
                </c:pt>
                <c:pt idx="13">
                  <c:v>9.3659999999999993E-2</c:v>
                </c:pt>
                <c:pt idx="14">
                  <c:v>0.10484</c:v>
                </c:pt>
                <c:pt idx="15">
                  <c:v>0.11248999999999999</c:v>
                </c:pt>
                <c:pt idx="16">
                  <c:v>8.0660999999999997E-2</c:v>
                </c:pt>
                <c:pt idx="17">
                  <c:v>0.10196599999999999</c:v>
                </c:pt>
                <c:pt idx="18">
                  <c:v>0.112843</c:v>
                </c:pt>
                <c:pt idx="19">
                  <c:v>0.117795</c:v>
                </c:pt>
                <c:pt idx="20">
                  <c:v>0.13488700000000001</c:v>
                </c:pt>
                <c:pt idx="21">
                  <c:v>0.14213200000000001</c:v>
                </c:pt>
                <c:pt idx="22">
                  <c:v>0.16967500000000002</c:v>
                </c:pt>
                <c:pt idx="23">
                  <c:v>0.22981000000000001</c:v>
                </c:pt>
                <c:pt idx="24">
                  <c:v>0.289715</c:v>
                </c:pt>
                <c:pt idx="25">
                  <c:v>0.33901600000000004</c:v>
                </c:pt>
                <c:pt idx="26">
                  <c:v>0.474995</c:v>
                </c:pt>
                <c:pt idx="27">
                  <c:v>0.60192200000000007</c:v>
                </c:pt>
                <c:pt idx="28">
                  <c:v>0.82457599999999998</c:v>
                </c:pt>
                <c:pt idx="29">
                  <c:v>0.93496400000000002</c:v>
                </c:pt>
                <c:pt idx="30">
                  <c:v>1.0745360000000002</c:v>
                </c:pt>
                <c:pt idx="31">
                  <c:v>1.158032</c:v>
                </c:pt>
                <c:pt idx="32">
                  <c:v>1.1593800000000001</c:v>
                </c:pt>
                <c:pt idx="33">
                  <c:v>1.25176</c:v>
                </c:pt>
                <c:pt idx="34">
                  <c:v>1.3075699999999999</c:v>
                </c:pt>
                <c:pt idx="35">
                  <c:v>1.294092</c:v>
                </c:pt>
                <c:pt idx="36">
                  <c:v>1.2988170000000001</c:v>
                </c:pt>
                <c:pt idx="37">
                  <c:v>1.391432</c:v>
                </c:pt>
                <c:pt idx="38">
                  <c:v>1.4031480000000001</c:v>
                </c:pt>
                <c:pt idx="39">
                  <c:v>1.417089</c:v>
                </c:pt>
                <c:pt idx="40">
                  <c:v>1.4268879999999999</c:v>
                </c:pt>
                <c:pt idx="41">
                  <c:v>1.420866</c:v>
                </c:pt>
                <c:pt idx="42">
                  <c:v>1.424957</c:v>
                </c:pt>
                <c:pt idx="43">
                  <c:v>1.4244159999999999</c:v>
                </c:pt>
                <c:pt idx="44">
                  <c:v>1.424423</c:v>
                </c:pt>
                <c:pt idx="45">
                  <c:v>1.424377</c:v>
                </c:pt>
                <c:pt idx="46">
                  <c:v>1.424328</c:v>
                </c:pt>
                <c:pt idx="47">
                  <c:v>1.4243479999999999</c:v>
                </c:pt>
                <c:pt idx="48">
                  <c:v>1.424363</c:v>
                </c:pt>
                <c:pt idx="49">
                  <c:v>1.4243680000000001</c:v>
                </c:pt>
                <c:pt idx="50">
                  <c:v>1.4248799999999999</c:v>
                </c:pt>
                <c:pt idx="51">
                  <c:v>1.43293</c:v>
                </c:pt>
                <c:pt idx="52">
                  <c:v>1.4355230000000001</c:v>
                </c:pt>
                <c:pt idx="53">
                  <c:v>1.444752</c:v>
                </c:pt>
                <c:pt idx="54">
                  <c:v>1.4532480000000001</c:v>
                </c:pt>
                <c:pt idx="55">
                  <c:v>1.464251</c:v>
                </c:pt>
                <c:pt idx="56">
                  <c:v>1.4801230000000001</c:v>
                </c:pt>
                <c:pt idx="57">
                  <c:v>1.4972319999999999</c:v>
                </c:pt>
                <c:pt idx="58">
                  <c:v>1.516176</c:v>
                </c:pt>
                <c:pt idx="59">
                  <c:v>1.544643</c:v>
                </c:pt>
                <c:pt idx="60">
                  <c:v>1.573431</c:v>
                </c:pt>
              </c:numCache>
            </c:numRef>
          </c:val>
        </c:ser>
        <c:ser>
          <c:idx val="2"/>
          <c:order val="2"/>
          <c:tx>
            <c:strRef>
              <c:f>Sheet1!$A$4</c:f>
              <c:strCache>
                <c:ptCount val="1"/>
                <c:pt idx="0">
                  <c:v>Nuclear</c:v>
                </c:pt>
              </c:strCache>
            </c:strRef>
          </c:tx>
          <c:spPr>
            <a:solidFill>
              <a:srgbClr val="A33340"/>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Sheet1!$B$4:$BJ$4</c:f>
              <c:numCache>
                <c:formatCode>General</c:formatCode>
                <c:ptCount val="61"/>
                <c:pt idx="0">
                  <c:v>2.739169</c:v>
                </c:pt>
                <c:pt idx="1">
                  <c:v>3.0075889999999998</c:v>
                </c:pt>
                <c:pt idx="2">
                  <c:v>3.131148</c:v>
                </c:pt>
                <c:pt idx="3">
                  <c:v>3.2025489999999999</c:v>
                </c:pt>
                <c:pt idx="4">
                  <c:v>3.5525310000000001</c:v>
                </c:pt>
                <c:pt idx="5">
                  <c:v>4.0755629999999998</c:v>
                </c:pt>
                <c:pt idx="6">
                  <c:v>4.380109</c:v>
                </c:pt>
                <c:pt idx="7">
                  <c:v>4.753933</c:v>
                </c:pt>
                <c:pt idx="8">
                  <c:v>5.5869679999999997</c:v>
                </c:pt>
                <c:pt idx="9">
                  <c:v>5.6021609999999997</c:v>
                </c:pt>
                <c:pt idx="10">
                  <c:v>6.1043500000000002</c:v>
                </c:pt>
                <c:pt idx="11">
                  <c:v>6.4221320000000004</c:v>
                </c:pt>
                <c:pt idx="12">
                  <c:v>6.4792059999999996</c:v>
                </c:pt>
                <c:pt idx="13">
                  <c:v>6.4104989999999997</c:v>
                </c:pt>
                <c:pt idx="14">
                  <c:v>6.6938769999999996</c:v>
                </c:pt>
                <c:pt idx="15">
                  <c:v>7.0754359999999998</c:v>
                </c:pt>
                <c:pt idx="16">
                  <c:v>7.0866740000000004</c:v>
                </c:pt>
                <c:pt idx="17">
                  <c:v>6.5969920000000002</c:v>
                </c:pt>
                <c:pt idx="18">
                  <c:v>7.0678089999999996</c:v>
                </c:pt>
                <c:pt idx="19">
                  <c:v>7.6102559999999997</c:v>
                </c:pt>
                <c:pt idx="20">
                  <c:v>7.862349</c:v>
                </c:pt>
                <c:pt idx="21">
                  <c:v>8.0288529999999998</c:v>
                </c:pt>
                <c:pt idx="22">
                  <c:v>8.145429</c:v>
                </c:pt>
                <c:pt idx="23">
                  <c:v>7.9596220000000004</c:v>
                </c:pt>
                <c:pt idx="24">
                  <c:v>8.2227739999999994</c:v>
                </c:pt>
                <c:pt idx="25">
                  <c:v>8.1608099999999997</c:v>
                </c:pt>
                <c:pt idx="26">
                  <c:v>8.2146260000000009</c:v>
                </c:pt>
                <c:pt idx="27">
                  <c:v>8.4585889999999999</c:v>
                </c:pt>
                <c:pt idx="28">
                  <c:v>8.4264910000000004</c:v>
                </c:pt>
                <c:pt idx="29">
                  <c:v>8.3552199999999992</c:v>
                </c:pt>
                <c:pt idx="30">
                  <c:v>8.4344330000000003</c:v>
                </c:pt>
                <c:pt idx="31">
                  <c:v>8.2686980000000005</c:v>
                </c:pt>
                <c:pt idx="32">
                  <c:v>8.0618219999999994</c:v>
                </c:pt>
                <c:pt idx="33">
                  <c:v>8.2681039999999992</c:v>
                </c:pt>
                <c:pt idx="34">
                  <c:v>8.2115679999999998</c:v>
                </c:pt>
                <c:pt idx="35">
                  <c:v>8.1132679999999997</c:v>
                </c:pt>
                <c:pt idx="36">
                  <c:v>8.1887450000000008</c:v>
                </c:pt>
                <c:pt idx="37">
                  <c:v>8.329243</c:v>
                </c:pt>
                <c:pt idx="38">
                  <c:v>8.3601500000000009</c:v>
                </c:pt>
                <c:pt idx="39">
                  <c:v>8.3920499999999993</c:v>
                </c:pt>
                <c:pt idx="40">
                  <c:v>8.4219159999999995</c:v>
                </c:pt>
                <c:pt idx="41">
                  <c:v>8.4519070000000003</c:v>
                </c:pt>
                <c:pt idx="42">
                  <c:v>8.4623039999999996</c:v>
                </c:pt>
                <c:pt idx="43">
                  <c:v>8.4623039999999996</c:v>
                </c:pt>
                <c:pt idx="44">
                  <c:v>8.4623039999999996</c:v>
                </c:pt>
                <c:pt idx="45">
                  <c:v>8.4623089999999994</c:v>
                </c:pt>
                <c:pt idx="46">
                  <c:v>8.4623039999999996</c:v>
                </c:pt>
                <c:pt idx="47">
                  <c:v>8.4623039999999996</c:v>
                </c:pt>
                <c:pt idx="48">
                  <c:v>8.4623080000000002</c:v>
                </c:pt>
                <c:pt idx="49">
                  <c:v>8.4623039999999996</c:v>
                </c:pt>
                <c:pt idx="50">
                  <c:v>8.4703630000000008</c:v>
                </c:pt>
                <c:pt idx="51">
                  <c:v>8.4871230000000004</c:v>
                </c:pt>
                <c:pt idx="52">
                  <c:v>8.4914740000000002</c:v>
                </c:pt>
                <c:pt idx="53">
                  <c:v>8.4920240000000007</c:v>
                </c:pt>
                <c:pt idx="54">
                  <c:v>8.5006699999999995</c:v>
                </c:pt>
                <c:pt idx="55">
                  <c:v>8.5122730000000004</c:v>
                </c:pt>
                <c:pt idx="56">
                  <c:v>8.522729</c:v>
                </c:pt>
                <c:pt idx="57">
                  <c:v>8.5577539999999992</c:v>
                </c:pt>
                <c:pt idx="58">
                  <c:v>8.5988220000000002</c:v>
                </c:pt>
                <c:pt idx="59">
                  <c:v>8.6446459999999998</c:v>
                </c:pt>
                <c:pt idx="60">
                  <c:v>8.7313379999999992</c:v>
                </c:pt>
              </c:numCache>
            </c:numRef>
          </c:val>
        </c:ser>
        <c:ser>
          <c:idx val="3"/>
          <c:order val="3"/>
          <c:tx>
            <c:strRef>
              <c:f>Sheet1!$A$5</c:f>
              <c:strCache>
                <c:ptCount val="1"/>
                <c:pt idx="0">
                  <c:v>Coal</c:v>
                </c:pt>
              </c:strCache>
            </c:strRef>
          </c:tx>
          <c:spPr>
            <a:solidFill>
              <a:srgbClr val="000000"/>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Sheet1!$B$5:$BJ$5</c:f>
              <c:numCache>
                <c:formatCode>General</c:formatCode>
                <c:ptCount val="61"/>
                <c:pt idx="0">
                  <c:v>15.387779000000002</c:v>
                </c:pt>
                <c:pt idx="1">
                  <c:v>15.891577000000002</c:v>
                </c:pt>
                <c:pt idx="2">
                  <c:v>15.299925</c:v>
                </c:pt>
                <c:pt idx="3">
                  <c:v>15.878806000000001</c:v>
                </c:pt>
                <c:pt idx="4">
                  <c:v>17.059134</c:v>
                </c:pt>
                <c:pt idx="5">
                  <c:v>17.464936000000002</c:v>
                </c:pt>
                <c:pt idx="6">
                  <c:v>17.243650999999996</c:v>
                </c:pt>
                <c:pt idx="7">
                  <c:v>18.017081000000001</c:v>
                </c:pt>
                <c:pt idx="8">
                  <c:v>18.885863000000001</c:v>
                </c:pt>
                <c:pt idx="9">
                  <c:v>19.100166000000002</c:v>
                </c:pt>
                <c:pt idx="10">
                  <c:v>19.177412</c:v>
                </c:pt>
                <c:pt idx="11">
                  <c:v>19.001358999999997</c:v>
                </c:pt>
                <c:pt idx="12">
                  <c:v>19.157095999999999</c:v>
                </c:pt>
                <c:pt idx="13">
                  <c:v>19.862257</c:v>
                </c:pt>
                <c:pt idx="14">
                  <c:v>19.967791999999999</c:v>
                </c:pt>
                <c:pt idx="15">
                  <c:v>20.149788000000001</c:v>
                </c:pt>
                <c:pt idx="16">
                  <c:v>21.024725</c:v>
                </c:pt>
                <c:pt idx="17">
                  <c:v>21.491849999999999</c:v>
                </c:pt>
                <c:pt idx="18">
                  <c:v>21.722838999999997</c:v>
                </c:pt>
                <c:pt idx="19">
                  <c:v>21.680236000000001</c:v>
                </c:pt>
                <c:pt idx="20">
                  <c:v>22.644891999999999</c:v>
                </c:pt>
                <c:pt idx="21">
                  <c:v>21.943528000000001</c:v>
                </c:pt>
                <c:pt idx="22">
                  <c:v>21.964746999999999</c:v>
                </c:pt>
                <c:pt idx="23">
                  <c:v>22.371442999999999</c:v>
                </c:pt>
                <c:pt idx="24">
                  <c:v>22.603957000000001</c:v>
                </c:pt>
                <c:pt idx="25">
                  <c:v>22.840734000000001</c:v>
                </c:pt>
                <c:pt idx="26">
                  <c:v>22.507947000000001</c:v>
                </c:pt>
                <c:pt idx="27">
                  <c:v>22.774657000000005</c:v>
                </c:pt>
                <c:pt idx="28">
                  <c:v>22.428208999999999</c:v>
                </c:pt>
                <c:pt idx="29">
                  <c:v>19.667393999999998</c:v>
                </c:pt>
                <c:pt idx="30">
                  <c:v>20.827797</c:v>
                </c:pt>
                <c:pt idx="31">
                  <c:v>19.668887999999999</c:v>
                </c:pt>
                <c:pt idx="32">
                  <c:v>17.382217999999998</c:v>
                </c:pt>
                <c:pt idx="33">
                  <c:v>18.066558000000001</c:v>
                </c:pt>
                <c:pt idx="34">
                  <c:v>18.328098000000001</c:v>
                </c:pt>
                <c:pt idx="35">
                  <c:v>18.092503000000001</c:v>
                </c:pt>
                <c:pt idx="36">
                  <c:v>17.776509999999998</c:v>
                </c:pt>
                <c:pt idx="37">
                  <c:v>17.975033</c:v>
                </c:pt>
                <c:pt idx="38">
                  <c:v>18.158940999999999</c:v>
                </c:pt>
                <c:pt idx="39">
                  <c:v>18.808040999999999</c:v>
                </c:pt>
                <c:pt idx="40">
                  <c:v>19.176186000000001</c:v>
                </c:pt>
                <c:pt idx="41">
                  <c:v>19.214808000000001</c:v>
                </c:pt>
                <c:pt idx="42">
                  <c:v>19.277697</c:v>
                </c:pt>
                <c:pt idx="43">
                  <c:v>19.340910000000001</c:v>
                </c:pt>
                <c:pt idx="44">
                  <c:v>19.400106000000001</c:v>
                </c:pt>
                <c:pt idx="45">
                  <c:v>19.328465999999999</c:v>
                </c:pt>
                <c:pt idx="46">
                  <c:v>19.304711999999999</c:v>
                </c:pt>
                <c:pt idx="47">
                  <c:v>19.27496</c:v>
                </c:pt>
                <c:pt idx="48">
                  <c:v>19.234128999999999</c:v>
                </c:pt>
                <c:pt idx="49">
                  <c:v>19.190556999999998</c:v>
                </c:pt>
                <c:pt idx="50">
                  <c:v>19.158681999999999</c:v>
                </c:pt>
                <c:pt idx="51">
                  <c:v>19.116036999999999</c:v>
                </c:pt>
                <c:pt idx="52">
                  <c:v>19.082042999999999</c:v>
                </c:pt>
                <c:pt idx="53">
                  <c:v>19.046894000000002</c:v>
                </c:pt>
                <c:pt idx="54">
                  <c:v>19.028955</c:v>
                </c:pt>
                <c:pt idx="55">
                  <c:v>19.029366</c:v>
                </c:pt>
                <c:pt idx="56">
                  <c:v>19.029551000000001</c:v>
                </c:pt>
                <c:pt idx="57">
                  <c:v>18.998968000000001</c:v>
                </c:pt>
                <c:pt idx="58">
                  <c:v>19.019265999999998</c:v>
                </c:pt>
                <c:pt idx="59">
                  <c:v>19.008669000000001</c:v>
                </c:pt>
                <c:pt idx="60">
                  <c:v>19.007792999999999</c:v>
                </c:pt>
              </c:numCache>
            </c:numRef>
          </c:val>
        </c:ser>
        <c:ser>
          <c:idx val="4"/>
          <c:order val="4"/>
          <c:tx>
            <c:strRef>
              <c:f>Sheet1!$A$6</c:f>
              <c:strCache>
                <c:ptCount val="1"/>
                <c:pt idx="0">
                  <c:v>Renewables (excluding liquid biofuels)</c:v>
                </c:pt>
              </c:strCache>
            </c:strRef>
          </c:tx>
          <c:spPr>
            <a:solidFill>
              <a:srgbClr val="5D9732"/>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Sheet1!$B$6:$BJ$6</c:f>
              <c:numCache>
                <c:formatCode>General</c:formatCode>
                <c:ptCount val="61"/>
                <c:pt idx="0">
                  <c:v>5.4283419999999998</c:v>
                </c:pt>
                <c:pt idx="1">
                  <c:v>5.4069649999999996</c:v>
                </c:pt>
                <c:pt idx="2">
                  <c:v>5.9613520000000007</c:v>
                </c:pt>
                <c:pt idx="3">
                  <c:v>6.4618920000000006</c:v>
                </c:pt>
                <c:pt idx="4">
                  <c:v>6.3965990000000001</c:v>
                </c:pt>
                <c:pt idx="5">
                  <c:v>6.0342790000000006</c:v>
                </c:pt>
                <c:pt idx="6">
                  <c:v>6.0537029999999996</c:v>
                </c:pt>
                <c:pt idx="7">
                  <c:v>5.5557360000000005</c:v>
                </c:pt>
                <c:pt idx="8">
                  <c:v>5.3896290000000002</c:v>
                </c:pt>
                <c:pt idx="9">
                  <c:v>6.167141</c:v>
                </c:pt>
                <c:pt idx="10">
                  <c:v>5.9802550000000005</c:v>
                </c:pt>
                <c:pt idx="11">
                  <c:v>5.9984209999999996</c:v>
                </c:pt>
                <c:pt idx="12">
                  <c:v>5.741606</c:v>
                </c:pt>
                <c:pt idx="13">
                  <c:v>5.9888450000000004</c:v>
                </c:pt>
                <c:pt idx="14">
                  <c:v>5.8832769999999996</c:v>
                </c:pt>
                <c:pt idx="15">
                  <c:v>6.4479929999999994</c:v>
                </c:pt>
                <c:pt idx="16">
                  <c:v>6.9330169999999995</c:v>
                </c:pt>
                <c:pt idx="17">
                  <c:v>6.9135759999999999</c:v>
                </c:pt>
                <c:pt idx="18">
                  <c:v>6.3800560000000006</c:v>
                </c:pt>
                <c:pt idx="19">
                  <c:v>6.3978229999999998</c:v>
                </c:pt>
                <c:pt idx="20">
                  <c:v>5.9714640000000001</c:v>
                </c:pt>
                <c:pt idx="21">
                  <c:v>5.0204269999999998</c:v>
                </c:pt>
                <c:pt idx="22">
                  <c:v>5.5594670000000006</c:v>
                </c:pt>
                <c:pt idx="23">
                  <c:v>5.718521</c:v>
                </c:pt>
                <c:pt idx="24">
                  <c:v>5.7909090000000001</c:v>
                </c:pt>
                <c:pt idx="25">
                  <c:v>5.9029170000000004</c:v>
                </c:pt>
                <c:pt idx="26">
                  <c:v>6.1742319999999999</c:v>
                </c:pt>
                <c:pt idx="27">
                  <c:v>5.9388319999999997</c:v>
                </c:pt>
                <c:pt idx="28">
                  <c:v>6.3779219999999999</c:v>
                </c:pt>
                <c:pt idx="29">
                  <c:v>6.7032129999999999</c:v>
                </c:pt>
                <c:pt idx="30">
                  <c:v>7.0067029999999999</c:v>
                </c:pt>
                <c:pt idx="31">
                  <c:v>7.9162079999999992</c:v>
                </c:pt>
                <c:pt idx="32">
                  <c:v>7.6270879999999988</c:v>
                </c:pt>
                <c:pt idx="33">
                  <c:v>8.0458579999999991</c:v>
                </c:pt>
                <c:pt idx="34">
                  <c:v>7.6950760000000002</c:v>
                </c:pt>
                <c:pt idx="35">
                  <c:v>7.9221969999999997</c:v>
                </c:pt>
                <c:pt idx="36">
                  <c:v>8.2779329999999991</c:v>
                </c:pt>
                <c:pt idx="37">
                  <c:v>8.5960339999999995</c:v>
                </c:pt>
                <c:pt idx="38">
                  <c:v>8.7982319999999987</c:v>
                </c:pt>
                <c:pt idx="39">
                  <c:v>8.8966189999999994</c:v>
                </c:pt>
                <c:pt idx="40">
                  <c:v>8.9939250000000008</c:v>
                </c:pt>
                <c:pt idx="41">
                  <c:v>9.103764</c:v>
                </c:pt>
                <c:pt idx="42">
                  <c:v>9.1815459999999991</c:v>
                </c:pt>
                <c:pt idx="43">
                  <c:v>9.2259250000000002</c:v>
                </c:pt>
                <c:pt idx="44">
                  <c:v>9.2810310000000005</c:v>
                </c:pt>
                <c:pt idx="45">
                  <c:v>9.3346300000000006</c:v>
                </c:pt>
                <c:pt idx="46">
                  <c:v>9.3957350000000002</c:v>
                </c:pt>
                <c:pt idx="47">
                  <c:v>9.4315569999999997</c:v>
                </c:pt>
                <c:pt idx="48">
                  <c:v>9.4841000000000015</c:v>
                </c:pt>
                <c:pt idx="49">
                  <c:v>9.5372020000000006</c:v>
                </c:pt>
                <c:pt idx="50">
                  <c:v>9.6119889999999995</c:v>
                </c:pt>
                <c:pt idx="51">
                  <c:v>9.7272300000000005</c:v>
                </c:pt>
                <c:pt idx="52">
                  <c:v>9.8291199999999996</c:v>
                </c:pt>
                <c:pt idx="53">
                  <c:v>9.9459870000000006</c:v>
                </c:pt>
                <c:pt idx="54">
                  <c:v>10.061354999999999</c:v>
                </c:pt>
                <c:pt idx="55">
                  <c:v>10.134819999999999</c:v>
                </c:pt>
                <c:pt idx="56">
                  <c:v>10.256392</c:v>
                </c:pt>
                <c:pt idx="57">
                  <c:v>10.424795</c:v>
                </c:pt>
                <c:pt idx="58">
                  <c:v>10.620913</c:v>
                </c:pt>
                <c:pt idx="59">
                  <c:v>10.831973</c:v>
                </c:pt>
                <c:pt idx="60">
                  <c:v>10.947001</c:v>
                </c:pt>
              </c:numCache>
            </c:numRef>
          </c:val>
        </c:ser>
        <c:ser>
          <c:idx val="5"/>
          <c:order val="5"/>
          <c:tx>
            <c:strRef>
              <c:f>Sheet1!$A$7</c:f>
              <c:strCache>
                <c:ptCount val="1"/>
                <c:pt idx="0">
                  <c:v>Natural gas</c:v>
                </c:pt>
              </c:strCache>
            </c:strRef>
          </c:tx>
          <c:spPr>
            <a:solidFill>
              <a:srgbClr val="0096D7"/>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Sheet1!$B$7:$BJ$7</c:f>
              <c:numCache>
                <c:formatCode>General</c:formatCode>
                <c:ptCount val="61"/>
                <c:pt idx="0">
                  <c:v>20.235458999999999</c:v>
                </c:pt>
                <c:pt idx="1">
                  <c:v>19.747309999999999</c:v>
                </c:pt>
                <c:pt idx="2">
                  <c:v>18.356221999999999</c:v>
                </c:pt>
                <c:pt idx="3">
                  <c:v>17.220835999999998</c:v>
                </c:pt>
                <c:pt idx="4">
                  <c:v>18.393612999999998</c:v>
                </c:pt>
                <c:pt idx="5">
                  <c:v>17.703482000000001</c:v>
                </c:pt>
                <c:pt idx="6">
                  <c:v>16.591363999999999</c:v>
                </c:pt>
                <c:pt idx="7">
                  <c:v>17.639800999999999</c:v>
                </c:pt>
                <c:pt idx="8">
                  <c:v>18.448392999999999</c:v>
                </c:pt>
                <c:pt idx="9">
                  <c:v>19.601693000000001</c:v>
                </c:pt>
                <c:pt idx="10">
                  <c:v>19.603166999999999</c:v>
                </c:pt>
                <c:pt idx="11">
                  <c:v>20.032958000000001</c:v>
                </c:pt>
                <c:pt idx="12">
                  <c:v>20.713632</c:v>
                </c:pt>
                <c:pt idx="13">
                  <c:v>21.228902000000001</c:v>
                </c:pt>
                <c:pt idx="14">
                  <c:v>21.728066999999999</c:v>
                </c:pt>
                <c:pt idx="15">
                  <c:v>22.671139</c:v>
                </c:pt>
                <c:pt idx="16">
                  <c:v>23.084647</c:v>
                </c:pt>
                <c:pt idx="17">
                  <c:v>23.222715999999998</c:v>
                </c:pt>
                <c:pt idx="18">
                  <c:v>22.830226</c:v>
                </c:pt>
                <c:pt idx="19">
                  <c:v>22.909227000000001</c:v>
                </c:pt>
                <c:pt idx="20">
                  <c:v>23.823976999999999</c:v>
                </c:pt>
                <c:pt idx="21">
                  <c:v>22.772558</c:v>
                </c:pt>
                <c:pt idx="22">
                  <c:v>23.510081</c:v>
                </c:pt>
                <c:pt idx="23">
                  <c:v>22.830642000000001</c:v>
                </c:pt>
                <c:pt idx="24">
                  <c:v>22.923061000000001</c:v>
                </c:pt>
                <c:pt idx="25">
                  <c:v>22.565363999999999</c:v>
                </c:pt>
                <c:pt idx="26">
                  <c:v>22.238738000000001</c:v>
                </c:pt>
                <c:pt idx="27">
                  <c:v>23.662759000000001</c:v>
                </c:pt>
                <c:pt idx="28">
                  <c:v>23.842953000000001</c:v>
                </c:pt>
                <c:pt idx="29">
                  <c:v>23.415939999999999</c:v>
                </c:pt>
                <c:pt idx="30">
                  <c:v>24.574753999999999</c:v>
                </c:pt>
                <c:pt idx="31">
                  <c:v>24.954539</c:v>
                </c:pt>
                <c:pt idx="32">
                  <c:v>26.088581999999999</c:v>
                </c:pt>
                <c:pt idx="33">
                  <c:v>26.780035999999999</c:v>
                </c:pt>
                <c:pt idx="34">
                  <c:v>27.853598000000002</c:v>
                </c:pt>
                <c:pt idx="35">
                  <c:v>27.271372</c:v>
                </c:pt>
                <c:pt idx="36">
                  <c:v>27.773423999999999</c:v>
                </c:pt>
                <c:pt idx="37">
                  <c:v>27.103052000000002</c:v>
                </c:pt>
                <c:pt idx="38">
                  <c:v>27.138386000000001</c:v>
                </c:pt>
                <c:pt idx="39">
                  <c:v>27.043814000000001</c:v>
                </c:pt>
                <c:pt idx="40">
                  <c:v>26.846447000000001</c:v>
                </c:pt>
                <c:pt idx="41">
                  <c:v>26.794165</c:v>
                </c:pt>
                <c:pt idx="42">
                  <c:v>26.903887000000001</c:v>
                </c:pt>
                <c:pt idx="43">
                  <c:v>27.114269</c:v>
                </c:pt>
                <c:pt idx="44">
                  <c:v>27.363071000000001</c:v>
                </c:pt>
                <c:pt idx="45">
                  <c:v>27.603760000000001</c:v>
                </c:pt>
                <c:pt idx="46">
                  <c:v>27.801476999999998</c:v>
                </c:pt>
                <c:pt idx="47">
                  <c:v>28.085301999999999</c:v>
                </c:pt>
                <c:pt idx="48">
                  <c:v>28.352442</c:v>
                </c:pt>
                <c:pt idx="49">
                  <c:v>28.615912999999999</c:v>
                </c:pt>
                <c:pt idx="50">
                  <c:v>28.831862999999998</c:v>
                </c:pt>
                <c:pt idx="51">
                  <c:v>28.934593</c:v>
                </c:pt>
                <c:pt idx="52">
                  <c:v>29.051195</c:v>
                </c:pt>
                <c:pt idx="53">
                  <c:v>29.199646000000001</c:v>
                </c:pt>
                <c:pt idx="54">
                  <c:v>29.358803000000002</c:v>
                </c:pt>
                <c:pt idx="55">
                  <c:v>29.589966</c:v>
                </c:pt>
                <c:pt idx="56">
                  <c:v>29.823253999999999</c:v>
                </c:pt>
                <c:pt idx="57">
                  <c:v>30.030663000000001</c:v>
                </c:pt>
                <c:pt idx="58">
                  <c:v>30.214981000000002</c:v>
                </c:pt>
                <c:pt idx="59">
                  <c:v>30.349339000000001</c:v>
                </c:pt>
                <c:pt idx="60">
                  <c:v>30.496420000000001</c:v>
                </c:pt>
              </c:numCache>
            </c:numRef>
          </c:val>
        </c:ser>
        <c:dLbls>
          <c:showLegendKey val="0"/>
          <c:showVal val="1"/>
          <c:showCatName val="0"/>
          <c:showSerName val="0"/>
          <c:showPercent val="0"/>
          <c:showBubbleSize val="0"/>
        </c:dLbls>
        <c:axId val="169897472"/>
        <c:axId val="152846336"/>
      </c:areaChart>
      <c:catAx>
        <c:axId val="169897472"/>
        <c:scaling>
          <c:orientation val="minMax"/>
        </c:scaling>
        <c:delete val="0"/>
        <c:axPos val="b"/>
        <c:majorTickMark val="out"/>
        <c:minorTickMark val="none"/>
        <c:tickLblPos val="nextTo"/>
        <c:spPr>
          <a:ln w="12700">
            <a:solidFill>
              <a:schemeClr val="tx1"/>
            </a:solidFill>
          </a:ln>
        </c:spPr>
        <c:crossAx val="152846336"/>
        <c:crosses val="autoZero"/>
        <c:auto val="1"/>
        <c:lblAlgn val="ctr"/>
        <c:lblOffset val="100"/>
        <c:tickLblSkip val="5"/>
        <c:tickMarkSkip val="5"/>
        <c:noMultiLvlLbl val="0"/>
      </c:catAx>
      <c:valAx>
        <c:axId val="152846336"/>
        <c:scaling>
          <c:orientation val="minMax"/>
          <c:max val="125"/>
          <c:min val="0"/>
        </c:scaling>
        <c:delete val="0"/>
        <c:axPos val="l"/>
        <c:majorGridlines>
          <c:spPr>
            <a:ln>
              <a:solidFill>
                <a:srgbClr val="FFFFFF">
                  <a:lumMod val="65000"/>
                </a:srgbClr>
              </a:solidFill>
            </a:ln>
          </c:spPr>
        </c:majorGridlines>
        <c:numFmt formatCode="General" sourceLinked="1"/>
        <c:majorTickMark val="out"/>
        <c:minorTickMark val="none"/>
        <c:tickLblPos val="nextTo"/>
        <c:spPr>
          <a:ln>
            <a:noFill/>
          </a:ln>
        </c:spPr>
        <c:crossAx val="169897472"/>
        <c:crosses val="autoZero"/>
        <c:crossBetween val="midCat"/>
      </c:valAx>
    </c:plotArea>
    <c:plotVisOnly val="1"/>
    <c:dispBlanksAs val="zero"/>
    <c:showDLblsOverMax val="0"/>
  </c:chart>
  <c:txPr>
    <a:bodyPr/>
    <a:lstStyle/>
    <a:p>
      <a:pPr>
        <a:defRPr sz="14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6.5989847715736072E-2"/>
          <c:w val="0.88262910798122052"/>
          <c:h val="0.80456852791878153"/>
        </c:manualLayout>
      </c:layout>
      <c:areaChart>
        <c:grouping val="stacked"/>
        <c:varyColors val="0"/>
        <c:ser>
          <c:idx val="0"/>
          <c:order val="0"/>
          <c:tx>
            <c:strRef>
              <c:f>Sheet1!$A$2</c:f>
              <c:strCache>
                <c:ptCount val="1"/>
                <c:pt idx="0">
                  <c:v>Alaska</c:v>
                </c:pt>
              </c:strCache>
            </c:strRef>
          </c:tx>
          <c:spPr>
            <a:solidFill>
              <a:srgbClr val="0096D7"/>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Sheet1!$B$2:$AZ$2</c:f>
              <c:numCache>
                <c:formatCode>General</c:formatCode>
                <c:ptCount val="51"/>
                <c:pt idx="0">
                  <c:v>0.38143100000000002</c:v>
                </c:pt>
                <c:pt idx="1">
                  <c:v>0.40938200000000002</c:v>
                </c:pt>
                <c:pt idx="2">
                  <c:v>0.41159299999999999</c:v>
                </c:pt>
                <c:pt idx="3">
                  <c:v>0.39809299999999997</c:v>
                </c:pt>
                <c:pt idx="4">
                  <c:v>0.52445699999999995</c:v>
                </c:pt>
                <c:pt idx="5">
                  <c:v>0.434498</c:v>
                </c:pt>
                <c:pt idx="6">
                  <c:v>0.44237500000000002</c:v>
                </c:pt>
                <c:pt idx="7">
                  <c:v>0.42677599999999999</c:v>
                </c:pt>
                <c:pt idx="8">
                  <c:v>0.42652800000000002</c:v>
                </c:pt>
                <c:pt idx="9">
                  <c:v>0.42455500000000002</c:v>
                </c:pt>
                <c:pt idx="10">
                  <c:v>0.41967100000000002</c:v>
                </c:pt>
                <c:pt idx="11">
                  <c:v>0.43529099999999998</c:v>
                </c:pt>
                <c:pt idx="12">
                  <c:v>0.428595</c:v>
                </c:pt>
                <c:pt idx="13">
                  <c:v>0.45644099999999999</c:v>
                </c:pt>
                <c:pt idx="14">
                  <c:v>0.438855</c:v>
                </c:pt>
                <c:pt idx="15">
                  <c:v>0.45932600000000001</c:v>
                </c:pt>
                <c:pt idx="16">
                  <c:v>0.42008600000000001</c:v>
                </c:pt>
                <c:pt idx="17">
                  <c:v>0.40715299999999999</c:v>
                </c:pt>
                <c:pt idx="18">
                  <c:v>0.37410500000000002</c:v>
                </c:pt>
                <c:pt idx="19">
                  <c:v>0.37415199999999998</c:v>
                </c:pt>
                <c:pt idx="20">
                  <c:v>0.35339100000000001</c:v>
                </c:pt>
                <c:pt idx="21">
                  <c:v>0.334671</c:v>
                </c:pt>
                <c:pt idx="22">
                  <c:v>0.329789</c:v>
                </c:pt>
                <c:pt idx="23">
                  <c:v>0.31532199999999999</c:v>
                </c:pt>
                <c:pt idx="24">
                  <c:v>0.31545299999999998</c:v>
                </c:pt>
                <c:pt idx="25">
                  <c:v>0.29822799999999999</c:v>
                </c:pt>
                <c:pt idx="26">
                  <c:v>0.292632</c:v>
                </c:pt>
                <c:pt idx="27">
                  <c:v>0.28697099999999998</c:v>
                </c:pt>
                <c:pt idx="28">
                  <c:v>0.28184500000000001</c:v>
                </c:pt>
                <c:pt idx="29">
                  <c:v>0.27677499999999999</c:v>
                </c:pt>
                <c:pt idx="30">
                  <c:v>0.27161600000000002</c:v>
                </c:pt>
                <c:pt idx="31">
                  <c:v>0.266538</c:v>
                </c:pt>
                <c:pt idx="32">
                  <c:v>0.26153900000000002</c:v>
                </c:pt>
                <c:pt idx="33">
                  <c:v>0.25662200000000002</c:v>
                </c:pt>
                <c:pt idx="34">
                  <c:v>0.25183</c:v>
                </c:pt>
                <c:pt idx="35">
                  <c:v>0.24707799999999999</c:v>
                </c:pt>
                <c:pt idx="36">
                  <c:v>0.24235100000000001</c:v>
                </c:pt>
                <c:pt idx="37">
                  <c:v>0.47553499999999999</c:v>
                </c:pt>
                <c:pt idx="38">
                  <c:v>0.70881099999999997</c:v>
                </c:pt>
                <c:pt idx="39">
                  <c:v>0.94217499999999998</c:v>
                </c:pt>
                <c:pt idx="40">
                  <c:v>1.175578</c:v>
                </c:pt>
                <c:pt idx="41">
                  <c:v>1.1712419999999999</c:v>
                </c:pt>
                <c:pt idx="42">
                  <c:v>1.1670499999999999</c:v>
                </c:pt>
                <c:pt idx="43">
                  <c:v>1.1630510000000001</c:v>
                </c:pt>
                <c:pt idx="44">
                  <c:v>1.159184</c:v>
                </c:pt>
                <c:pt idx="45">
                  <c:v>1.155491</c:v>
                </c:pt>
                <c:pt idx="46">
                  <c:v>1.151977</c:v>
                </c:pt>
                <c:pt idx="47">
                  <c:v>1.1494409999999999</c:v>
                </c:pt>
                <c:pt idx="48">
                  <c:v>1.148115</c:v>
                </c:pt>
                <c:pt idx="49">
                  <c:v>1.1476390000000001</c:v>
                </c:pt>
                <c:pt idx="50">
                  <c:v>1.147162</c:v>
                </c:pt>
              </c:numCache>
            </c:numRef>
          </c:val>
        </c:ser>
        <c:ser>
          <c:idx val="2"/>
          <c:order val="1"/>
          <c:tx>
            <c:strRef>
              <c:f>Sheet1!$A$3</c:f>
              <c:strCache>
                <c:ptCount val="1"/>
                <c:pt idx="0">
                  <c:v>Lower 48 Offshore</c:v>
                </c:pt>
              </c:strCache>
            </c:strRef>
          </c:tx>
          <c:spPr>
            <a:solidFill>
              <a:srgbClr val="5D9732"/>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Sheet1!$B$3:$AZ$3</c:f>
              <c:numCache>
                <c:formatCode>General</c:formatCode>
                <c:ptCount val="51"/>
                <c:pt idx="0">
                  <c:v>5.3334770000000002</c:v>
                </c:pt>
                <c:pt idx="1">
                  <c:v>5.084517</c:v>
                </c:pt>
                <c:pt idx="2">
                  <c:v>4.9496380000000002</c:v>
                </c:pt>
                <c:pt idx="3">
                  <c:v>5.0921960000000004</c:v>
                </c:pt>
                <c:pt idx="4">
                  <c:v>5.3883359999999998</c:v>
                </c:pt>
                <c:pt idx="5">
                  <c:v>5.3286210000000001</c:v>
                </c:pt>
                <c:pt idx="6">
                  <c:v>5.527094</c:v>
                </c:pt>
                <c:pt idx="7">
                  <c:v>5.5097149999999999</c:v>
                </c:pt>
                <c:pt idx="8">
                  <c:v>5.4457630000000004</c:v>
                </c:pt>
                <c:pt idx="9">
                  <c:v>5.368881</c:v>
                </c:pt>
                <c:pt idx="10">
                  <c:v>5.17483</c:v>
                </c:pt>
                <c:pt idx="11">
                  <c:v>5.3283719999999999</c:v>
                </c:pt>
                <c:pt idx="12">
                  <c:v>4.7506620000000002</c:v>
                </c:pt>
                <c:pt idx="13">
                  <c:v>4.7584559999999998</c:v>
                </c:pt>
                <c:pt idx="14">
                  <c:v>4.2175140000000004</c:v>
                </c:pt>
                <c:pt idx="15">
                  <c:v>3.3657780000000002</c:v>
                </c:pt>
                <c:pt idx="16">
                  <c:v>3.096133</c:v>
                </c:pt>
                <c:pt idx="17">
                  <c:v>2.984159</c:v>
                </c:pt>
                <c:pt idx="18">
                  <c:v>2.6834750000000001</c:v>
                </c:pt>
                <c:pt idx="19">
                  <c:v>2.7041330000000001</c:v>
                </c:pt>
                <c:pt idx="20">
                  <c:v>2.438768</c:v>
                </c:pt>
                <c:pt idx="21">
                  <c:v>1.8750199999999999</c:v>
                </c:pt>
                <c:pt idx="22">
                  <c:v>1.5697319999999999</c:v>
                </c:pt>
                <c:pt idx="23">
                  <c:v>1.4558260000000001</c:v>
                </c:pt>
                <c:pt idx="24">
                  <c:v>1.669737</c:v>
                </c:pt>
                <c:pt idx="25">
                  <c:v>1.611877</c:v>
                </c:pt>
                <c:pt idx="26">
                  <c:v>1.5927830000000001</c:v>
                </c:pt>
                <c:pt idx="27">
                  <c:v>1.6274960000000001</c:v>
                </c:pt>
                <c:pt idx="28">
                  <c:v>1.788092</c:v>
                </c:pt>
                <c:pt idx="29">
                  <c:v>1.962159</c:v>
                </c:pt>
                <c:pt idx="30">
                  <c:v>2.03403</c:v>
                </c:pt>
                <c:pt idx="31">
                  <c:v>2.0644689999999999</c:v>
                </c:pt>
                <c:pt idx="32">
                  <c:v>2.0981930000000002</c:v>
                </c:pt>
                <c:pt idx="33">
                  <c:v>2.1120130000000001</c:v>
                </c:pt>
                <c:pt idx="34">
                  <c:v>2.1476120000000001</c:v>
                </c:pt>
                <c:pt idx="35">
                  <c:v>2.1649949999999998</c:v>
                </c:pt>
                <c:pt idx="36">
                  <c:v>2.1898390000000001</c:v>
                </c:pt>
                <c:pt idx="37">
                  <c:v>2.2696170000000002</c:v>
                </c:pt>
                <c:pt idx="38">
                  <c:v>2.4384679999999999</c:v>
                </c:pt>
                <c:pt idx="39">
                  <c:v>2.5960179999999999</c:v>
                </c:pt>
                <c:pt idx="40">
                  <c:v>2.78911</c:v>
                </c:pt>
                <c:pt idx="41">
                  <c:v>2.7797969999999999</c:v>
                </c:pt>
                <c:pt idx="42">
                  <c:v>2.7698040000000002</c:v>
                </c:pt>
                <c:pt idx="43">
                  <c:v>2.7599230000000001</c:v>
                </c:pt>
                <c:pt idx="44">
                  <c:v>2.7435619999999998</c:v>
                </c:pt>
                <c:pt idx="45">
                  <c:v>2.7262110000000002</c:v>
                </c:pt>
                <c:pt idx="46">
                  <c:v>2.7137579999999999</c:v>
                </c:pt>
                <c:pt idx="47">
                  <c:v>2.691481</c:v>
                </c:pt>
                <c:pt idx="48">
                  <c:v>2.7497739999999999</c:v>
                </c:pt>
                <c:pt idx="49">
                  <c:v>2.7692640000000002</c:v>
                </c:pt>
                <c:pt idx="50">
                  <c:v>2.8105509999999998</c:v>
                </c:pt>
              </c:numCache>
            </c:numRef>
          </c:val>
        </c:ser>
        <c:ser>
          <c:idx val="3"/>
          <c:order val="2"/>
          <c:tx>
            <c:strRef>
              <c:f>Sheet1!$A$4</c:f>
              <c:strCache>
                <c:ptCount val="1"/>
                <c:pt idx="0">
                  <c:v>Coalbed methane</c:v>
                </c:pt>
              </c:strCache>
            </c:strRef>
          </c:tx>
          <c:spPr>
            <a:solidFill>
              <a:srgbClr val="FFC702"/>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Sheet1!$B$4:$AZ$4</c:f>
              <c:numCache>
                <c:formatCode>General</c:formatCode>
                <c:ptCount val="51"/>
                <c:pt idx="0">
                  <c:v>0.295427</c:v>
                </c:pt>
                <c:pt idx="1">
                  <c:v>0.38720100000000002</c:v>
                </c:pt>
                <c:pt idx="2">
                  <c:v>0.35702899999999999</c:v>
                </c:pt>
                <c:pt idx="3">
                  <c:v>0.62801099999999999</c:v>
                </c:pt>
                <c:pt idx="4">
                  <c:v>0.67460100000000001</c:v>
                </c:pt>
                <c:pt idx="5">
                  <c:v>0.87982899999999997</c:v>
                </c:pt>
                <c:pt idx="6">
                  <c:v>1.085191</c:v>
                </c:pt>
                <c:pt idx="7">
                  <c:v>1.1769890000000001</c:v>
                </c:pt>
                <c:pt idx="8">
                  <c:v>1.3120099999999999</c:v>
                </c:pt>
                <c:pt idx="9">
                  <c:v>1.38897</c:v>
                </c:pt>
                <c:pt idx="10">
                  <c:v>1.5080439999999999</c:v>
                </c:pt>
                <c:pt idx="11">
                  <c:v>1.604015</c:v>
                </c:pt>
                <c:pt idx="12">
                  <c:v>1.657376</c:v>
                </c:pt>
                <c:pt idx="13">
                  <c:v>1.7053689999999999</c:v>
                </c:pt>
                <c:pt idx="14">
                  <c:v>1.7233080000000001</c:v>
                </c:pt>
                <c:pt idx="15">
                  <c:v>1.7542059999999999</c:v>
                </c:pt>
                <c:pt idx="16">
                  <c:v>1.838015</c:v>
                </c:pt>
                <c:pt idx="17">
                  <c:v>1.802916</c:v>
                </c:pt>
                <c:pt idx="18">
                  <c:v>1.653993</c:v>
                </c:pt>
                <c:pt idx="19">
                  <c:v>1.917019</c:v>
                </c:pt>
                <c:pt idx="20">
                  <c:v>1.808298</c:v>
                </c:pt>
                <c:pt idx="21">
                  <c:v>1.7311529999999999</c:v>
                </c:pt>
                <c:pt idx="22">
                  <c:v>1.6425069999999999</c:v>
                </c:pt>
                <c:pt idx="23">
                  <c:v>1.2941659999999999</c:v>
                </c:pt>
                <c:pt idx="24">
                  <c:v>1.314937</c:v>
                </c:pt>
                <c:pt idx="25">
                  <c:v>1.3834439999999999</c:v>
                </c:pt>
                <c:pt idx="26">
                  <c:v>1.449079</c:v>
                </c:pt>
                <c:pt idx="27">
                  <c:v>1.4348879999999999</c:v>
                </c:pt>
                <c:pt idx="28">
                  <c:v>1.441238</c:v>
                </c:pt>
                <c:pt idx="29">
                  <c:v>1.450431</c:v>
                </c:pt>
                <c:pt idx="30">
                  <c:v>1.449301</c:v>
                </c:pt>
                <c:pt idx="31">
                  <c:v>1.427052</c:v>
                </c:pt>
                <c:pt idx="32">
                  <c:v>1.4013629999999999</c:v>
                </c:pt>
                <c:pt idx="33">
                  <c:v>1.365648</c:v>
                </c:pt>
                <c:pt idx="34">
                  <c:v>1.337367</c:v>
                </c:pt>
                <c:pt idx="35">
                  <c:v>1.3241179999999999</c:v>
                </c:pt>
                <c:pt idx="36">
                  <c:v>1.3148010000000001</c:v>
                </c:pt>
                <c:pt idx="37">
                  <c:v>1.2941069999999999</c:v>
                </c:pt>
                <c:pt idx="38">
                  <c:v>1.2599450000000001</c:v>
                </c:pt>
                <c:pt idx="39">
                  <c:v>1.246278</c:v>
                </c:pt>
                <c:pt idx="40">
                  <c:v>1.238575</c:v>
                </c:pt>
                <c:pt idx="41">
                  <c:v>1.2393639999999999</c:v>
                </c:pt>
                <c:pt idx="42">
                  <c:v>1.2414050000000001</c:v>
                </c:pt>
                <c:pt idx="43">
                  <c:v>1.236694</c:v>
                </c:pt>
                <c:pt idx="44">
                  <c:v>1.234774</c:v>
                </c:pt>
                <c:pt idx="45">
                  <c:v>1.238308</c:v>
                </c:pt>
                <c:pt idx="46">
                  <c:v>1.2400500000000001</c:v>
                </c:pt>
                <c:pt idx="47">
                  <c:v>1.234318</c:v>
                </c:pt>
                <c:pt idx="48">
                  <c:v>1.2384850000000001</c:v>
                </c:pt>
                <c:pt idx="49">
                  <c:v>1.246319</c:v>
                </c:pt>
                <c:pt idx="50">
                  <c:v>1.250108</c:v>
                </c:pt>
              </c:numCache>
            </c:numRef>
          </c:val>
        </c:ser>
        <c:ser>
          <c:idx val="7"/>
          <c:order val="3"/>
          <c:tx>
            <c:strRef>
              <c:f>Sheet1!$A$5</c:f>
              <c:strCache>
                <c:ptCount val="1"/>
                <c:pt idx="0">
                  <c:v>Other Onshore</c:v>
                </c:pt>
              </c:strCache>
            </c:strRef>
          </c:tx>
          <c:spPr>
            <a:solidFill>
              <a:srgbClr val="003953"/>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Sheet1!$B$5:$AZ$5</c:f>
              <c:numCache>
                <c:formatCode>General</c:formatCode>
                <c:ptCount val="51"/>
                <c:pt idx="0">
                  <c:v>9.9566359999999996</c:v>
                </c:pt>
                <c:pt idx="1">
                  <c:v>9.8754629999999999</c:v>
                </c:pt>
                <c:pt idx="2">
                  <c:v>9.9703520000000001</c:v>
                </c:pt>
                <c:pt idx="3">
                  <c:v>9.5021540000000009</c:v>
                </c:pt>
                <c:pt idx="4">
                  <c:v>9.6268419999999999</c:v>
                </c:pt>
                <c:pt idx="5">
                  <c:v>9.2024919999999995</c:v>
                </c:pt>
                <c:pt idx="6">
                  <c:v>8.8992319999999996</c:v>
                </c:pt>
                <c:pt idx="7">
                  <c:v>8.7331529999999997</c:v>
                </c:pt>
                <c:pt idx="8">
                  <c:v>8.5973980000000001</c:v>
                </c:pt>
                <c:pt idx="9">
                  <c:v>8.3395209999999995</c:v>
                </c:pt>
                <c:pt idx="10">
                  <c:v>7.9403050000000004</c:v>
                </c:pt>
                <c:pt idx="11">
                  <c:v>7.8826539999999996</c:v>
                </c:pt>
                <c:pt idx="12">
                  <c:v>7.5336179999999997</c:v>
                </c:pt>
                <c:pt idx="13">
                  <c:v>7.3661459999999996</c:v>
                </c:pt>
                <c:pt idx="14">
                  <c:v>7.0009860000000002</c:v>
                </c:pt>
                <c:pt idx="15">
                  <c:v>6.7260590000000002</c:v>
                </c:pt>
                <c:pt idx="16">
                  <c:v>6.7879560000000003</c:v>
                </c:pt>
                <c:pt idx="17">
                  <c:v>6.8342340000000004</c:v>
                </c:pt>
                <c:pt idx="18">
                  <c:v>6.8849809999999998</c:v>
                </c:pt>
                <c:pt idx="19">
                  <c:v>6.1942269999999997</c:v>
                </c:pt>
                <c:pt idx="20">
                  <c:v>5.7685639999999996</c:v>
                </c:pt>
                <c:pt idx="21">
                  <c:v>5.7745860000000002</c:v>
                </c:pt>
                <c:pt idx="22">
                  <c:v>5.577013</c:v>
                </c:pt>
                <c:pt idx="23">
                  <c:v>5.6130300000000002</c:v>
                </c:pt>
                <c:pt idx="24">
                  <c:v>4.9241229999999998</c:v>
                </c:pt>
                <c:pt idx="25">
                  <c:v>4.8116250000000003</c:v>
                </c:pt>
                <c:pt idx="26">
                  <c:v>4.8687139999999998</c:v>
                </c:pt>
                <c:pt idx="27">
                  <c:v>4.6250020000000003</c:v>
                </c:pt>
                <c:pt idx="28">
                  <c:v>4.5596810000000003</c:v>
                </c:pt>
                <c:pt idx="29">
                  <c:v>4.4872259999999997</c:v>
                </c:pt>
                <c:pt idx="30">
                  <c:v>4.4180359999999999</c:v>
                </c:pt>
                <c:pt idx="31">
                  <c:v>4.3407910000000003</c:v>
                </c:pt>
                <c:pt idx="32">
                  <c:v>4.2629159999999997</c:v>
                </c:pt>
                <c:pt idx="33">
                  <c:v>4.2171979999999998</c:v>
                </c:pt>
                <c:pt idx="34">
                  <c:v>4.1841759999999999</c:v>
                </c:pt>
                <c:pt idx="35">
                  <c:v>4.1854100000000001</c:v>
                </c:pt>
                <c:pt idx="36">
                  <c:v>4.1846670000000001</c:v>
                </c:pt>
                <c:pt idx="37">
                  <c:v>4.1435870000000001</c:v>
                </c:pt>
                <c:pt idx="38">
                  <c:v>4.1158359999999998</c:v>
                </c:pt>
                <c:pt idx="39">
                  <c:v>4.0209359999999998</c:v>
                </c:pt>
                <c:pt idx="40">
                  <c:v>3.97078</c:v>
                </c:pt>
                <c:pt idx="41">
                  <c:v>3.9413969999999998</c:v>
                </c:pt>
                <c:pt idx="42">
                  <c:v>3.9068990000000001</c:v>
                </c:pt>
                <c:pt idx="43">
                  <c:v>3.8556059999999999</c:v>
                </c:pt>
                <c:pt idx="44">
                  <c:v>3.8061729999999998</c:v>
                </c:pt>
                <c:pt idx="45">
                  <c:v>3.766165</c:v>
                </c:pt>
                <c:pt idx="46">
                  <c:v>3.7241840000000002</c:v>
                </c:pt>
                <c:pt idx="47">
                  <c:v>3.7012290000000001</c:v>
                </c:pt>
                <c:pt idx="48">
                  <c:v>3.7113849999999999</c:v>
                </c:pt>
                <c:pt idx="49">
                  <c:v>3.7062300000000001</c:v>
                </c:pt>
                <c:pt idx="50">
                  <c:v>3.6856450000000001</c:v>
                </c:pt>
              </c:numCache>
            </c:numRef>
          </c:val>
        </c:ser>
        <c:ser>
          <c:idx val="9"/>
          <c:order val="4"/>
          <c:tx>
            <c:strRef>
              <c:f>Sheet1!$A$6</c:f>
              <c:strCache>
                <c:ptCount val="1"/>
                <c:pt idx="0">
                  <c:v>Tight gas</c:v>
                </c:pt>
              </c:strCache>
            </c:strRef>
          </c:tx>
          <c:spPr>
            <a:solidFill>
              <a:srgbClr val="BD732A"/>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Sheet1!$B$6:$AZ$6</c:f>
              <c:numCache>
                <c:formatCode>General</c:formatCode>
                <c:ptCount val="51"/>
                <c:pt idx="0">
                  <c:v>1.8137019999999999</c:v>
                </c:pt>
                <c:pt idx="1">
                  <c:v>1.8972599999999999</c:v>
                </c:pt>
                <c:pt idx="2">
                  <c:v>2.0863040000000002</c:v>
                </c:pt>
                <c:pt idx="3">
                  <c:v>2.3880170000000001</c:v>
                </c:pt>
                <c:pt idx="4">
                  <c:v>2.5078100000000001</c:v>
                </c:pt>
                <c:pt idx="5">
                  <c:v>2.623221</c:v>
                </c:pt>
                <c:pt idx="6">
                  <c:v>2.744164</c:v>
                </c:pt>
                <c:pt idx="7">
                  <c:v>2.8557260000000002</c:v>
                </c:pt>
                <c:pt idx="8">
                  <c:v>3.034869</c:v>
                </c:pt>
                <c:pt idx="9">
                  <c:v>3.0903350000000001</c:v>
                </c:pt>
                <c:pt idx="10">
                  <c:v>3.321129</c:v>
                </c:pt>
                <c:pt idx="11">
                  <c:v>3.5349879999999998</c:v>
                </c:pt>
                <c:pt idx="12">
                  <c:v>3.6655489999999999</c:v>
                </c:pt>
                <c:pt idx="13">
                  <c:v>3.863143</c:v>
                </c:pt>
                <c:pt idx="14">
                  <c:v>4.2022430000000002</c:v>
                </c:pt>
                <c:pt idx="15">
                  <c:v>4.6092360000000001</c:v>
                </c:pt>
                <c:pt idx="16">
                  <c:v>4.9704280000000001</c:v>
                </c:pt>
                <c:pt idx="17">
                  <c:v>5.342568</c:v>
                </c:pt>
                <c:pt idx="18">
                  <c:v>5.8660290000000002</c:v>
                </c:pt>
                <c:pt idx="19">
                  <c:v>5.7343339999999996</c:v>
                </c:pt>
                <c:pt idx="20">
                  <c:v>5.4744910000000004</c:v>
                </c:pt>
                <c:pt idx="21">
                  <c:v>5.1574749999999998</c:v>
                </c:pt>
                <c:pt idx="22">
                  <c:v>4.7815760000000003</c:v>
                </c:pt>
                <c:pt idx="23">
                  <c:v>4.3807770000000001</c:v>
                </c:pt>
                <c:pt idx="24">
                  <c:v>4.5063789999999999</c:v>
                </c:pt>
                <c:pt idx="25">
                  <c:v>4.7031369999999999</c:v>
                </c:pt>
                <c:pt idx="26">
                  <c:v>4.9141069999999996</c:v>
                </c:pt>
                <c:pt idx="27">
                  <c:v>4.9158010000000001</c:v>
                </c:pt>
                <c:pt idx="28">
                  <c:v>4.9855710000000002</c:v>
                </c:pt>
                <c:pt idx="29">
                  <c:v>5.1009070000000003</c:v>
                </c:pt>
                <c:pt idx="30">
                  <c:v>5.2065830000000002</c:v>
                </c:pt>
                <c:pt idx="31">
                  <c:v>5.3221220000000002</c:v>
                </c:pt>
                <c:pt idx="32">
                  <c:v>5.3821190000000003</c:v>
                </c:pt>
                <c:pt idx="33">
                  <c:v>5.4388870000000002</c:v>
                </c:pt>
                <c:pt idx="34">
                  <c:v>5.4652909999999997</c:v>
                </c:pt>
                <c:pt idx="35">
                  <c:v>5.5527389999999999</c:v>
                </c:pt>
                <c:pt idx="36">
                  <c:v>5.7189819999999996</c:v>
                </c:pt>
                <c:pt idx="37">
                  <c:v>5.8602780000000001</c:v>
                </c:pt>
                <c:pt idx="38">
                  <c:v>5.9443159999999997</c:v>
                </c:pt>
                <c:pt idx="39">
                  <c:v>5.9977200000000002</c:v>
                </c:pt>
                <c:pt idx="40">
                  <c:v>5.9935150000000004</c:v>
                </c:pt>
                <c:pt idx="41">
                  <c:v>6.0463820000000004</c:v>
                </c:pt>
                <c:pt idx="42">
                  <c:v>6.1414780000000002</c:v>
                </c:pt>
                <c:pt idx="43">
                  <c:v>6.2420220000000004</c:v>
                </c:pt>
                <c:pt idx="44">
                  <c:v>6.3116159999999999</c:v>
                </c:pt>
                <c:pt idx="45">
                  <c:v>6.4027070000000004</c:v>
                </c:pt>
                <c:pt idx="46">
                  <c:v>6.51023</c:v>
                </c:pt>
                <c:pt idx="47">
                  <c:v>6.596006</c:v>
                </c:pt>
                <c:pt idx="48">
                  <c:v>6.6805719999999997</c:v>
                </c:pt>
                <c:pt idx="49">
                  <c:v>6.8025169999999999</c:v>
                </c:pt>
                <c:pt idx="50">
                  <c:v>6.9729150000000004</c:v>
                </c:pt>
              </c:numCache>
            </c:numRef>
          </c:val>
        </c:ser>
        <c:ser>
          <c:idx val="5"/>
          <c:order val="5"/>
          <c:tx>
            <c:strRef>
              <c:f>Sheet1!$A$7</c:f>
              <c:strCache>
                <c:ptCount val="1"/>
                <c:pt idx="0">
                  <c:v>Shale gas</c:v>
                </c:pt>
              </c:strCache>
            </c:strRef>
          </c:tx>
          <c:spPr>
            <a:solidFill>
              <a:srgbClr val="000000"/>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Sheet1!$B$7:$AZ$7</c:f>
              <c:numCache>
                <c:formatCode>General</c:formatCode>
                <c:ptCount val="51"/>
                <c:pt idx="0">
                  <c:v>2.9000000000000001E-2</c:v>
                </c:pt>
                <c:pt idx="1">
                  <c:v>4.3999999999999997E-2</c:v>
                </c:pt>
                <c:pt idx="2">
                  <c:v>6.5000000000000002E-2</c:v>
                </c:pt>
                <c:pt idx="3">
                  <c:v>8.6999999999999994E-2</c:v>
                </c:pt>
                <c:pt idx="4">
                  <c:v>9.9000000000000005E-2</c:v>
                </c:pt>
                <c:pt idx="5">
                  <c:v>0.13</c:v>
                </c:pt>
                <c:pt idx="6">
                  <c:v>0.156</c:v>
                </c:pt>
                <c:pt idx="7">
                  <c:v>0.2</c:v>
                </c:pt>
                <c:pt idx="8">
                  <c:v>0.20699999999999999</c:v>
                </c:pt>
                <c:pt idx="9">
                  <c:v>0.22</c:v>
                </c:pt>
                <c:pt idx="10">
                  <c:v>0.81799999999999995</c:v>
                </c:pt>
                <c:pt idx="11">
                  <c:v>0.83099999999999996</c:v>
                </c:pt>
                <c:pt idx="12">
                  <c:v>0.89200000000000002</c:v>
                </c:pt>
                <c:pt idx="13">
                  <c:v>0.94899999999999995</c:v>
                </c:pt>
                <c:pt idx="14">
                  <c:v>1.008</c:v>
                </c:pt>
                <c:pt idx="15">
                  <c:v>1.1359999999999999</c:v>
                </c:pt>
                <c:pt idx="16">
                  <c:v>1.391</c:v>
                </c:pt>
                <c:pt idx="17">
                  <c:v>1.895</c:v>
                </c:pt>
                <c:pt idx="18">
                  <c:v>2.6960000000000002</c:v>
                </c:pt>
                <c:pt idx="19">
                  <c:v>3.7</c:v>
                </c:pt>
                <c:pt idx="20">
                  <c:v>5.4719990000000003</c:v>
                </c:pt>
                <c:pt idx="21">
                  <c:v>8.0289990000000007</c:v>
                </c:pt>
                <c:pt idx="22">
                  <c:v>10.157000999999999</c:v>
                </c:pt>
                <c:pt idx="23">
                  <c:v>11.341998999999999</c:v>
                </c:pt>
                <c:pt idx="24">
                  <c:v>12.842331</c:v>
                </c:pt>
                <c:pt idx="25">
                  <c:v>13.623526999999999</c:v>
                </c:pt>
                <c:pt idx="26">
                  <c:v>14.180737000000001</c:v>
                </c:pt>
                <c:pt idx="27">
                  <c:v>14.288778000000001</c:v>
                </c:pt>
                <c:pt idx="28">
                  <c:v>14.619394</c:v>
                </c:pt>
                <c:pt idx="29">
                  <c:v>14.995892</c:v>
                </c:pt>
                <c:pt idx="30">
                  <c:v>15.441390999999999</c:v>
                </c:pt>
                <c:pt idx="31">
                  <c:v>15.747256</c:v>
                </c:pt>
                <c:pt idx="32">
                  <c:v>16.124901000000001</c:v>
                </c:pt>
                <c:pt idx="33">
                  <c:v>16.461510000000001</c:v>
                </c:pt>
                <c:pt idx="34">
                  <c:v>16.785318</c:v>
                </c:pt>
                <c:pt idx="35">
                  <c:v>17.033669</c:v>
                </c:pt>
                <c:pt idx="36">
                  <c:v>17.134036999999999</c:v>
                </c:pt>
                <c:pt idx="37">
                  <c:v>17.329792000000001</c:v>
                </c:pt>
                <c:pt idx="38">
                  <c:v>17.468492999999999</c:v>
                </c:pt>
                <c:pt idx="39">
                  <c:v>17.692083</c:v>
                </c:pt>
                <c:pt idx="40">
                  <c:v>17.846588000000001</c:v>
                </c:pt>
                <c:pt idx="41">
                  <c:v>18.015841000000002</c:v>
                </c:pt>
                <c:pt idx="42">
                  <c:v>18.177588</c:v>
                </c:pt>
                <c:pt idx="43">
                  <c:v>18.371663999999999</c:v>
                </c:pt>
                <c:pt idx="44">
                  <c:v>18.586442999999999</c:v>
                </c:pt>
                <c:pt idx="45">
                  <c:v>18.849841999999999</c:v>
                </c:pt>
                <c:pt idx="46">
                  <c:v>19.120899000000001</c:v>
                </c:pt>
                <c:pt idx="47">
                  <c:v>19.381218000000001</c:v>
                </c:pt>
                <c:pt idx="48">
                  <c:v>19.507607</c:v>
                </c:pt>
                <c:pt idx="49">
                  <c:v>19.603106</c:v>
                </c:pt>
                <c:pt idx="50">
                  <c:v>19.584517999999999</c:v>
                </c:pt>
              </c:numCache>
            </c:numRef>
          </c:val>
        </c:ser>
        <c:ser>
          <c:idx val="4"/>
          <c:order val="6"/>
          <c:tx>
            <c:strRef>
              <c:f>Sheet1!$A$8</c:f>
              <c:strCache>
                <c:ptCount val="1"/>
              </c:strCache>
            </c:strRef>
          </c:tx>
          <c:spPr>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Sheet1!$B$8:$AZ$8</c:f>
              <c:numCache>
                <c:formatCode>General</c:formatCode>
                <c:ptCount val="51"/>
              </c:numCache>
            </c:numRef>
          </c:val>
        </c:ser>
        <c:ser>
          <c:idx val="6"/>
          <c:order val="7"/>
          <c:tx>
            <c:strRef>
              <c:f>Sheet1!$A$9</c:f>
              <c:strCache>
                <c:ptCount val="1"/>
              </c:strCache>
            </c:strRef>
          </c:tx>
          <c:spPr>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Sheet1!$B$9:$AZ$9</c:f>
              <c:numCache>
                <c:formatCode>General</c:formatCode>
                <c:ptCount val="51"/>
              </c:numCache>
            </c:numRef>
          </c:val>
        </c:ser>
        <c:dLbls>
          <c:showLegendKey val="0"/>
          <c:showVal val="0"/>
          <c:showCatName val="0"/>
          <c:showSerName val="0"/>
          <c:showPercent val="0"/>
          <c:showBubbleSize val="0"/>
        </c:dLbls>
        <c:axId val="185344512"/>
        <c:axId val="178673280"/>
      </c:areaChart>
      <c:areaChart>
        <c:grouping val="stacked"/>
        <c:varyColors val="0"/>
        <c:ser>
          <c:idx val="8"/>
          <c:order val="8"/>
          <c:tx>
            <c:strRef>
              <c:f>Sheet1!$A$10</c:f>
              <c:strCache>
                <c:ptCount val="1"/>
                <c:pt idx="0">
                  <c:v>Alaska</c:v>
                </c:pt>
              </c:strCache>
            </c:strRef>
          </c:tx>
          <c:spPr>
            <a:solidFill>
              <a:srgbClr val="003953"/>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Sheet1!$B$10:$AZ$10</c:f>
              <c:numCache>
                <c:formatCode>General</c:formatCode>
                <c:ptCount val="51"/>
                <c:pt idx="0">
                  <c:v>1.0450164383561644</c:v>
                </c:pt>
                <c:pt idx="1">
                  <c:v>1.1215945205479454</c:v>
                </c:pt>
                <c:pt idx="2">
                  <c:v>1.1245710382513661</c:v>
                </c:pt>
                <c:pt idx="3">
                  <c:v>1.0906657534246575</c:v>
                </c:pt>
                <c:pt idx="4">
                  <c:v>1.4368684931506848</c:v>
                </c:pt>
                <c:pt idx="5">
                  <c:v>1.1904054794520547</c:v>
                </c:pt>
                <c:pt idx="6">
                  <c:v>1.2086748633879782</c:v>
                </c:pt>
                <c:pt idx="7">
                  <c:v>1.1692493150684931</c:v>
                </c:pt>
                <c:pt idx="8">
                  <c:v>1.1685698630136987</c:v>
                </c:pt>
                <c:pt idx="9">
                  <c:v>1.1631643835616441</c:v>
                </c:pt>
                <c:pt idx="10">
                  <c:v>1.1466420765027323</c:v>
                </c:pt>
                <c:pt idx="11">
                  <c:v>1.1925780821917809</c:v>
                </c:pt>
                <c:pt idx="12">
                  <c:v>1.1742328767123287</c:v>
                </c:pt>
                <c:pt idx="13">
                  <c:v>1.2505232876712329</c:v>
                </c:pt>
                <c:pt idx="14">
                  <c:v>1.1990573770491804</c:v>
                </c:pt>
                <c:pt idx="15">
                  <c:v>1.258427397260274</c:v>
                </c:pt>
                <c:pt idx="16">
                  <c:v>1.1509205479452054</c:v>
                </c:pt>
                <c:pt idx="17">
                  <c:v>1.1154876712328767</c:v>
                </c:pt>
                <c:pt idx="18">
                  <c:v>1.0221448087431695</c:v>
                </c:pt>
                <c:pt idx="19">
                  <c:v>1.0250739726027398</c:v>
                </c:pt>
                <c:pt idx="20">
                  <c:v>0.9681945205479453</c:v>
                </c:pt>
                <c:pt idx="21">
                  <c:v>0.9169068493150685</c:v>
                </c:pt>
                <c:pt idx="22">
                  <c:v>0.90106284153005467</c:v>
                </c:pt>
                <c:pt idx="23">
                  <c:v>0.86389589041095893</c:v>
                </c:pt>
                <c:pt idx="24">
                  <c:v>0.86425479452054799</c:v>
                </c:pt>
                <c:pt idx="25">
                  <c:v>0.8170630136986301</c:v>
                </c:pt>
                <c:pt idx="26">
                  <c:v>0.79954098360655734</c:v>
                </c:pt>
                <c:pt idx="27">
                  <c:v>0.78622191780821915</c:v>
                </c:pt>
                <c:pt idx="28">
                  <c:v>0.77217808219178086</c:v>
                </c:pt>
                <c:pt idx="29">
                  <c:v>0.75828767123287666</c:v>
                </c:pt>
                <c:pt idx="30">
                  <c:v>0.74212021857923505</c:v>
                </c:pt>
                <c:pt idx="31">
                  <c:v>0.73024109589041086</c:v>
                </c:pt>
                <c:pt idx="32">
                  <c:v>0.71654520547945211</c:v>
                </c:pt>
                <c:pt idx="33">
                  <c:v>0.70307397260273985</c:v>
                </c:pt>
                <c:pt idx="34">
                  <c:v>0.68806010928961747</c:v>
                </c:pt>
                <c:pt idx="35">
                  <c:v>0.67692602739726027</c:v>
                </c:pt>
                <c:pt idx="36">
                  <c:v>0.66397534246575352</c:v>
                </c:pt>
                <c:pt idx="37">
                  <c:v>1.3028356164383561</c:v>
                </c:pt>
                <c:pt idx="38">
                  <c:v>1.9366420765027323</c:v>
                </c:pt>
                <c:pt idx="39">
                  <c:v>2.5813013698630138</c:v>
                </c:pt>
                <c:pt idx="40">
                  <c:v>3.2207616438356164</c:v>
                </c:pt>
                <c:pt idx="41">
                  <c:v>3.2088821917808219</c:v>
                </c:pt>
                <c:pt idx="42">
                  <c:v>3.1886612021857923</c:v>
                </c:pt>
                <c:pt idx="43">
                  <c:v>3.186441095890411</c:v>
                </c:pt>
                <c:pt idx="44">
                  <c:v>3.1758465753424661</c:v>
                </c:pt>
                <c:pt idx="45">
                  <c:v>3.1657287671232877</c:v>
                </c:pt>
                <c:pt idx="46">
                  <c:v>3.147478142076503</c:v>
                </c:pt>
                <c:pt idx="47">
                  <c:v>3.1491534246575341</c:v>
                </c:pt>
                <c:pt idx="48">
                  <c:v>3.1455205479452055</c:v>
                </c:pt>
                <c:pt idx="49">
                  <c:v>3.1442164383561648</c:v>
                </c:pt>
                <c:pt idx="50">
                  <c:v>3.1343224043715847</c:v>
                </c:pt>
              </c:numCache>
            </c:numRef>
          </c:val>
        </c:ser>
        <c:ser>
          <c:idx val="10"/>
          <c:order val="9"/>
          <c:tx>
            <c:strRef>
              <c:f>Sheet1!$A$11</c:f>
              <c:strCache>
                <c:ptCount val="1"/>
                <c:pt idx="0">
                  <c:v>Lower 48 Offshore</c:v>
                </c:pt>
              </c:strCache>
            </c:strRef>
          </c:tx>
          <c:spPr>
            <a:solidFill>
              <a:srgbClr val="FFC70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Sheet1!$B$11:$AZ$11</c:f>
              <c:numCache>
                <c:formatCode>General</c:formatCode>
                <c:ptCount val="51"/>
                <c:pt idx="0">
                  <c:v>14.612265753424658</c:v>
                </c:pt>
                <c:pt idx="1">
                  <c:v>13.930183561643837</c:v>
                </c:pt>
                <c:pt idx="2">
                  <c:v>13.523601092896175</c:v>
                </c:pt>
                <c:pt idx="3">
                  <c:v>13.951221917808219</c:v>
                </c:pt>
                <c:pt idx="4">
                  <c:v>14.762564383561642</c:v>
                </c:pt>
                <c:pt idx="5">
                  <c:v>14.598961643835617</c:v>
                </c:pt>
                <c:pt idx="6">
                  <c:v>15.101349726775956</c:v>
                </c:pt>
                <c:pt idx="7">
                  <c:v>15.095109589041096</c:v>
                </c:pt>
                <c:pt idx="8">
                  <c:v>14.919898630136986</c:v>
                </c:pt>
                <c:pt idx="9">
                  <c:v>14.709263013698632</c:v>
                </c:pt>
                <c:pt idx="10">
                  <c:v>14.138879781420766</c:v>
                </c:pt>
                <c:pt idx="11">
                  <c:v>14.598279452054793</c:v>
                </c:pt>
                <c:pt idx="12">
                  <c:v>13.015512328767125</c:v>
                </c:pt>
                <c:pt idx="13">
                  <c:v>13.036865753424658</c:v>
                </c:pt>
                <c:pt idx="14">
                  <c:v>11.523262295081969</c:v>
                </c:pt>
                <c:pt idx="15">
                  <c:v>9.2213095890410965</c:v>
                </c:pt>
                <c:pt idx="16">
                  <c:v>8.4825561643835616</c:v>
                </c:pt>
                <c:pt idx="17">
                  <c:v>8.1757780821917816</c:v>
                </c:pt>
                <c:pt idx="18">
                  <c:v>7.3318989071038247</c:v>
                </c:pt>
                <c:pt idx="19">
                  <c:v>7.4085835616438365</c:v>
                </c:pt>
                <c:pt idx="20">
                  <c:v>6.6815561643835615</c:v>
                </c:pt>
                <c:pt idx="21">
                  <c:v>5.1370410958904102</c:v>
                </c:pt>
                <c:pt idx="22">
                  <c:v>4.2888852459016391</c:v>
                </c:pt>
                <c:pt idx="23">
                  <c:v>3.9885643835616444</c:v>
                </c:pt>
                <c:pt idx="24">
                  <c:v>4.5746219178082193</c:v>
                </c:pt>
                <c:pt idx="25">
                  <c:v>4.4161013698630143</c:v>
                </c:pt>
                <c:pt idx="26">
                  <c:v>4.3518661202185793</c:v>
                </c:pt>
                <c:pt idx="27">
                  <c:v>4.4588931506849319</c:v>
                </c:pt>
                <c:pt idx="28">
                  <c:v>4.8988821917808227</c:v>
                </c:pt>
                <c:pt idx="29">
                  <c:v>5.3757780821917809</c:v>
                </c:pt>
                <c:pt idx="30">
                  <c:v>5.5574590163934428</c:v>
                </c:pt>
                <c:pt idx="31">
                  <c:v>5.6560794520547946</c:v>
                </c:pt>
                <c:pt idx="32">
                  <c:v>5.7484739726027403</c:v>
                </c:pt>
                <c:pt idx="33">
                  <c:v>5.7863369863013698</c:v>
                </c:pt>
                <c:pt idx="34">
                  <c:v>5.8677923497267761</c:v>
                </c:pt>
                <c:pt idx="35">
                  <c:v>5.9314931506849309</c:v>
                </c:pt>
                <c:pt idx="36">
                  <c:v>5.9995589041095894</c:v>
                </c:pt>
                <c:pt idx="37">
                  <c:v>6.2181287671232885</c:v>
                </c:pt>
                <c:pt idx="38">
                  <c:v>6.6624808743169392</c:v>
                </c:pt>
                <c:pt idx="39">
                  <c:v>7.1123780821917801</c:v>
                </c:pt>
                <c:pt idx="40">
                  <c:v>7.6413972602739726</c:v>
                </c:pt>
                <c:pt idx="41">
                  <c:v>7.6158821917808215</c:v>
                </c:pt>
                <c:pt idx="42">
                  <c:v>7.5677704918032793</c:v>
                </c:pt>
                <c:pt idx="43">
                  <c:v>7.5614328767123293</c:v>
                </c:pt>
                <c:pt idx="44">
                  <c:v>7.5166082191780816</c:v>
                </c:pt>
                <c:pt idx="45">
                  <c:v>7.4690712328767122</c:v>
                </c:pt>
                <c:pt idx="46">
                  <c:v>7.4146393442622944</c:v>
                </c:pt>
                <c:pt idx="47">
                  <c:v>7.3739205479452057</c:v>
                </c:pt>
                <c:pt idx="48">
                  <c:v>7.5336273972602736</c:v>
                </c:pt>
                <c:pt idx="49">
                  <c:v>7.587024657534247</c:v>
                </c:pt>
                <c:pt idx="50">
                  <c:v>7.6791010928961745</c:v>
                </c:pt>
              </c:numCache>
            </c:numRef>
          </c:val>
        </c:ser>
        <c:ser>
          <c:idx val="11"/>
          <c:order val="10"/>
          <c:tx>
            <c:strRef>
              <c:f>Sheet1!$A$12</c:f>
              <c:strCache>
                <c:ptCount val="1"/>
                <c:pt idx="0">
                  <c:v>Coalbed methane</c:v>
                </c:pt>
              </c:strCache>
            </c:strRef>
          </c:tx>
          <c:spPr>
            <a:solidFill>
              <a:srgbClr val="00000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Sheet1!$B$12:$AZ$12</c:f>
              <c:numCache>
                <c:formatCode>General</c:formatCode>
                <c:ptCount val="51"/>
                <c:pt idx="0">
                  <c:v>0.80938904109589038</c:v>
                </c:pt>
                <c:pt idx="1">
                  <c:v>1.0608246575342466</c:v>
                </c:pt>
                <c:pt idx="2">
                  <c:v>0.97548907103825133</c:v>
                </c:pt>
                <c:pt idx="3">
                  <c:v>1.7205780821917807</c:v>
                </c:pt>
                <c:pt idx="4">
                  <c:v>1.8482219178082191</c:v>
                </c:pt>
                <c:pt idx="5">
                  <c:v>2.410490410958904</c:v>
                </c:pt>
                <c:pt idx="6">
                  <c:v>2.9650027322404373</c:v>
                </c:pt>
                <c:pt idx="7">
                  <c:v>3.2246273972602739</c:v>
                </c:pt>
                <c:pt idx="8">
                  <c:v>3.5945479452054792</c:v>
                </c:pt>
                <c:pt idx="9">
                  <c:v>3.8053972602739727</c:v>
                </c:pt>
                <c:pt idx="10">
                  <c:v>4.120338797814207</c:v>
                </c:pt>
                <c:pt idx="11">
                  <c:v>4.3945616438356163</c:v>
                </c:pt>
                <c:pt idx="12">
                  <c:v>4.540756164383561</c:v>
                </c:pt>
                <c:pt idx="13">
                  <c:v>4.6722438356164382</c:v>
                </c:pt>
                <c:pt idx="14">
                  <c:v>4.7084918032786884</c:v>
                </c:pt>
                <c:pt idx="15">
                  <c:v>4.8060438356164381</c:v>
                </c:pt>
                <c:pt idx="16">
                  <c:v>5.0356575342465755</c:v>
                </c:pt>
                <c:pt idx="17">
                  <c:v>4.9394958904109592</c:v>
                </c:pt>
                <c:pt idx="18">
                  <c:v>4.5191065573770492</c:v>
                </c:pt>
                <c:pt idx="19">
                  <c:v>5.2521068493150684</c:v>
                </c:pt>
                <c:pt idx="20">
                  <c:v>4.9542410958904108</c:v>
                </c:pt>
                <c:pt idx="21">
                  <c:v>4.7428849315068495</c:v>
                </c:pt>
                <c:pt idx="22">
                  <c:v>4.487724043715847</c:v>
                </c:pt>
                <c:pt idx="23">
                  <c:v>3.5456602739726022</c:v>
                </c:pt>
                <c:pt idx="24">
                  <c:v>3.6025671232876713</c:v>
                </c:pt>
                <c:pt idx="25">
                  <c:v>3.790257534246575</c:v>
                </c:pt>
                <c:pt idx="26">
                  <c:v>3.9592322404371583</c:v>
                </c:pt>
                <c:pt idx="27">
                  <c:v>3.9312</c:v>
                </c:pt>
                <c:pt idx="28">
                  <c:v>3.9485972602739725</c:v>
                </c:pt>
                <c:pt idx="29">
                  <c:v>3.9737835616438355</c:v>
                </c:pt>
                <c:pt idx="30">
                  <c:v>3.9598387978142071</c:v>
                </c:pt>
                <c:pt idx="31">
                  <c:v>3.9097315068493148</c:v>
                </c:pt>
                <c:pt idx="32">
                  <c:v>3.8393506849315067</c:v>
                </c:pt>
                <c:pt idx="33">
                  <c:v>3.7415013698630135</c:v>
                </c:pt>
                <c:pt idx="34">
                  <c:v>3.6540081967213114</c:v>
                </c:pt>
                <c:pt idx="35">
                  <c:v>3.6277205479452053</c:v>
                </c:pt>
                <c:pt idx="36">
                  <c:v>3.6021945205479455</c:v>
                </c:pt>
                <c:pt idx="37">
                  <c:v>3.5454986301369864</c:v>
                </c:pt>
                <c:pt idx="38">
                  <c:v>3.4424726775956289</c:v>
                </c:pt>
                <c:pt idx="39">
                  <c:v>3.4144602739726029</c:v>
                </c:pt>
                <c:pt idx="40">
                  <c:v>3.3933561643835617</c:v>
                </c:pt>
                <c:pt idx="41">
                  <c:v>3.3955178082191781</c:v>
                </c:pt>
                <c:pt idx="42">
                  <c:v>3.3918169398907105</c:v>
                </c:pt>
                <c:pt idx="43">
                  <c:v>3.3882027397260273</c:v>
                </c:pt>
                <c:pt idx="44">
                  <c:v>3.3829424657534251</c:v>
                </c:pt>
                <c:pt idx="45">
                  <c:v>3.3926246575342467</c:v>
                </c:pt>
                <c:pt idx="46">
                  <c:v>3.3881147540983609</c:v>
                </c:pt>
                <c:pt idx="47">
                  <c:v>3.3816931506849315</c:v>
                </c:pt>
                <c:pt idx="48">
                  <c:v>3.3931095890410958</c:v>
                </c:pt>
                <c:pt idx="49">
                  <c:v>3.4145726027397258</c:v>
                </c:pt>
                <c:pt idx="50">
                  <c:v>3.4155956284153008</c:v>
                </c:pt>
              </c:numCache>
            </c:numRef>
          </c:val>
        </c:ser>
        <c:ser>
          <c:idx val="12"/>
          <c:order val="11"/>
          <c:tx>
            <c:strRef>
              <c:f>Sheet1!$A$13</c:f>
              <c:strCache>
                <c:ptCount val="1"/>
                <c:pt idx="0">
                  <c:v>Other Onshore</c:v>
                </c:pt>
              </c:strCache>
            </c:strRef>
          </c:tx>
          <c:spPr>
            <a:solidFill>
              <a:srgbClr val="A3334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Sheet1!$B$13:$AZ$13</c:f>
              <c:numCache>
                <c:formatCode>General</c:formatCode>
                <c:ptCount val="51"/>
                <c:pt idx="0">
                  <c:v>27.278454794520549</c:v>
                </c:pt>
                <c:pt idx="1">
                  <c:v>27.05606301369863</c:v>
                </c:pt>
                <c:pt idx="2">
                  <c:v>27.241398907103825</c:v>
                </c:pt>
                <c:pt idx="3">
                  <c:v>26.033298630136986</c:v>
                </c:pt>
                <c:pt idx="4">
                  <c:v>26.374909589041096</c:v>
                </c:pt>
                <c:pt idx="5">
                  <c:v>25.212306849315066</c:v>
                </c:pt>
                <c:pt idx="6">
                  <c:v>24.314841530054643</c:v>
                </c:pt>
                <c:pt idx="7">
                  <c:v>23.926446575342464</c:v>
                </c:pt>
                <c:pt idx="8">
                  <c:v>23.554515068493149</c:v>
                </c:pt>
                <c:pt idx="9">
                  <c:v>22.848002739726027</c:v>
                </c:pt>
                <c:pt idx="10">
                  <c:v>21.694822404371589</c:v>
                </c:pt>
                <c:pt idx="11">
                  <c:v>21.596312328767119</c:v>
                </c:pt>
                <c:pt idx="12">
                  <c:v>20.640049315068492</c:v>
                </c:pt>
                <c:pt idx="13">
                  <c:v>20.181221917808216</c:v>
                </c:pt>
                <c:pt idx="14">
                  <c:v>19.12837704918033</c:v>
                </c:pt>
                <c:pt idx="15">
                  <c:v>18.427558904109588</c:v>
                </c:pt>
                <c:pt idx="16">
                  <c:v>18.597139726027397</c:v>
                </c:pt>
                <c:pt idx="17">
                  <c:v>18.72392876712329</c:v>
                </c:pt>
                <c:pt idx="18">
                  <c:v>18.811423497267757</c:v>
                </c:pt>
                <c:pt idx="19">
                  <c:v>16.970484931506849</c:v>
                </c:pt>
                <c:pt idx="20">
                  <c:v>15.804284931506849</c:v>
                </c:pt>
                <c:pt idx="21">
                  <c:v>15.820783561643838</c:v>
                </c:pt>
                <c:pt idx="22">
                  <c:v>15.23774043715847</c:v>
                </c:pt>
                <c:pt idx="23">
                  <c:v>15.378164383561645</c:v>
                </c:pt>
                <c:pt idx="24">
                  <c:v>13.490747945205479</c:v>
                </c:pt>
                <c:pt idx="25">
                  <c:v>13.182534246575342</c:v>
                </c:pt>
                <c:pt idx="26">
                  <c:v>13.302497267759563</c:v>
                </c:pt>
                <c:pt idx="27">
                  <c:v>12.671238356164384</c:v>
                </c:pt>
                <c:pt idx="28">
                  <c:v>12.492276712328767</c:v>
                </c:pt>
                <c:pt idx="29">
                  <c:v>12.293769863013699</c:v>
                </c:pt>
                <c:pt idx="30">
                  <c:v>12.071136612021858</c:v>
                </c:pt>
                <c:pt idx="31">
                  <c:v>11.892578082191783</c:v>
                </c:pt>
                <c:pt idx="32">
                  <c:v>11.679221917808219</c:v>
                </c:pt>
                <c:pt idx="33">
                  <c:v>11.55396712328767</c:v>
                </c:pt>
                <c:pt idx="34">
                  <c:v>11.432174863387978</c:v>
                </c:pt>
                <c:pt idx="35">
                  <c:v>11.466876712328768</c:v>
                </c:pt>
                <c:pt idx="36">
                  <c:v>11.464841095890412</c:v>
                </c:pt>
                <c:pt idx="37">
                  <c:v>11.352293150684932</c:v>
                </c:pt>
                <c:pt idx="38">
                  <c:v>11.245453551912568</c:v>
                </c:pt>
                <c:pt idx="39">
                  <c:v>11.016263013698628</c:v>
                </c:pt>
                <c:pt idx="40">
                  <c:v>10.878849315068493</c:v>
                </c:pt>
                <c:pt idx="41">
                  <c:v>10.79834794520548</c:v>
                </c:pt>
                <c:pt idx="42">
                  <c:v>10.67458743169399</c:v>
                </c:pt>
                <c:pt idx="43">
                  <c:v>10.563304109589041</c:v>
                </c:pt>
                <c:pt idx="44">
                  <c:v>10.427871232876711</c:v>
                </c:pt>
                <c:pt idx="45">
                  <c:v>10.318260273972603</c:v>
                </c:pt>
                <c:pt idx="46">
                  <c:v>10.17536612021858</c:v>
                </c:pt>
                <c:pt idx="47">
                  <c:v>10.140353424657535</c:v>
                </c:pt>
                <c:pt idx="48">
                  <c:v>10.168178082191782</c:v>
                </c:pt>
                <c:pt idx="49">
                  <c:v>10.154054794520547</c:v>
                </c:pt>
                <c:pt idx="50">
                  <c:v>10.07006830601093</c:v>
                </c:pt>
              </c:numCache>
            </c:numRef>
          </c:val>
        </c:ser>
        <c:ser>
          <c:idx val="13"/>
          <c:order val="12"/>
          <c:tx>
            <c:strRef>
              <c:f>Sheet1!$A$14</c:f>
              <c:strCache>
                <c:ptCount val="1"/>
                <c:pt idx="0">
                  <c:v>Tight gas</c:v>
                </c:pt>
              </c:strCache>
            </c:strRef>
          </c:tx>
          <c:spPr>
            <a:solidFill>
              <a:srgbClr val="BD732A"/>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Sheet1!$B$14:$AZ$14</c:f>
              <c:numCache>
                <c:formatCode>General</c:formatCode>
                <c:ptCount val="51"/>
                <c:pt idx="0">
                  <c:v>4.9690465753424657</c:v>
                </c:pt>
                <c:pt idx="1">
                  <c:v>5.1979726027397257</c:v>
                </c:pt>
                <c:pt idx="2">
                  <c:v>5.7002841530054651</c:v>
                </c:pt>
                <c:pt idx="3">
                  <c:v>6.5425123287671232</c:v>
                </c:pt>
                <c:pt idx="4">
                  <c:v>6.8707123287671239</c:v>
                </c:pt>
                <c:pt idx="5">
                  <c:v>7.1869068493150685</c:v>
                </c:pt>
                <c:pt idx="6">
                  <c:v>7.4977158469945353</c:v>
                </c:pt>
                <c:pt idx="7">
                  <c:v>7.8239068493150699</c:v>
                </c:pt>
                <c:pt idx="8">
                  <c:v>8.3147095890410956</c:v>
                </c:pt>
                <c:pt idx="9">
                  <c:v>8.4666712328767133</c:v>
                </c:pt>
                <c:pt idx="10">
                  <c:v>9.074122950819671</c:v>
                </c:pt>
                <c:pt idx="11">
                  <c:v>9.6848986301369848</c:v>
                </c:pt>
                <c:pt idx="12">
                  <c:v>10.0426</c:v>
                </c:pt>
                <c:pt idx="13">
                  <c:v>10.583953424657535</c:v>
                </c:pt>
                <c:pt idx="14">
                  <c:v>11.481538251366119</c:v>
                </c:pt>
                <c:pt idx="15">
                  <c:v>12.62804383561644</c:v>
                </c:pt>
                <c:pt idx="16">
                  <c:v>13.617610958904109</c:v>
                </c:pt>
                <c:pt idx="17">
                  <c:v>14.637172602739726</c:v>
                </c:pt>
                <c:pt idx="18">
                  <c:v>16.027401639344262</c:v>
                </c:pt>
                <c:pt idx="19">
                  <c:v>15.710504109589039</c:v>
                </c:pt>
                <c:pt idx="20">
                  <c:v>14.998605479452056</c:v>
                </c:pt>
                <c:pt idx="21">
                  <c:v>14.130068493150684</c:v>
                </c:pt>
                <c:pt idx="22">
                  <c:v>13.064415300546449</c:v>
                </c:pt>
                <c:pt idx="23">
                  <c:v>12.002128767123288</c:v>
                </c:pt>
                <c:pt idx="24">
                  <c:v>12.346243835616439</c:v>
                </c:pt>
                <c:pt idx="25">
                  <c:v>12.885306849315068</c:v>
                </c:pt>
                <c:pt idx="26">
                  <c:v>13.426521857923497</c:v>
                </c:pt>
                <c:pt idx="27">
                  <c:v>13.467947945205479</c:v>
                </c:pt>
                <c:pt idx="28">
                  <c:v>13.659098630136988</c:v>
                </c:pt>
                <c:pt idx="29">
                  <c:v>13.975087671232878</c:v>
                </c:pt>
                <c:pt idx="30">
                  <c:v>14.225636612021859</c:v>
                </c:pt>
                <c:pt idx="31">
                  <c:v>14.581156164383563</c:v>
                </c:pt>
                <c:pt idx="32">
                  <c:v>14.745531506849316</c:v>
                </c:pt>
                <c:pt idx="33">
                  <c:v>14.901060273972604</c:v>
                </c:pt>
                <c:pt idx="34">
                  <c:v>14.932489071038249</c:v>
                </c:pt>
                <c:pt idx="35">
                  <c:v>15.212983561643835</c:v>
                </c:pt>
                <c:pt idx="36">
                  <c:v>15.668443835616438</c:v>
                </c:pt>
                <c:pt idx="37">
                  <c:v>16.05555616438356</c:v>
                </c:pt>
                <c:pt idx="38">
                  <c:v>16.241300546448088</c:v>
                </c:pt>
                <c:pt idx="39">
                  <c:v>16.432109589041097</c:v>
                </c:pt>
                <c:pt idx="40">
                  <c:v>16.420589041095891</c:v>
                </c:pt>
                <c:pt idx="41">
                  <c:v>16.565430136986304</c:v>
                </c:pt>
                <c:pt idx="42">
                  <c:v>16.779994535519126</c:v>
                </c:pt>
                <c:pt idx="43">
                  <c:v>17.101430136986302</c:v>
                </c:pt>
                <c:pt idx="44">
                  <c:v>17.292098630136987</c:v>
                </c:pt>
                <c:pt idx="45">
                  <c:v>17.541663013698631</c:v>
                </c:pt>
                <c:pt idx="46">
                  <c:v>17.787513661202183</c:v>
                </c:pt>
                <c:pt idx="47">
                  <c:v>18.071249315068492</c:v>
                </c:pt>
                <c:pt idx="48">
                  <c:v>18.302936986301368</c:v>
                </c:pt>
                <c:pt idx="49">
                  <c:v>18.637032876712329</c:v>
                </c:pt>
                <c:pt idx="50">
                  <c:v>19.051680327868855</c:v>
                </c:pt>
              </c:numCache>
            </c:numRef>
          </c:val>
        </c:ser>
        <c:ser>
          <c:idx val="14"/>
          <c:order val="13"/>
          <c:tx>
            <c:strRef>
              <c:f>Sheet1!$A$15</c:f>
              <c:strCache>
                <c:ptCount val="1"/>
                <c:pt idx="0">
                  <c:v>Shale gas</c:v>
                </c:pt>
              </c:strCache>
            </c:strRef>
          </c:tx>
          <c:spPr>
            <a:solidFill>
              <a:srgbClr val="5D973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Sheet1!$B$15:$AZ$15</c:f>
              <c:numCache>
                <c:formatCode>General</c:formatCode>
                <c:ptCount val="51"/>
                <c:pt idx="0">
                  <c:v>7.9452054794520555E-2</c:v>
                </c:pt>
                <c:pt idx="1">
                  <c:v>0.12054794520547944</c:v>
                </c:pt>
                <c:pt idx="2">
                  <c:v>0.17759562841530055</c:v>
                </c:pt>
                <c:pt idx="3">
                  <c:v>0.23835616438356161</c:v>
                </c:pt>
                <c:pt idx="4">
                  <c:v>0.27123287671232876</c:v>
                </c:pt>
                <c:pt idx="5">
                  <c:v>0.35616438356164382</c:v>
                </c:pt>
                <c:pt idx="6">
                  <c:v>0.42622950819672134</c:v>
                </c:pt>
                <c:pt idx="7">
                  <c:v>0.54794520547945214</c:v>
                </c:pt>
                <c:pt idx="8">
                  <c:v>0.56712328767123288</c:v>
                </c:pt>
                <c:pt idx="9">
                  <c:v>0.60273972602739734</c:v>
                </c:pt>
                <c:pt idx="10">
                  <c:v>2.2349726775956285</c:v>
                </c:pt>
                <c:pt idx="11">
                  <c:v>2.2767123287671232</c:v>
                </c:pt>
                <c:pt idx="12">
                  <c:v>2.4438356164383563</c:v>
                </c:pt>
                <c:pt idx="13">
                  <c:v>2.6</c:v>
                </c:pt>
                <c:pt idx="14">
                  <c:v>2.7540983606557381</c:v>
                </c:pt>
                <c:pt idx="15">
                  <c:v>3.1123287671232873</c:v>
                </c:pt>
                <c:pt idx="16">
                  <c:v>3.8109589041095888</c:v>
                </c:pt>
                <c:pt idx="17">
                  <c:v>5.1917808219178081</c:v>
                </c:pt>
                <c:pt idx="18">
                  <c:v>7.366120218579236</c:v>
                </c:pt>
                <c:pt idx="19">
                  <c:v>10.136986301369864</c:v>
                </c:pt>
                <c:pt idx="20">
                  <c:v>14.991778082191782</c:v>
                </c:pt>
                <c:pt idx="21">
                  <c:v>21.997257534246575</c:v>
                </c:pt>
                <c:pt idx="22">
                  <c:v>27.751368852459017</c:v>
                </c:pt>
                <c:pt idx="23">
                  <c:v>31.073969863013698</c:v>
                </c:pt>
                <c:pt idx="24">
                  <c:v>35.184468493150682</c:v>
                </c:pt>
                <c:pt idx="25">
                  <c:v>37.324731506849311</c:v>
                </c:pt>
                <c:pt idx="26">
                  <c:v>38.745183060109291</c:v>
                </c:pt>
                <c:pt idx="27">
                  <c:v>39.147336986301369</c:v>
                </c:pt>
                <c:pt idx="28">
                  <c:v>40.05313424657534</c:v>
                </c:pt>
                <c:pt idx="29">
                  <c:v>41.084635616438355</c:v>
                </c:pt>
                <c:pt idx="30">
                  <c:v>42.189592896174858</c:v>
                </c:pt>
                <c:pt idx="31">
                  <c:v>43.143167123287675</c:v>
                </c:pt>
                <c:pt idx="32">
                  <c:v>44.177810958904111</c:v>
                </c:pt>
                <c:pt idx="33">
                  <c:v>45.100027397260277</c:v>
                </c:pt>
                <c:pt idx="34">
                  <c:v>45.861524590163931</c:v>
                </c:pt>
                <c:pt idx="35">
                  <c:v>46.667586301369866</c:v>
                </c:pt>
                <c:pt idx="36">
                  <c:v>46.942567123287667</c:v>
                </c:pt>
                <c:pt idx="37">
                  <c:v>47.478882191780826</c:v>
                </c:pt>
                <c:pt idx="38">
                  <c:v>47.728122950819667</c:v>
                </c:pt>
                <c:pt idx="39">
                  <c:v>48.471460273972603</c:v>
                </c:pt>
                <c:pt idx="40">
                  <c:v>48.894761643835622</c:v>
                </c:pt>
                <c:pt idx="41">
                  <c:v>49.358468493150689</c:v>
                </c:pt>
                <c:pt idx="42">
                  <c:v>49.665540983606562</c:v>
                </c:pt>
                <c:pt idx="43">
                  <c:v>50.333326027397256</c:v>
                </c:pt>
                <c:pt idx="44">
                  <c:v>50.921761643835616</c:v>
                </c:pt>
                <c:pt idx="45">
                  <c:v>51.643402739726021</c:v>
                </c:pt>
                <c:pt idx="46">
                  <c:v>52.242893442622957</c:v>
                </c:pt>
                <c:pt idx="47">
                  <c:v>53.099227397260272</c:v>
                </c:pt>
                <c:pt idx="48">
                  <c:v>53.445498630136989</c:v>
                </c:pt>
                <c:pt idx="49">
                  <c:v>53.7071397260274</c:v>
                </c:pt>
                <c:pt idx="50">
                  <c:v>53.509612021857926</c:v>
                </c:pt>
              </c:numCache>
            </c:numRef>
          </c:val>
        </c:ser>
        <c:dLbls>
          <c:showLegendKey val="0"/>
          <c:showVal val="0"/>
          <c:showCatName val="0"/>
          <c:showSerName val="0"/>
          <c:showPercent val="0"/>
          <c:showBubbleSize val="0"/>
        </c:dLbls>
        <c:axId val="185236992"/>
        <c:axId val="93931200"/>
      </c:areaChart>
      <c:catAx>
        <c:axId val="185344512"/>
        <c:scaling>
          <c:orientation val="minMax"/>
        </c:scaling>
        <c:delete val="0"/>
        <c:axPos val="b"/>
        <c:numFmt formatCode="General" sourceLinked="0"/>
        <c:majorTickMark val="out"/>
        <c:minorTickMark val="none"/>
        <c:tickLblPos val="nextTo"/>
        <c:spPr>
          <a:ln>
            <a:solidFill>
              <a:schemeClr val="tx1"/>
            </a:solidFill>
          </a:ln>
        </c:spPr>
        <c:txPr>
          <a:bodyPr rot="0" vert="horz"/>
          <a:lstStyle/>
          <a:p>
            <a:pPr>
              <a:defRPr sz="1400"/>
            </a:pPr>
            <a:endParaRPr lang="en-US"/>
          </a:p>
        </c:txPr>
        <c:crossAx val="178673280"/>
        <c:crosses val="autoZero"/>
        <c:auto val="1"/>
        <c:lblAlgn val="ctr"/>
        <c:lblOffset val="100"/>
        <c:tickLblSkip val="5"/>
        <c:tickMarkSkip val="5"/>
        <c:noMultiLvlLbl val="0"/>
      </c:catAx>
      <c:valAx>
        <c:axId val="178673280"/>
        <c:scaling>
          <c:orientation val="minMax"/>
          <c:max val="40"/>
          <c:min val="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185344512"/>
        <c:crosses val="autoZero"/>
        <c:crossBetween val="midCat"/>
        <c:majorUnit val="5"/>
      </c:valAx>
      <c:valAx>
        <c:axId val="93931200"/>
        <c:scaling>
          <c:orientation val="minMax"/>
          <c:max val="109.589"/>
          <c:min val="0"/>
        </c:scaling>
        <c:delete val="0"/>
        <c:axPos val="r"/>
        <c:numFmt formatCode="General" sourceLinked="1"/>
        <c:majorTickMark val="out"/>
        <c:minorTickMark val="none"/>
        <c:tickLblPos val="nextTo"/>
        <c:spPr>
          <a:ln>
            <a:solidFill>
              <a:srgbClr val="FFFFFF"/>
            </a:solidFill>
          </a:ln>
        </c:spPr>
        <c:txPr>
          <a:bodyPr/>
          <a:lstStyle/>
          <a:p>
            <a:pPr>
              <a:defRPr sz="1400">
                <a:solidFill>
                  <a:schemeClr val="tx1"/>
                </a:solidFill>
              </a:defRPr>
            </a:pPr>
            <a:endParaRPr lang="en-US"/>
          </a:p>
        </c:txPr>
        <c:crossAx val="185236992"/>
        <c:crosses val="max"/>
        <c:crossBetween val="midCat"/>
        <c:majorUnit val="10"/>
      </c:valAx>
      <c:catAx>
        <c:axId val="185236992"/>
        <c:scaling>
          <c:orientation val="minMax"/>
        </c:scaling>
        <c:delete val="1"/>
        <c:axPos val="b"/>
        <c:numFmt formatCode="General" sourceLinked="1"/>
        <c:majorTickMark val="out"/>
        <c:minorTickMark val="none"/>
        <c:tickLblPos val="none"/>
        <c:crossAx val="93931200"/>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56592877069323E-2"/>
          <c:y val="3.9554552753246035E-2"/>
          <c:w val="0.89931515252563066"/>
          <c:h val="0.86633312935734375"/>
        </c:manualLayout>
      </c:layout>
      <c:barChart>
        <c:barDir val="col"/>
        <c:grouping val="stacked"/>
        <c:varyColors val="0"/>
        <c:ser>
          <c:idx val="0"/>
          <c:order val="0"/>
          <c:tx>
            <c:strRef>
              <c:f>Sheet1!$A$2</c:f>
              <c:strCache>
                <c:ptCount val="1"/>
                <c:pt idx="0">
                  <c:v>Residential</c:v>
                </c:pt>
              </c:strCache>
            </c:strRef>
          </c:tx>
          <c:spPr>
            <a:solidFill>
              <a:srgbClr val="5D9732"/>
            </a:solidFill>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Sheet1!$B$2:$AZ$2</c:f>
              <c:numCache>
                <c:formatCode>General</c:formatCode>
                <c:ptCount val="7"/>
                <c:pt idx="0">
                  <c:v>4.8267749999999996</c:v>
                </c:pt>
                <c:pt idx="1">
                  <c:v>4.9143270000000001</c:v>
                </c:pt>
                <c:pt idx="2">
                  <c:v>4.5040880000000003</c:v>
                </c:pt>
                <c:pt idx="3">
                  <c:v>4.4194740000000001</c:v>
                </c:pt>
                <c:pt idx="4">
                  <c:v>4.396909</c:v>
                </c:pt>
                <c:pt idx="5">
                  <c:v>4.3134230000000002</c:v>
                </c:pt>
                <c:pt idx="6">
                  <c:v>4.195163</c:v>
                </c:pt>
              </c:numCache>
            </c:numRef>
          </c:val>
        </c:ser>
        <c:ser>
          <c:idx val="1"/>
          <c:order val="1"/>
          <c:tx>
            <c:strRef>
              <c:f>Sheet1!$A$3</c:f>
              <c:strCache>
                <c:ptCount val="1"/>
                <c:pt idx="0">
                  <c:v>Commercial</c:v>
                </c:pt>
              </c:strCache>
            </c:strRef>
          </c:tx>
          <c:spPr>
            <a:solidFill>
              <a:srgbClr val="A33340"/>
            </a:solidFill>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Sheet1!$B$3:$AZ$3</c:f>
              <c:numCache>
                <c:formatCode>General</c:formatCode>
                <c:ptCount val="7"/>
                <c:pt idx="0">
                  <c:v>2.99892</c:v>
                </c:pt>
                <c:pt idx="1">
                  <c:v>3.2788560000000002</c:v>
                </c:pt>
                <c:pt idx="2">
                  <c:v>3.207246</c:v>
                </c:pt>
                <c:pt idx="3">
                  <c:v>3.2046589999999999</c:v>
                </c:pt>
                <c:pt idx="4">
                  <c:v>3.333412</c:v>
                </c:pt>
                <c:pt idx="5">
                  <c:v>3.4705750000000002</c:v>
                </c:pt>
                <c:pt idx="6">
                  <c:v>3.6124209999999999</c:v>
                </c:pt>
              </c:numCache>
            </c:numRef>
          </c:val>
        </c:ser>
        <c:ser>
          <c:idx val="2"/>
          <c:order val="2"/>
          <c:tx>
            <c:strRef>
              <c:f>Sheet1!$A$4</c:f>
              <c:strCache>
                <c:ptCount val="1"/>
                <c:pt idx="0">
                  <c:v>Transportation</c:v>
                </c:pt>
              </c:strCache>
            </c:strRef>
          </c:tx>
          <c:spPr>
            <a:solidFill>
              <a:srgbClr val="0096D7"/>
            </a:solidFill>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Sheet1!$B$4:$AZ$4</c:f>
              <c:numCache>
                <c:formatCode>General</c:formatCode>
                <c:ptCount val="7"/>
                <c:pt idx="0">
                  <c:v>0.60690999999999995</c:v>
                </c:pt>
                <c:pt idx="1">
                  <c:v>0.895208</c:v>
                </c:pt>
                <c:pt idx="2">
                  <c:v>0.89477099999999998</c:v>
                </c:pt>
                <c:pt idx="3">
                  <c:v>0.97202100000000002</c:v>
                </c:pt>
                <c:pt idx="4">
                  <c:v>1.080838</c:v>
                </c:pt>
                <c:pt idx="5">
                  <c:v>1.2253850000000002</c:v>
                </c:pt>
                <c:pt idx="6">
                  <c:v>1.6310760000000002</c:v>
                </c:pt>
              </c:numCache>
            </c:numRef>
          </c:val>
        </c:ser>
        <c:ser>
          <c:idx val="4"/>
          <c:order val="3"/>
          <c:tx>
            <c:strRef>
              <c:f>Sheet1!$A$5</c:f>
              <c:strCache>
                <c:ptCount val="1"/>
                <c:pt idx="0">
                  <c:v>Electric power</c:v>
                </c:pt>
              </c:strCache>
            </c:strRef>
          </c:tx>
          <c:spPr>
            <a:solidFill>
              <a:srgbClr val="000000"/>
            </a:solidFill>
            <a:ln w="25400">
              <a:noFill/>
            </a:ln>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Sheet1!$B$5:$AZ$5</c:f>
              <c:numCache>
                <c:formatCode>General</c:formatCode>
                <c:ptCount val="7"/>
                <c:pt idx="0">
                  <c:v>5.8691450000000005</c:v>
                </c:pt>
                <c:pt idx="1">
                  <c:v>8.1532850000000003</c:v>
                </c:pt>
                <c:pt idx="2">
                  <c:v>7.6079429999999997</c:v>
                </c:pt>
                <c:pt idx="3">
                  <c:v>8.1252340000000007</c:v>
                </c:pt>
                <c:pt idx="4">
                  <c:v>8.8115450000000006</c:v>
                </c:pt>
                <c:pt idx="5">
                  <c:v>9.1692339999999994</c:v>
                </c:pt>
                <c:pt idx="6">
                  <c:v>9.3792559999999998</c:v>
                </c:pt>
              </c:numCache>
            </c:numRef>
          </c:val>
        </c:ser>
        <c:ser>
          <c:idx val="5"/>
          <c:order val="4"/>
          <c:tx>
            <c:strRef>
              <c:f>Sheet1!$A$6</c:f>
              <c:strCache>
                <c:ptCount val="1"/>
                <c:pt idx="0">
                  <c:v>Industrial</c:v>
                </c:pt>
              </c:strCache>
            </c:strRef>
          </c:tx>
          <c:spPr>
            <a:solidFill>
              <a:srgbClr val="BD732A"/>
            </a:solidFill>
            <a:ln w="25400">
              <a:noFill/>
            </a:ln>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Sheet1!$B$6:$AZ$6</c:f>
              <c:numCache>
                <c:formatCode>General</c:formatCode>
                <c:ptCount val="7"/>
                <c:pt idx="0">
                  <c:v>7.7126849999999996</c:v>
                </c:pt>
                <c:pt idx="1">
                  <c:v>8.8889910000000008</c:v>
                </c:pt>
                <c:pt idx="2">
                  <c:v>9.9275690000000001</c:v>
                </c:pt>
                <c:pt idx="3">
                  <c:v>10.160038</c:v>
                </c:pt>
                <c:pt idx="4">
                  <c:v>10.45684</c:v>
                </c:pt>
                <c:pt idx="5">
                  <c:v>10.640518999999999</c:v>
                </c:pt>
                <c:pt idx="6">
                  <c:v>10.884596999999999</c:v>
                </c:pt>
              </c:numCache>
            </c:numRef>
          </c:val>
        </c:ser>
        <c:ser>
          <c:idx val="3"/>
          <c:order val="5"/>
          <c:tx>
            <c:strRef>
              <c:f>Sheet1!$A$7</c:f>
              <c:strCache>
                <c:ptCount val="1"/>
                <c:pt idx="0">
                  <c:v>Gas to Liquids</c:v>
                </c:pt>
              </c:strCache>
            </c:strRef>
          </c:tx>
          <c:spPr>
            <a:solidFill>
              <a:srgbClr val="0096D7"/>
            </a:solidFill>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Sheet1!$B$7:$AZ$7</c:f>
              <c:numCache>
                <c:formatCode>General</c:formatCode>
                <c:ptCount val="7"/>
                <c:pt idx="0">
                  <c:v>0</c:v>
                </c:pt>
                <c:pt idx="1">
                  <c:v>0</c:v>
                </c:pt>
                <c:pt idx="2">
                  <c:v>0</c:v>
                </c:pt>
                <c:pt idx="3">
                  <c:v>0</c:v>
                </c:pt>
                <c:pt idx="4">
                  <c:v>0</c:v>
                </c:pt>
                <c:pt idx="5">
                  <c:v>0</c:v>
                </c:pt>
                <c:pt idx="6">
                  <c:v>0</c:v>
                </c:pt>
              </c:numCache>
            </c:numRef>
          </c:val>
        </c:ser>
        <c:ser>
          <c:idx val="6"/>
          <c:order val="6"/>
          <c:tx>
            <c:strRef>
              <c:f>Sheet1!$A$8</c:f>
              <c:strCache>
                <c:ptCount val="1"/>
              </c:strCache>
            </c:strRef>
          </c:tx>
          <c:invertIfNegative val="0"/>
          <c:cat>
            <c:strRef>
              <c:f>Sheet1!$B$1:$AZ$1</c:f>
              <c:strCache>
                <c:ptCount val="7"/>
                <c:pt idx="0">
                  <c:v>2005</c:v>
                </c:pt>
                <c:pt idx="1">
                  <c:v>2013</c:v>
                </c:pt>
                <c:pt idx="2">
                  <c:v>2020</c:v>
                </c:pt>
                <c:pt idx="3">
                  <c:v>2025</c:v>
                </c:pt>
                <c:pt idx="4">
                  <c:v>2030</c:v>
                </c:pt>
                <c:pt idx="5">
                  <c:v>2035</c:v>
                </c:pt>
                <c:pt idx="6">
                  <c:v>2040</c:v>
                </c:pt>
              </c:strCache>
            </c:strRef>
          </c:cat>
          <c:val>
            <c:numRef>
              <c:f>Sheet1!$B$8:$AZ$8</c:f>
              <c:numCache>
                <c:formatCode>General</c:formatCode>
                <c:ptCount val="7"/>
              </c:numCache>
            </c:numRef>
          </c:val>
        </c:ser>
        <c:ser>
          <c:idx val="12"/>
          <c:order val="12"/>
          <c:tx>
            <c:strRef>
              <c:f>Sheet1!$A$14</c:f>
              <c:strCache>
                <c:ptCount val="1"/>
                <c:pt idx="0">
                  <c:v>Gas to Liquids</c:v>
                </c:pt>
              </c:strCache>
            </c:strRef>
          </c:tx>
          <c:invertIfNegative val="0"/>
          <c:cat>
            <c:strRef>
              <c:f>Sheet1!$B$1:$AZ$1</c:f>
              <c:strCache>
                <c:ptCount val="7"/>
                <c:pt idx="0">
                  <c:v>2005</c:v>
                </c:pt>
                <c:pt idx="1">
                  <c:v>2013</c:v>
                </c:pt>
                <c:pt idx="2">
                  <c:v>2020</c:v>
                </c:pt>
                <c:pt idx="3">
                  <c:v>2025</c:v>
                </c:pt>
                <c:pt idx="4">
                  <c:v>2030</c:v>
                </c:pt>
                <c:pt idx="5">
                  <c:v>2035</c:v>
                </c:pt>
                <c:pt idx="6">
                  <c:v>2040</c:v>
                </c:pt>
              </c:strCache>
            </c:strRef>
          </c:cat>
          <c:val>
            <c:numRef>
              <c:f>Sheet1!$B$14:$AZ$14</c:f>
              <c:numCache>
                <c:formatCode>General</c:formatCode>
                <c:ptCount val="7"/>
                <c:pt idx="0">
                  <c:v>0</c:v>
                </c:pt>
                <c:pt idx="1">
                  <c:v>0</c:v>
                </c:pt>
                <c:pt idx="2">
                  <c:v>0</c:v>
                </c:pt>
                <c:pt idx="3">
                  <c:v>0</c:v>
                </c:pt>
                <c:pt idx="4">
                  <c:v>0</c:v>
                </c:pt>
                <c:pt idx="5">
                  <c:v>0</c:v>
                </c:pt>
                <c:pt idx="6">
                  <c:v>0</c:v>
                </c:pt>
              </c:numCache>
            </c:numRef>
          </c:val>
        </c:ser>
        <c:dLbls>
          <c:showLegendKey val="0"/>
          <c:showVal val="0"/>
          <c:showCatName val="0"/>
          <c:showSerName val="0"/>
          <c:showPercent val="0"/>
          <c:showBubbleSize val="0"/>
        </c:dLbls>
        <c:gapWidth val="50"/>
        <c:overlap val="100"/>
        <c:axId val="178152448"/>
        <c:axId val="93932928"/>
      </c:barChart>
      <c:barChart>
        <c:barDir val="col"/>
        <c:grouping val="stacked"/>
        <c:varyColors val="0"/>
        <c:ser>
          <c:idx val="7"/>
          <c:order val="7"/>
          <c:tx>
            <c:strRef>
              <c:f>Sheet1!$A$9</c:f>
              <c:strCache>
                <c:ptCount val="1"/>
                <c:pt idx="0">
                  <c:v>Residential</c:v>
                </c:pt>
              </c:strCache>
            </c:strRef>
          </c:tx>
          <c:spPr>
            <a:solidFill>
              <a:srgbClr val="5D9732"/>
            </a:solidFill>
            <a:ln>
              <a:noFill/>
            </a:ln>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Sheet1!$B$9:$AZ$9</c:f>
              <c:numCache>
                <c:formatCode>General</c:formatCode>
                <c:ptCount val="7"/>
                <c:pt idx="0">
                  <c:v>13.224041095890408</c:v>
                </c:pt>
                <c:pt idx="1">
                  <c:v>13.463909589041096</c:v>
                </c:pt>
                <c:pt idx="2">
                  <c:v>12.30625136612022</c:v>
                </c:pt>
                <c:pt idx="3">
                  <c:v>12.108147945205479</c:v>
                </c:pt>
                <c:pt idx="4">
                  <c:v>12.04632602739726</c:v>
                </c:pt>
                <c:pt idx="5">
                  <c:v>11.817597260273974</c:v>
                </c:pt>
                <c:pt idx="6">
                  <c:v>11.462193989071038</c:v>
                </c:pt>
              </c:numCache>
            </c:numRef>
          </c:val>
        </c:ser>
        <c:ser>
          <c:idx val="8"/>
          <c:order val="8"/>
          <c:tx>
            <c:strRef>
              <c:f>Sheet1!$A$10</c:f>
              <c:strCache>
                <c:ptCount val="1"/>
                <c:pt idx="0">
                  <c:v>Commercial</c:v>
                </c:pt>
              </c:strCache>
            </c:strRef>
          </c:tx>
          <c:spPr>
            <a:solidFill>
              <a:srgbClr val="A33340"/>
            </a:solidFill>
            <a:ln>
              <a:noFill/>
            </a:ln>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Sheet1!$B$10:$AZ$10</c:f>
              <c:numCache>
                <c:formatCode>General</c:formatCode>
                <c:ptCount val="7"/>
                <c:pt idx="0">
                  <c:v>8.2162191780821914</c:v>
                </c:pt>
                <c:pt idx="1">
                  <c:v>8.9831671232876715</c:v>
                </c:pt>
                <c:pt idx="2">
                  <c:v>8.7629672131147558</c:v>
                </c:pt>
                <c:pt idx="3">
                  <c:v>8.7798876712328759</c:v>
                </c:pt>
                <c:pt idx="4">
                  <c:v>9.1326356164383569</c:v>
                </c:pt>
                <c:pt idx="5">
                  <c:v>9.5084246575342473</c:v>
                </c:pt>
                <c:pt idx="6">
                  <c:v>9.8700027322404384</c:v>
                </c:pt>
              </c:numCache>
            </c:numRef>
          </c:val>
        </c:ser>
        <c:ser>
          <c:idx val="9"/>
          <c:order val="9"/>
          <c:tx>
            <c:strRef>
              <c:f>Sheet1!$A$11</c:f>
              <c:strCache>
                <c:ptCount val="1"/>
                <c:pt idx="0">
                  <c:v>Transportation</c:v>
                </c:pt>
              </c:strCache>
            </c:strRef>
          </c:tx>
          <c:spPr>
            <a:solidFill>
              <a:srgbClr val="0096D7"/>
            </a:solidFill>
            <a:ln>
              <a:noFill/>
            </a:ln>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Sheet1!$B$11:$AZ$11</c:f>
              <c:numCache>
                <c:formatCode>General</c:formatCode>
                <c:ptCount val="7"/>
                <c:pt idx="0">
                  <c:v>1.6627671232876713</c:v>
                </c:pt>
                <c:pt idx="1">
                  <c:v>2.4526246575342467</c:v>
                </c:pt>
                <c:pt idx="2">
                  <c:v>2.4447295081967213</c:v>
                </c:pt>
                <c:pt idx="3">
                  <c:v>2.6630712328767121</c:v>
                </c:pt>
                <c:pt idx="4">
                  <c:v>2.9611999999999998</c:v>
                </c:pt>
                <c:pt idx="5">
                  <c:v>3.3572191780821918</c:v>
                </c:pt>
                <c:pt idx="6">
                  <c:v>4.4564918032786895</c:v>
                </c:pt>
              </c:numCache>
            </c:numRef>
          </c:val>
        </c:ser>
        <c:ser>
          <c:idx val="10"/>
          <c:order val="10"/>
          <c:tx>
            <c:strRef>
              <c:f>Sheet1!$A$12</c:f>
              <c:strCache>
                <c:ptCount val="1"/>
                <c:pt idx="0">
                  <c:v>Electric power</c:v>
                </c:pt>
              </c:strCache>
            </c:strRef>
          </c:tx>
          <c:spPr>
            <a:solidFill>
              <a:srgbClr val="000000"/>
            </a:solidFill>
            <a:ln>
              <a:noFill/>
            </a:ln>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Sheet1!$B$12:$AZ$12</c:f>
              <c:numCache>
                <c:formatCode>General</c:formatCode>
                <c:ptCount val="7"/>
                <c:pt idx="0">
                  <c:v>16.079849315068497</c:v>
                </c:pt>
                <c:pt idx="1">
                  <c:v>22.337767123287673</c:v>
                </c:pt>
                <c:pt idx="2">
                  <c:v>20.786729508196721</c:v>
                </c:pt>
                <c:pt idx="3">
                  <c:v>22.260915068493151</c:v>
                </c:pt>
                <c:pt idx="4">
                  <c:v>24.141219178082192</c:v>
                </c:pt>
                <c:pt idx="5">
                  <c:v>25.121189041095889</c:v>
                </c:pt>
                <c:pt idx="6">
                  <c:v>25.626382513661198</c:v>
                </c:pt>
              </c:numCache>
            </c:numRef>
          </c:val>
        </c:ser>
        <c:ser>
          <c:idx val="11"/>
          <c:order val="11"/>
          <c:tx>
            <c:strRef>
              <c:f>Sheet1!$A$13</c:f>
              <c:strCache>
                <c:ptCount val="1"/>
                <c:pt idx="0">
                  <c:v>Industrial</c:v>
                </c:pt>
              </c:strCache>
            </c:strRef>
          </c:tx>
          <c:spPr>
            <a:solidFill>
              <a:srgbClr val="BD732A"/>
            </a:solidFill>
            <a:ln>
              <a:noFill/>
            </a:ln>
          </c:spPr>
          <c:invertIfNegative val="0"/>
          <c:cat>
            <c:strRef>
              <c:f>Sheet1!$B$1:$AZ$1</c:f>
              <c:strCache>
                <c:ptCount val="7"/>
                <c:pt idx="0">
                  <c:v>2005</c:v>
                </c:pt>
                <c:pt idx="1">
                  <c:v>2013</c:v>
                </c:pt>
                <c:pt idx="2">
                  <c:v>2020</c:v>
                </c:pt>
                <c:pt idx="3">
                  <c:v>2025</c:v>
                </c:pt>
                <c:pt idx="4">
                  <c:v>2030</c:v>
                </c:pt>
                <c:pt idx="5">
                  <c:v>2035</c:v>
                </c:pt>
                <c:pt idx="6">
                  <c:v>2040</c:v>
                </c:pt>
              </c:strCache>
            </c:strRef>
          </c:cat>
          <c:val>
            <c:numRef>
              <c:f>Sheet1!$B$13:$AZ$13</c:f>
              <c:numCache>
                <c:formatCode>General</c:formatCode>
                <c:ptCount val="7"/>
                <c:pt idx="0">
                  <c:v>21.130643835616439</c:v>
                </c:pt>
                <c:pt idx="1">
                  <c:v>24.353400000000001</c:v>
                </c:pt>
                <c:pt idx="2">
                  <c:v>27.124505464480873</c:v>
                </c:pt>
                <c:pt idx="3">
                  <c:v>27.835720547945204</c:v>
                </c:pt>
                <c:pt idx="4">
                  <c:v>28.648876712328764</c:v>
                </c:pt>
                <c:pt idx="5">
                  <c:v>29.152106849315068</c:v>
                </c:pt>
                <c:pt idx="6">
                  <c:v>29.73933606557377</c:v>
                </c:pt>
              </c:numCache>
            </c:numRef>
          </c:val>
        </c:ser>
        <c:dLbls>
          <c:showLegendKey val="0"/>
          <c:showVal val="0"/>
          <c:showCatName val="0"/>
          <c:showSerName val="0"/>
          <c:showPercent val="0"/>
          <c:showBubbleSize val="0"/>
        </c:dLbls>
        <c:gapWidth val="50"/>
        <c:overlap val="100"/>
        <c:axId val="178151424"/>
        <c:axId val="93933504"/>
      </c:barChart>
      <c:catAx>
        <c:axId val="178152448"/>
        <c:scaling>
          <c:orientation val="minMax"/>
        </c:scaling>
        <c:delete val="0"/>
        <c:axPos val="b"/>
        <c:majorTickMark val="out"/>
        <c:minorTickMark val="none"/>
        <c:tickLblPos val="nextTo"/>
        <c:spPr>
          <a:ln w="12700">
            <a:solidFill>
              <a:schemeClr val="tx1"/>
            </a:solidFill>
          </a:ln>
        </c:spPr>
        <c:crossAx val="93932928"/>
        <c:crosses val="autoZero"/>
        <c:auto val="1"/>
        <c:lblAlgn val="ctr"/>
        <c:lblOffset val="100"/>
        <c:tickLblSkip val="1"/>
        <c:tickMarkSkip val="1"/>
        <c:noMultiLvlLbl val="0"/>
      </c:catAx>
      <c:valAx>
        <c:axId val="93932928"/>
        <c:scaling>
          <c:orientation val="minMax"/>
          <c:max val="35"/>
        </c:scaling>
        <c:delete val="0"/>
        <c:axPos val="l"/>
        <c:majorGridlines>
          <c:spPr>
            <a:ln>
              <a:solidFill>
                <a:schemeClr val="bg1">
                  <a:lumMod val="65000"/>
                </a:schemeClr>
              </a:solidFill>
            </a:ln>
          </c:spPr>
        </c:majorGridlines>
        <c:numFmt formatCode="General" sourceLinked="1"/>
        <c:majorTickMark val="out"/>
        <c:minorTickMark val="none"/>
        <c:tickLblPos val="nextTo"/>
        <c:spPr>
          <a:ln>
            <a:noFill/>
          </a:ln>
        </c:spPr>
        <c:crossAx val="178152448"/>
        <c:crosses val="autoZero"/>
        <c:crossBetween val="between"/>
      </c:valAx>
      <c:valAx>
        <c:axId val="93933504"/>
        <c:scaling>
          <c:orientation val="minMax"/>
          <c:max val="95.890410000000003"/>
          <c:min val="0"/>
        </c:scaling>
        <c:delete val="0"/>
        <c:axPos val="r"/>
        <c:numFmt formatCode="#,##0" sourceLinked="0"/>
        <c:majorTickMark val="out"/>
        <c:minorTickMark val="none"/>
        <c:tickLblPos val="nextTo"/>
        <c:spPr>
          <a:ln>
            <a:solidFill>
              <a:srgbClr val="FFFFFF"/>
            </a:solidFill>
          </a:ln>
        </c:spPr>
        <c:crossAx val="178151424"/>
        <c:crosses val="max"/>
        <c:crossBetween val="between"/>
        <c:majorUnit val="10"/>
      </c:valAx>
      <c:catAx>
        <c:axId val="178151424"/>
        <c:scaling>
          <c:orientation val="minMax"/>
        </c:scaling>
        <c:delete val="1"/>
        <c:axPos val="b"/>
        <c:majorTickMark val="out"/>
        <c:minorTickMark val="none"/>
        <c:tickLblPos val="nextTo"/>
        <c:crossAx val="93933504"/>
        <c:crosses val="autoZero"/>
        <c:auto val="1"/>
        <c:lblAlgn val="ctr"/>
        <c:lblOffset val="100"/>
        <c:noMultiLvlLbl val="0"/>
      </c:catAx>
    </c:plotArea>
    <c:plotVisOnly val="1"/>
    <c:dispBlanksAs val="gap"/>
    <c:showDLblsOverMax val="0"/>
  </c:chart>
  <c:txPr>
    <a:bodyPr/>
    <a:lstStyle/>
    <a:p>
      <a:pPr>
        <a:defRPr sz="14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4.1549999732721797E-2"/>
          <c:w val="0.88262910798122052"/>
          <c:h val="0.86854288699298787"/>
        </c:manualLayout>
      </c:layout>
      <c:areaChart>
        <c:grouping val="stacked"/>
        <c:varyColors val="0"/>
        <c:ser>
          <c:idx val="1"/>
          <c:order val="0"/>
          <c:tx>
            <c:strRef>
              <c:f>Sheet1!$A$2</c:f>
              <c:strCache>
                <c:ptCount val="1"/>
                <c:pt idx="0">
                  <c:v>Exports to Canada</c:v>
                </c:pt>
              </c:strCache>
            </c:strRef>
          </c:tx>
          <c:spPr>
            <a:solidFill>
              <a:srgbClr val="675005"/>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Sheet1!$B$2:$CX$2</c:f>
              <c:numCache>
                <c:formatCode>0.00</c:formatCode>
                <c:ptCount val="101"/>
                <c:pt idx="0">
                  <c:v>7.2585999999999998E-2</c:v>
                </c:pt>
                <c:pt idx="1">
                  <c:v>0.166689</c:v>
                </c:pt>
                <c:pt idx="2">
                  <c:v>0.18931500000000001</c:v>
                </c:pt>
                <c:pt idx="3">
                  <c:v>0.27098699999999998</c:v>
                </c:pt>
                <c:pt idx="4">
                  <c:v>0.39458500000000002</c:v>
                </c:pt>
                <c:pt idx="5">
                  <c:v>0.35828100000000002</c:v>
                </c:pt>
                <c:pt idx="6">
                  <c:v>0.34106500000000001</c:v>
                </c:pt>
                <c:pt idx="7">
                  <c:v>0.48219800000000002</c:v>
                </c:pt>
                <c:pt idx="8">
                  <c:v>0.55865100000000001</c:v>
                </c:pt>
                <c:pt idx="9">
                  <c:v>0.700596</c:v>
                </c:pt>
                <c:pt idx="10">
                  <c:v>0.73874499999999999</c:v>
                </c:pt>
                <c:pt idx="11">
                  <c:v>0.93699299999999996</c:v>
                </c:pt>
                <c:pt idx="12">
                  <c:v>0.97072999999999998</c:v>
                </c:pt>
                <c:pt idx="13">
                  <c:v>0.91119399999999995</c:v>
                </c:pt>
                <c:pt idx="14">
                  <c:v>0.76128899999999999</c:v>
                </c:pt>
                <c:pt idx="15">
                  <c:v>0.84828899999999996</c:v>
                </c:pt>
                <c:pt idx="16">
                  <c:v>0.91028900000000001</c:v>
                </c:pt>
                <c:pt idx="17">
                  <c:v>0.93357199999999996</c:v>
                </c:pt>
                <c:pt idx="18">
                  <c:v>0.97940300000000002</c:v>
                </c:pt>
                <c:pt idx="19">
                  <c:v>1.0300910000000001</c:v>
                </c:pt>
                <c:pt idx="20">
                  <c:v>1.0669029999999999</c:v>
                </c:pt>
                <c:pt idx="21">
                  <c:v>1.1055630000000001</c:v>
                </c:pt>
                <c:pt idx="22">
                  <c:v>1.152552</c:v>
                </c:pt>
                <c:pt idx="23">
                  <c:v>1.19564</c:v>
                </c:pt>
                <c:pt idx="24">
                  <c:v>1.229522</c:v>
                </c:pt>
                <c:pt idx="25">
                  <c:v>1.271163</c:v>
                </c:pt>
                <c:pt idx="26">
                  <c:v>1.2762169999999999</c:v>
                </c:pt>
                <c:pt idx="27">
                  <c:v>1.287677</c:v>
                </c:pt>
                <c:pt idx="28">
                  <c:v>1.277441</c:v>
                </c:pt>
                <c:pt idx="29">
                  <c:v>1.2666269999999999</c:v>
                </c:pt>
                <c:pt idx="30">
                  <c:v>1.250866</c:v>
                </c:pt>
                <c:pt idx="31">
                  <c:v>1.2309600000000001</c:v>
                </c:pt>
                <c:pt idx="32">
                  <c:v>1.2229449999999999</c:v>
                </c:pt>
                <c:pt idx="33">
                  <c:v>1.196161</c:v>
                </c:pt>
                <c:pt idx="34">
                  <c:v>1.156404</c:v>
                </c:pt>
                <c:pt idx="35">
                  <c:v>1.1263049999999999</c:v>
                </c:pt>
                <c:pt idx="36">
                  <c:v>1.092622</c:v>
                </c:pt>
                <c:pt idx="37">
                  <c:v>1.0559160000000001</c:v>
                </c:pt>
                <c:pt idx="38">
                  <c:v>1.0244949999999999</c:v>
                </c:pt>
                <c:pt idx="39">
                  <c:v>0.99226899999999996</c:v>
                </c:pt>
                <c:pt idx="40">
                  <c:v>0.929226</c:v>
                </c:pt>
                <c:pt idx="41">
                  <c:v>0.929226</c:v>
                </c:pt>
                <c:pt idx="42">
                  <c:v>0.91119399999999995</c:v>
                </c:pt>
                <c:pt idx="43" formatCode="General">
                  <c:v>0.91119399999999995</c:v>
                </c:pt>
                <c:pt idx="44">
                  <c:v>0.76128899999999999</c:v>
                </c:pt>
                <c:pt idx="45">
                  <c:v>0.84828899999999996</c:v>
                </c:pt>
                <c:pt idx="46">
                  <c:v>0.91028900000000001</c:v>
                </c:pt>
                <c:pt idx="47">
                  <c:v>0.92265299999999995</c:v>
                </c:pt>
                <c:pt idx="48">
                  <c:v>0.97607999999999995</c:v>
                </c:pt>
                <c:pt idx="49">
                  <c:v>1.034565</c:v>
                </c:pt>
                <c:pt idx="50">
                  <c:v>1.0837399999999999</c:v>
                </c:pt>
                <c:pt idx="51">
                  <c:v>1.127926</c:v>
                </c:pt>
                <c:pt idx="52">
                  <c:v>1.173325</c:v>
                </c:pt>
                <c:pt idx="53">
                  <c:v>1.21089</c:v>
                </c:pt>
                <c:pt idx="54">
                  <c:v>1.230232</c:v>
                </c:pt>
                <c:pt idx="55">
                  <c:v>1.2284839999999999</c:v>
                </c:pt>
                <c:pt idx="56">
                  <c:v>1.207417</c:v>
                </c:pt>
                <c:pt idx="57">
                  <c:v>1.1827220000000001</c:v>
                </c:pt>
                <c:pt idx="58">
                  <c:v>1.1353009999999999</c:v>
                </c:pt>
                <c:pt idx="59">
                  <c:v>1.0939570000000001</c:v>
                </c:pt>
                <c:pt idx="60">
                  <c:v>1.0547010000000001</c:v>
                </c:pt>
                <c:pt idx="61">
                  <c:v>1.0110920000000001</c:v>
                </c:pt>
                <c:pt idx="62">
                  <c:v>0.97200600000000004</c:v>
                </c:pt>
                <c:pt idx="63">
                  <c:v>0.91929799999999995</c:v>
                </c:pt>
                <c:pt idx="64">
                  <c:v>0.85916099999999995</c:v>
                </c:pt>
                <c:pt idx="65">
                  <c:v>0.80907399999999996</c:v>
                </c:pt>
                <c:pt idx="66">
                  <c:v>0.75952200000000003</c:v>
                </c:pt>
                <c:pt idx="67">
                  <c:v>0.70971200000000001</c:v>
                </c:pt>
                <c:pt idx="68">
                  <c:v>0.67190700000000003</c:v>
                </c:pt>
                <c:pt idx="69">
                  <c:v>0.64143499999999998</c:v>
                </c:pt>
                <c:pt idx="70">
                  <c:v>0.59648999999999996</c:v>
                </c:pt>
                <c:pt idx="71">
                  <c:v>0.59648999999999996</c:v>
                </c:pt>
                <c:pt idx="72">
                  <c:v>0.91119399999999995</c:v>
                </c:pt>
                <c:pt idx="73" formatCode="General">
                  <c:v>0.91119399999999995</c:v>
                </c:pt>
                <c:pt idx="74" formatCode="General">
                  <c:v>0.76128899999999999</c:v>
                </c:pt>
                <c:pt idx="75" formatCode="General">
                  <c:v>0.84828899999999996</c:v>
                </c:pt>
                <c:pt idx="76" formatCode="General">
                  <c:v>0.91028900000000001</c:v>
                </c:pt>
                <c:pt idx="77" formatCode="General">
                  <c:v>0.92491299999999999</c:v>
                </c:pt>
                <c:pt idx="78" formatCode="General">
                  <c:v>0.97705399999999998</c:v>
                </c:pt>
                <c:pt idx="79" formatCode="General">
                  <c:v>1.037283</c:v>
                </c:pt>
                <c:pt idx="80" formatCode="General">
                  <c:v>1.0940240000000001</c:v>
                </c:pt>
                <c:pt idx="81" formatCode="General">
                  <c:v>1.143005</c:v>
                </c:pt>
                <c:pt idx="82" formatCode="General">
                  <c:v>1.205082</c:v>
                </c:pt>
                <c:pt idx="83" formatCode="General">
                  <c:v>1.254788</c:v>
                </c:pt>
                <c:pt idx="84" formatCode="General">
                  <c:v>1.2896860000000001</c:v>
                </c:pt>
                <c:pt idx="85" formatCode="General">
                  <c:v>1.335707</c:v>
                </c:pt>
                <c:pt idx="86" formatCode="General">
                  <c:v>1.342198</c:v>
                </c:pt>
                <c:pt idx="87" formatCode="General">
                  <c:v>1.3404389999999999</c:v>
                </c:pt>
                <c:pt idx="88" formatCode="General">
                  <c:v>1.32525</c:v>
                </c:pt>
                <c:pt idx="89" formatCode="General">
                  <c:v>1.321224</c:v>
                </c:pt>
                <c:pt idx="90" formatCode="General">
                  <c:v>1.308427</c:v>
                </c:pt>
                <c:pt idx="91" formatCode="General">
                  <c:v>1.2846550000000001</c:v>
                </c:pt>
                <c:pt idx="92" formatCode="General">
                  <c:v>1.2734510000000001</c:v>
                </c:pt>
                <c:pt idx="93" formatCode="General">
                  <c:v>1.2494460000000001</c:v>
                </c:pt>
                <c:pt idx="94" formatCode="General">
                  <c:v>1.2131879999999999</c:v>
                </c:pt>
                <c:pt idx="95" formatCode="General">
                  <c:v>1.1901790000000001</c:v>
                </c:pt>
                <c:pt idx="96" formatCode="General">
                  <c:v>1.1600820000000001</c:v>
                </c:pt>
                <c:pt idx="97" formatCode="General">
                  <c:v>1.1230249999999999</c:v>
                </c:pt>
                <c:pt idx="98" formatCode="General">
                  <c:v>1.0909770000000001</c:v>
                </c:pt>
                <c:pt idx="99" formatCode="General">
                  <c:v>1.0516259999999999</c:v>
                </c:pt>
                <c:pt idx="100" formatCode="General">
                  <c:v>0.98501700000000003</c:v>
                </c:pt>
              </c:numCache>
            </c:numRef>
          </c:val>
        </c:ser>
        <c:ser>
          <c:idx val="2"/>
          <c:order val="1"/>
          <c:tx>
            <c:strRef>
              <c:f>Sheet1!$A$3</c:f>
              <c:strCache>
                <c:ptCount val="1"/>
                <c:pt idx="0">
                  <c:v>Alaska LNG exports</c:v>
                </c:pt>
              </c:strCache>
            </c:strRef>
          </c:tx>
          <c:spPr>
            <a:solidFill>
              <a:srgbClr val="FFC702"/>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Sheet1!$B$3:$CX$3</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0.2</c:v>
                </c:pt>
                <c:pt idx="28">
                  <c:v>0.4</c:v>
                </c:pt>
                <c:pt idx="29">
                  <c:v>0.6</c:v>
                </c:pt>
                <c:pt idx="30">
                  <c:v>0.8</c:v>
                </c:pt>
                <c:pt idx="31">
                  <c:v>0.8</c:v>
                </c:pt>
                <c:pt idx="32">
                  <c:v>0.8</c:v>
                </c:pt>
                <c:pt idx="33">
                  <c:v>0.8</c:v>
                </c:pt>
                <c:pt idx="34">
                  <c:v>0.8</c:v>
                </c:pt>
                <c:pt idx="35">
                  <c:v>0.8</c:v>
                </c:pt>
                <c:pt idx="36">
                  <c:v>0.8</c:v>
                </c:pt>
                <c:pt idx="37">
                  <c:v>0.8</c:v>
                </c:pt>
                <c:pt idx="38">
                  <c:v>0.8</c:v>
                </c:pt>
                <c:pt idx="39">
                  <c:v>0.8</c:v>
                </c:pt>
                <c:pt idx="40">
                  <c:v>0.8</c:v>
                </c:pt>
                <c:pt idx="41" formatCode="0.00">
                  <c:v>0.8</c:v>
                </c:pt>
                <c:pt idx="42" formatCode="0.00">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formatCode="0.00">
                  <c:v>0</c:v>
                </c:pt>
                <c:pt idx="72" formatCode="0.00">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val>
        </c:ser>
        <c:ser>
          <c:idx val="0"/>
          <c:order val="2"/>
          <c:tx>
            <c:strRef>
              <c:f>Sheet1!$A$4</c:f>
              <c:strCache>
                <c:ptCount val="1"/>
                <c:pt idx="0">
                  <c:v>Exports to Mexico</c:v>
                </c:pt>
              </c:strCache>
            </c:strRef>
          </c:tx>
          <c:spPr>
            <a:solidFill>
              <a:srgbClr val="A33340"/>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Sheet1!$B$4:$CX$4</c:f>
              <c:numCache>
                <c:formatCode>0.00</c:formatCode>
                <c:ptCount val="101"/>
                <c:pt idx="0">
                  <c:v>0.10552</c:v>
                </c:pt>
                <c:pt idx="1">
                  <c:v>0.14083499999999999</c:v>
                </c:pt>
                <c:pt idx="2">
                  <c:v>0.26348100000000002</c:v>
                </c:pt>
                <c:pt idx="3">
                  <c:v>0.34323500000000001</c:v>
                </c:pt>
                <c:pt idx="4">
                  <c:v>0.39749400000000001</c:v>
                </c:pt>
                <c:pt idx="5">
                  <c:v>0.30522700000000003</c:v>
                </c:pt>
                <c:pt idx="6">
                  <c:v>0.32216</c:v>
                </c:pt>
                <c:pt idx="7">
                  <c:v>0.29186000000000001</c:v>
                </c:pt>
                <c:pt idx="8">
                  <c:v>0.36544900000000002</c:v>
                </c:pt>
                <c:pt idx="9">
                  <c:v>0.33852399999999999</c:v>
                </c:pt>
                <c:pt idx="10">
                  <c:v>0.33345900000000001</c:v>
                </c:pt>
                <c:pt idx="11">
                  <c:v>0.500301</c:v>
                </c:pt>
                <c:pt idx="12">
                  <c:v>0.61995500000000003</c:v>
                </c:pt>
                <c:pt idx="13">
                  <c:v>0.65849599999999997</c:v>
                </c:pt>
                <c:pt idx="14">
                  <c:v>0.76250300000000004</c:v>
                </c:pt>
                <c:pt idx="15">
                  <c:v>0.84951100000000002</c:v>
                </c:pt>
                <c:pt idx="16">
                  <c:v>0.96049099999999998</c:v>
                </c:pt>
                <c:pt idx="17">
                  <c:v>1.028697</c:v>
                </c:pt>
                <c:pt idx="18">
                  <c:v>1.085521</c:v>
                </c:pt>
                <c:pt idx="19">
                  <c:v>1.143942</c:v>
                </c:pt>
                <c:pt idx="20">
                  <c:v>1.2046760000000001</c:v>
                </c:pt>
                <c:pt idx="21">
                  <c:v>1.2154119999999999</c:v>
                </c:pt>
                <c:pt idx="22">
                  <c:v>1.234148</c:v>
                </c:pt>
                <c:pt idx="23">
                  <c:v>1.2605569999999999</c:v>
                </c:pt>
                <c:pt idx="24">
                  <c:v>1.295226</c:v>
                </c:pt>
                <c:pt idx="25">
                  <c:v>1.337334</c:v>
                </c:pt>
                <c:pt idx="26">
                  <c:v>1.39324</c:v>
                </c:pt>
                <c:pt idx="27">
                  <c:v>1.4597910000000001</c:v>
                </c:pt>
                <c:pt idx="28">
                  <c:v>1.5387770000000001</c:v>
                </c:pt>
                <c:pt idx="29">
                  <c:v>1.629626</c:v>
                </c:pt>
                <c:pt idx="30">
                  <c:v>1.7316279999999999</c:v>
                </c:pt>
                <c:pt idx="31">
                  <c:v>1.815639</c:v>
                </c:pt>
                <c:pt idx="32">
                  <c:v>1.90604</c:v>
                </c:pt>
                <c:pt idx="33">
                  <c:v>2.0039210000000001</c:v>
                </c:pt>
                <c:pt idx="34">
                  <c:v>2.1088800000000001</c:v>
                </c:pt>
                <c:pt idx="35">
                  <c:v>2.2211569999999998</c:v>
                </c:pt>
                <c:pt idx="36">
                  <c:v>2.3685170000000002</c:v>
                </c:pt>
                <c:pt idx="37">
                  <c:v>2.5254650000000001</c:v>
                </c:pt>
                <c:pt idx="38">
                  <c:v>2.6896110000000002</c:v>
                </c:pt>
                <c:pt idx="39">
                  <c:v>2.8587820000000002</c:v>
                </c:pt>
                <c:pt idx="40">
                  <c:v>3.0323169999999999</c:v>
                </c:pt>
                <c:pt idx="41">
                  <c:v>3.0323169999999999</c:v>
                </c:pt>
                <c:pt idx="42">
                  <c:v>0.65849599999999997</c:v>
                </c:pt>
                <c:pt idx="43" formatCode="General">
                  <c:v>0.65849599999999997</c:v>
                </c:pt>
                <c:pt idx="44">
                  <c:v>0.76250300000000004</c:v>
                </c:pt>
                <c:pt idx="45">
                  <c:v>0.84951100000000002</c:v>
                </c:pt>
                <c:pt idx="46">
                  <c:v>0.96049099999999998</c:v>
                </c:pt>
                <c:pt idx="47">
                  <c:v>1.0609869999999999</c:v>
                </c:pt>
                <c:pt idx="48">
                  <c:v>1.136231</c:v>
                </c:pt>
                <c:pt idx="49">
                  <c:v>1.2208859999999999</c:v>
                </c:pt>
                <c:pt idx="50">
                  <c:v>1.3146869999999999</c:v>
                </c:pt>
                <c:pt idx="51">
                  <c:v>1.365019</c:v>
                </c:pt>
                <c:pt idx="52">
                  <c:v>1.4253499999999999</c:v>
                </c:pt>
                <c:pt idx="53">
                  <c:v>1.4949920000000001</c:v>
                </c:pt>
                <c:pt idx="54">
                  <c:v>1.5744990000000001</c:v>
                </c:pt>
                <c:pt idx="55">
                  <c:v>1.663931</c:v>
                </c:pt>
                <c:pt idx="56">
                  <c:v>1.7709649999999999</c:v>
                </c:pt>
                <c:pt idx="57">
                  <c:v>1.8901870000000001</c:v>
                </c:pt>
                <c:pt idx="58">
                  <c:v>2.0221239999999998</c:v>
                </c:pt>
                <c:pt idx="59">
                  <c:v>2.1680139999999999</c:v>
                </c:pt>
                <c:pt idx="60">
                  <c:v>2.3276750000000002</c:v>
                </c:pt>
                <c:pt idx="61">
                  <c:v>2.4847459999999999</c:v>
                </c:pt>
                <c:pt idx="62">
                  <c:v>2.654982</c:v>
                </c:pt>
                <c:pt idx="63">
                  <c:v>2.8378040000000002</c:v>
                </c:pt>
                <c:pt idx="64">
                  <c:v>3.0339830000000001</c:v>
                </c:pt>
                <c:pt idx="65">
                  <c:v>3.24308</c:v>
                </c:pt>
                <c:pt idx="66">
                  <c:v>3.4938020000000001</c:v>
                </c:pt>
                <c:pt idx="67">
                  <c:v>3.7604700000000002</c:v>
                </c:pt>
                <c:pt idx="68">
                  <c:v>4.0449999999999999</c:v>
                </c:pt>
                <c:pt idx="69">
                  <c:v>4.3472489999999997</c:v>
                </c:pt>
                <c:pt idx="70">
                  <c:v>4.6686350000000001</c:v>
                </c:pt>
                <c:pt idx="71">
                  <c:v>4.6686350000000001</c:v>
                </c:pt>
                <c:pt idx="72">
                  <c:v>0.65849599999999997</c:v>
                </c:pt>
                <c:pt idx="73" formatCode="General">
                  <c:v>0.65849599999999997</c:v>
                </c:pt>
                <c:pt idx="74" formatCode="General">
                  <c:v>0.76250300000000004</c:v>
                </c:pt>
                <c:pt idx="75" formatCode="General">
                  <c:v>0.84951100000000002</c:v>
                </c:pt>
                <c:pt idx="76" formatCode="General">
                  <c:v>0.96049099999999998</c:v>
                </c:pt>
                <c:pt idx="77" formatCode="General">
                  <c:v>1.0205649999999999</c:v>
                </c:pt>
                <c:pt idx="78" formatCode="General">
                  <c:v>1.0761609999999999</c:v>
                </c:pt>
                <c:pt idx="79" formatCode="General">
                  <c:v>1.1379539999999999</c:v>
                </c:pt>
                <c:pt idx="80" formatCode="General">
                  <c:v>1.207551</c:v>
                </c:pt>
                <c:pt idx="81" formatCode="General">
                  <c:v>1.2288030000000001</c:v>
                </c:pt>
                <c:pt idx="82" formatCode="General">
                  <c:v>1.258734</c:v>
                </c:pt>
                <c:pt idx="83" formatCode="General">
                  <c:v>1.2950269999999999</c:v>
                </c:pt>
                <c:pt idx="84" formatCode="General">
                  <c:v>1.3380339999999999</c:v>
                </c:pt>
                <c:pt idx="85" formatCode="General">
                  <c:v>1.388109</c:v>
                </c:pt>
                <c:pt idx="86" formatCode="General">
                  <c:v>1.4521329999999999</c:v>
                </c:pt>
                <c:pt idx="87" formatCode="General">
                  <c:v>1.5234460000000001</c:v>
                </c:pt>
                <c:pt idx="88" formatCode="General">
                  <c:v>1.6054949999999999</c:v>
                </c:pt>
                <c:pt idx="89" formatCode="General">
                  <c:v>1.7009399999999999</c:v>
                </c:pt>
                <c:pt idx="90" formatCode="General">
                  <c:v>1.809067</c:v>
                </c:pt>
                <c:pt idx="91" formatCode="General">
                  <c:v>1.902795</c:v>
                </c:pt>
                <c:pt idx="92" formatCode="General">
                  <c:v>2.0050690000000002</c:v>
                </c:pt>
                <c:pt idx="93" formatCode="General">
                  <c:v>2.1162990000000002</c:v>
                </c:pt>
                <c:pt idx="94" formatCode="General">
                  <c:v>2.2369599999999998</c:v>
                </c:pt>
                <c:pt idx="95" formatCode="General">
                  <c:v>2.3669600000000002</c:v>
                </c:pt>
                <c:pt idx="96" formatCode="General">
                  <c:v>2.5330059999999999</c:v>
                </c:pt>
                <c:pt idx="97" formatCode="General">
                  <c:v>2.7102900000000001</c:v>
                </c:pt>
                <c:pt idx="98" formatCode="General">
                  <c:v>2.8968419999999999</c:v>
                </c:pt>
                <c:pt idx="99" formatCode="General">
                  <c:v>3.0883889999999998</c:v>
                </c:pt>
                <c:pt idx="100" formatCode="General">
                  <c:v>3.2880820000000002</c:v>
                </c:pt>
              </c:numCache>
            </c:numRef>
          </c:val>
        </c:ser>
        <c:ser>
          <c:idx val="3"/>
          <c:order val="3"/>
          <c:tx>
            <c:strRef>
              <c:f>Sheet1!$A$5</c:f>
              <c:strCache>
                <c:ptCount val="1"/>
                <c:pt idx="0">
                  <c:v>Lower 48 LNG exports</c:v>
                </c:pt>
              </c:strCache>
            </c:strRef>
          </c:tx>
          <c:spPr>
            <a:solidFill>
              <a:srgbClr val="BD732A"/>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Sheet1!$B$5:$CX$5</c:f>
              <c:numCache>
                <c:formatCode>0.00</c:formatCode>
                <c:ptCount val="101"/>
                <c:pt idx="0">
                  <c:v>6.5610000000000002E-2</c:v>
                </c:pt>
                <c:pt idx="1">
                  <c:v>6.5753000000000006E-2</c:v>
                </c:pt>
                <c:pt idx="2">
                  <c:v>6.3438999999999995E-2</c:v>
                </c:pt>
                <c:pt idx="3">
                  <c:v>6.5698000000000006E-2</c:v>
                </c:pt>
                <c:pt idx="4">
                  <c:v>6.2099000000000001E-2</c:v>
                </c:pt>
                <c:pt idx="5">
                  <c:v>6.5124000000000001E-2</c:v>
                </c:pt>
                <c:pt idx="6">
                  <c:v>6.0765E-2</c:v>
                </c:pt>
                <c:pt idx="7">
                  <c:v>4.8396000000000002E-2</c:v>
                </c:pt>
                <c:pt idx="8">
                  <c:v>3.9163999999999997E-2</c:v>
                </c:pt>
                <c:pt idx="9">
                  <c:v>3.3271000000000002E-2</c:v>
                </c:pt>
                <c:pt idx="10">
                  <c:v>6.4585000000000004E-2</c:v>
                </c:pt>
                <c:pt idx="11">
                  <c:v>6.9764999999999994E-2</c:v>
                </c:pt>
                <c:pt idx="12">
                  <c:v>2.8143000000000001E-2</c:v>
                </c:pt>
                <c:pt idx="13">
                  <c:v>2.725E-3</c:v>
                </c:pt>
                <c:pt idx="14">
                  <c:v>1.3402000000000001E-2</c:v>
                </c:pt>
                <c:pt idx="15">
                  <c:v>9.4E-2</c:v>
                </c:pt>
                <c:pt idx="16">
                  <c:v>0.28899999999999998</c:v>
                </c:pt>
                <c:pt idx="17">
                  <c:v>0.753</c:v>
                </c:pt>
                <c:pt idx="18">
                  <c:v>1.113</c:v>
                </c:pt>
                <c:pt idx="19">
                  <c:v>1.583</c:v>
                </c:pt>
                <c:pt idx="20">
                  <c:v>2.141</c:v>
                </c:pt>
                <c:pt idx="21">
                  <c:v>2.4329999999999998</c:v>
                </c:pt>
                <c:pt idx="22">
                  <c:v>2.5529999999999999</c:v>
                </c:pt>
                <c:pt idx="23">
                  <c:v>2.5529999999999999</c:v>
                </c:pt>
                <c:pt idx="24">
                  <c:v>2.5529999999999999</c:v>
                </c:pt>
                <c:pt idx="25">
                  <c:v>2.5529999999999999</c:v>
                </c:pt>
                <c:pt idx="26">
                  <c:v>2.5529999999999999</c:v>
                </c:pt>
                <c:pt idx="27">
                  <c:v>2.5529999999999999</c:v>
                </c:pt>
                <c:pt idx="28">
                  <c:v>2.5529999999999999</c:v>
                </c:pt>
                <c:pt idx="29">
                  <c:v>2.5529999999999999</c:v>
                </c:pt>
                <c:pt idx="30">
                  <c:v>2.5529999999999999</c:v>
                </c:pt>
                <c:pt idx="31">
                  <c:v>2.5529999999999999</c:v>
                </c:pt>
                <c:pt idx="32">
                  <c:v>2.5529999999999999</c:v>
                </c:pt>
                <c:pt idx="33">
                  <c:v>2.5529999999999999</c:v>
                </c:pt>
                <c:pt idx="34">
                  <c:v>2.5529999999999999</c:v>
                </c:pt>
                <c:pt idx="35">
                  <c:v>2.5529999999999999</c:v>
                </c:pt>
                <c:pt idx="36">
                  <c:v>2.5529999999999999</c:v>
                </c:pt>
                <c:pt idx="37">
                  <c:v>2.5529999999999999</c:v>
                </c:pt>
                <c:pt idx="38">
                  <c:v>2.5529999999999999</c:v>
                </c:pt>
                <c:pt idx="39">
                  <c:v>2.5529999999999999</c:v>
                </c:pt>
                <c:pt idx="40">
                  <c:v>2.5529999999999999</c:v>
                </c:pt>
                <c:pt idx="41">
                  <c:v>2.5529999999999999</c:v>
                </c:pt>
                <c:pt idx="42">
                  <c:v>2.725E-3</c:v>
                </c:pt>
                <c:pt idx="43" formatCode="General">
                  <c:v>2.725E-3</c:v>
                </c:pt>
                <c:pt idx="44">
                  <c:v>1.3402000000000001E-2</c:v>
                </c:pt>
                <c:pt idx="45">
                  <c:v>9.4E-2</c:v>
                </c:pt>
                <c:pt idx="46">
                  <c:v>0.28899999999999998</c:v>
                </c:pt>
                <c:pt idx="47">
                  <c:v>0.753</c:v>
                </c:pt>
                <c:pt idx="48">
                  <c:v>1.113</c:v>
                </c:pt>
                <c:pt idx="49">
                  <c:v>1.583</c:v>
                </c:pt>
                <c:pt idx="50">
                  <c:v>2.141</c:v>
                </c:pt>
                <c:pt idx="51">
                  <c:v>2.698</c:v>
                </c:pt>
                <c:pt idx="52">
                  <c:v>3.081</c:v>
                </c:pt>
                <c:pt idx="53">
                  <c:v>3.5176669999999999</c:v>
                </c:pt>
                <c:pt idx="54">
                  <c:v>3.952334</c:v>
                </c:pt>
                <c:pt idx="55">
                  <c:v>4.5209999999999999</c:v>
                </c:pt>
                <c:pt idx="56">
                  <c:v>5.1210000000000004</c:v>
                </c:pt>
                <c:pt idx="57">
                  <c:v>5.7210000000000001</c:v>
                </c:pt>
                <c:pt idx="58">
                  <c:v>6.2543340000000001</c:v>
                </c:pt>
                <c:pt idx="59">
                  <c:v>6.7876669999999999</c:v>
                </c:pt>
                <c:pt idx="60">
                  <c:v>7.3210009999999999</c:v>
                </c:pt>
                <c:pt idx="61">
                  <c:v>7.9210000000000003</c:v>
                </c:pt>
                <c:pt idx="62">
                  <c:v>8.4543339999999993</c:v>
                </c:pt>
                <c:pt idx="63">
                  <c:v>8.9876670000000001</c:v>
                </c:pt>
                <c:pt idx="64">
                  <c:v>9.521001</c:v>
                </c:pt>
                <c:pt idx="65">
                  <c:v>9.9876660000000008</c:v>
                </c:pt>
                <c:pt idx="66">
                  <c:v>10.254333000000001</c:v>
                </c:pt>
                <c:pt idx="67">
                  <c:v>10.321</c:v>
                </c:pt>
                <c:pt idx="68">
                  <c:v>10.321</c:v>
                </c:pt>
                <c:pt idx="69">
                  <c:v>10.321</c:v>
                </c:pt>
                <c:pt idx="70">
                  <c:v>10.321</c:v>
                </c:pt>
                <c:pt idx="71">
                  <c:v>10.321</c:v>
                </c:pt>
                <c:pt idx="72">
                  <c:v>2.725E-3</c:v>
                </c:pt>
                <c:pt idx="73" formatCode="General">
                  <c:v>2.725E-3</c:v>
                </c:pt>
                <c:pt idx="74" formatCode="General">
                  <c:v>1.3402000000000001E-2</c:v>
                </c:pt>
                <c:pt idx="75" formatCode="General">
                  <c:v>9.4E-2</c:v>
                </c:pt>
                <c:pt idx="76" formatCode="General">
                  <c:v>0.28899999999999998</c:v>
                </c:pt>
                <c:pt idx="77" formatCode="General">
                  <c:v>0.753</c:v>
                </c:pt>
                <c:pt idx="78" formatCode="General">
                  <c:v>0.80300000000000005</c:v>
                </c:pt>
                <c:pt idx="79" formatCode="General">
                  <c:v>0.80300000000000005</c:v>
                </c:pt>
                <c:pt idx="80" formatCode="General">
                  <c:v>0.80300000000000005</c:v>
                </c:pt>
                <c:pt idx="81" formatCode="General">
                  <c:v>0.80300000000000005</c:v>
                </c:pt>
                <c:pt idx="82" formatCode="General">
                  <c:v>0.80300000000000005</c:v>
                </c:pt>
                <c:pt idx="83" formatCode="General">
                  <c:v>0.80300000000000005</c:v>
                </c:pt>
                <c:pt idx="84" formatCode="General">
                  <c:v>0.80300000000000005</c:v>
                </c:pt>
                <c:pt idx="85" formatCode="General">
                  <c:v>0.80300000000000005</c:v>
                </c:pt>
                <c:pt idx="86" formatCode="General">
                  <c:v>0.80300000000000005</c:v>
                </c:pt>
                <c:pt idx="87" formatCode="General">
                  <c:v>0.80300000000000005</c:v>
                </c:pt>
                <c:pt idx="88" formatCode="General">
                  <c:v>0.80300000000000005</c:v>
                </c:pt>
                <c:pt idx="89" formatCode="General">
                  <c:v>0.80300000000000005</c:v>
                </c:pt>
                <c:pt idx="90" formatCode="General">
                  <c:v>0.80300000000000005</c:v>
                </c:pt>
                <c:pt idx="91" formatCode="General">
                  <c:v>0.80300000000000005</c:v>
                </c:pt>
                <c:pt idx="92" formatCode="General">
                  <c:v>0.80300000000000005</c:v>
                </c:pt>
                <c:pt idx="93" formatCode="General">
                  <c:v>0.80300000000000005</c:v>
                </c:pt>
                <c:pt idx="94" formatCode="General">
                  <c:v>0.80300000000000005</c:v>
                </c:pt>
                <c:pt idx="95" formatCode="General">
                  <c:v>0.80300000000000005</c:v>
                </c:pt>
                <c:pt idx="96" formatCode="General">
                  <c:v>0.80300000000000005</c:v>
                </c:pt>
                <c:pt idx="97" formatCode="General">
                  <c:v>0.80300000000000005</c:v>
                </c:pt>
                <c:pt idx="98" formatCode="General">
                  <c:v>0.80300000000000005</c:v>
                </c:pt>
                <c:pt idx="99" formatCode="General">
                  <c:v>0.701407</c:v>
                </c:pt>
                <c:pt idx="100" formatCode="General">
                  <c:v>0.65893900000000005</c:v>
                </c:pt>
              </c:numCache>
            </c:numRef>
          </c:val>
        </c:ser>
        <c:dLbls>
          <c:showLegendKey val="0"/>
          <c:showVal val="0"/>
          <c:showCatName val="0"/>
          <c:showSerName val="0"/>
          <c:showPercent val="0"/>
          <c:showBubbleSize val="0"/>
        </c:dLbls>
        <c:axId val="186106880"/>
        <c:axId val="93934080"/>
      </c:areaChart>
      <c:areaChart>
        <c:grouping val="stacked"/>
        <c:varyColors val="0"/>
        <c:ser>
          <c:idx val="4"/>
          <c:order val="4"/>
          <c:tx>
            <c:strRef>
              <c:f>Sheet1!$A$6</c:f>
              <c:strCache>
                <c:ptCount val="1"/>
                <c:pt idx="0">
                  <c:v>   Pipeline Imports from Mexico</c:v>
                </c:pt>
              </c:strCache>
            </c:strRef>
          </c:tx>
          <c:spPr>
            <a:solidFill>
              <a:srgbClr val="5D9732">
                <a:lumMod val="60000"/>
                <a:lumOff val="40000"/>
              </a:srgbClr>
            </a:solidFill>
            <a:ln w="25400">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Sheet1!$B$6:$CX$6</c:f>
              <c:numCache>
                <c:formatCode>0.00</c:formatCode>
                <c:ptCount val="101"/>
                <c:pt idx="0">
                  <c:v>-1.1601E-2</c:v>
                </c:pt>
                <c:pt idx="1">
                  <c:v>-1.0276E-2</c:v>
                </c:pt>
                <c:pt idx="2">
                  <c:v>-1.755E-3</c:v>
                </c:pt>
                <c:pt idx="3">
                  <c:v>0</c:v>
                </c:pt>
                <c:pt idx="4">
                  <c:v>0</c:v>
                </c:pt>
                <c:pt idx="5">
                  <c:v>-9.3200000000000002E-3</c:v>
                </c:pt>
                <c:pt idx="6">
                  <c:v>-1.2749E-2</c:v>
                </c:pt>
                <c:pt idx="7">
                  <c:v>-5.4061999999999999E-2</c:v>
                </c:pt>
                <c:pt idx="8">
                  <c:v>-4.3313999999999998E-2</c:v>
                </c:pt>
                <c:pt idx="9">
                  <c:v>-2.8296000000000002E-2</c:v>
                </c:pt>
                <c:pt idx="10">
                  <c:v>-2.9995000000000001E-2</c:v>
                </c:pt>
                <c:pt idx="11">
                  <c:v>-2.6719999999999999E-3</c:v>
                </c:pt>
                <c:pt idx="12">
                  <c:v>-3.1399999999999999E-4</c:v>
                </c:pt>
                <c:pt idx="13">
                  <c:v>-1.0690000000000001E-3</c:v>
                </c:pt>
                <c:pt idx="14">
                  <c:v>-1.4649999999999999E-3</c:v>
                </c:pt>
                <c:pt idx="15">
                  <c:v>-1E-3</c:v>
                </c:pt>
                <c:pt idx="16">
                  <c:v>-1E-3</c:v>
                </c:pt>
                <c:pt idx="17">
                  <c:v>-2.9999999999999997E-4</c:v>
                </c:pt>
                <c:pt idx="18">
                  <c:v>-2.9999999999999997E-4</c:v>
                </c:pt>
                <c:pt idx="19">
                  <c:v>-2.9999999999999997E-4</c:v>
                </c:pt>
                <c:pt idx="20">
                  <c:v>-2.9999999999999997E-4</c:v>
                </c:pt>
                <c:pt idx="21">
                  <c:v>-2.9999999999999997E-4</c:v>
                </c:pt>
                <c:pt idx="22">
                  <c:v>-2.9999999999999997E-4</c:v>
                </c:pt>
                <c:pt idx="23">
                  <c:v>-2.9999999999999997E-4</c:v>
                </c:pt>
                <c:pt idx="24">
                  <c:v>-2.9999999999999997E-4</c:v>
                </c:pt>
                <c:pt idx="25">
                  <c:v>-2.9999999999999997E-4</c:v>
                </c:pt>
                <c:pt idx="26">
                  <c:v>-2.9999999999999997E-4</c:v>
                </c:pt>
                <c:pt idx="27">
                  <c:v>-2.9999999999999997E-4</c:v>
                </c:pt>
                <c:pt idx="28">
                  <c:v>-2.9999999999999997E-4</c:v>
                </c:pt>
                <c:pt idx="29">
                  <c:v>-2.9999999999999997E-4</c:v>
                </c:pt>
                <c:pt idx="30">
                  <c:v>-2.9999999999999997E-4</c:v>
                </c:pt>
                <c:pt idx="31">
                  <c:v>-2.9999999999999997E-4</c:v>
                </c:pt>
                <c:pt idx="32">
                  <c:v>-2.9999999999999997E-4</c:v>
                </c:pt>
                <c:pt idx="33">
                  <c:v>-2.9999999999999997E-4</c:v>
                </c:pt>
                <c:pt idx="34">
                  <c:v>-2.9999999999999997E-4</c:v>
                </c:pt>
                <c:pt idx="35">
                  <c:v>-2.9999999999999997E-4</c:v>
                </c:pt>
                <c:pt idx="36">
                  <c:v>-2.9999999999999997E-4</c:v>
                </c:pt>
                <c:pt idx="37">
                  <c:v>-2.9999999999999997E-4</c:v>
                </c:pt>
                <c:pt idx="38">
                  <c:v>-2.9999999999999997E-4</c:v>
                </c:pt>
                <c:pt idx="39">
                  <c:v>-2.9999999999999997E-4</c:v>
                </c:pt>
                <c:pt idx="40">
                  <c:v>-2.9999999999999997E-4</c:v>
                </c:pt>
                <c:pt idx="41">
                  <c:v>-2.9999999999999997E-4</c:v>
                </c:pt>
                <c:pt idx="42">
                  <c:v>-1.0690000000000001E-3</c:v>
                </c:pt>
                <c:pt idx="43" formatCode="General">
                  <c:v>-1.0690000000000001E-3</c:v>
                </c:pt>
                <c:pt idx="44">
                  <c:v>-1.4649999999999999E-3</c:v>
                </c:pt>
                <c:pt idx="45">
                  <c:v>-1E-3</c:v>
                </c:pt>
                <c:pt idx="46">
                  <c:v>-1E-3</c:v>
                </c:pt>
                <c:pt idx="47">
                  <c:v>-2.9999999999999997E-4</c:v>
                </c:pt>
                <c:pt idx="48">
                  <c:v>-2.9999999999999997E-4</c:v>
                </c:pt>
                <c:pt idx="49">
                  <c:v>-2.9999999999999997E-4</c:v>
                </c:pt>
                <c:pt idx="50">
                  <c:v>-2.9999999999999997E-4</c:v>
                </c:pt>
                <c:pt idx="51">
                  <c:v>-2.9999999999999997E-4</c:v>
                </c:pt>
                <c:pt idx="52">
                  <c:v>-2.9999999999999997E-4</c:v>
                </c:pt>
                <c:pt idx="53">
                  <c:v>-2.9999999999999997E-4</c:v>
                </c:pt>
                <c:pt idx="54">
                  <c:v>-2.9999999999999997E-4</c:v>
                </c:pt>
                <c:pt idx="55">
                  <c:v>-2.9999999999999997E-4</c:v>
                </c:pt>
                <c:pt idx="56">
                  <c:v>-2.9999999999999997E-4</c:v>
                </c:pt>
                <c:pt idx="57">
                  <c:v>-2.9999999999999997E-4</c:v>
                </c:pt>
                <c:pt idx="58">
                  <c:v>-2.9999999999999997E-4</c:v>
                </c:pt>
                <c:pt idx="59">
                  <c:v>-2.9999999999999997E-4</c:v>
                </c:pt>
                <c:pt idx="60">
                  <c:v>-2.9999999999999997E-4</c:v>
                </c:pt>
                <c:pt idx="61">
                  <c:v>-2.9999999999999997E-4</c:v>
                </c:pt>
                <c:pt idx="62">
                  <c:v>-2.9999999999999997E-4</c:v>
                </c:pt>
                <c:pt idx="63">
                  <c:v>-2.9999999999999997E-4</c:v>
                </c:pt>
                <c:pt idx="64">
                  <c:v>-2.9999999999999997E-4</c:v>
                </c:pt>
                <c:pt idx="65">
                  <c:v>-2.9999999999999997E-4</c:v>
                </c:pt>
                <c:pt idx="66">
                  <c:v>-2.9999999999999997E-4</c:v>
                </c:pt>
                <c:pt idx="67">
                  <c:v>-2.9999999999999997E-4</c:v>
                </c:pt>
                <c:pt idx="68">
                  <c:v>-2.9999999999999997E-4</c:v>
                </c:pt>
                <c:pt idx="69">
                  <c:v>-2.9999999999999997E-4</c:v>
                </c:pt>
                <c:pt idx="70">
                  <c:v>-2.9999999999999997E-4</c:v>
                </c:pt>
                <c:pt idx="71">
                  <c:v>-2.9999999999999997E-4</c:v>
                </c:pt>
                <c:pt idx="72">
                  <c:v>-1.0690000000000001E-3</c:v>
                </c:pt>
                <c:pt idx="73" formatCode="General">
                  <c:v>-1.0690000000000001E-3</c:v>
                </c:pt>
                <c:pt idx="74" formatCode="General">
                  <c:v>-1.4649999999999999E-3</c:v>
                </c:pt>
                <c:pt idx="75" formatCode="General">
                  <c:v>-1E-3</c:v>
                </c:pt>
                <c:pt idx="76" formatCode="General">
                  <c:v>-1E-3</c:v>
                </c:pt>
                <c:pt idx="77" formatCode="General">
                  <c:v>-2.9999999999999997E-4</c:v>
                </c:pt>
                <c:pt idx="78" formatCode="General">
                  <c:v>-2.9999999999999997E-4</c:v>
                </c:pt>
                <c:pt idx="79" formatCode="General">
                  <c:v>-2.9999999999999997E-4</c:v>
                </c:pt>
                <c:pt idx="80" formatCode="General">
                  <c:v>-2.9999999999999997E-4</c:v>
                </c:pt>
                <c:pt idx="81" formatCode="General">
                  <c:v>-2.9999999999999997E-4</c:v>
                </c:pt>
                <c:pt idx="82" formatCode="General">
                  <c:v>-2.9999999999999997E-4</c:v>
                </c:pt>
                <c:pt idx="83" formatCode="General">
                  <c:v>-2.9999999999999997E-4</c:v>
                </c:pt>
                <c:pt idx="84" formatCode="General">
                  <c:v>-1.1900000000000001E-3</c:v>
                </c:pt>
                <c:pt idx="85" formatCode="General">
                  <c:v>-7.8930000000000007E-3</c:v>
                </c:pt>
                <c:pt idx="86" formatCode="General">
                  <c:v>-1.7773000000000001E-2</c:v>
                </c:pt>
                <c:pt idx="87" formatCode="General">
                  <c:v>-1.2914999999999999E-2</c:v>
                </c:pt>
                <c:pt idx="88" formatCode="General">
                  <c:v>-6.4469999999999996E-3</c:v>
                </c:pt>
                <c:pt idx="89" formatCode="General">
                  <c:v>-2.9999999999999997E-4</c:v>
                </c:pt>
                <c:pt idx="90" formatCode="General">
                  <c:v>-2.9999999999999997E-4</c:v>
                </c:pt>
                <c:pt idx="91" formatCode="General">
                  <c:v>-2.9999999999999997E-4</c:v>
                </c:pt>
                <c:pt idx="92" formatCode="General">
                  <c:v>-2.9999999999999997E-4</c:v>
                </c:pt>
                <c:pt idx="93" formatCode="General">
                  <c:v>-2.9999999999999997E-4</c:v>
                </c:pt>
                <c:pt idx="94" formatCode="General">
                  <c:v>-2.9999999999999997E-4</c:v>
                </c:pt>
                <c:pt idx="95" formatCode="General">
                  <c:v>-2.9999999999999997E-4</c:v>
                </c:pt>
                <c:pt idx="96" formatCode="General">
                  <c:v>-2.9999999999999997E-4</c:v>
                </c:pt>
                <c:pt idx="97" formatCode="General">
                  <c:v>-2.9999999999999997E-4</c:v>
                </c:pt>
                <c:pt idx="98" formatCode="General">
                  <c:v>-2.9999999999999997E-4</c:v>
                </c:pt>
                <c:pt idx="99" formatCode="General">
                  <c:v>-2.9999999999999997E-4</c:v>
                </c:pt>
                <c:pt idx="100" formatCode="General">
                  <c:v>-2.9999999999999997E-4</c:v>
                </c:pt>
              </c:numCache>
            </c:numRef>
          </c:val>
        </c:ser>
        <c:ser>
          <c:idx val="5"/>
          <c:order val="5"/>
          <c:tx>
            <c:strRef>
              <c:f>Sheet1!$A$7</c:f>
              <c:strCache>
                <c:ptCount val="1"/>
                <c:pt idx="0">
                  <c:v>   Liquefied Natural Gas Imports</c:v>
                </c:pt>
              </c:strCache>
            </c:strRef>
          </c:tx>
          <c:spPr>
            <a:solidFill>
              <a:srgbClr val="003953"/>
            </a:solidFill>
            <a:ln w="25400">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Sheet1!$B$7:$CX$7</c:f>
              <c:numCache>
                <c:formatCode>0.00</c:formatCode>
                <c:ptCount val="101"/>
                <c:pt idx="0">
                  <c:v>-0.22603400000000001</c:v>
                </c:pt>
                <c:pt idx="1">
                  <c:v>-0.23812700000000001</c:v>
                </c:pt>
                <c:pt idx="2">
                  <c:v>-0.22872899999999999</c:v>
                </c:pt>
                <c:pt idx="3">
                  <c:v>-0.50651900000000005</c:v>
                </c:pt>
                <c:pt idx="4">
                  <c:v>-0.65201500000000001</c:v>
                </c:pt>
                <c:pt idx="5">
                  <c:v>-0.63126099999999996</c:v>
                </c:pt>
                <c:pt idx="6">
                  <c:v>-0.58353699999999997</c:v>
                </c:pt>
                <c:pt idx="7">
                  <c:v>-0.77081200000000005</c:v>
                </c:pt>
                <c:pt idx="8">
                  <c:v>-0.35169699999999998</c:v>
                </c:pt>
                <c:pt idx="9">
                  <c:v>-0.451957</c:v>
                </c:pt>
                <c:pt idx="10">
                  <c:v>-0.43100899999999998</c:v>
                </c:pt>
                <c:pt idx="11">
                  <c:v>-0.348939</c:v>
                </c:pt>
                <c:pt idx="12">
                  <c:v>-0.174648</c:v>
                </c:pt>
                <c:pt idx="13">
                  <c:v>-9.6310000000000007E-2</c:v>
                </c:pt>
                <c:pt idx="14">
                  <c:v>-6.1539999999999997E-2</c:v>
                </c:pt>
                <c:pt idx="15">
                  <c:v>-6.225E-2</c:v>
                </c:pt>
                <c:pt idx="16">
                  <c:v>-5.6009999999999997E-2</c:v>
                </c:pt>
                <c:pt idx="17">
                  <c:v>-6.0505000000000003E-2</c:v>
                </c:pt>
                <c:pt idx="18">
                  <c:v>-6.5000000000000002E-2</c:v>
                </c:pt>
                <c:pt idx="19">
                  <c:v>-6.5000000000000002E-2</c:v>
                </c:pt>
                <c:pt idx="20">
                  <c:v>-6.5000000000000002E-2</c:v>
                </c:pt>
                <c:pt idx="21">
                  <c:v>-6.5000000000000002E-2</c:v>
                </c:pt>
                <c:pt idx="22">
                  <c:v>-6.5000000000000002E-2</c:v>
                </c:pt>
                <c:pt idx="23">
                  <c:v>-6.5000000000000002E-2</c:v>
                </c:pt>
                <c:pt idx="24">
                  <c:v>-6.5000000000000002E-2</c:v>
                </c:pt>
                <c:pt idx="25">
                  <c:v>-6.5000000000000002E-2</c:v>
                </c:pt>
                <c:pt idx="26">
                  <c:v>-6.5000000000000002E-2</c:v>
                </c:pt>
                <c:pt idx="27">
                  <c:v>-6.5000000000000002E-2</c:v>
                </c:pt>
                <c:pt idx="28">
                  <c:v>-6.5000000000000002E-2</c:v>
                </c:pt>
                <c:pt idx="29">
                  <c:v>-6.5000000000000002E-2</c:v>
                </c:pt>
                <c:pt idx="30">
                  <c:v>-6.5000000000000002E-2</c:v>
                </c:pt>
                <c:pt idx="31">
                  <c:v>-6.5000000000000002E-2</c:v>
                </c:pt>
                <c:pt idx="32">
                  <c:v>-6.5000000000000002E-2</c:v>
                </c:pt>
                <c:pt idx="33">
                  <c:v>-6.5000000000000002E-2</c:v>
                </c:pt>
                <c:pt idx="34">
                  <c:v>-6.5000000000000002E-2</c:v>
                </c:pt>
                <c:pt idx="35">
                  <c:v>-6.5000000000000002E-2</c:v>
                </c:pt>
                <c:pt idx="36">
                  <c:v>-6.5000000000000002E-2</c:v>
                </c:pt>
                <c:pt idx="37">
                  <c:v>-6.5000000000000002E-2</c:v>
                </c:pt>
                <c:pt idx="38">
                  <c:v>-6.5000000000000002E-2</c:v>
                </c:pt>
                <c:pt idx="39">
                  <c:v>-6.5000000000000002E-2</c:v>
                </c:pt>
                <c:pt idx="40">
                  <c:v>-6.5000000000000002E-2</c:v>
                </c:pt>
                <c:pt idx="41">
                  <c:v>-6.5000000000000002E-2</c:v>
                </c:pt>
                <c:pt idx="42">
                  <c:v>-9.6310000000000007E-2</c:v>
                </c:pt>
                <c:pt idx="43" formatCode="General">
                  <c:v>-9.6310000000000007E-2</c:v>
                </c:pt>
                <c:pt idx="44">
                  <c:v>-6.1539999999999997E-2</c:v>
                </c:pt>
                <c:pt idx="45">
                  <c:v>-6.225E-2</c:v>
                </c:pt>
                <c:pt idx="46">
                  <c:v>-5.6009999999999997E-2</c:v>
                </c:pt>
                <c:pt idx="47">
                  <c:v>-6.0505000000000003E-2</c:v>
                </c:pt>
                <c:pt idx="48">
                  <c:v>-6.5000000000000002E-2</c:v>
                </c:pt>
                <c:pt idx="49">
                  <c:v>-6.5000000000000002E-2</c:v>
                </c:pt>
                <c:pt idx="50">
                  <c:v>-6.5000000000000002E-2</c:v>
                </c:pt>
                <c:pt idx="51">
                  <c:v>-6.5000000000000002E-2</c:v>
                </c:pt>
                <c:pt idx="52">
                  <c:v>-6.5000000000000002E-2</c:v>
                </c:pt>
                <c:pt idx="53">
                  <c:v>-6.5000000000000002E-2</c:v>
                </c:pt>
                <c:pt idx="54">
                  <c:v>-6.5000000000000002E-2</c:v>
                </c:pt>
                <c:pt idx="55">
                  <c:v>-6.5000000000000002E-2</c:v>
                </c:pt>
                <c:pt idx="56">
                  <c:v>-6.5000000000000002E-2</c:v>
                </c:pt>
                <c:pt idx="57">
                  <c:v>-6.5000000000000002E-2</c:v>
                </c:pt>
                <c:pt idx="58">
                  <c:v>-6.5000000000000002E-2</c:v>
                </c:pt>
                <c:pt idx="59">
                  <c:v>-6.5000000000000002E-2</c:v>
                </c:pt>
                <c:pt idx="60">
                  <c:v>-6.5000000000000002E-2</c:v>
                </c:pt>
                <c:pt idx="61">
                  <c:v>-6.5000000000000002E-2</c:v>
                </c:pt>
                <c:pt idx="62">
                  <c:v>-6.5000000000000002E-2</c:v>
                </c:pt>
                <c:pt idx="63">
                  <c:v>-6.5000000000000002E-2</c:v>
                </c:pt>
                <c:pt idx="64">
                  <c:v>-6.5000000000000002E-2</c:v>
                </c:pt>
                <c:pt idx="65">
                  <c:v>-6.5000000000000002E-2</c:v>
                </c:pt>
                <c:pt idx="66">
                  <c:v>-6.5000000000000002E-2</c:v>
                </c:pt>
                <c:pt idx="67">
                  <c:v>-6.5000000000000002E-2</c:v>
                </c:pt>
                <c:pt idx="68">
                  <c:v>-6.5000000000000002E-2</c:v>
                </c:pt>
                <c:pt idx="69">
                  <c:v>-6.5000000000000002E-2</c:v>
                </c:pt>
                <c:pt idx="70">
                  <c:v>-6.5000000000000002E-2</c:v>
                </c:pt>
                <c:pt idx="71">
                  <c:v>-6.5000000000000002E-2</c:v>
                </c:pt>
                <c:pt idx="72">
                  <c:v>-9.6310000000000007E-2</c:v>
                </c:pt>
                <c:pt idx="73" formatCode="General">
                  <c:v>-9.6310000000000007E-2</c:v>
                </c:pt>
                <c:pt idx="74" formatCode="General">
                  <c:v>-6.1539999999999997E-2</c:v>
                </c:pt>
                <c:pt idx="75" formatCode="General">
                  <c:v>-6.225E-2</c:v>
                </c:pt>
                <c:pt idx="76" formatCode="General">
                  <c:v>-5.6009999999999997E-2</c:v>
                </c:pt>
                <c:pt idx="77" formatCode="General">
                  <c:v>-6.0505000000000003E-2</c:v>
                </c:pt>
                <c:pt idx="78" formatCode="General">
                  <c:v>-6.5000000000000002E-2</c:v>
                </c:pt>
                <c:pt idx="79" formatCode="General">
                  <c:v>-6.5000000000000002E-2</c:v>
                </c:pt>
                <c:pt idx="80" formatCode="General">
                  <c:v>-6.5000000000000002E-2</c:v>
                </c:pt>
                <c:pt idx="81" formatCode="General">
                  <c:v>-6.5000000000000002E-2</c:v>
                </c:pt>
                <c:pt idx="82" formatCode="General">
                  <c:v>-6.5000000000000002E-2</c:v>
                </c:pt>
                <c:pt idx="83" formatCode="General">
                  <c:v>-6.5000000000000002E-2</c:v>
                </c:pt>
                <c:pt idx="84" formatCode="General">
                  <c:v>-6.5000000000000002E-2</c:v>
                </c:pt>
                <c:pt idx="85" formatCode="General">
                  <c:v>-7.9046000000000005E-2</c:v>
                </c:pt>
                <c:pt idx="86" formatCode="General">
                  <c:v>-0.111148</c:v>
                </c:pt>
                <c:pt idx="87" formatCode="General">
                  <c:v>-0.139628</c:v>
                </c:pt>
                <c:pt idx="88" formatCode="General">
                  <c:v>-0.15010599999999999</c:v>
                </c:pt>
                <c:pt idx="89" formatCode="General">
                  <c:v>-0.13170100000000001</c:v>
                </c:pt>
                <c:pt idx="90" formatCode="General">
                  <c:v>-0.11883299999999999</c:v>
                </c:pt>
                <c:pt idx="91" formatCode="General">
                  <c:v>-0.106102</c:v>
                </c:pt>
                <c:pt idx="92" formatCode="General">
                  <c:v>-0.12435599999999999</c:v>
                </c:pt>
                <c:pt idx="93" formatCode="General">
                  <c:v>-0.161991</c:v>
                </c:pt>
                <c:pt idx="94" formatCode="General">
                  <c:v>-0.21474199999999999</c:v>
                </c:pt>
                <c:pt idx="95" formatCode="General">
                  <c:v>-0.27797899999999998</c:v>
                </c:pt>
                <c:pt idx="96" formatCode="General">
                  <c:v>-0.341505</c:v>
                </c:pt>
                <c:pt idx="97" formatCode="General">
                  <c:v>-0.39456799999999997</c:v>
                </c:pt>
                <c:pt idx="98" formatCode="General">
                  <c:v>-0.450735</c:v>
                </c:pt>
                <c:pt idx="99" formatCode="General">
                  <c:v>-0.422564</c:v>
                </c:pt>
                <c:pt idx="100" formatCode="General">
                  <c:v>-0.41366199999999997</c:v>
                </c:pt>
              </c:numCache>
            </c:numRef>
          </c:val>
        </c:ser>
        <c:ser>
          <c:idx val="6"/>
          <c:order val="6"/>
          <c:tx>
            <c:strRef>
              <c:f>Sheet1!$A$8</c:f>
              <c:strCache>
                <c:ptCount val="1"/>
                <c:pt idx="0">
                  <c:v>   Pipeline Imports from Canada</c:v>
                </c:pt>
              </c:strCache>
            </c:strRef>
          </c:tx>
          <c:spPr>
            <a:solidFill>
              <a:srgbClr val="5D9732"/>
            </a:solidFill>
            <a:ln w="25400">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Sheet1!$B$8:$CX$8</c:f>
              <c:numCache>
                <c:formatCode>0.00</c:formatCode>
                <c:ptCount val="101"/>
                <c:pt idx="0">
                  <c:v>-3.543965</c:v>
                </c:pt>
                <c:pt idx="1">
                  <c:v>-3.7285370000000002</c:v>
                </c:pt>
                <c:pt idx="2">
                  <c:v>-3.7849780000000002</c:v>
                </c:pt>
                <c:pt idx="3">
                  <c:v>-3.4372289999999999</c:v>
                </c:pt>
                <c:pt idx="4">
                  <c:v>-3.6065429999999998</c:v>
                </c:pt>
                <c:pt idx="5">
                  <c:v>-3.700453</c:v>
                </c:pt>
                <c:pt idx="6">
                  <c:v>-3.5899939999999999</c:v>
                </c:pt>
                <c:pt idx="7">
                  <c:v>-3.7827090000000001</c:v>
                </c:pt>
                <c:pt idx="8">
                  <c:v>-3.589089</c:v>
                </c:pt>
                <c:pt idx="9">
                  <c:v>-3.2711070000000002</c:v>
                </c:pt>
                <c:pt idx="10">
                  <c:v>-3.2797519999999998</c:v>
                </c:pt>
                <c:pt idx="11">
                  <c:v>-3.1170800000000001</c:v>
                </c:pt>
                <c:pt idx="12">
                  <c:v>-2.9628260000000002</c:v>
                </c:pt>
                <c:pt idx="13">
                  <c:v>-2.7683230000000001</c:v>
                </c:pt>
                <c:pt idx="14">
                  <c:v>-2.6113849999999998</c:v>
                </c:pt>
                <c:pt idx="15">
                  <c:v>-2.5261819999999999</c:v>
                </c:pt>
                <c:pt idx="16">
                  <c:v>-2.4542480000000002</c:v>
                </c:pt>
                <c:pt idx="17">
                  <c:v>-2.1919209999999998</c:v>
                </c:pt>
                <c:pt idx="18">
                  <c:v>-1.9911190000000001</c:v>
                </c:pt>
                <c:pt idx="19">
                  <c:v>-1.8805609999999999</c:v>
                </c:pt>
                <c:pt idx="20">
                  <c:v>-1.7962340000000001</c:v>
                </c:pt>
                <c:pt idx="21">
                  <c:v>-1.739689</c:v>
                </c:pt>
                <c:pt idx="22">
                  <c:v>-1.669759</c:v>
                </c:pt>
                <c:pt idx="23">
                  <c:v>-1.6239129999999999</c:v>
                </c:pt>
                <c:pt idx="24">
                  <c:v>-1.6156809999999999</c:v>
                </c:pt>
                <c:pt idx="25">
                  <c:v>-1.597979</c:v>
                </c:pt>
                <c:pt idx="26">
                  <c:v>-1.5753809999999999</c:v>
                </c:pt>
                <c:pt idx="27">
                  <c:v>-1.5421149999999999</c:v>
                </c:pt>
                <c:pt idx="28">
                  <c:v>-1.5086409999999999</c:v>
                </c:pt>
                <c:pt idx="29">
                  <c:v>-1.4863029999999999</c:v>
                </c:pt>
                <c:pt idx="30">
                  <c:v>-1.464288</c:v>
                </c:pt>
                <c:pt idx="31">
                  <c:v>-1.4488270000000001</c:v>
                </c:pt>
                <c:pt idx="32">
                  <c:v>-1.4348609999999999</c:v>
                </c:pt>
                <c:pt idx="33">
                  <c:v>-1.4263239999999999</c:v>
                </c:pt>
                <c:pt idx="34">
                  <c:v>-1.4338949999999999</c:v>
                </c:pt>
                <c:pt idx="35">
                  <c:v>-1.4445840000000001</c:v>
                </c:pt>
                <c:pt idx="36">
                  <c:v>-1.463446</c:v>
                </c:pt>
                <c:pt idx="37">
                  <c:v>-1.4933890000000001</c:v>
                </c:pt>
                <c:pt idx="38">
                  <c:v>-1.52352</c:v>
                </c:pt>
                <c:pt idx="39">
                  <c:v>-1.5522990000000001</c:v>
                </c:pt>
                <c:pt idx="40">
                  <c:v>-1.6303289999999999</c:v>
                </c:pt>
                <c:pt idx="41">
                  <c:v>-1.6303289999999999</c:v>
                </c:pt>
                <c:pt idx="42">
                  <c:v>-2.7683230000000001</c:v>
                </c:pt>
                <c:pt idx="43" formatCode="General">
                  <c:v>-2.7683230000000001</c:v>
                </c:pt>
                <c:pt idx="44">
                  <c:v>-2.5844070000000001</c:v>
                </c:pt>
                <c:pt idx="45">
                  <c:v>-2.520149</c:v>
                </c:pt>
                <c:pt idx="46">
                  <c:v>-2.460118</c:v>
                </c:pt>
                <c:pt idx="47">
                  <c:v>-2.1876229999999999</c:v>
                </c:pt>
                <c:pt idx="48">
                  <c:v>-1.971846</c:v>
                </c:pt>
                <c:pt idx="49">
                  <c:v>-1.8494679999999999</c:v>
                </c:pt>
                <c:pt idx="50">
                  <c:v>-1.7365200000000001</c:v>
                </c:pt>
                <c:pt idx="51">
                  <c:v>-1.66673</c:v>
                </c:pt>
                <c:pt idx="52">
                  <c:v>-1.6120559999999999</c:v>
                </c:pt>
                <c:pt idx="53">
                  <c:v>-1.5867089999999999</c:v>
                </c:pt>
                <c:pt idx="54">
                  <c:v>-1.6074820000000001</c:v>
                </c:pt>
                <c:pt idx="55">
                  <c:v>-1.6064309999999999</c:v>
                </c:pt>
                <c:pt idx="56">
                  <c:v>-1.59839</c:v>
                </c:pt>
                <c:pt idx="57">
                  <c:v>-1.5867770000000001</c:v>
                </c:pt>
                <c:pt idx="58">
                  <c:v>-1.591655</c:v>
                </c:pt>
                <c:pt idx="59">
                  <c:v>-1.5985</c:v>
                </c:pt>
                <c:pt idx="60">
                  <c:v>-1.605774</c:v>
                </c:pt>
                <c:pt idx="61">
                  <c:v>-1.6248199999999999</c:v>
                </c:pt>
                <c:pt idx="62">
                  <c:v>-1.644938</c:v>
                </c:pt>
                <c:pt idx="63">
                  <c:v>-1.6835990000000001</c:v>
                </c:pt>
                <c:pt idx="64">
                  <c:v>-1.7491719999999999</c:v>
                </c:pt>
                <c:pt idx="65">
                  <c:v>-1.825264</c:v>
                </c:pt>
                <c:pt idx="66">
                  <c:v>-1.9103060000000001</c:v>
                </c:pt>
                <c:pt idx="67">
                  <c:v>-2.023031</c:v>
                </c:pt>
                <c:pt idx="68">
                  <c:v>-2.143087</c:v>
                </c:pt>
                <c:pt idx="69">
                  <c:v>-2.2610079999999999</c:v>
                </c:pt>
                <c:pt idx="70">
                  <c:v>-2.4143289999999999</c:v>
                </c:pt>
                <c:pt idx="71">
                  <c:v>-2.4143289999999999</c:v>
                </c:pt>
                <c:pt idx="72">
                  <c:v>-2.7683230000000001</c:v>
                </c:pt>
                <c:pt idx="73" formatCode="General">
                  <c:v>-2.7683230000000001</c:v>
                </c:pt>
                <c:pt idx="74" formatCode="General">
                  <c:v>-2.6146319999999998</c:v>
                </c:pt>
                <c:pt idx="75" formatCode="General">
                  <c:v>-2.5630639999999998</c:v>
                </c:pt>
                <c:pt idx="76" formatCode="General">
                  <c:v>-2.488505</c:v>
                </c:pt>
                <c:pt idx="77" formatCode="General">
                  <c:v>-2.1834820000000001</c:v>
                </c:pt>
                <c:pt idx="78" formatCode="General">
                  <c:v>-1.9756849999999999</c:v>
                </c:pt>
                <c:pt idx="79" formatCode="General">
                  <c:v>-1.8483259999999999</c:v>
                </c:pt>
                <c:pt idx="80" formatCode="General">
                  <c:v>-1.7418610000000001</c:v>
                </c:pt>
                <c:pt idx="81" formatCode="General">
                  <c:v>-1.649858</c:v>
                </c:pt>
                <c:pt idx="82" formatCode="General">
                  <c:v>-1.575742</c:v>
                </c:pt>
                <c:pt idx="83" formatCode="General">
                  <c:v>-1.5385500000000001</c:v>
                </c:pt>
                <c:pt idx="84" formatCode="General">
                  <c:v>-1.509941</c:v>
                </c:pt>
                <c:pt idx="85" formatCode="General">
                  <c:v>-1.5046930000000001</c:v>
                </c:pt>
                <c:pt idx="86" formatCode="General">
                  <c:v>-1.4730220000000001</c:v>
                </c:pt>
                <c:pt idx="87" formatCode="General">
                  <c:v>-1.4455169999999999</c:v>
                </c:pt>
                <c:pt idx="88" formatCode="General">
                  <c:v>-1.438698</c:v>
                </c:pt>
                <c:pt idx="89" formatCode="General">
                  <c:v>-1.4144730000000001</c:v>
                </c:pt>
                <c:pt idx="90" formatCode="General">
                  <c:v>-1.3972089999999999</c:v>
                </c:pt>
                <c:pt idx="91" formatCode="General">
                  <c:v>-1.3892679999999999</c:v>
                </c:pt>
                <c:pt idx="92" formatCode="General">
                  <c:v>-1.3600289999999999</c:v>
                </c:pt>
                <c:pt idx="93" formatCode="General">
                  <c:v>-1.3545510000000001</c:v>
                </c:pt>
                <c:pt idx="94" formatCode="General">
                  <c:v>-1.36442</c:v>
                </c:pt>
                <c:pt idx="95" formatCode="General">
                  <c:v>-1.369327</c:v>
                </c:pt>
                <c:pt idx="96" formatCode="General">
                  <c:v>-1.3826210000000001</c:v>
                </c:pt>
                <c:pt idx="97" formatCode="General">
                  <c:v>-1.413613</c:v>
                </c:pt>
                <c:pt idx="98" formatCode="General">
                  <c:v>-1.4261349999999999</c:v>
                </c:pt>
                <c:pt idx="99" formatCode="General">
                  <c:v>-1.442974</c:v>
                </c:pt>
                <c:pt idx="100" formatCode="General">
                  <c:v>-1.5050730000000001</c:v>
                </c:pt>
              </c:numCache>
            </c:numRef>
          </c:val>
        </c:ser>
        <c:dLbls>
          <c:showLegendKey val="0"/>
          <c:showVal val="0"/>
          <c:showCatName val="0"/>
          <c:showSerName val="0"/>
          <c:showPercent val="0"/>
          <c:showBubbleSize val="0"/>
        </c:dLbls>
        <c:axId val="186107392"/>
        <c:axId val="93934656"/>
      </c:areaChart>
      <c:catAx>
        <c:axId val="186106880"/>
        <c:scaling>
          <c:orientation val="minMax"/>
        </c:scaling>
        <c:delete val="0"/>
        <c:axPos val="b"/>
        <c:numFmt formatCode="General" sourceLinked="0"/>
        <c:majorTickMark val="none"/>
        <c:minorTickMark val="none"/>
        <c:tickLblPos val="low"/>
        <c:spPr>
          <a:ln w="12700">
            <a:solidFill>
              <a:srgbClr val="000000"/>
            </a:solidFill>
          </a:ln>
        </c:spPr>
        <c:txPr>
          <a:bodyPr rot="0" vert="horz"/>
          <a:lstStyle/>
          <a:p>
            <a:pPr>
              <a:defRPr/>
            </a:pPr>
            <a:endParaRPr lang="en-US"/>
          </a:p>
        </c:txPr>
        <c:crossAx val="93934080"/>
        <c:crossesAt val="0"/>
        <c:auto val="1"/>
        <c:lblAlgn val="ctr"/>
        <c:lblOffset val="100"/>
        <c:tickLblSkip val="10"/>
        <c:tickMarkSkip val="1"/>
        <c:noMultiLvlLbl val="0"/>
      </c:catAx>
      <c:valAx>
        <c:axId val="93934080"/>
        <c:scaling>
          <c:orientation val="minMax"/>
          <c:max val="16"/>
          <c:min val="-8"/>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rot="0" vert="horz"/>
          <a:lstStyle/>
          <a:p>
            <a:pPr>
              <a:defRPr/>
            </a:pPr>
            <a:endParaRPr lang="en-US"/>
          </a:p>
        </c:txPr>
        <c:crossAx val="186106880"/>
        <c:crosses val="autoZero"/>
        <c:crossBetween val="midCat"/>
        <c:majorUnit val="4"/>
      </c:valAx>
      <c:valAx>
        <c:axId val="93934656"/>
        <c:scaling>
          <c:orientation val="minMax"/>
          <c:max val="6"/>
          <c:min val="-6"/>
        </c:scaling>
        <c:delete val="1"/>
        <c:axPos val="r"/>
        <c:numFmt formatCode="0" sourceLinked="0"/>
        <c:majorTickMark val="out"/>
        <c:minorTickMark val="none"/>
        <c:tickLblPos val="none"/>
        <c:crossAx val="186107392"/>
        <c:crosses val="max"/>
        <c:crossBetween val="midCat"/>
        <c:majorUnit val="2"/>
      </c:valAx>
      <c:catAx>
        <c:axId val="186107392"/>
        <c:scaling>
          <c:orientation val="minMax"/>
        </c:scaling>
        <c:delete val="1"/>
        <c:axPos val="b"/>
        <c:majorTickMark val="out"/>
        <c:minorTickMark val="none"/>
        <c:tickLblPos val="none"/>
        <c:crossAx val="93934656"/>
        <c:crosses val="autoZero"/>
        <c:auto val="1"/>
        <c:lblAlgn val="ctr"/>
        <c:lblOffset val="100"/>
        <c:noMultiLvlLbl val="0"/>
      </c:catAx>
      <c:spPr>
        <a:noFill/>
        <a:ln w="25400">
          <a:noFill/>
        </a:ln>
      </c:spPr>
    </c:plotArea>
    <c:plotVisOnly val="1"/>
    <c:dispBlanksAs val="zero"/>
    <c:showDLblsOverMax val="0"/>
  </c:chart>
  <c:txPr>
    <a:bodyPr/>
    <a:lstStyle/>
    <a:p>
      <a:pPr>
        <a:defRPr sz="14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588235294117702E-2"/>
          <c:y val="6.5656565656565677E-2"/>
          <c:w val="0.88235294117647056"/>
          <c:h val="0.89717112605183236"/>
        </c:manualLayout>
      </c:layout>
      <c:lineChart>
        <c:grouping val="standard"/>
        <c:varyColors val="0"/>
        <c:ser>
          <c:idx val="2"/>
          <c:order val="0"/>
          <c:tx>
            <c:strRef>
              <c:f>Sheet1!$A$3</c:f>
              <c:strCache>
                <c:ptCount val="1"/>
              </c:strCache>
            </c:strRef>
          </c:tx>
          <c:spPr>
            <a:ln w="14386">
              <a:solidFill>
                <a:srgbClr val="FFFFFF"/>
              </a:solidFill>
              <a:prstDash val="solid"/>
            </a:ln>
          </c:spPr>
          <c:marker>
            <c:symbol val="none"/>
          </c:marker>
          <c:trendline>
            <c:spPr>
              <a:ln w="38100">
                <a:solidFill>
                  <a:srgbClr val="003953"/>
                </a:solidFill>
                <a:prstDash val="solid"/>
              </a:ln>
            </c:spPr>
            <c:trendlineType val="poly"/>
            <c:order val="3"/>
            <c:intercept val="12.5"/>
            <c:dispRSqr val="0"/>
            <c:dispEq val="0"/>
          </c:trendline>
          <c:cat>
            <c:numRef>
              <c:f>Sheet1!$B$1:$CN$1</c:f>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f>Sheet1!$B$3:$CN$3</c:f>
              <c:numCache>
                <c:formatCode>General</c:formatCode>
                <c:ptCount val="91"/>
                <c:pt idx="2">
                  <c:v>11.852994316758192</c:v>
                </c:pt>
                <c:pt idx="3">
                  <c:v>10.779557386799898</c:v>
                </c:pt>
                <c:pt idx="4">
                  <c:v>8.6963840658029987</c:v>
                </c:pt>
                <c:pt idx="5">
                  <c:v>11.728010985735505</c:v>
                </c:pt>
                <c:pt idx="6">
                  <c:v>11.299761382411422</c:v>
                </c:pt>
                <c:pt idx="7">
                  <c:v>10.726378231628031</c:v>
                </c:pt>
                <c:pt idx="8">
                  <c:v>5.7742603606182108</c:v>
                </c:pt>
                <c:pt idx="9">
                  <c:v>5.7964528959647543</c:v>
                </c:pt>
                <c:pt idx="10">
                  <c:v>6.1164999410614929</c:v>
                </c:pt>
                <c:pt idx="11">
                  <c:v>7.0887103804767149</c:v>
                </c:pt>
                <c:pt idx="12">
                  <c:v>6.3267067586921577</c:v>
                </c:pt>
                <c:pt idx="13">
                  <c:v>6.5620430572367106</c:v>
                </c:pt>
                <c:pt idx="14">
                  <c:v>7.4673304121923856</c:v>
                </c:pt>
                <c:pt idx="15">
                  <c:v>7.0447692853239818</c:v>
                </c:pt>
                <c:pt idx="16">
                  <c:v>7.5274282985271501</c:v>
                </c:pt>
                <c:pt idx="17">
                  <c:v>7.0489247717956172</c:v>
                </c:pt>
                <c:pt idx="18">
                  <c:v>8.0410682501445017</c:v>
                </c:pt>
                <c:pt idx="19">
                  <c:v>8.2712312270842645</c:v>
                </c:pt>
                <c:pt idx="20">
                  <c:v>8.1972983766241736</c:v>
                </c:pt>
                <c:pt idx="21">
                  <c:v>6.902405475165585</c:v>
                </c:pt>
                <c:pt idx="22">
                  <c:v>6.6812421719385506</c:v>
                </c:pt>
                <c:pt idx="23">
                  <c:v>7.1520492632929589</c:v>
                </c:pt>
                <c:pt idx="24">
                  <c:v>5.0975774021717379</c:v>
                </c:pt>
                <c:pt idx="25">
                  <c:v>3.0790320261217419</c:v>
                </c:pt>
                <c:pt idx="26">
                  <c:v>2.6965285503945946</c:v>
                </c:pt>
                <c:pt idx="27">
                  <c:v>4.5289581775893595</c:v>
                </c:pt>
                <c:pt idx="28">
                  <c:v>4.9211351156279948</c:v>
                </c:pt>
                <c:pt idx="29">
                  <c:v>3.7368630525284496</c:v>
                </c:pt>
                <c:pt idx="30">
                  <c:v>2.439339962646403</c:v>
                </c:pt>
                <c:pt idx="31">
                  <c:v>2.0899110033635315</c:v>
                </c:pt>
                <c:pt idx="32">
                  <c:v>0.24632047410588775</c:v>
                </c:pt>
                <c:pt idx="33">
                  <c:v>0.89132298744460936</c:v>
                </c:pt>
                <c:pt idx="34">
                  <c:v>2.1084218948554501</c:v>
                </c:pt>
                <c:pt idx="35">
                  <c:v>3.6593191279741921</c:v>
                </c:pt>
                <c:pt idx="36">
                  <c:v>3.2673063075153941</c:v>
                </c:pt>
                <c:pt idx="37">
                  <c:v>2.4405518014350092</c:v>
                </c:pt>
                <c:pt idx="38">
                  <c:v>3.5191588673365581</c:v>
                </c:pt>
                <c:pt idx="39">
                  <c:v>5.1721236023110517</c:v>
                </c:pt>
                <c:pt idx="40">
                  <c:v>4.9074396324362279</c:v>
                </c:pt>
                <c:pt idx="41">
                  <c:v>3.8334575679510596</c:v>
                </c:pt>
                <c:pt idx="42">
                  <c:v>1.6839919740247788</c:v>
                </c:pt>
                <c:pt idx="43">
                  <c:v>1.8865425982240946</c:v>
                </c:pt>
                <c:pt idx="44">
                  <c:v>2.2014011717500281</c:v>
                </c:pt>
                <c:pt idx="45">
                  <c:v>2.9794682194633326</c:v>
                </c:pt>
                <c:pt idx="46">
                  <c:v>2.7356547285611654</c:v>
                </c:pt>
                <c:pt idx="47">
                  <c:v>2.3356857388465713</c:v>
                </c:pt>
                <c:pt idx="48">
                  <c:v>2.6787260680826819</c:v>
                </c:pt>
                <c:pt idx="49">
                  <c:v>2.3023319227118977</c:v>
                </c:pt>
                <c:pt idx="50">
                  <c:v>2.8507360042526741</c:v>
                </c:pt>
                <c:pt idx="51">
                  <c:v>1.2685726115517992</c:v>
                </c:pt>
                <c:pt idx="52">
                  <c:v>1.3959040142822232</c:v>
                </c:pt>
                <c:pt idx="53">
                  <c:v>0.64235087126658375</c:v>
                </c:pt>
                <c:pt idx="54">
                  <c:v>1.4668789994359832</c:v>
                </c:pt>
                <c:pt idx="55">
                  <c:v>1.6196517668597643</c:v>
                </c:pt>
                <c:pt idx="56">
                  <c:v>1.3897996521021305</c:v>
                </c:pt>
                <c:pt idx="57">
                  <c:v>1.5395401903384842</c:v>
                </c:pt>
                <c:pt idx="58">
                  <c:v>0.47162029857572563</c:v>
                </c:pt>
                <c:pt idx="59">
                  <c:v>1.0000000000000001E-5</c:v>
                </c:pt>
                <c:pt idx="60">
                  <c:v>1.0000000000000001E-5</c:v>
                </c:pt>
                <c:pt idx="61">
                  <c:v>0.1501894552951466</c:v>
                </c:pt>
                <c:pt idx="62">
                  <c:v>0.96197678120975016</c:v>
                </c:pt>
                <c:pt idx="63">
                  <c:v>1.0000000000000001E-5</c:v>
                </c:pt>
                <c:pt idx="64">
                  <c:v>4.6157255128576047E-2</c:v>
                </c:pt>
                <c:pt idx="65">
                  <c:v>0.62153723747604417</c:v>
                </c:pt>
                <c:pt idx="66">
                  <c:v>1.0683029054979087</c:v>
                </c:pt>
                <c:pt idx="67">
                  <c:v>0.97904525993290914</c:v>
                </c:pt>
                <c:pt idx="68">
                  <c:v>1.3032400640829112</c:v>
                </c:pt>
                <c:pt idx="69">
                  <c:v>1.2312937015254599</c:v>
                </c:pt>
                <c:pt idx="70">
                  <c:v>0.9714780263403</c:v>
                </c:pt>
                <c:pt idx="71">
                  <c:v>0.68388760087432221</c:v>
                </c:pt>
                <c:pt idx="72">
                  <c:v>0.58132669069217435</c:v>
                </c:pt>
                <c:pt idx="73">
                  <c:v>0.70192736395884303</c:v>
                </c:pt>
                <c:pt idx="74">
                  <c:v>0.83326200804776374</c:v>
                </c:pt>
                <c:pt idx="75">
                  <c:v>0.84372186656711534</c:v>
                </c:pt>
                <c:pt idx="76">
                  <c:v>0.84766486858911527</c:v>
                </c:pt>
                <c:pt idx="77">
                  <c:v>0.78573018414298534</c:v>
                </c:pt>
                <c:pt idx="78">
                  <c:v>0.76380043786838936</c:v>
                </c:pt>
                <c:pt idx="79">
                  <c:v>0.75285439327184012</c:v>
                </c:pt>
                <c:pt idx="80">
                  <c:v>0.72751336025416169</c:v>
                </c:pt>
                <c:pt idx="81">
                  <c:v>0.69425423814610809</c:v>
                </c:pt>
                <c:pt idx="82">
                  <c:v>0.63518881232240698</c:v>
                </c:pt>
                <c:pt idx="83">
                  <c:v>0.64414958123464316</c:v>
                </c:pt>
                <c:pt idx="84">
                  <c:v>0.67827968941664984</c:v>
                </c:pt>
                <c:pt idx="85">
                  <c:v>0.75462458350270545</c:v>
                </c:pt>
                <c:pt idx="86">
                  <c:v>0.82443464272279332</c:v>
                </c:pt>
                <c:pt idx="87">
                  <c:v>0.86616467380811191</c:v>
                </c:pt>
                <c:pt idx="88">
                  <c:v>0.87726402240495549</c:v>
                </c:pt>
                <c:pt idx="89">
                  <c:v>0.84259587972574934</c:v>
                </c:pt>
                <c:pt idx="90">
                  <c:v>0.80120444623381637</c:v>
                </c:pt>
              </c:numCache>
            </c:numRef>
          </c:val>
          <c:smooth val="0"/>
        </c:ser>
        <c:ser>
          <c:idx val="3"/>
          <c:order val="1"/>
          <c:tx>
            <c:strRef>
              <c:f>Sheet1!$A$4</c:f>
              <c:strCache>
                <c:ptCount val="1"/>
                <c:pt idx="0">
                  <c:v>with negative numbers:</c:v>
                </c:pt>
              </c:strCache>
            </c:strRef>
          </c:tx>
          <c:spPr>
            <a:ln w="14386">
              <a:solidFill>
                <a:srgbClr val="000000"/>
              </a:solidFill>
              <a:prstDash val="solid"/>
            </a:ln>
          </c:spPr>
          <c:marker>
            <c:symbol val="none"/>
          </c:marker>
          <c:cat>
            <c:numRef>
              <c:f>Sheet1!$B$1:$CN$1</c:f>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f>Sheet1!$B$4:$CN$4</c:f>
              <c:numCache>
                <c:formatCode>General</c:formatCode>
                <c:ptCount val="91"/>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numCache>
            </c:numRef>
          </c:val>
          <c:smooth val="0"/>
        </c:ser>
        <c:ser>
          <c:idx val="0"/>
          <c:order val="2"/>
          <c:tx>
            <c:strRef>
              <c:f>Sheet1!$A$5</c:f>
              <c:strCache>
                <c:ptCount val="1"/>
                <c:pt idx="0">
                  <c:v>3-Year Rolling Growth</c:v>
                </c:pt>
              </c:strCache>
            </c:strRef>
          </c:tx>
          <c:spPr>
            <a:ln w="43157">
              <a:solidFill>
                <a:schemeClr val="accent1"/>
              </a:solidFill>
              <a:prstDash val="solid"/>
            </a:ln>
          </c:spPr>
          <c:marker>
            <c:symbol val="none"/>
          </c:marker>
          <c:cat>
            <c:numRef>
              <c:f>Sheet1!$B$1:$CN$1</c:f>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f>Sheet1!$B$5:$CN$5</c:f>
              <c:numCache>
                <c:formatCode>General</c:formatCode>
                <c:ptCount val="91"/>
                <c:pt idx="2">
                  <c:v>11.852994316758192</c:v>
                </c:pt>
                <c:pt idx="3">
                  <c:v>10.779557386799898</c:v>
                </c:pt>
                <c:pt idx="4">
                  <c:v>8.6963840658029987</c:v>
                </c:pt>
                <c:pt idx="5">
                  <c:v>11.728010985735505</c:v>
                </c:pt>
                <c:pt idx="6">
                  <c:v>11.299761382411422</c:v>
                </c:pt>
                <c:pt idx="7">
                  <c:v>10.726378231628031</c:v>
                </c:pt>
                <c:pt idx="8">
                  <c:v>5.7742603606182108</c:v>
                </c:pt>
                <c:pt idx="9">
                  <c:v>5.7964528959647543</c:v>
                </c:pt>
                <c:pt idx="10">
                  <c:v>6.1164999410614929</c:v>
                </c:pt>
                <c:pt idx="11">
                  <c:v>7.0887103804767149</c:v>
                </c:pt>
                <c:pt idx="12">
                  <c:v>6.3267067586921577</c:v>
                </c:pt>
                <c:pt idx="13">
                  <c:v>6.5620430572367106</c:v>
                </c:pt>
                <c:pt idx="14">
                  <c:v>7.4673304121923856</c:v>
                </c:pt>
                <c:pt idx="15">
                  <c:v>7.0447692853239818</c:v>
                </c:pt>
                <c:pt idx="16">
                  <c:v>7.5274282985271501</c:v>
                </c:pt>
                <c:pt idx="17">
                  <c:v>7.0489247717956172</c:v>
                </c:pt>
                <c:pt idx="18">
                  <c:v>8.0410682501445017</c:v>
                </c:pt>
                <c:pt idx="19">
                  <c:v>8.2712312270842645</c:v>
                </c:pt>
                <c:pt idx="20">
                  <c:v>8.1972983766241736</c:v>
                </c:pt>
                <c:pt idx="21">
                  <c:v>6.902405475165585</c:v>
                </c:pt>
                <c:pt idx="22">
                  <c:v>6.6812421719385506</c:v>
                </c:pt>
                <c:pt idx="23">
                  <c:v>7.1520492632929589</c:v>
                </c:pt>
                <c:pt idx="24">
                  <c:v>5.0975774021717379</c:v>
                </c:pt>
                <c:pt idx="25">
                  <c:v>3.0790320261217419</c:v>
                </c:pt>
                <c:pt idx="26">
                  <c:v>2.6965285503945946</c:v>
                </c:pt>
                <c:pt idx="27">
                  <c:v>4.5289581775893595</c:v>
                </c:pt>
                <c:pt idx="28">
                  <c:v>4.9211351156279948</c:v>
                </c:pt>
                <c:pt idx="29">
                  <c:v>3.7368630525284496</c:v>
                </c:pt>
                <c:pt idx="30">
                  <c:v>2.439339962646403</c:v>
                </c:pt>
                <c:pt idx="31">
                  <c:v>2.0899110033635315</c:v>
                </c:pt>
                <c:pt idx="32">
                  <c:v>0.24632047410588775</c:v>
                </c:pt>
                <c:pt idx="33">
                  <c:v>0.89132298744460936</c:v>
                </c:pt>
                <c:pt idx="34">
                  <c:v>2.1084218948554501</c:v>
                </c:pt>
                <c:pt idx="35">
                  <c:v>3.6593191279741921</c:v>
                </c:pt>
                <c:pt idx="36">
                  <c:v>3.2673063075153941</c:v>
                </c:pt>
                <c:pt idx="37">
                  <c:v>2.4405518014350092</c:v>
                </c:pt>
                <c:pt idx="38">
                  <c:v>3.5191588673365581</c:v>
                </c:pt>
                <c:pt idx="39">
                  <c:v>5.1721236023110517</c:v>
                </c:pt>
                <c:pt idx="40">
                  <c:v>4.9074396324362279</c:v>
                </c:pt>
                <c:pt idx="41">
                  <c:v>3.8334575679510596</c:v>
                </c:pt>
                <c:pt idx="42">
                  <c:v>1.6839919740247788</c:v>
                </c:pt>
                <c:pt idx="43">
                  <c:v>1.8865425982240946</c:v>
                </c:pt>
                <c:pt idx="44">
                  <c:v>2.2014011717500281</c:v>
                </c:pt>
                <c:pt idx="45">
                  <c:v>2.9794682194633326</c:v>
                </c:pt>
                <c:pt idx="46">
                  <c:v>2.7356547285611654</c:v>
                </c:pt>
                <c:pt idx="47">
                  <c:v>2.3356857388465713</c:v>
                </c:pt>
                <c:pt idx="48">
                  <c:v>2.6787260680826819</c:v>
                </c:pt>
                <c:pt idx="49">
                  <c:v>2.3023319227118977</c:v>
                </c:pt>
                <c:pt idx="50">
                  <c:v>2.8507360042526741</c:v>
                </c:pt>
                <c:pt idx="51">
                  <c:v>1.2685726115517992</c:v>
                </c:pt>
                <c:pt idx="52">
                  <c:v>1.3959040142822232</c:v>
                </c:pt>
                <c:pt idx="53">
                  <c:v>0.64235087126658375</c:v>
                </c:pt>
                <c:pt idx="54">
                  <c:v>1.4668789994359832</c:v>
                </c:pt>
                <c:pt idx="55">
                  <c:v>1.6196517668597643</c:v>
                </c:pt>
                <c:pt idx="56">
                  <c:v>1.3897996521021305</c:v>
                </c:pt>
                <c:pt idx="57">
                  <c:v>1.5395401903384842</c:v>
                </c:pt>
                <c:pt idx="58">
                  <c:v>0.47162029857572563</c:v>
                </c:pt>
                <c:pt idx="59">
                  <c:v>-0.81925476290699573</c:v>
                </c:pt>
                <c:pt idx="60">
                  <c:v>-3.2807401501588895E-2</c:v>
                </c:pt>
                <c:pt idx="61">
                  <c:v>0.1501894552951466</c:v>
                </c:pt>
                <c:pt idx="62">
                  <c:v>0.96197678120975016</c:v>
                </c:pt>
                <c:pt idx="63">
                  <c:v>-0.47570994023027335</c:v>
                </c:pt>
                <c:pt idx="64">
                  <c:v>4.6157255128576047E-2</c:v>
                </c:pt>
                <c:pt idx="65">
                  <c:v>0.62153723747604417</c:v>
                </c:pt>
                <c:pt idx="66">
                  <c:v>1.0683029054979087</c:v>
                </c:pt>
                <c:pt idx="67">
                  <c:v>0.97904525993290914</c:v>
                </c:pt>
                <c:pt idx="68">
                  <c:v>1.3032400640829112</c:v>
                </c:pt>
                <c:pt idx="69">
                  <c:v>1.2312937015254599</c:v>
                </c:pt>
                <c:pt idx="70">
                  <c:v>0.9714780263403</c:v>
                </c:pt>
                <c:pt idx="71">
                  <c:v>0.68388760087432221</c:v>
                </c:pt>
                <c:pt idx="72">
                  <c:v>0.58132669069217435</c:v>
                </c:pt>
                <c:pt idx="73">
                  <c:v>0.70192736395884303</c:v>
                </c:pt>
                <c:pt idx="74">
                  <c:v>0.83326200804776374</c:v>
                </c:pt>
                <c:pt idx="75">
                  <c:v>0.84372186656711534</c:v>
                </c:pt>
                <c:pt idx="76">
                  <c:v>0.84766486858911527</c:v>
                </c:pt>
                <c:pt idx="77">
                  <c:v>0.78573018414298534</c:v>
                </c:pt>
                <c:pt idx="78">
                  <c:v>0.76380043786838936</c:v>
                </c:pt>
                <c:pt idx="79">
                  <c:v>0.75285439327184012</c:v>
                </c:pt>
                <c:pt idx="80">
                  <c:v>0.72751336025416169</c:v>
                </c:pt>
                <c:pt idx="81">
                  <c:v>0.69425423814610809</c:v>
                </c:pt>
                <c:pt idx="82">
                  <c:v>0.63518881232240698</c:v>
                </c:pt>
                <c:pt idx="83">
                  <c:v>0.64414958123464316</c:v>
                </c:pt>
                <c:pt idx="84">
                  <c:v>0.67827968941664984</c:v>
                </c:pt>
                <c:pt idx="85">
                  <c:v>0.75462458350270545</c:v>
                </c:pt>
                <c:pt idx="86">
                  <c:v>0.82443464272279332</c:v>
                </c:pt>
                <c:pt idx="87">
                  <c:v>0.86616467380811191</c:v>
                </c:pt>
                <c:pt idx="88">
                  <c:v>0.87726402240495549</c:v>
                </c:pt>
                <c:pt idx="89">
                  <c:v>0.84259587972574934</c:v>
                </c:pt>
                <c:pt idx="90">
                  <c:v>0.80120444623381637</c:v>
                </c:pt>
              </c:numCache>
            </c:numRef>
          </c:val>
          <c:smooth val="0"/>
        </c:ser>
        <c:ser>
          <c:idx val="1"/>
          <c:order val="3"/>
          <c:tx>
            <c:strRef>
              <c:f>Sheet1!$A$6</c:f>
              <c:strCache>
                <c:ptCount val="1"/>
                <c:pt idx="0">
                  <c:v>GDP rolling</c:v>
                </c:pt>
              </c:strCache>
            </c:strRef>
          </c:tx>
          <c:spPr>
            <a:ln w="38100">
              <a:solidFill>
                <a:srgbClr val="A33340">
                  <a:lumMod val="60000"/>
                  <a:lumOff val="40000"/>
                </a:srgbClr>
              </a:solidFill>
            </a:ln>
          </c:spPr>
          <c:marker>
            <c:symbol val="none"/>
          </c:marker>
          <c:trendline>
            <c:spPr>
              <a:ln w="38100">
                <a:solidFill>
                  <a:srgbClr val="A33340"/>
                </a:solidFill>
              </a:ln>
            </c:spPr>
            <c:trendlineType val="poly"/>
            <c:order val="2"/>
            <c:intercept val="4.5"/>
            <c:dispRSqr val="0"/>
            <c:dispEq val="0"/>
          </c:trendline>
          <c:cat>
            <c:numRef>
              <c:f>Sheet1!$B$1:$CN$1</c:f>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f>Sheet1!$B$6:$CN$6</c:f>
              <c:numCache>
                <c:formatCode>General</c:formatCode>
                <c:ptCount val="91"/>
                <c:pt idx="2">
                  <c:v>6.9290993374283572</c:v>
                </c:pt>
                <c:pt idx="3">
                  <c:v>5.5939416882371251</c:v>
                </c:pt>
                <c:pt idx="4">
                  <c:v>2.7071267829856582</c:v>
                </c:pt>
                <c:pt idx="5">
                  <c:v>3.7007734828779615</c:v>
                </c:pt>
                <c:pt idx="6">
                  <c:v>2.8477930808033181</c:v>
                </c:pt>
                <c:pt idx="7">
                  <c:v>3.760014931172373</c:v>
                </c:pt>
                <c:pt idx="8">
                  <c:v>1.1584878030032719</c:v>
                </c:pt>
                <c:pt idx="9">
                  <c:v>2.7094622167689097</c:v>
                </c:pt>
                <c:pt idx="10">
                  <c:v>2.8627974294881176</c:v>
                </c:pt>
                <c:pt idx="11">
                  <c:v>3.9866624018044083</c:v>
                </c:pt>
                <c:pt idx="12">
                  <c:v>3.7312551572463493</c:v>
                </c:pt>
                <c:pt idx="13">
                  <c:v>4.3313996702950996</c:v>
                </c:pt>
                <c:pt idx="14">
                  <c:v>5.4097522944469567</c:v>
                </c:pt>
                <c:pt idx="15">
                  <c:v>5.5364945381026098</c:v>
                </c:pt>
                <c:pt idx="16">
                  <c:v>6.2860871111640293</c:v>
                </c:pt>
                <c:pt idx="17">
                  <c:v>5.2635300074235891</c:v>
                </c:pt>
                <c:pt idx="18">
                  <c:v>4.7368342588281598</c:v>
                </c:pt>
                <c:pt idx="19">
                  <c:v>3.5935535054572698</c:v>
                </c:pt>
                <c:pt idx="20">
                  <c:v>2.7320512464169333</c:v>
                </c:pt>
                <c:pt idx="21">
                  <c:v>2.2025365566403776</c:v>
                </c:pt>
                <c:pt idx="22">
                  <c:v>2.8987168923853002</c:v>
                </c:pt>
                <c:pt idx="23">
                  <c:v>4.7290671039493137</c:v>
                </c:pt>
                <c:pt idx="24">
                  <c:v>3.4241403231096257</c:v>
                </c:pt>
                <c:pt idx="25">
                  <c:v>1.6043359090260223</c:v>
                </c:pt>
                <c:pt idx="26">
                  <c:v>1.5210878320385479</c:v>
                </c:pt>
                <c:pt idx="27">
                  <c:v>3.2361268642404628</c:v>
                </c:pt>
                <c:pt idx="28">
                  <c:v>5.1845280667297988</c:v>
                </c:pt>
                <c:pt idx="29">
                  <c:v>4.4441738837051714</c:v>
                </c:pt>
                <c:pt idx="30">
                  <c:v>2.8031761579067282</c:v>
                </c:pt>
                <c:pt idx="31">
                  <c:v>1.8304916038539787</c:v>
                </c:pt>
                <c:pt idx="32">
                  <c:v>0.12922372114767544</c:v>
                </c:pt>
                <c:pt idx="33">
                  <c:v>1.7349892385077448</c:v>
                </c:pt>
                <c:pt idx="34">
                  <c:v>3.2541446941545482</c:v>
                </c:pt>
                <c:pt idx="35">
                  <c:v>5.3681022046182969</c:v>
                </c:pt>
                <c:pt idx="36">
                  <c:v>4.9907000764978227</c:v>
                </c:pt>
                <c:pt idx="37">
                  <c:v>3.7369046928266592</c:v>
                </c:pt>
                <c:pt idx="38">
                  <c:v>3.7253661119385217</c:v>
                </c:pt>
                <c:pt idx="39">
                  <c:v>3.7815771216371141</c:v>
                </c:pt>
                <c:pt idx="40">
                  <c:v>3.2631556562923381</c:v>
                </c:pt>
                <c:pt idx="41">
                  <c:v>1.8303183989163641</c:v>
                </c:pt>
                <c:pt idx="42">
                  <c:v>1.7895392939899279</c:v>
                </c:pt>
                <c:pt idx="43">
                  <c:v>2.0639389404464525</c:v>
                </c:pt>
                <c:pt idx="44">
                  <c:v>3.4448504910937761</c:v>
                </c:pt>
                <c:pt idx="45">
                  <c:v>3.1656585596799403</c:v>
                </c:pt>
                <c:pt idx="46">
                  <c:v>3.5160025201302014</c:v>
                </c:pt>
                <c:pt idx="47">
                  <c:v>3.6649942618851572</c:v>
                </c:pt>
                <c:pt idx="48">
                  <c:v>4.243661019604561</c:v>
                </c:pt>
                <c:pt idx="49">
                  <c:v>4.540577047726746</c:v>
                </c:pt>
                <c:pt idx="50">
                  <c:v>4.4087640320237709</c:v>
                </c:pt>
                <c:pt idx="51">
                  <c:v>3.2380794788903433</c:v>
                </c:pt>
                <c:pt idx="52">
                  <c:v>2.2763883455720002</c:v>
                </c:pt>
                <c:pt idx="53">
                  <c:v>1.8534830985359241</c:v>
                </c:pt>
                <c:pt idx="54">
                  <c:v>2.7897725787754402</c:v>
                </c:pt>
                <c:pt idx="55">
                  <c:v>3.3115943502484146</c:v>
                </c:pt>
                <c:pt idx="56">
                  <c:v>3.2647455505294687</c:v>
                </c:pt>
                <c:pt idx="57">
                  <c:v>2.5946942199546186</c:v>
                </c:pt>
                <c:pt idx="58">
                  <c:v>1.3771163656027374</c:v>
                </c:pt>
                <c:pt idx="59">
                  <c:v>-0.44700834839045411</c:v>
                </c:pt>
                <c:pt idx="60">
                  <c:v>-0.20188147750747065</c:v>
                </c:pt>
                <c:pt idx="61">
                  <c:v>0.42568561602129851</c:v>
                </c:pt>
                <c:pt idx="62">
                  <c:v>2.1507874329618426</c:v>
                </c:pt>
                <c:pt idx="63">
                  <c:v>2.0468178492877742</c:v>
                </c:pt>
                <c:pt idx="64">
                  <c:v>2.245799206046506</c:v>
                </c:pt>
                <c:pt idx="65">
                  <c:v>2.5045354222151373</c:v>
                </c:pt>
                <c:pt idx="66">
                  <c:v>2.6052548526115826</c:v>
                </c:pt>
                <c:pt idx="67">
                  <c:v>2.6564889213127607</c:v>
                </c:pt>
                <c:pt idx="68">
                  <c:v>2.516939661623141</c:v>
                </c:pt>
                <c:pt idx="69">
                  <c:v>2.5391705336693216</c:v>
                </c:pt>
                <c:pt idx="70">
                  <c:v>2.6749014687577954</c:v>
                </c:pt>
                <c:pt idx="71">
                  <c:v>2.5945478216658824</c:v>
                </c:pt>
                <c:pt idx="72">
                  <c:v>2.5316988409220142</c:v>
                </c:pt>
                <c:pt idx="73">
                  <c:v>2.4573222874999745</c:v>
                </c:pt>
                <c:pt idx="74">
                  <c:v>2.5211871777269357</c:v>
                </c:pt>
                <c:pt idx="75">
                  <c:v>2.5926717701791002</c:v>
                </c:pt>
                <c:pt idx="76">
                  <c:v>2.5664550380246398</c:v>
                </c:pt>
                <c:pt idx="77">
                  <c:v>2.4920640754167556</c:v>
                </c:pt>
                <c:pt idx="78">
                  <c:v>2.3967553471154535</c:v>
                </c:pt>
                <c:pt idx="79">
                  <c:v>2.3218558322030347</c:v>
                </c:pt>
                <c:pt idx="80">
                  <c:v>2.2616700373564003</c:v>
                </c:pt>
                <c:pt idx="81">
                  <c:v>2.1986886025503027</c:v>
                </c:pt>
                <c:pt idx="82">
                  <c:v>2.1604249604093795</c:v>
                </c:pt>
                <c:pt idx="83">
                  <c:v>2.1647533045190182</c:v>
                </c:pt>
                <c:pt idx="84">
                  <c:v>2.2132695772405064</c:v>
                </c:pt>
                <c:pt idx="85">
                  <c:v>2.2715157940186748</c:v>
                </c:pt>
                <c:pt idx="86">
                  <c:v>2.2996635867253756</c:v>
                </c:pt>
                <c:pt idx="87">
                  <c:v>2.3074851621826875</c:v>
                </c:pt>
                <c:pt idx="88">
                  <c:v>2.3163292014877657</c:v>
                </c:pt>
                <c:pt idx="89">
                  <c:v>2.3096380019943519</c:v>
                </c:pt>
                <c:pt idx="90">
                  <c:v>2.32267389621994</c:v>
                </c:pt>
              </c:numCache>
            </c:numRef>
          </c:val>
          <c:smooth val="0"/>
        </c:ser>
        <c:dLbls>
          <c:showLegendKey val="0"/>
          <c:showVal val="0"/>
          <c:showCatName val="0"/>
          <c:showSerName val="0"/>
          <c:showPercent val="0"/>
          <c:showBubbleSize val="0"/>
        </c:dLbls>
        <c:marker val="1"/>
        <c:smooth val="0"/>
        <c:axId val="187042816"/>
        <c:axId val="93936384"/>
      </c:lineChart>
      <c:catAx>
        <c:axId val="187042816"/>
        <c:scaling>
          <c:orientation val="minMax"/>
        </c:scaling>
        <c:delete val="0"/>
        <c:axPos val="b"/>
        <c:numFmt formatCode="General" sourceLinked="0"/>
        <c:majorTickMark val="out"/>
        <c:minorTickMark val="none"/>
        <c:tickLblPos val="nextTo"/>
        <c:spPr>
          <a:ln w="14386">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93936384"/>
        <c:crossesAt val="0"/>
        <c:auto val="1"/>
        <c:lblAlgn val="ctr"/>
        <c:lblOffset val="500"/>
        <c:tickLblSkip val="5"/>
        <c:tickMarkSkip val="5"/>
        <c:noMultiLvlLbl val="0"/>
      </c:catAx>
      <c:valAx>
        <c:axId val="93936384"/>
        <c:scaling>
          <c:orientation val="minMax"/>
          <c:max val="14"/>
          <c:min val="-2"/>
        </c:scaling>
        <c:delete val="0"/>
        <c:axPos val="l"/>
        <c:numFmt formatCode="#,##0;" sourceLinked="0"/>
        <c:majorTickMark val="out"/>
        <c:minorTickMark val="none"/>
        <c:tickLblPos val="nextTo"/>
        <c:spPr>
          <a:ln w="10789">
            <a:noFill/>
          </a:ln>
        </c:spPr>
        <c:txPr>
          <a:bodyPr rot="0" vert="horz"/>
          <a:lstStyle/>
          <a:p>
            <a:pPr>
              <a:defRPr sz="1400" b="0" i="0" u="none" strike="noStrike" baseline="0">
                <a:solidFill>
                  <a:srgbClr val="000000"/>
                </a:solidFill>
                <a:latin typeface="Arial"/>
                <a:ea typeface="Arial"/>
                <a:cs typeface="Arial"/>
              </a:defRPr>
            </a:pPr>
            <a:endParaRPr lang="en-US"/>
          </a:p>
        </c:txPr>
        <c:crossAx val="187042816"/>
        <c:crosses val="autoZero"/>
        <c:crossBetween val="midCat"/>
        <c:majorUnit val="2"/>
        <c:minorUnit val="4.0929E-2"/>
      </c:valAx>
      <c:spPr>
        <a:noFill/>
        <a:ln w="25400">
          <a:noFill/>
        </a:ln>
      </c:spPr>
    </c:plotArea>
    <c:plotVisOnly val="1"/>
    <c:dispBlanksAs val="gap"/>
    <c:showDLblsOverMax val="0"/>
  </c:chart>
  <c:spPr>
    <a:noFill/>
    <a:ln>
      <a:noFill/>
    </a:ln>
  </c:spPr>
  <c:txPr>
    <a:bodyPr/>
    <a:lstStyle/>
    <a:p>
      <a:pPr>
        <a:defRPr sz="1756" b="1" i="0" u="none" strike="noStrike" baseline="0">
          <a:solidFill>
            <a:srgbClr val="FFFF00"/>
          </a:solidFill>
          <a:latin typeface="Tahoma"/>
          <a:ea typeface="Tahoma"/>
          <a:cs typeface="Tahoma"/>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537102473498226E-2"/>
          <c:y val="6.5822784810128515E-2"/>
          <c:w val="0.8963486454652535"/>
          <c:h val="0.80506329113924047"/>
        </c:manualLayout>
      </c:layout>
      <c:areaChart>
        <c:grouping val="stacked"/>
        <c:varyColors val="0"/>
        <c:ser>
          <c:idx val="5"/>
          <c:order val="0"/>
          <c:tx>
            <c:strRef>
              <c:f>Sheet1!$A$2</c:f>
              <c:strCache>
                <c:ptCount val="1"/>
                <c:pt idx="0">
                  <c:v>Petroleum &amp; Other/Other</c:v>
                </c:pt>
              </c:strCache>
            </c:strRef>
          </c:tx>
          <c:spPr>
            <a:solidFill>
              <a:srgbClr val="BD732A"/>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Sheet1!$B$2:$AZ$2</c:f>
              <c:numCache>
                <c:formatCode>General</c:formatCode>
                <c:ptCount val="51"/>
                <c:pt idx="0">
                  <c:v>0.1369509539999999</c:v>
                </c:pt>
                <c:pt idx="1">
                  <c:v>0.13128458000000007</c:v>
                </c:pt>
                <c:pt idx="2">
                  <c:v>0.11296770499999961</c:v>
                </c:pt>
                <c:pt idx="3">
                  <c:v>0.12519556199999993</c:v>
                </c:pt>
                <c:pt idx="4">
                  <c:v>0.11950913399999914</c:v>
                </c:pt>
                <c:pt idx="5">
                  <c:v>8.9802692999999975E-2</c:v>
                </c:pt>
                <c:pt idx="6">
                  <c:v>9.6250238999999127E-2</c:v>
                </c:pt>
                <c:pt idx="7">
                  <c:v>0.10547759199999972</c:v>
                </c:pt>
                <c:pt idx="8">
                  <c:v>0.14139653299999982</c:v>
                </c:pt>
                <c:pt idx="9">
                  <c:v>0.13011330400000046</c:v>
                </c:pt>
                <c:pt idx="10">
                  <c:v>0.1244307770000007</c:v>
                </c:pt>
                <c:pt idx="11">
                  <c:v>0.13700259100000095</c:v>
                </c:pt>
                <c:pt idx="12">
                  <c:v>0.11081406000000099</c:v>
                </c:pt>
                <c:pt idx="13">
                  <c:v>0.14051510900000017</c:v>
                </c:pt>
                <c:pt idx="14">
                  <c:v>0.14214167899999999</c:v>
                </c:pt>
                <c:pt idx="15">
                  <c:v>0.14195243200000002</c:v>
                </c:pt>
                <c:pt idx="16">
                  <c:v>8.4759777999999938E-2</c:v>
                </c:pt>
                <c:pt idx="17">
                  <c:v>8.4527110999999572E-2</c:v>
                </c:pt>
                <c:pt idx="18">
                  <c:v>6.3465089999999391E-2</c:v>
                </c:pt>
                <c:pt idx="19">
                  <c:v>5.68696110000005E-2</c:v>
                </c:pt>
                <c:pt idx="20">
                  <c:v>5.5728008999999613E-2</c:v>
                </c:pt>
                <c:pt idx="21">
                  <c:v>4.9481529000000093E-2</c:v>
                </c:pt>
                <c:pt idx="22">
                  <c:v>4.3923697999999393E-2</c:v>
                </c:pt>
                <c:pt idx="23">
                  <c:v>4.7064722999999767E-2</c:v>
                </c:pt>
                <c:pt idx="24">
                  <c:v>4.4596777000000004E-2</c:v>
                </c:pt>
                <c:pt idx="25">
                  <c:v>4.2048566999999995E-2</c:v>
                </c:pt>
                <c:pt idx="26">
                  <c:v>4.1755113000000003E-2</c:v>
                </c:pt>
                <c:pt idx="27">
                  <c:v>4.7898144000000004E-2</c:v>
                </c:pt>
                <c:pt idx="28">
                  <c:v>4.8079938999999995E-2</c:v>
                </c:pt>
                <c:pt idx="29">
                  <c:v>4.2502129999999999E-2</c:v>
                </c:pt>
                <c:pt idx="30">
                  <c:v>4.2681837E-2</c:v>
                </c:pt>
                <c:pt idx="31">
                  <c:v>4.2707303999999995E-2</c:v>
                </c:pt>
                <c:pt idx="32">
                  <c:v>4.2761431000000003E-2</c:v>
                </c:pt>
                <c:pt idx="33">
                  <c:v>4.2921322000000005E-2</c:v>
                </c:pt>
                <c:pt idx="34">
                  <c:v>4.3045581999999999E-2</c:v>
                </c:pt>
                <c:pt idx="35">
                  <c:v>4.3021838999999999E-2</c:v>
                </c:pt>
                <c:pt idx="36">
                  <c:v>4.2830010000000002E-2</c:v>
                </c:pt>
                <c:pt idx="37">
                  <c:v>4.2742097999999999E-2</c:v>
                </c:pt>
                <c:pt idx="38">
                  <c:v>4.2676478000000004E-2</c:v>
                </c:pt>
                <c:pt idx="39">
                  <c:v>4.2651003E-2</c:v>
                </c:pt>
                <c:pt idx="40">
                  <c:v>4.2649449999999998E-2</c:v>
                </c:pt>
                <c:pt idx="41">
                  <c:v>4.2414952999999998E-2</c:v>
                </c:pt>
                <c:pt idx="42">
                  <c:v>4.2406528999999998E-2</c:v>
                </c:pt>
                <c:pt idx="43">
                  <c:v>4.2333323999999999E-2</c:v>
                </c:pt>
                <c:pt idx="44">
                  <c:v>4.2370098000000002E-2</c:v>
                </c:pt>
                <c:pt idx="45">
                  <c:v>4.2405582999999997E-2</c:v>
                </c:pt>
                <c:pt idx="46">
                  <c:v>4.2446275999999998E-2</c:v>
                </c:pt>
                <c:pt idx="47">
                  <c:v>4.2501621000000003E-2</c:v>
                </c:pt>
                <c:pt idx="48">
                  <c:v>4.2571201000000003E-2</c:v>
                </c:pt>
                <c:pt idx="49">
                  <c:v>4.2627658999999998E-2</c:v>
                </c:pt>
                <c:pt idx="50">
                  <c:v>4.2694264000000003E-2</c:v>
                </c:pt>
              </c:numCache>
            </c:numRef>
          </c:val>
        </c:ser>
        <c:ser>
          <c:idx val="3"/>
          <c:order val="1"/>
          <c:tx>
            <c:strRef>
              <c:f>Sheet1!$A$3</c:f>
              <c:strCache>
                <c:ptCount val="1"/>
                <c:pt idx="0">
                  <c:v>Nuclear</c:v>
                </c:pt>
              </c:strCache>
            </c:strRef>
          </c:tx>
          <c:spPr>
            <a:solidFill>
              <a:srgbClr val="A33340"/>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Sheet1!$B$3:$AZ$3</c:f>
              <c:numCache>
                <c:formatCode>General</c:formatCode>
                <c:ptCount val="51"/>
                <c:pt idx="0">
                  <c:v>0.57686167799999999</c:v>
                </c:pt>
                <c:pt idx="1">
                  <c:v>0.61256508700000001</c:v>
                </c:pt>
                <c:pt idx="2">
                  <c:v>0.61877626299999999</c:v>
                </c:pt>
                <c:pt idx="3">
                  <c:v>0.61029121400000008</c:v>
                </c:pt>
                <c:pt idx="4">
                  <c:v>0.6404398320000001</c:v>
                </c:pt>
                <c:pt idx="5">
                  <c:v>0.67340212300000002</c:v>
                </c:pt>
                <c:pt idx="6">
                  <c:v>0.67472854599999998</c:v>
                </c:pt>
                <c:pt idx="7">
                  <c:v>0.62864417099999992</c:v>
                </c:pt>
                <c:pt idx="8">
                  <c:v>0.67370210400000008</c:v>
                </c:pt>
                <c:pt idx="9">
                  <c:v>0.728254124</c:v>
                </c:pt>
                <c:pt idx="10">
                  <c:v>0.75389293999999996</c:v>
                </c:pt>
                <c:pt idx="11">
                  <c:v>0.76882630799999996</c:v>
                </c:pt>
                <c:pt idx="12">
                  <c:v>0.78006408700000007</c:v>
                </c:pt>
                <c:pt idx="13">
                  <c:v>0.76373269499999996</c:v>
                </c:pt>
                <c:pt idx="14">
                  <c:v>0.78852838699999994</c:v>
                </c:pt>
                <c:pt idx="15">
                  <c:v>0.78198636499999996</c:v>
                </c:pt>
                <c:pt idx="16">
                  <c:v>0.78721863600000008</c:v>
                </c:pt>
                <c:pt idx="17">
                  <c:v>0.80642475300000005</c:v>
                </c:pt>
                <c:pt idx="18">
                  <c:v>0.80620843500000006</c:v>
                </c:pt>
                <c:pt idx="19">
                  <c:v>0.79885458499999995</c:v>
                </c:pt>
                <c:pt idx="20">
                  <c:v>0.80696830099999994</c:v>
                </c:pt>
                <c:pt idx="21">
                  <c:v>0.79020436699999996</c:v>
                </c:pt>
                <c:pt idx="22">
                  <c:v>0.76933124899999994</c:v>
                </c:pt>
                <c:pt idx="23">
                  <c:v>0.78901651000000006</c:v>
                </c:pt>
                <c:pt idx="24">
                  <c:v>0.78362121600000001</c:v>
                </c:pt>
                <c:pt idx="25">
                  <c:v>0.77424047900000004</c:v>
                </c:pt>
                <c:pt idx="26">
                  <c:v>0.78144329800000001</c:v>
                </c:pt>
                <c:pt idx="27">
                  <c:v>0.79485083000000001</c:v>
                </c:pt>
                <c:pt idx="28">
                  <c:v>0.79780029299999999</c:v>
                </c:pt>
                <c:pt idx="29">
                  <c:v>0.80084448200000002</c:v>
                </c:pt>
                <c:pt idx="30">
                  <c:v>0.8036946410000001</c:v>
                </c:pt>
                <c:pt idx="31">
                  <c:v>0.80655664100000002</c:v>
                </c:pt>
                <c:pt idx="32">
                  <c:v>0.80754870600000006</c:v>
                </c:pt>
                <c:pt idx="33">
                  <c:v>0.80754870600000006</c:v>
                </c:pt>
                <c:pt idx="34">
                  <c:v>0.80754870600000006</c:v>
                </c:pt>
                <c:pt idx="35">
                  <c:v>0.80754919400000003</c:v>
                </c:pt>
                <c:pt idx="36">
                  <c:v>0.80754870600000006</c:v>
                </c:pt>
                <c:pt idx="37">
                  <c:v>0.80754870600000006</c:v>
                </c:pt>
                <c:pt idx="38">
                  <c:v>0.80754919400000003</c:v>
                </c:pt>
                <c:pt idx="39">
                  <c:v>0.80754870600000006</c:v>
                </c:pt>
                <c:pt idx="40">
                  <c:v>0.80831774900000009</c:v>
                </c:pt>
                <c:pt idx="41">
                  <c:v>0.80991723599999998</c:v>
                </c:pt>
                <c:pt idx="42">
                  <c:v>0.81033239700000004</c:v>
                </c:pt>
                <c:pt idx="43">
                  <c:v>0.81038500999999996</c:v>
                </c:pt>
                <c:pt idx="44">
                  <c:v>0.81121002200000003</c:v>
                </c:pt>
                <c:pt idx="45">
                  <c:v>0.81231726100000001</c:v>
                </c:pt>
                <c:pt idx="46">
                  <c:v>0.813315063</c:v>
                </c:pt>
                <c:pt idx="47">
                  <c:v>0.81665741000000003</c:v>
                </c:pt>
                <c:pt idx="48">
                  <c:v>0.82057659900000002</c:v>
                </c:pt>
                <c:pt idx="49">
                  <c:v>0.82494952399999999</c:v>
                </c:pt>
                <c:pt idx="50">
                  <c:v>0.83322241199999991</c:v>
                </c:pt>
              </c:numCache>
            </c:numRef>
          </c:val>
        </c:ser>
        <c:ser>
          <c:idx val="7"/>
          <c:order val="2"/>
          <c:tx>
            <c:strRef>
              <c:f>Sheet1!$A$4</c:f>
              <c:strCache>
                <c:ptCount val="1"/>
                <c:pt idx="0">
                  <c:v>Coal</c:v>
                </c:pt>
              </c:strCache>
            </c:strRef>
          </c:tx>
          <c:spPr>
            <a:solidFill>
              <a:srgbClr val="000000"/>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Sheet1!$B$4:$AZ$4</c:f>
              <c:numCache>
                <c:formatCode>General</c:formatCode>
                <c:ptCount val="51"/>
                <c:pt idx="0">
                  <c:v>1.594011479</c:v>
                </c:pt>
                <c:pt idx="1">
                  <c:v>1.5906227479999999</c:v>
                </c:pt>
                <c:pt idx="2">
                  <c:v>1.621206039</c:v>
                </c:pt>
                <c:pt idx="3">
                  <c:v>1.6900702320000001</c:v>
                </c:pt>
                <c:pt idx="4">
                  <c:v>1.690693864</c:v>
                </c:pt>
                <c:pt idx="5">
                  <c:v>1.7094264680000002</c:v>
                </c:pt>
                <c:pt idx="6">
                  <c:v>1.7951955930000001</c:v>
                </c:pt>
                <c:pt idx="7">
                  <c:v>1.8450157360000001</c:v>
                </c:pt>
                <c:pt idx="8">
                  <c:v>1.8735156899999998</c:v>
                </c:pt>
                <c:pt idx="9">
                  <c:v>1.8810872239999998</c:v>
                </c:pt>
                <c:pt idx="10">
                  <c:v>1.9662645959999998</c:v>
                </c:pt>
                <c:pt idx="11">
                  <c:v>1.9039559420000001</c:v>
                </c:pt>
                <c:pt idx="12">
                  <c:v>1.933130354</c:v>
                </c:pt>
                <c:pt idx="13">
                  <c:v>1.9737367520000002</c:v>
                </c:pt>
                <c:pt idx="14">
                  <c:v>1.9783005490000001</c:v>
                </c:pt>
                <c:pt idx="15">
                  <c:v>2.0128730460000002</c:v>
                </c:pt>
                <c:pt idx="16">
                  <c:v>1.990511135</c:v>
                </c:pt>
                <c:pt idx="17">
                  <c:v>2.016455584</c:v>
                </c:pt>
                <c:pt idx="18">
                  <c:v>1.9858012469999999</c:v>
                </c:pt>
                <c:pt idx="19">
                  <c:v>1.755904253</c:v>
                </c:pt>
                <c:pt idx="20">
                  <c:v>1.8472902790000001</c:v>
                </c:pt>
                <c:pt idx="21">
                  <c:v>1.733430005</c:v>
                </c:pt>
                <c:pt idx="22">
                  <c:v>1.5140429450000001</c:v>
                </c:pt>
                <c:pt idx="23">
                  <c:v>1.5859983870000001</c:v>
                </c:pt>
                <c:pt idx="24">
                  <c:v>1.6162524410000001</c:v>
                </c:pt>
                <c:pt idx="25">
                  <c:v>1.593816406</c:v>
                </c:pt>
                <c:pt idx="26">
                  <c:v>1.562684204</c:v>
                </c:pt>
                <c:pt idx="27">
                  <c:v>1.594974976</c:v>
                </c:pt>
                <c:pt idx="28">
                  <c:v>1.613511841</c:v>
                </c:pt>
                <c:pt idx="29">
                  <c:v>1.674404907</c:v>
                </c:pt>
                <c:pt idx="30">
                  <c:v>1.709073853</c:v>
                </c:pt>
                <c:pt idx="31">
                  <c:v>1.7137336430000001</c:v>
                </c:pt>
                <c:pt idx="32">
                  <c:v>1.7201385499999999</c:v>
                </c:pt>
                <c:pt idx="33">
                  <c:v>1.7262512210000001</c:v>
                </c:pt>
                <c:pt idx="34">
                  <c:v>1.7317036129999999</c:v>
                </c:pt>
                <c:pt idx="35">
                  <c:v>1.7241157229999999</c:v>
                </c:pt>
                <c:pt idx="36">
                  <c:v>1.7229962160000001</c:v>
                </c:pt>
                <c:pt idx="37">
                  <c:v>1.7209176030000002</c:v>
                </c:pt>
                <c:pt idx="38">
                  <c:v>1.718153931</c:v>
                </c:pt>
                <c:pt idx="39">
                  <c:v>1.7151303709999999</c:v>
                </c:pt>
                <c:pt idx="40">
                  <c:v>1.7133480219999999</c:v>
                </c:pt>
                <c:pt idx="41">
                  <c:v>1.7100976559999999</c:v>
                </c:pt>
                <c:pt idx="42">
                  <c:v>1.707757202</c:v>
                </c:pt>
                <c:pt idx="43">
                  <c:v>1.7050140380000001</c:v>
                </c:pt>
                <c:pt idx="44">
                  <c:v>1.7040141600000001</c:v>
                </c:pt>
                <c:pt idx="45">
                  <c:v>1.70428833</c:v>
                </c:pt>
                <c:pt idx="46">
                  <c:v>1.704687866</c:v>
                </c:pt>
                <c:pt idx="47">
                  <c:v>1.702449463</c:v>
                </c:pt>
                <c:pt idx="48">
                  <c:v>1.703774414</c:v>
                </c:pt>
                <c:pt idx="49">
                  <c:v>1.7022298579999999</c:v>
                </c:pt>
                <c:pt idx="50">
                  <c:v>1.7017506099999999</c:v>
                </c:pt>
              </c:numCache>
            </c:numRef>
          </c:val>
        </c:ser>
        <c:ser>
          <c:idx val="0"/>
          <c:order val="3"/>
          <c:tx>
            <c:strRef>
              <c:f>Sheet1!$A$5</c:f>
              <c:strCache>
                <c:ptCount val="1"/>
                <c:pt idx="0">
                  <c:v>Renewable</c:v>
                </c:pt>
              </c:strCache>
            </c:strRef>
          </c:tx>
          <c:spPr>
            <a:solidFill>
              <a:schemeClr val="accent3"/>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Sheet1!$B$5:$AZ$5</c:f>
              <c:numCache>
                <c:formatCode>General</c:formatCode>
                <c:ptCount val="51"/>
                <c:pt idx="0">
                  <c:v>0.35723807200000002</c:v>
                </c:pt>
                <c:pt idx="1">
                  <c:v>0.35777345300000002</c:v>
                </c:pt>
                <c:pt idx="2">
                  <c:v>0.32685782499999994</c:v>
                </c:pt>
                <c:pt idx="3">
                  <c:v>0.35670728999999995</c:v>
                </c:pt>
                <c:pt idx="4">
                  <c:v>0.336660876</c:v>
                </c:pt>
                <c:pt idx="5">
                  <c:v>0.38479813300000004</c:v>
                </c:pt>
                <c:pt idx="6">
                  <c:v>0.42295766700000009</c:v>
                </c:pt>
                <c:pt idx="7">
                  <c:v>0.43363611399999996</c:v>
                </c:pt>
                <c:pt idx="8">
                  <c:v>0.40042406700000005</c:v>
                </c:pt>
                <c:pt idx="9">
                  <c:v>0.39895903099999996</c:v>
                </c:pt>
                <c:pt idx="10">
                  <c:v>0.35647857100000002</c:v>
                </c:pt>
                <c:pt idx="11">
                  <c:v>0.28772968900000001</c:v>
                </c:pt>
                <c:pt idx="12">
                  <c:v>0.34343800100000005</c:v>
                </c:pt>
                <c:pt idx="13">
                  <c:v>0.355293109</c:v>
                </c:pt>
                <c:pt idx="14">
                  <c:v>0.35148463199999996</c:v>
                </c:pt>
                <c:pt idx="15">
                  <c:v>0.35765065299999999</c:v>
                </c:pt>
                <c:pt idx="16">
                  <c:v>0.38577190900000002</c:v>
                </c:pt>
                <c:pt idx="17">
                  <c:v>0.35274748499999997</c:v>
                </c:pt>
                <c:pt idx="18">
                  <c:v>0.38093238900000004</c:v>
                </c:pt>
                <c:pt idx="19">
                  <c:v>0.41772379699999995</c:v>
                </c:pt>
                <c:pt idx="20">
                  <c:v>0.42737607699999991</c:v>
                </c:pt>
                <c:pt idx="21">
                  <c:v>0.51333609699999994</c:v>
                </c:pt>
                <c:pt idx="22">
                  <c:v>0.49457319299999997</c:v>
                </c:pt>
                <c:pt idx="23">
                  <c:v>0.522464131</c:v>
                </c:pt>
                <c:pt idx="24">
                  <c:v>0.54155883800000004</c:v>
                </c:pt>
                <c:pt idx="25">
                  <c:v>0.57761675999999995</c:v>
                </c:pt>
                <c:pt idx="26">
                  <c:v>0.617657593</c:v>
                </c:pt>
                <c:pt idx="27">
                  <c:v>0.64411010699999993</c:v>
                </c:pt>
                <c:pt idx="28">
                  <c:v>0.66272485400000003</c:v>
                </c:pt>
                <c:pt idx="29">
                  <c:v>0.67086590599999996</c:v>
                </c:pt>
                <c:pt idx="30">
                  <c:v>0.67936138899999998</c:v>
                </c:pt>
                <c:pt idx="31">
                  <c:v>0.69036523399999994</c:v>
                </c:pt>
                <c:pt idx="32">
                  <c:v>0.6976383060000001</c:v>
                </c:pt>
                <c:pt idx="33">
                  <c:v>0.70334668</c:v>
                </c:pt>
                <c:pt idx="34">
                  <c:v>0.709948303</c:v>
                </c:pt>
                <c:pt idx="35">
                  <c:v>0.71563635299999995</c:v>
                </c:pt>
                <c:pt idx="36">
                  <c:v>0.72251959200000004</c:v>
                </c:pt>
                <c:pt idx="37">
                  <c:v>0.72914788799999997</c:v>
                </c:pt>
                <c:pt idx="38">
                  <c:v>0.73717889400000003</c:v>
                </c:pt>
                <c:pt idx="39">
                  <c:v>0.74556286599999999</c:v>
                </c:pt>
                <c:pt idx="40">
                  <c:v>0.75615008500000003</c:v>
                </c:pt>
                <c:pt idx="41">
                  <c:v>0.77045727499999994</c:v>
                </c:pt>
                <c:pt idx="42">
                  <c:v>0.78465331999999999</c:v>
                </c:pt>
                <c:pt idx="43">
                  <c:v>0.79953076199999995</c:v>
                </c:pt>
                <c:pt idx="44">
                  <c:v>0.81390747099999994</c:v>
                </c:pt>
                <c:pt idx="45">
                  <c:v>0.823008301</c:v>
                </c:pt>
                <c:pt idx="46">
                  <c:v>0.83598443599999994</c:v>
                </c:pt>
                <c:pt idx="47">
                  <c:v>0.85505615199999996</c:v>
                </c:pt>
                <c:pt idx="48">
                  <c:v>0.87551910399999999</c:v>
                </c:pt>
                <c:pt idx="49">
                  <c:v>0.89747576900000003</c:v>
                </c:pt>
                <c:pt idx="50">
                  <c:v>0.90906799299999996</c:v>
                </c:pt>
              </c:numCache>
            </c:numRef>
          </c:val>
        </c:ser>
        <c:ser>
          <c:idx val="1"/>
          <c:order val="4"/>
          <c:tx>
            <c:strRef>
              <c:f>Sheet1!$A$6</c:f>
              <c:strCache>
                <c:ptCount val="1"/>
                <c:pt idx="0">
                  <c:v>Natural Gas</c:v>
                </c:pt>
              </c:strCache>
            </c:strRef>
          </c:tx>
          <c:spPr>
            <a:solidFill>
              <a:schemeClr val="accent1"/>
            </a:solidFill>
            <a:ln w="28806">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Sheet1!$B$6:$AZ$6</c:f>
              <c:numCache>
                <c:formatCode>General</c:formatCode>
                <c:ptCount val="51"/>
                <c:pt idx="0">
                  <c:v>0.37276515399999999</c:v>
                </c:pt>
                <c:pt idx="1">
                  <c:v>0.38155301699999999</c:v>
                </c:pt>
                <c:pt idx="2">
                  <c:v>0.40407437199999996</c:v>
                </c:pt>
                <c:pt idx="3">
                  <c:v>0.41492679799999999</c:v>
                </c:pt>
                <c:pt idx="4">
                  <c:v>0.46021868199999999</c:v>
                </c:pt>
                <c:pt idx="5">
                  <c:v>0.496057945</c:v>
                </c:pt>
                <c:pt idx="6">
                  <c:v>0.45505557600000002</c:v>
                </c:pt>
                <c:pt idx="7">
                  <c:v>0.47939866999999997</c:v>
                </c:pt>
                <c:pt idx="8">
                  <c:v>0.53125710400000004</c:v>
                </c:pt>
                <c:pt idx="9">
                  <c:v>0.55639612699999996</c:v>
                </c:pt>
                <c:pt idx="10">
                  <c:v>0.60103815900000002</c:v>
                </c:pt>
                <c:pt idx="11">
                  <c:v>0.63912911899999991</c:v>
                </c:pt>
                <c:pt idx="12">
                  <c:v>0.69100574399999992</c:v>
                </c:pt>
                <c:pt idx="13">
                  <c:v>0.64990753899999998</c:v>
                </c:pt>
                <c:pt idx="14">
                  <c:v>0.71010001700000003</c:v>
                </c:pt>
                <c:pt idx="15">
                  <c:v>0.760960254</c:v>
                </c:pt>
                <c:pt idx="16">
                  <c:v>0.81644077000000004</c:v>
                </c:pt>
                <c:pt idx="17">
                  <c:v>0.89658979099999991</c:v>
                </c:pt>
                <c:pt idx="18">
                  <c:v>0.88298059900000003</c:v>
                </c:pt>
                <c:pt idx="19">
                  <c:v>0.92097868100000002</c:v>
                </c:pt>
                <c:pt idx="20">
                  <c:v>0.98769723400000009</c:v>
                </c:pt>
                <c:pt idx="21">
                  <c:v>1.013688929</c:v>
                </c:pt>
                <c:pt idx="22">
                  <c:v>1.2258941750000001</c:v>
                </c:pt>
                <c:pt idx="23">
                  <c:v>1.1136654799999999</c:v>
                </c:pt>
                <c:pt idx="24">
                  <c:v>1.133117065</c:v>
                </c:pt>
                <c:pt idx="25">
                  <c:v>1.146590088</c:v>
                </c:pt>
                <c:pt idx="26">
                  <c:v>1.179460693</c:v>
                </c:pt>
                <c:pt idx="27">
                  <c:v>1.147562744</c:v>
                </c:pt>
                <c:pt idx="28">
                  <c:v>1.1648173830000002</c:v>
                </c:pt>
                <c:pt idx="29">
                  <c:v>1.1442744140000001</c:v>
                </c:pt>
                <c:pt idx="30">
                  <c:v>1.1165288089999998</c:v>
                </c:pt>
                <c:pt idx="31">
                  <c:v>1.1164060059999998</c:v>
                </c:pt>
                <c:pt idx="32">
                  <c:v>1.131661255</c:v>
                </c:pt>
                <c:pt idx="33">
                  <c:v>1.1549189449999999</c:v>
                </c:pt>
                <c:pt idx="34">
                  <c:v>1.1842924800000001</c:v>
                </c:pt>
                <c:pt idx="35">
                  <c:v>1.2228608400000001</c:v>
                </c:pt>
                <c:pt idx="36">
                  <c:v>1.2518002930000001</c:v>
                </c:pt>
                <c:pt idx="37">
                  <c:v>1.2839522710000002</c:v>
                </c:pt>
                <c:pt idx="38">
                  <c:v>1.316708008</c:v>
                </c:pt>
                <c:pt idx="39">
                  <c:v>1.3459121090000001</c:v>
                </c:pt>
                <c:pt idx="40">
                  <c:v>1.3707687989999999</c:v>
                </c:pt>
                <c:pt idx="41">
                  <c:v>1.3879462890000001</c:v>
                </c:pt>
                <c:pt idx="42">
                  <c:v>1.404627563</c:v>
                </c:pt>
                <c:pt idx="43">
                  <c:v>1.4264426269999999</c:v>
                </c:pt>
                <c:pt idx="44">
                  <c:v>1.4492103270000001</c:v>
                </c:pt>
                <c:pt idx="45">
                  <c:v>1.4783803709999999</c:v>
                </c:pt>
                <c:pt idx="46">
                  <c:v>1.506750732</c:v>
                </c:pt>
                <c:pt idx="47">
                  <c:v>1.5281512450000001</c:v>
                </c:pt>
                <c:pt idx="48">
                  <c:v>1.5425329589999999</c:v>
                </c:pt>
                <c:pt idx="49">
                  <c:v>1.5529550779999999</c:v>
                </c:pt>
                <c:pt idx="50">
                  <c:v>1.568808472</c:v>
                </c:pt>
              </c:numCache>
            </c:numRef>
          </c:val>
        </c:ser>
        <c:dLbls>
          <c:showLegendKey val="0"/>
          <c:showVal val="0"/>
          <c:showCatName val="0"/>
          <c:showSerName val="0"/>
          <c:showPercent val="0"/>
          <c:showBubbleSize val="0"/>
        </c:dLbls>
        <c:axId val="187465216"/>
        <c:axId val="178672128"/>
      </c:areaChart>
      <c:catAx>
        <c:axId val="187465216"/>
        <c:scaling>
          <c:orientation val="minMax"/>
        </c:scaling>
        <c:delete val="0"/>
        <c:axPos val="b"/>
        <c:numFmt formatCode="General" sourceLinked="0"/>
        <c:majorTickMark val="out"/>
        <c:minorTickMark val="none"/>
        <c:tickLblPos val="nextTo"/>
        <c:spPr>
          <a:ln w="14403">
            <a:solidFill>
              <a:schemeClr val="tx1"/>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78672128"/>
        <c:crosses val="autoZero"/>
        <c:auto val="1"/>
        <c:lblAlgn val="ctr"/>
        <c:lblOffset val="100"/>
        <c:tickLblSkip val="5"/>
        <c:tickMarkSkip val="5"/>
        <c:noMultiLvlLbl val="0"/>
      </c:catAx>
      <c:valAx>
        <c:axId val="178672128"/>
        <c:scaling>
          <c:orientation val="minMax"/>
          <c:max val="6"/>
        </c:scaling>
        <c:delete val="0"/>
        <c:axPos val="l"/>
        <c:majorGridlines>
          <c:spPr>
            <a:ln w="14403">
              <a:solidFill>
                <a:srgbClr val="FFFFFF">
                  <a:lumMod val="65000"/>
                </a:srgbClr>
              </a:solidFill>
              <a:prstDash val="solid"/>
            </a:ln>
          </c:spPr>
        </c:majorGridlines>
        <c:numFmt formatCode="#,##0" sourceLinked="0"/>
        <c:majorTickMark val="out"/>
        <c:minorTickMark val="none"/>
        <c:tickLblPos val="nextTo"/>
        <c:spPr>
          <a:ln w="10802">
            <a:noFill/>
          </a:ln>
        </c:spPr>
        <c:txPr>
          <a:bodyPr rot="0" vert="horz"/>
          <a:lstStyle/>
          <a:p>
            <a:pPr>
              <a:defRPr sz="1400" b="0" i="0" u="none" strike="noStrike" baseline="0">
                <a:solidFill>
                  <a:srgbClr val="000000"/>
                </a:solidFill>
                <a:latin typeface="Arial"/>
                <a:ea typeface="Arial"/>
                <a:cs typeface="Arial"/>
              </a:defRPr>
            </a:pPr>
            <a:endParaRPr lang="en-US"/>
          </a:p>
        </c:txPr>
        <c:crossAx val="187465216"/>
        <c:crosses val="autoZero"/>
        <c:crossBetween val="midCat"/>
        <c:majorUnit val="1"/>
        <c:minorUnit val="1.2000000000000007E-2"/>
      </c:valAx>
      <c:spPr>
        <a:noFill/>
        <a:ln w="28806">
          <a:noFill/>
        </a:ln>
      </c:spPr>
    </c:plotArea>
    <c:plotVisOnly val="1"/>
    <c:dispBlanksAs val="zero"/>
    <c:showDLblsOverMax val="0"/>
  </c:chart>
  <c:spPr>
    <a:noFill/>
    <a:ln>
      <a:noFill/>
    </a:ln>
  </c:spPr>
  <c:txPr>
    <a:bodyPr/>
    <a:lstStyle/>
    <a:p>
      <a:pPr>
        <a:defRPr sz="1758" b="1" i="0" u="none" strike="noStrike" baseline="0">
          <a:solidFill>
            <a:srgbClr val="FFFF00"/>
          </a:solidFill>
          <a:latin typeface="Tahoma"/>
          <a:ea typeface="Tahoma"/>
          <a:cs typeface="Tahoma"/>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983510011778119E-2"/>
          <c:y val="6.5822784810130736E-2"/>
          <c:w val="0.86572438162544174"/>
          <c:h val="0.80506329113924047"/>
        </c:manualLayout>
      </c:layout>
      <c:areaChart>
        <c:grouping val="stacked"/>
        <c:varyColors val="0"/>
        <c:ser>
          <c:idx val="7"/>
          <c:order val="0"/>
          <c:tx>
            <c:strRef>
              <c:f>Sheet1!$A$2</c:f>
              <c:strCache>
                <c:ptCount val="1"/>
                <c:pt idx="0">
                  <c:v>MSW/LFG</c:v>
                </c:pt>
              </c:strCache>
            </c:strRef>
          </c:tx>
          <c:spPr>
            <a:solidFill>
              <a:srgbClr val="0096D7"/>
            </a:solidFill>
            <a:ln w="28806">
              <a:noFill/>
            </a:ln>
          </c:spPr>
          <c:cat>
            <c:numRef>
              <c:f>Sheet1!$B$1:$AP$1</c:f>
              <c:numCache>
                <c:formatCode>General</c:formatCode>
                <c:ptCount val="41"/>
                <c:pt idx="0">
                  <c:v>2000</c:v>
                </c:pt>
                <c:pt idx="5">
                  <c:v>2005</c:v>
                </c:pt>
                <c:pt idx="10">
                  <c:v>2010</c:v>
                </c:pt>
                <c:pt idx="15">
                  <c:v>2015</c:v>
                </c:pt>
                <c:pt idx="20">
                  <c:v>2020</c:v>
                </c:pt>
                <c:pt idx="25">
                  <c:v>2025</c:v>
                </c:pt>
                <c:pt idx="30">
                  <c:v>2030</c:v>
                </c:pt>
                <c:pt idx="35">
                  <c:v>2035</c:v>
                </c:pt>
                <c:pt idx="40">
                  <c:v>2040</c:v>
                </c:pt>
              </c:numCache>
            </c:numRef>
          </c:cat>
          <c:val>
            <c:numRef>
              <c:f>Sheet1!$B$2:$AP$2</c:f>
              <c:numCache>
                <c:formatCode>General</c:formatCode>
                <c:ptCount val="41"/>
                <c:pt idx="0">
                  <c:v>23.131314</c:v>
                </c:pt>
                <c:pt idx="1">
                  <c:v>14.548152</c:v>
                </c:pt>
                <c:pt idx="2">
                  <c:v>15.043711999999999</c:v>
                </c:pt>
                <c:pt idx="3">
                  <c:v>15.811992</c:v>
                </c:pt>
                <c:pt idx="4">
                  <c:v>15.42057</c:v>
                </c:pt>
                <c:pt idx="5">
                  <c:v>15.420393000000001</c:v>
                </c:pt>
                <c:pt idx="6">
                  <c:v>16.098524999999999</c:v>
                </c:pt>
                <c:pt idx="7">
                  <c:v>16.524553999999998</c:v>
                </c:pt>
                <c:pt idx="8">
                  <c:v>17.733758999999999</c:v>
                </c:pt>
                <c:pt idx="9">
                  <c:v>18.442596000000002</c:v>
                </c:pt>
                <c:pt idx="10">
                  <c:v>18.917206999999998</c:v>
                </c:pt>
                <c:pt idx="11">
                  <c:v>19.221762999999999</c:v>
                </c:pt>
                <c:pt idx="12">
                  <c:v>19.823036999999999</c:v>
                </c:pt>
                <c:pt idx="13">
                  <c:v>19.956623</c:v>
                </c:pt>
                <c:pt idx="14">
                  <c:v>22.612928</c:v>
                </c:pt>
                <c:pt idx="15">
                  <c:v>23.433329000000001</c:v>
                </c:pt>
                <c:pt idx="16">
                  <c:v>24.002814999999998</c:v>
                </c:pt>
                <c:pt idx="17">
                  <c:v>23.715758999999998</c:v>
                </c:pt>
                <c:pt idx="18">
                  <c:v>23.704514</c:v>
                </c:pt>
                <c:pt idx="19">
                  <c:v>23.932933999999999</c:v>
                </c:pt>
                <c:pt idx="20">
                  <c:v>23.67803</c:v>
                </c:pt>
                <c:pt idx="21">
                  <c:v>24.039719000000002</c:v>
                </c:pt>
                <c:pt idx="22">
                  <c:v>24.039404000000001</c:v>
                </c:pt>
                <c:pt idx="23">
                  <c:v>23.562815000000001</c:v>
                </c:pt>
                <c:pt idx="24">
                  <c:v>23.567288999999999</c:v>
                </c:pt>
                <c:pt idx="25">
                  <c:v>23.931225000000001</c:v>
                </c:pt>
                <c:pt idx="26">
                  <c:v>23.727537000000002</c:v>
                </c:pt>
                <c:pt idx="27">
                  <c:v>23.723545000000001</c:v>
                </c:pt>
                <c:pt idx="28">
                  <c:v>23.612328999999999</c:v>
                </c:pt>
                <c:pt idx="29">
                  <c:v>23.720427000000001</c:v>
                </c:pt>
                <c:pt idx="30">
                  <c:v>23.714808999999999</c:v>
                </c:pt>
                <c:pt idx="31">
                  <c:v>23.712081999999999</c:v>
                </c:pt>
                <c:pt idx="32">
                  <c:v>23.60294</c:v>
                </c:pt>
                <c:pt idx="33">
                  <c:v>23.708348999999998</c:v>
                </c:pt>
                <c:pt idx="34">
                  <c:v>23.700724000000001</c:v>
                </c:pt>
                <c:pt idx="35">
                  <c:v>23.676203000000001</c:v>
                </c:pt>
                <c:pt idx="36">
                  <c:v>23.686886000000001</c:v>
                </c:pt>
                <c:pt idx="37">
                  <c:v>23.669447000000002</c:v>
                </c:pt>
                <c:pt idx="38">
                  <c:v>23.829879999999999</c:v>
                </c:pt>
                <c:pt idx="39">
                  <c:v>23.820360000000001</c:v>
                </c:pt>
                <c:pt idx="40">
                  <c:v>23.848288</c:v>
                </c:pt>
              </c:numCache>
            </c:numRef>
          </c:val>
        </c:ser>
        <c:ser>
          <c:idx val="8"/>
          <c:order val="1"/>
          <c:tx>
            <c:strRef>
              <c:f>Sheet1!$A$3</c:f>
              <c:strCache>
                <c:ptCount val="1"/>
                <c:pt idx="0">
                  <c:v>Biomass</c:v>
                </c:pt>
              </c:strCache>
            </c:strRef>
          </c:tx>
          <c:spPr>
            <a:solidFill>
              <a:srgbClr val="000000"/>
            </a:solidFill>
            <a:ln w="28806">
              <a:noFill/>
            </a:ln>
          </c:spPr>
          <c:cat>
            <c:numRef>
              <c:f>Sheet1!$B$1:$AP$1</c:f>
              <c:numCache>
                <c:formatCode>General</c:formatCode>
                <c:ptCount val="41"/>
                <c:pt idx="0">
                  <c:v>2000</c:v>
                </c:pt>
                <c:pt idx="5">
                  <c:v>2005</c:v>
                </c:pt>
                <c:pt idx="10">
                  <c:v>2010</c:v>
                </c:pt>
                <c:pt idx="15">
                  <c:v>2015</c:v>
                </c:pt>
                <c:pt idx="20">
                  <c:v>2020</c:v>
                </c:pt>
                <c:pt idx="25">
                  <c:v>2025</c:v>
                </c:pt>
                <c:pt idx="30">
                  <c:v>2030</c:v>
                </c:pt>
                <c:pt idx="35">
                  <c:v>2035</c:v>
                </c:pt>
                <c:pt idx="40">
                  <c:v>2040</c:v>
                </c:pt>
              </c:numCache>
            </c:numRef>
          </c:cat>
          <c:val>
            <c:numRef>
              <c:f>Sheet1!$B$3:$AP$3</c:f>
              <c:numCache>
                <c:formatCode>General</c:formatCode>
                <c:ptCount val="41"/>
                <c:pt idx="0">
                  <c:v>37.594866000000003</c:v>
                </c:pt>
                <c:pt idx="1">
                  <c:v>35.199905000000001</c:v>
                </c:pt>
                <c:pt idx="2">
                  <c:v>38.665036999999998</c:v>
                </c:pt>
                <c:pt idx="3">
                  <c:v>37.529095999999996</c:v>
                </c:pt>
                <c:pt idx="4">
                  <c:v>38.116883000000001</c:v>
                </c:pt>
                <c:pt idx="5">
                  <c:v>38.856417</c:v>
                </c:pt>
                <c:pt idx="6">
                  <c:v>38.762096</c:v>
                </c:pt>
                <c:pt idx="7">
                  <c:v>39.014023999999999</c:v>
                </c:pt>
                <c:pt idx="8">
                  <c:v>37.299853000000006</c:v>
                </c:pt>
                <c:pt idx="9">
                  <c:v>36.050137999999997</c:v>
                </c:pt>
                <c:pt idx="10">
                  <c:v>37.172160000000005</c:v>
                </c:pt>
                <c:pt idx="11">
                  <c:v>37.449066999999999</c:v>
                </c:pt>
                <c:pt idx="12">
                  <c:v>37.799129000000001</c:v>
                </c:pt>
                <c:pt idx="13">
                  <c:v>39.937277999999999</c:v>
                </c:pt>
                <c:pt idx="14">
                  <c:v>38.643917000000002</c:v>
                </c:pt>
                <c:pt idx="15">
                  <c:v>39.782494</c:v>
                </c:pt>
                <c:pt idx="16">
                  <c:v>41.945678999999998</c:v>
                </c:pt>
                <c:pt idx="17">
                  <c:v>45.658562000000003</c:v>
                </c:pt>
                <c:pt idx="18">
                  <c:v>47.519173000000002</c:v>
                </c:pt>
                <c:pt idx="19">
                  <c:v>49.674480000000003</c:v>
                </c:pt>
                <c:pt idx="20">
                  <c:v>53.785637000000001</c:v>
                </c:pt>
                <c:pt idx="21">
                  <c:v>59.798988000000001</c:v>
                </c:pt>
                <c:pt idx="22">
                  <c:v>61.707129999999999</c:v>
                </c:pt>
                <c:pt idx="23">
                  <c:v>63.375155999999997</c:v>
                </c:pt>
                <c:pt idx="24">
                  <c:v>64.645606999999998</c:v>
                </c:pt>
                <c:pt idx="25">
                  <c:v>65.507667999999995</c:v>
                </c:pt>
                <c:pt idx="26">
                  <c:v>67.431847000000005</c:v>
                </c:pt>
                <c:pt idx="27">
                  <c:v>67.457092000000003</c:v>
                </c:pt>
                <c:pt idx="28">
                  <c:v>67.843581999999998</c:v>
                </c:pt>
                <c:pt idx="29">
                  <c:v>69.143539000000004</c:v>
                </c:pt>
                <c:pt idx="30">
                  <c:v>69.800735000000003</c:v>
                </c:pt>
                <c:pt idx="31">
                  <c:v>72.010673999999995</c:v>
                </c:pt>
                <c:pt idx="32">
                  <c:v>73.789940000000001</c:v>
                </c:pt>
                <c:pt idx="33">
                  <c:v>75.391777000000005</c:v>
                </c:pt>
                <c:pt idx="34">
                  <c:v>75.603179999999995</c:v>
                </c:pt>
                <c:pt idx="35">
                  <c:v>76.530890999999997</c:v>
                </c:pt>
                <c:pt idx="36">
                  <c:v>78.840462000000002</c:v>
                </c:pt>
                <c:pt idx="37">
                  <c:v>82.711639000000005</c:v>
                </c:pt>
                <c:pt idx="38">
                  <c:v>85.152794</c:v>
                </c:pt>
                <c:pt idx="39">
                  <c:v>87.519958000000003</c:v>
                </c:pt>
                <c:pt idx="40">
                  <c:v>89.251823000000002</c:v>
                </c:pt>
              </c:numCache>
            </c:numRef>
          </c:val>
        </c:ser>
        <c:ser>
          <c:idx val="0"/>
          <c:order val="2"/>
          <c:tx>
            <c:strRef>
              <c:f>Sheet1!$A$4</c:f>
              <c:strCache>
                <c:ptCount val="1"/>
                <c:pt idx="0">
                  <c:v>Geothermal</c:v>
                </c:pt>
              </c:strCache>
            </c:strRef>
          </c:tx>
          <c:spPr>
            <a:solidFill>
              <a:srgbClr val="5D9732"/>
            </a:solidFill>
            <a:ln w="28806">
              <a:noFill/>
            </a:ln>
          </c:spPr>
          <c:cat>
            <c:numRef>
              <c:f>Sheet1!$B$1:$AP$1</c:f>
              <c:numCache>
                <c:formatCode>General</c:formatCode>
                <c:ptCount val="41"/>
                <c:pt idx="0">
                  <c:v>2000</c:v>
                </c:pt>
                <c:pt idx="5">
                  <c:v>2005</c:v>
                </c:pt>
                <c:pt idx="10">
                  <c:v>2010</c:v>
                </c:pt>
                <c:pt idx="15">
                  <c:v>2015</c:v>
                </c:pt>
                <c:pt idx="20">
                  <c:v>2020</c:v>
                </c:pt>
                <c:pt idx="25">
                  <c:v>2025</c:v>
                </c:pt>
                <c:pt idx="30">
                  <c:v>2030</c:v>
                </c:pt>
                <c:pt idx="35">
                  <c:v>2035</c:v>
                </c:pt>
                <c:pt idx="40">
                  <c:v>2040</c:v>
                </c:pt>
              </c:numCache>
            </c:numRef>
          </c:cat>
          <c:val>
            <c:numRef>
              <c:f>Sheet1!$B$4:$AP$4</c:f>
              <c:numCache>
                <c:formatCode>General</c:formatCode>
                <c:ptCount val="41"/>
                <c:pt idx="0">
                  <c:v>14.093157999999999</c:v>
                </c:pt>
                <c:pt idx="1">
                  <c:v>13.740501</c:v>
                </c:pt>
                <c:pt idx="2">
                  <c:v>14.49131</c:v>
                </c:pt>
                <c:pt idx="3">
                  <c:v>14.424230999999999</c:v>
                </c:pt>
                <c:pt idx="4">
                  <c:v>14.810975000000001</c:v>
                </c:pt>
                <c:pt idx="5">
                  <c:v>14.691745000000001</c:v>
                </c:pt>
                <c:pt idx="6">
                  <c:v>14.568029000000001</c:v>
                </c:pt>
                <c:pt idx="7">
                  <c:v>14.637212999999999</c:v>
                </c:pt>
                <c:pt idx="8">
                  <c:v>14.839977000000001</c:v>
                </c:pt>
                <c:pt idx="9">
                  <c:v>15.008657999999999</c:v>
                </c:pt>
                <c:pt idx="10">
                  <c:v>15.219213</c:v>
                </c:pt>
                <c:pt idx="11">
                  <c:v>15.316068</c:v>
                </c:pt>
                <c:pt idx="12">
                  <c:v>15.562426</c:v>
                </c:pt>
                <c:pt idx="13">
                  <c:v>16.516773000000001</c:v>
                </c:pt>
                <c:pt idx="14">
                  <c:v>16.57114</c:v>
                </c:pt>
                <c:pt idx="15">
                  <c:v>16.879704</c:v>
                </c:pt>
                <c:pt idx="16">
                  <c:v>16.9559</c:v>
                </c:pt>
                <c:pt idx="17">
                  <c:v>17.429877999999999</c:v>
                </c:pt>
                <c:pt idx="18">
                  <c:v>19.376671000000002</c:v>
                </c:pt>
                <c:pt idx="19">
                  <c:v>23.294834000000002</c:v>
                </c:pt>
                <c:pt idx="20">
                  <c:v>26.776821000000002</c:v>
                </c:pt>
                <c:pt idx="21">
                  <c:v>29.868611999999999</c:v>
                </c:pt>
                <c:pt idx="22">
                  <c:v>32.864750000000001</c:v>
                </c:pt>
                <c:pt idx="23">
                  <c:v>34.629272</c:v>
                </c:pt>
                <c:pt idx="24">
                  <c:v>36.674785999999997</c:v>
                </c:pt>
                <c:pt idx="25">
                  <c:v>38.472141000000001</c:v>
                </c:pt>
                <c:pt idx="26">
                  <c:v>40.582138</c:v>
                </c:pt>
                <c:pt idx="27">
                  <c:v>43.374946999999999</c:v>
                </c:pt>
                <c:pt idx="28">
                  <c:v>47.054417000000001</c:v>
                </c:pt>
                <c:pt idx="29">
                  <c:v>49.856093999999999</c:v>
                </c:pt>
                <c:pt idx="30">
                  <c:v>52.361946000000003</c:v>
                </c:pt>
                <c:pt idx="31">
                  <c:v>55.036605999999999</c:v>
                </c:pt>
                <c:pt idx="32">
                  <c:v>57.307484000000002</c:v>
                </c:pt>
                <c:pt idx="33">
                  <c:v>59.127560000000003</c:v>
                </c:pt>
                <c:pt idx="34">
                  <c:v>60.990577999999999</c:v>
                </c:pt>
                <c:pt idx="35">
                  <c:v>62.296126999999998</c:v>
                </c:pt>
                <c:pt idx="36">
                  <c:v>63.90052</c:v>
                </c:pt>
                <c:pt idx="37">
                  <c:v>65.582358999999997</c:v>
                </c:pt>
                <c:pt idx="38">
                  <c:v>67.074393999999998</c:v>
                </c:pt>
                <c:pt idx="39">
                  <c:v>68.519073000000006</c:v>
                </c:pt>
                <c:pt idx="40">
                  <c:v>69.55574</c:v>
                </c:pt>
              </c:numCache>
            </c:numRef>
          </c:val>
        </c:ser>
        <c:ser>
          <c:idx val="1"/>
          <c:order val="3"/>
          <c:tx>
            <c:strRef>
              <c:f>Sheet1!$A$5</c:f>
              <c:strCache>
                <c:ptCount val="1"/>
                <c:pt idx="0">
                  <c:v>Solar </c:v>
                </c:pt>
              </c:strCache>
            </c:strRef>
          </c:tx>
          <c:spPr>
            <a:solidFill>
              <a:srgbClr val="BD732A"/>
            </a:solidFill>
            <a:ln w="28806">
              <a:noFill/>
            </a:ln>
          </c:spPr>
          <c:cat>
            <c:numRef>
              <c:f>Sheet1!$B$1:$AP$1</c:f>
              <c:numCache>
                <c:formatCode>General</c:formatCode>
                <c:ptCount val="41"/>
                <c:pt idx="0">
                  <c:v>2000</c:v>
                </c:pt>
                <c:pt idx="5">
                  <c:v>2005</c:v>
                </c:pt>
                <c:pt idx="10">
                  <c:v>2010</c:v>
                </c:pt>
                <c:pt idx="15">
                  <c:v>2015</c:v>
                </c:pt>
                <c:pt idx="20">
                  <c:v>2020</c:v>
                </c:pt>
                <c:pt idx="25">
                  <c:v>2025</c:v>
                </c:pt>
                <c:pt idx="30">
                  <c:v>2030</c:v>
                </c:pt>
                <c:pt idx="35">
                  <c:v>2035</c:v>
                </c:pt>
                <c:pt idx="40">
                  <c:v>2040</c:v>
                </c:pt>
              </c:numCache>
            </c:numRef>
          </c:cat>
          <c:val>
            <c:numRef>
              <c:f>Sheet1!$B$5:$AP$5</c:f>
              <c:numCache>
                <c:formatCode>General</c:formatCode>
                <c:ptCount val="41"/>
                <c:pt idx="0">
                  <c:v>0.49399999999999999</c:v>
                </c:pt>
                <c:pt idx="1">
                  <c:v>0.54200000000000004</c:v>
                </c:pt>
                <c:pt idx="2">
                  <c:v>0.55500000000000005</c:v>
                </c:pt>
                <c:pt idx="3">
                  <c:v>0.53400000000000003</c:v>
                </c:pt>
                <c:pt idx="4">
                  <c:v>0.74839900000000004</c:v>
                </c:pt>
                <c:pt idx="5">
                  <c:v>0.84193499999999999</c:v>
                </c:pt>
                <c:pt idx="6">
                  <c:v>1.105812</c:v>
                </c:pt>
                <c:pt idx="7">
                  <c:v>1.463876</c:v>
                </c:pt>
                <c:pt idx="8">
                  <c:v>2.1720120000000001</c:v>
                </c:pt>
                <c:pt idx="9">
                  <c:v>2.650474</c:v>
                </c:pt>
                <c:pt idx="10">
                  <c:v>3.9974829999999999</c:v>
                </c:pt>
                <c:pt idx="11">
                  <c:v>6.172078</c:v>
                </c:pt>
                <c:pt idx="12">
                  <c:v>11.229635</c:v>
                </c:pt>
                <c:pt idx="13">
                  <c:v>18.540073</c:v>
                </c:pt>
                <c:pt idx="14">
                  <c:v>28.865772</c:v>
                </c:pt>
                <c:pt idx="15">
                  <c:v>36.03434</c:v>
                </c:pt>
                <c:pt idx="16">
                  <c:v>43.297859000000003</c:v>
                </c:pt>
                <c:pt idx="17">
                  <c:v>48.924843000000003</c:v>
                </c:pt>
                <c:pt idx="18">
                  <c:v>49.763710000000003</c:v>
                </c:pt>
                <c:pt idx="19">
                  <c:v>50.360931000000001</c:v>
                </c:pt>
                <c:pt idx="20">
                  <c:v>51.257567999999999</c:v>
                </c:pt>
                <c:pt idx="21">
                  <c:v>52.372481999999998</c:v>
                </c:pt>
                <c:pt idx="22">
                  <c:v>53.627555999999998</c:v>
                </c:pt>
                <c:pt idx="23">
                  <c:v>55.062370000000001</c:v>
                </c:pt>
                <c:pt idx="24">
                  <c:v>56.798203000000001</c:v>
                </c:pt>
                <c:pt idx="25">
                  <c:v>58.681807999999997</c:v>
                </c:pt>
                <c:pt idx="26">
                  <c:v>60.787643000000003</c:v>
                </c:pt>
                <c:pt idx="27">
                  <c:v>63.131000999999998</c:v>
                </c:pt>
                <c:pt idx="28">
                  <c:v>65.460021999999995</c:v>
                </c:pt>
                <c:pt idx="29">
                  <c:v>68.003676999999996</c:v>
                </c:pt>
                <c:pt idx="30">
                  <c:v>70.908942999999994</c:v>
                </c:pt>
                <c:pt idx="31">
                  <c:v>74.053070000000005</c:v>
                </c:pt>
                <c:pt idx="32">
                  <c:v>77.390106000000003</c:v>
                </c:pt>
                <c:pt idx="33">
                  <c:v>80.747985999999997</c:v>
                </c:pt>
                <c:pt idx="34">
                  <c:v>84.043426999999994</c:v>
                </c:pt>
                <c:pt idx="35">
                  <c:v>87.515738999999996</c:v>
                </c:pt>
                <c:pt idx="36">
                  <c:v>91.635520999999997</c:v>
                </c:pt>
                <c:pt idx="37">
                  <c:v>95.613258000000002</c:v>
                </c:pt>
                <c:pt idx="38">
                  <c:v>100.283661</c:v>
                </c:pt>
                <c:pt idx="39">
                  <c:v>105.356926</c:v>
                </c:pt>
                <c:pt idx="40">
                  <c:v>110.099182</c:v>
                </c:pt>
              </c:numCache>
            </c:numRef>
          </c:val>
        </c:ser>
        <c:ser>
          <c:idx val="4"/>
          <c:order val="4"/>
          <c:tx>
            <c:strRef>
              <c:f>Sheet1!$A$6</c:f>
              <c:strCache>
                <c:ptCount val="1"/>
                <c:pt idx="0">
                  <c:v>Wind</c:v>
                </c:pt>
              </c:strCache>
            </c:strRef>
          </c:tx>
          <c:spPr>
            <a:solidFill>
              <a:srgbClr val="A33340"/>
            </a:solidFill>
            <a:ln w="28806">
              <a:noFill/>
            </a:ln>
          </c:spPr>
          <c:cat>
            <c:numRef>
              <c:f>Sheet1!$B$1:$AP$1</c:f>
              <c:numCache>
                <c:formatCode>General</c:formatCode>
                <c:ptCount val="41"/>
                <c:pt idx="0">
                  <c:v>2000</c:v>
                </c:pt>
                <c:pt idx="5">
                  <c:v>2005</c:v>
                </c:pt>
                <c:pt idx="10">
                  <c:v>2010</c:v>
                </c:pt>
                <c:pt idx="15">
                  <c:v>2015</c:v>
                </c:pt>
                <c:pt idx="20">
                  <c:v>2020</c:v>
                </c:pt>
                <c:pt idx="25">
                  <c:v>2025</c:v>
                </c:pt>
                <c:pt idx="30">
                  <c:v>2030</c:v>
                </c:pt>
                <c:pt idx="35">
                  <c:v>2035</c:v>
                </c:pt>
                <c:pt idx="40">
                  <c:v>2040</c:v>
                </c:pt>
              </c:numCache>
            </c:numRef>
          </c:cat>
          <c:val>
            <c:numRef>
              <c:f>Sheet1!$B$6:$AP$6</c:f>
              <c:numCache>
                <c:formatCode>General</c:formatCode>
                <c:ptCount val="41"/>
                <c:pt idx="0">
                  <c:v>5.593261</c:v>
                </c:pt>
                <c:pt idx="1">
                  <c:v>6.7373310000000002</c:v>
                </c:pt>
                <c:pt idx="2">
                  <c:v>10.354280000000001</c:v>
                </c:pt>
                <c:pt idx="3">
                  <c:v>11.187466000000001</c:v>
                </c:pt>
                <c:pt idx="4">
                  <c:v>14.143741</c:v>
                </c:pt>
                <c:pt idx="5">
                  <c:v>17.810548999999998</c:v>
                </c:pt>
                <c:pt idx="6">
                  <c:v>26.589136999999997</c:v>
                </c:pt>
                <c:pt idx="7">
                  <c:v>34.449927000000002</c:v>
                </c:pt>
                <c:pt idx="8">
                  <c:v>55.363099999999996</c:v>
                </c:pt>
                <c:pt idx="9">
                  <c:v>73.886132000000003</c:v>
                </c:pt>
                <c:pt idx="10">
                  <c:v>94.652246000000005</c:v>
                </c:pt>
                <c:pt idx="11">
                  <c:v>120.176599</c:v>
                </c:pt>
                <c:pt idx="12">
                  <c:v>140.82170300000001</c:v>
                </c:pt>
                <c:pt idx="13">
                  <c:v>167.66485599999999</c:v>
                </c:pt>
                <c:pt idx="14">
                  <c:v>178.431656</c:v>
                </c:pt>
                <c:pt idx="15">
                  <c:v>192.89915500000001</c:v>
                </c:pt>
                <c:pt idx="16">
                  <c:v>219.617966</c:v>
                </c:pt>
                <c:pt idx="17">
                  <c:v>228.60243199999999</c:v>
                </c:pt>
                <c:pt idx="18">
                  <c:v>230.652771</c:v>
                </c:pt>
                <c:pt idx="19">
                  <c:v>231.27526900000001</c:v>
                </c:pt>
                <c:pt idx="20">
                  <c:v>231.530472</c:v>
                </c:pt>
                <c:pt idx="21">
                  <c:v>231.94366500000001</c:v>
                </c:pt>
                <c:pt idx="22">
                  <c:v>232.964966</c:v>
                </c:pt>
                <c:pt idx="23">
                  <c:v>233.544647</c:v>
                </c:pt>
                <c:pt idx="24">
                  <c:v>234.455139</c:v>
                </c:pt>
                <c:pt idx="25">
                  <c:v>234.877014</c:v>
                </c:pt>
                <c:pt idx="26">
                  <c:v>235.81333900000001</c:v>
                </c:pt>
                <c:pt idx="27">
                  <c:v>237.273132</c:v>
                </c:pt>
                <c:pt idx="28">
                  <c:v>238.76966899999999</c:v>
                </c:pt>
                <c:pt idx="29">
                  <c:v>240.388138</c:v>
                </c:pt>
                <c:pt idx="30">
                  <c:v>244.621994</c:v>
                </c:pt>
                <c:pt idx="31">
                  <c:v>250.531464</c:v>
                </c:pt>
                <c:pt idx="32">
                  <c:v>257.43948399999999</c:v>
                </c:pt>
                <c:pt idx="33">
                  <c:v>265.41949499999998</c:v>
                </c:pt>
                <c:pt idx="34">
                  <c:v>274.42202800000001</c:v>
                </c:pt>
                <c:pt idx="35">
                  <c:v>277.76367199999999</c:v>
                </c:pt>
                <c:pt idx="36">
                  <c:v>282.11413599999997</c:v>
                </c:pt>
                <c:pt idx="37">
                  <c:v>290.96255500000001</c:v>
                </c:pt>
                <c:pt idx="38">
                  <c:v>302.24063100000001</c:v>
                </c:pt>
                <c:pt idx="39">
                  <c:v>315.307434</c:v>
                </c:pt>
                <c:pt idx="40">
                  <c:v>319.34643599999998</c:v>
                </c:pt>
              </c:numCache>
            </c:numRef>
          </c:val>
        </c:ser>
        <c:dLbls>
          <c:showLegendKey val="0"/>
          <c:showVal val="0"/>
          <c:showCatName val="0"/>
          <c:showSerName val="0"/>
          <c:showPercent val="0"/>
          <c:showBubbleSize val="0"/>
        </c:dLbls>
        <c:axId val="186177024"/>
        <c:axId val="152880256"/>
      </c:areaChart>
      <c:lineChart>
        <c:grouping val="standard"/>
        <c:varyColors val="0"/>
        <c:ser>
          <c:idx val="5"/>
          <c:order val="5"/>
          <c:tx>
            <c:strRef>
              <c:f>Sheet1!$A$7</c:f>
              <c:strCache>
                <c:ptCount val="1"/>
                <c:pt idx="0">
                  <c:v>Hydro</c:v>
                </c:pt>
              </c:strCache>
            </c:strRef>
          </c:tx>
          <c:spPr>
            <a:ln w="38100">
              <a:solidFill>
                <a:srgbClr val="003953"/>
              </a:solidFill>
            </a:ln>
          </c:spPr>
          <c:marker>
            <c:symbol val="none"/>
          </c:marker>
          <c:cat>
            <c:numRef>
              <c:f>Sheet1!$B$1:$AP$1</c:f>
              <c:numCache>
                <c:formatCode>General</c:formatCode>
                <c:ptCount val="41"/>
                <c:pt idx="0">
                  <c:v>2000</c:v>
                </c:pt>
                <c:pt idx="5">
                  <c:v>2005</c:v>
                </c:pt>
                <c:pt idx="10">
                  <c:v>2010</c:v>
                </c:pt>
                <c:pt idx="15">
                  <c:v>2015</c:v>
                </c:pt>
                <c:pt idx="20">
                  <c:v>2020</c:v>
                </c:pt>
                <c:pt idx="25">
                  <c:v>2025</c:v>
                </c:pt>
                <c:pt idx="30">
                  <c:v>2030</c:v>
                </c:pt>
                <c:pt idx="35">
                  <c:v>2035</c:v>
                </c:pt>
                <c:pt idx="40">
                  <c:v>2040</c:v>
                </c:pt>
              </c:numCache>
            </c:numRef>
          </c:cat>
          <c:val>
            <c:numRef>
              <c:f>Sheet1!$B$7:$AP$7</c:f>
              <c:numCache>
                <c:formatCode>General</c:formatCode>
                <c:ptCount val="41"/>
                <c:pt idx="0">
                  <c:v>275.57259700000003</c:v>
                </c:pt>
                <c:pt idx="1">
                  <c:v>216.96104500000001</c:v>
                </c:pt>
                <c:pt idx="2">
                  <c:v>264.32883099999998</c:v>
                </c:pt>
                <c:pt idx="3">
                  <c:v>275.80632299999996</c:v>
                </c:pt>
                <c:pt idx="4">
                  <c:v>268.41730799999999</c:v>
                </c:pt>
                <c:pt idx="5">
                  <c:v>270.32125500000001</c:v>
                </c:pt>
                <c:pt idx="6">
                  <c:v>289.24641600000001</c:v>
                </c:pt>
                <c:pt idx="7">
                  <c:v>247.509974</c:v>
                </c:pt>
                <c:pt idx="8">
                  <c:v>254.83138500000001</c:v>
                </c:pt>
                <c:pt idx="9">
                  <c:v>273.44509399999998</c:v>
                </c:pt>
                <c:pt idx="10">
                  <c:v>260.20306899999997</c:v>
                </c:pt>
                <c:pt idx="11">
                  <c:v>319.35490399999998</c:v>
                </c:pt>
                <c:pt idx="12">
                  <c:v>276.24022300000001</c:v>
                </c:pt>
                <c:pt idx="13">
                  <c:v>269.13644599999998</c:v>
                </c:pt>
                <c:pt idx="14">
                  <c:v>256.43335000000002</c:v>
                </c:pt>
                <c:pt idx="15">
                  <c:v>268.58761600000003</c:v>
                </c:pt>
                <c:pt idx="16">
                  <c:v>271.83743299999998</c:v>
                </c:pt>
                <c:pt idx="17">
                  <c:v>279.77865600000001</c:v>
                </c:pt>
                <c:pt idx="18">
                  <c:v>291.70800800000001</c:v>
                </c:pt>
                <c:pt idx="19">
                  <c:v>292.32748400000003</c:v>
                </c:pt>
                <c:pt idx="20">
                  <c:v>292.33294699999999</c:v>
                </c:pt>
                <c:pt idx="21">
                  <c:v>292.34170499999999</c:v>
                </c:pt>
                <c:pt idx="22">
                  <c:v>292.43450899999999</c:v>
                </c:pt>
                <c:pt idx="23">
                  <c:v>293.172302</c:v>
                </c:pt>
                <c:pt idx="24">
                  <c:v>293.80721999999997</c:v>
                </c:pt>
                <c:pt idx="25">
                  <c:v>294.16641199999998</c:v>
                </c:pt>
                <c:pt idx="26">
                  <c:v>294.17700200000002</c:v>
                </c:pt>
                <c:pt idx="27">
                  <c:v>294.18823200000003</c:v>
                </c:pt>
                <c:pt idx="28">
                  <c:v>294.43890399999998</c:v>
                </c:pt>
                <c:pt idx="29">
                  <c:v>294.45098899999999</c:v>
                </c:pt>
                <c:pt idx="30">
                  <c:v>294.741669</c:v>
                </c:pt>
                <c:pt idx="31">
                  <c:v>295.11331200000001</c:v>
                </c:pt>
                <c:pt idx="32">
                  <c:v>295.12335200000001</c:v>
                </c:pt>
                <c:pt idx="33">
                  <c:v>295.13568099999998</c:v>
                </c:pt>
                <c:pt idx="34">
                  <c:v>295.14742999999999</c:v>
                </c:pt>
                <c:pt idx="35">
                  <c:v>295.22564699999998</c:v>
                </c:pt>
                <c:pt idx="36">
                  <c:v>295.807007</c:v>
                </c:pt>
                <c:pt idx="37">
                  <c:v>296.51687600000002</c:v>
                </c:pt>
                <c:pt idx="38">
                  <c:v>296.93768299999999</c:v>
                </c:pt>
                <c:pt idx="39">
                  <c:v>296.95199600000001</c:v>
                </c:pt>
                <c:pt idx="40">
                  <c:v>296.96661399999999</c:v>
                </c:pt>
              </c:numCache>
            </c:numRef>
          </c:val>
          <c:smooth val="0"/>
        </c:ser>
        <c:dLbls>
          <c:showLegendKey val="0"/>
          <c:showVal val="0"/>
          <c:showCatName val="0"/>
          <c:showSerName val="0"/>
          <c:showPercent val="0"/>
          <c:showBubbleSize val="0"/>
        </c:dLbls>
        <c:marker val="1"/>
        <c:smooth val="0"/>
        <c:axId val="186177024"/>
        <c:axId val="152880256"/>
      </c:lineChart>
      <c:catAx>
        <c:axId val="186177024"/>
        <c:scaling>
          <c:orientation val="minMax"/>
        </c:scaling>
        <c:delete val="0"/>
        <c:axPos val="b"/>
        <c:numFmt formatCode="General" sourceLinked="0"/>
        <c:majorTickMark val="out"/>
        <c:minorTickMark val="none"/>
        <c:tickLblPos val="nextTo"/>
        <c:spPr>
          <a:ln w="14403">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52880256"/>
        <c:crosses val="autoZero"/>
        <c:auto val="1"/>
        <c:lblAlgn val="ctr"/>
        <c:lblOffset val="100"/>
        <c:tickLblSkip val="1"/>
        <c:tickMarkSkip val="5"/>
        <c:noMultiLvlLbl val="0"/>
      </c:catAx>
      <c:valAx>
        <c:axId val="152880256"/>
        <c:scaling>
          <c:orientation val="minMax"/>
          <c:max val="750"/>
        </c:scaling>
        <c:delete val="0"/>
        <c:axPos val="l"/>
        <c:majorGridlines>
          <c:spPr>
            <a:ln w="14403">
              <a:solidFill>
                <a:schemeClr val="bg1">
                  <a:lumMod val="65000"/>
                </a:schemeClr>
              </a:solidFill>
              <a:prstDash val="solid"/>
            </a:ln>
          </c:spPr>
        </c:majorGridlines>
        <c:numFmt formatCode="#,##0" sourceLinked="0"/>
        <c:majorTickMark val="out"/>
        <c:minorTickMark val="none"/>
        <c:tickLblPos val="nextTo"/>
        <c:spPr>
          <a:ln w="10802">
            <a:noFill/>
          </a:ln>
        </c:spPr>
        <c:txPr>
          <a:bodyPr rot="0" vert="horz"/>
          <a:lstStyle/>
          <a:p>
            <a:pPr>
              <a:defRPr sz="1400" b="0" i="0" u="none" strike="noStrike" baseline="0">
                <a:solidFill>
                  <a:srgbClr val="000000"/>
                </a:solidFill>
                <a:latin typeface="Arial"/>
                <a:ea typeface="Arial"/>
                <a:cs typeface="Arial"/>
              </a:defRPr>
            </a:pPr>
            <a:endParaRPr lang="en-US"/>
          </a:p>
        </c:txPr>
        <c:crossAx val="186177024"/>
        <c:crosses val="autoZero"/>
        <c:crossBetween val="midCat"/>
        <c:majorUnit val="150"/>
      </c:valAx>
      <c:spPr>
        <a:noFill/>
        <a:ln w="28806">
          <a:noFill/>
        </a:ln>
      </c:spPr>
    </c:plotArea>
    <c:plotVisOnly val="1"/>
    <c:dispBlanksAs val="zero"/>
    <c:showDLblsOverMax val="0"/>
  </c:chart>
  <c:spPr>
    <a:noFill/>
    <a:ln>
      <a:noFill/>
    </a:ln>
  </c:spPr>
  <c:txPr>
    <a:bodyPr/>
    <a:lstStyle/>
    <a:p>
      <a:pPr>
        <a:defRPr sz="1758" b="1" i="0" u="none" strike="noStrike" baseline="0">
          <a:solidFill>
            <a:srgbClr val="FFFF00"/>
          </a:solidFill>
          <a:latin typeface="Tahoma"/>
          <a:ea typeface="Tahoma"/>
          <a:cs typeface="Tahoma"/>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High Price</c:v>
                </c:pt>
              </c:strCache>
            </c:strRef>
          </c:tx>
          <c:spPr>
            <a:ln w="38100">
              <a:solidFill>
                <a:srgbClr val="5D9732"/>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Sheet1!$B$2:$AK$2</c:f>
              <c:numCache>
                <c:formatCode>General</c:formatCode>
                <c:ptCount val="36"/>
                <c:pt idx="9">
                  <c:v>10.607264000000001</c:v>
                </c:pt>
                <c:pt idx="10">
                  <c:v>7.8882320000000004</c:v>
                </c:pt>
                <c:pt idx="11">
                  <c:v>6.1907029999999992</c:v>
                </c:pt>
                <c:pt idx="12">
                  <c:v>2.6151920000000004</c:v>
                </c:pt>
                <c:pt idx="13">
                  <c:v>8.3489000000000146E-2</c:v>
                </c:pt>
                <c:pt idx="14">
                  <c:v>-1.5470480000000002</c:v>
                </c:pt>
                <c:pt idx="15">
                  <c:v>-3.0201189999999976</c:v>
                </c:pt>
                <c:pt idx="16">
                  <c:v>-4.6489319999999985</c:v>
                </c:pt>
                <c:pt idx="17">
                  <c:v>-6.0321919999999984</c:v>
                </c:pt>
                <c:pt idx="18">
                  <c:v>-6.7150439999999989</c:v>
                </c:pt>
                <c:pt idx="19">
                  <c:v>-7.5531860000000002</c:v>
                </c:pt>
                <c:pt idx="20">
                  <c:v>-8.7499439999999993</c:v>
                </c:pt>
                <c:pt idx="21">
                  <c:v>-9.985751999999998</c:v>
                </c:pt>
                <c:pt idx="22">
                  <c:v>-11.190304000000001</c:v>
                </c:pt>
                <c:pt idx="23">
                  <c:v>-11.906649000000002</c:v>
                </c:pt>
                <c:pt idx="24">
                  <c:v>-12.630730000000003</c:v>
                </c:pt>
                <c:pt idx="25">
                  <c:v>-12.948275000000002</c:v>
                </c:pt>
                <c:pt idx="26">
                  <c:v>-13.226475000000001</c:v>
                </c:pt>
                <c:pt idx="27">
                  <c:v>-13.369581</c:v>
                </c:pt>
                <c:pt idx="28">
                  <c:v>-13.168949999999999</c:v>
                </c:pt>
                <c:pt idx="29">
                  <c:v>-12.970442000000002</c:v>
                </c:pt>
                <c:pt idx="30">
                  <c:v>-13.002800000000001</c:v>
                </c:pt>
                <c:pt idx="31">
                  <c:v>-12.602844000000001</c:v>
                </c:pt>
                <c:pt idx="32">
                  <c:v>-12.094759</c:v>
                </c:pt>
                <c:pt idx="33">
                  <c:v>-11.336875999999997</c:v>
                </c:pt>
                <c:pt idx="34">
                  <c:v>-10.751545</c:v>
                </c:pt>
                <c:pt idx="35">
                  <c:v>-10.500230999999999</c:v>
                </c:pt>
              </c:numCache>
            </c:numRef>
          </c:val>
          <c:smooth val="0"/>
        </c:ser>
        <c:ser>
          <c:idx val="2"/>
          <c:order val="1"/>
          <c:tx>
            <c:strRef>
              <c:f>Sheet1!$A$3</c:f>
              <c:strCache>
                <c:ptCount val="1"/>
                <c:pt idx="0">
                  <c:v>Low Price</c:v>
                </c:pt>
              </c:strCache>
            </c:strRef>
          </c:tx>
          <c:spPr>
            <a:ln w="38100">
              <a:solidFill>
                <a:srgbClr val="0096D7"/>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Sheet1!$B$3:$AK$3</c:f>
              <c:numCache>
                <c:formatCode>General</c:formatCode>
                <c:ptCount val="36"/>
                <c:pt idx="9">
                  <c:v>10.688479000000001</c:v>
                </c:pt>
                <c:pt idx="10">
                  <c:v>9.5421209999999999</c:v>
                </c:pt>
                <c:pt idx="11">
                  <c:v>9.0375350000000001</c:v>
                </c:pt>
                <c:pt idx="12">
                  <c:v>7.4710540000000005</c:v>
                </c:pt>
                <c:pt idx="13">
                  <c:v>6.6850109999999994</c:v>
                </c:pt>
                <c:pt idx="14">
                  <c:v>5.965523000000001</c:v>
                </c:pt>
                <c:pt idx="15">
                  <c:v>5.5904809999999969</c:v>
                </c:pt>
                <c:pt idx="16">
                  <c:v>5.619015000000001</c:v>
                </c:pt>
                <c:pt idx="17">
                  <c:v>5.5602039999999988</c:v>
                </c:pt>
                <c:pt idx="18">
                  <c:v>5.7644249999999992</c:v>
                </c:pt>
                <c:pt idx="19">
                  <c:v>5.7171759999999985</c:v>
                </c:pt>
                <c:pt idx="20">
                  <c:v>5.6554320000000011</c:v>
                </c:pt>
                <c:pt idx="21">
                  <c:v>5.6349870000000024</c:v>
                </c:pt>
                <c:pt idx="22">
                  <c:v>5.8819810000000032</c:v>
                </c:pt>
                <c:pt idx="23">
                  <c:v>6.558605</c:v>
                </c:pt>
                <c:pt idx="24">
                  <c:v>6.348751</c:v>
                </c:pt>
                <c:pt idx="25">
                  <c:v>6.3138520000000007</c:v>
                </c:pt>
                <c:pt idx="26">
                  <c:v>6.4964680000000001</c:v>
                </c:pt>
                <c:pt idx="27">
                  <c:v>6.6505530000000022</c:v>
                </c:pt>
                <c:pt idx="28">
                  <c:v>7.0339990000000014</c:v>
                </c:pt>
                <c:pt idx="29">
                  <c:v>7.5804599999999986</c:v>
                </c:pt>
                <c:pt idx="30">
                  <c:v>7.9539089999999995</c:v>
                </c:pt>
                <c:pt idx="31">
                  <c:v>8.3943329999999996</c:v>
                </c:pt>
                <c:pt idx="32">
                  <c:v>8.7466769999999983</c:v>
                </c:pt>
                <c:pt idx="33">
                  <c:v>9.0620000000000012</c:v>
                </c:pt>
                <c:pt idx="34">
                  <c:v>9.6174859999999995</c:v>
                </c:pt>
                <c:pt idx="35">
                  <c:v>9.8347869999999986</c:v>
                </c:pt>
              </c:numCache>
            </c:numRef>
          </c:val>
          <c:smooth val="0"/>
        </c:ser>
        <c:ser>
          <c:idx val="3"/>
          <c:order val="2"/>
          <c:tx>
            <c:strRef>
              <c:f>Sheet1!$A$4</c:f>
              <c:strCache>
                <c:ptCount val="1"/>
                <c:pt idx="0">
                  <c:v>High Resource</c:v>
                </c:pt>
              </c:strCache>
            </c:strRef>
          </c:tx>
          <c:spPr>
            <a:ln w="38100">
              <a:solidFill>
                <a:srgbClr val="A33340"/>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Sheet1!$B$4:$AK$4</c:f>
              <c:numCache>
                <c:formatCode>General</c:formatCode>
                <c:ptCount val="36"/>
                <c:pt idx="9">
                  <c:v>10.713033000000001</c:v>
                </c:pt>
                <c:pt idx="10">
                  <c:v>8.4159740000000003</c:v>
                </c:pt>
                <c:pt idx="11">
                  <c:v>6.8491399999999985</c:v>
                </c:pt>
                <c:pt idx="12">
                  <c:v>4.1716160000000002</c:v>
                </c:pt>
                <c:pt idx="13">
                  <c:v>1.4506399999999999</c:v>
                </c:pt>
                <c:pt idx="14">
                  <c:v>-0.84588399999999808</c:v>
                </c:pt>
                <c:pt idx="15">
                  <c:v>-2.5717999999999996</c:v>
                </c:pt>
                <c:pt idx="16">
                  <c:v>-3.732094</c:v>
                </c:pt>
                <c:pt idx="17">
                  <c:v>-5.1550499999999992</c:v>
                </c:pt>
                <c:pt idx="18">
                  <c:v>-6.3259679999999996</c:v>
                </c:pt>
                <c:pt idx="19">
                  <c:v>-8.0600179999999995</c:v>
                </c:pt>
                <c:pt idx="20">
                  <c:v>-9.7312469999999998</c:v>
                </c:pt>
                <c:pt idx="21">
                  <c:v>-11.040772</c:v>
                </c:pt>
                <c:pt idx="22">
                  <c:v>-12.710339999999999</c:v>
                </c:pt>
                <c:pt idx="23">
                  <c:v>-14.070012999999999</c:v>
                </c:pt>
                <c:pt idx="24">
                  <c:v>-15.824549000000005</c:v>
                </c:pt>
                <c:pt idx="25">
                  <c:v>-17.545126000000003</c:v>
                </c:pt>
                <c:pt idx="26">
                  <c:v>-18.885656999999995</c:v>
                </c:pt>
                <c:pt idx="27">
                  <c:v>-20.146360000000001</c:v>
                </c:pt>
                <c:pt idx="28">
                  <c:v>-21.350625000000001</c:v>
                </c:pt>
                <c:pt idx="29">
                  <c:v>-22.391724999999997</c:v>
                </c:pt>
                <c:pt idx="30">
                  <c:v>-23.314231999999997</c:v>
                </c:pt>
                <c:pt idx="31">
                  <c:v>-24.262709999999995</c:v>
                </c:pt>
                <c:pt idx="32">
                  <c:v>-24.641999000000002</c:v>
                </c:pt>
                <c:pt idx="33">
                  <c:v>-24.951732999999997</c:v>
                </c:pt>
                <c:pt idx="34">
                  <c:v>-25.328158000000002</c:v>
                </c:pt>
                <c:pt idx="35">
                  <c:v>-25.698947</c:v>
                </c:pt>
              </c:numCache>
            </c:numRef>
          </c:val>
          <c:smooth val="0"/>
        </c:ser>
        <c:ser>
          <c:idx val="4"/>
          <c:order val="3"/>
          <c:tx>
            <c:strRef>
              <c:f>Sheet1!$A$5</c:f>
              <c:strCache>
                <c:ptCount val="1"/>
                <c:pt idx="0">
                  <c:v>High Macro</c:v>
                </c:pt>
              </c:strCache>
            </c:strRef>
          </c:tx>
          <c:spPr>
            <a:ln w="38100">
              <a:solidFill>
                <a:srgbClr val="003953"/>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Sheet1!$B$5:$AK$5</c:f>
            </c:numRef>
          </c:val>
          <c:smooth val="0"/>
        </c:ser>
        <c:ser>
          <c:idx val="1"/>
          <c:order val="4"/>
          <c:tx>
            <c:strRef>
              <c:f>Sheet1!$A$6</c:f>
              <c:strCache>
                <c:ptCount val="1"/>
                <c:pt idx="0">
                  <c:v>Low Macro</c:v>
                </c:pt>
              </c:strCache>
            </c:strRef>
          </c:tx>
          <c:spPr>
            <a:ln w="38100">
              <a:solidFill>
                <a:srgbClr val="BD732A"/>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Sheet1!$B$6:$AK$6</c:f>
            </c:numRef>
          </c:val>
          <c:smooth val="0"/>
        </c:ser>
        <c:ser>
          <c:idx val="5"/>
          <c:order val="5"/>
          <c:tx>
            <c:strRef>
              <c:f>Sheet1!$A$7</c:f>
              <c:strCache>
                <c:ptCount val="1"/>
                <c:pt idx="0">
                  <c:v>Reference</c:v>
                </c:pt>
              </c:strCache>
            </c:strRef>
          </c:tx>
          <c:spPr>
            <a:ln w="38100">
              <a:solidFill>
                <a:srgbClr val="000000"/>
              </a:solidFill>
            </a:ln>
          </c:spPr>
          <c:marker>
            <c:symbol val="none"/>
          </c:marker>
          <c:cat>
            <c:strRef>
              <c:f>Sheet1!$B$1:$AK$1</c:f>
              <c:strCach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strCache>
            </c:strRef>
          </c:cat>
          <c:val>
            <c:numRef>
              <c:f>Sheet1!$B$7:$AK$7</c:f>
              <c:numCache>
                <c:formatCode>General</c:formatCode>
                <c:ptCount val="36"/>
                <c:pt idx="0">
                  <c:v>30.064498137099083</c:v>
                </c:pt>
                <c:pt idx="1">
                  <c:v>29.917414289814797</c:v>
                </c:pt>
                <c:pt idx="2">
                  <c:v>28.840230493184212</c:v>
                </c:pt>
                <c:pt idx="3">
                  <c:v>26.115431894324271</c:v>
                </c:pt>
                <c:pt idx="4">
                  <c:v>24.03929477664142</c:v>
                </c:pt>
                <c:pt idx="5">
                  <c:v>22.080979981339244</c:v>
                </c:pt>
                <c:pt idx="6">
                  <c:v>18.738243551745121</c:v>
                </c:pt>
                <c:pt idx="7">
                  <c:v>16.535927796775869</c:v>
                </c:pt>
                <c:pt idx="8">
                  <c:v>12.985059380222769</c:v>
                </c:pt>
                <c:pt idx="9">
                  <c:v>10.878222617825205</c:v>
                </c:pt>
                <c:pt idx="10">
                  <c:v>9.3620678326884033</c:v>
                </c:pt>
                <c:pt idx="11">
                  <c:v>8.2332483224165181</c:v>
                </c:pt>
                <c:pt idx="12">
                  <c:v>5.6987318297490051</c:v>
                </c:pt>
                <c:pt idx="13">
                  <c:v>4.2609137020692813</c:v>
                </c:pt>
                <c:pt idx="14">
                  <c:v>3.0098802922004135</c:v>
                </c:pt>
                <c:pt idx="15">
                  <c:v>2.0973137116750036</c:v>
                </c:pt>
                <c:pt idx="16">
                  <c:v>1.7852817231982079</c:v>
                </c:pt>
                <c:pt idx="17">
                  <c:v>1.5398963476685061</c:v>
                </c:pt>
                <c:pt idx="18">
                  <c:v>1.4682679455170851</c:v>
                </c:pt>
                <c:pt idx="19">
                  <c:v>1.2191177813278129</c:v>
                </c:pt>
                <c:pt idx="20">
                  <c:v>1.1159864132342041</c:v>
                </c:pt>
                <c:pt idx="21">
                  <c:v>1.193402010214982</c:v>
                </c:pt>
                <c:pt idx="22">
                  <c:v>0.71642418387312068</c:v>
                </c:pt>
                <c:pt idx="23">
                  <c:v>0.17669558796864379</c:v>
                </c:pt>
                <c:pt idx="24">
                  <c:v>-0.22582300248182036</c:v>
                </c:pt>
                <c:pt idx="25">
                  <c:v>-0.6149355619430541</c:v>
                </c:pt>
                <c:pt idx="26">
                  <c:v>-0.25021667658746255</c:v>
                </c:pt>
                <c:pt idx="27">
                  <c:v>-5.4203145860072348E-2</c:v>
                </c:pt>
                <c:pt idx="28">
                  <c:v>6.8109205668122411E-2</c:v>
                </c:pt>
                <c:pt idx="29">
                  <c:v>0.25028965835217809</c:v>
                </c:pt>
                <c:pt idx="30">
                  <c:v>0.17997406147130834</c:v>
                </c:pt>
                <c:pt idx="31">
                  <c:v>8.8586146145471265E-2</c:v>
                </c:pt>
                <c:pt idx="32">
                  <c:v>-3.996325785548762E-2</c:v>
                </c:pt>
                <c:pt idx="33">
                  <c:v>-0.19436575526379429</c:v>
                </c:pt>
                <c:pt idx="34">
                  <c:v>-0.30789227006087339</c:v>
                </c:pt>
                <c:pt idx="35">
                  <c:v>-0.5076083366531472</c:v>
                </c:pt>
              </c:numCache>
            </c:numRef>
          </c:val>
          <c:smooth val="0"/>
        </c:ser>
        <c:dLbls>
          <c:showLegendKey val="0"/>
          <c:showVal val="0"/>
          <c:showCatName val="0"/>
          <c:showSerName val="0"/>
          <c:showPercent val="0"/>
          <c:showBubbleSize val="0"/>
        </c:dLbls>
        <c:marker val="1"/>
        <c:smooth val="0"/>
        <c:axId val="168467968"/>
        <c:axId val="152852096"/>
      </c:lineChart>
      <c:catAx>
        <c:axId val="168467968"/>
        <c:scaling>
          <c:orientation val="minMax"/>
        </c:scaling>
        <c:delete val="0"/>
        <c:axPos val="b"/>
        <c:majorTickMark val="out"/>
        <c:minorTickMark val="none"/>
        <c:tickLblPos val="low"/>
        <c:spPr>
          <a:ln w="12700">
            <a:solidFill>
              <a:schemeClr val="tx1"/>
            </a:solidFill>
          </a:ln>
        </c:spPr>
        <c:txPr>
          <a:bodyPr/>
          <a:lstStyle/>
          <a:p>
            <a:pPr>
              <a:defRPr sz="1400" baseline="0"/>
            </a:pPr>
            <a:endParaRPr lang="en-US"/>
          </a:p>
        </c:txPr>
        <c:crossAx val="152852096"/>
        <c:crosses val="autoZero"/>
        <c:auto val="1"/>
        <c:lblAlgn val="ctr"/>
        <c:lblOffset val="100"/>
        <c:tickLblSkip val="5"/>
        <c:tickMarkSkip val="5"/>
        <c:noMultiLvlLbl val="0"/>
      </c:catAx>
      <c:valAx>
        <c:axId val="152852096"/>
        <c:scaling>
          <c:orientation val="minMax"/>
          <c:max val="40"/>
          <c:min val="-3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crossAx val="168467968"/>
        <c:crosses val="autoZero"/>
        <c:crossBetween val="midCat"/>
        <c:majorUnit val="10"/>
      </c:valAx>
    </c:plotArea>
    <c:plotVisOnly val="1"/>
    <c:dispBlanksAs val="gap"/>
    <c:showDLblsOverMax val="0"/>
  </c:chart>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40090788691366E-2"/>
          <c:y val="3.759792291099312E-2"/>
          <c:w val="0.87813791953592701"/>
          <c:h val="0.87642466534063213"/>
        </c:manualLayout>
      </c:layout>
      <c:lineChart>
        <c:grouping val="standard"/>
        <c:varyColors val="0"/>
        <c:ser>
          <c:idx val="0"/>
          <c:order val="0"/>
          <c:tx>
            <c:strRef>
              <c:f>Sheet1!$A$2</c:f>
              <c:strCache>
                <c:ptCount val="1"/>
                <c:pt idx="0">
                  <c:v>High Economic Growth case</c:v>
                </c:pt>
              </c:strCache>
            </c:strRef>
          </c:tx>
          <c:spPr>
            <a:ln w="38100">
              <a:solidFill>
                <a:srgbClr val="003953"/>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Sheet1!$B$2:$AP$2</c:f>
              <c:numCache>
                <c:formatCode>General</c:formatCode>
                <c:ptCount val="41"/>
                <c:pt idx="13">
                  <c:v>5404.5932620000003</c:v>
                </c:pt>
                <c:pt idx="14">
                  <c:v>5488.205078</c:v>
                </c:pt>
                <c:pt idx="15">
                  <c:v>5452.5429690000001</c:v>
                </c:pt>
                <c:pt idx="16">
                  <c:v>5473.0981449999999</c:v>
                </c:pt>
                <c:pt idx="17">
                  <c:v>5474.3295900000003</c:v>
                </c:pt>
                <c:pt idx="18">
                  <c:v>5517.6054690000001</c:v>
                </c:pt>
                <c:pt idx="19">
                  <c:v>5585.6357420000004</c:v>
                </c:pt>
                <c:pt idx="20">
                  <c:v>5631.3486329999996</c:v>
                </c:pt>
                <c:pt idx="21">
                  <c:v>5650.8789059999999</c:v>
                </c:pt>
                <c:pt idx="22">
                  <c:v>5675.0766599999997</c:v>
                </c:pt>
                <c:pt idx="23">
                  <c:v>5699.4409180000002</c:v>
                </c:pt>
                <c:pt idx="24">
                  <c:v>5718.1928710000002</c:v>
                </c:pt>
                <c:pt idx="25">
                  <c:v>5724.1586909999996</c:v>
                </c:pt>
                <c:pt idx="26">
                  <c:v>5735.1352539999998</c:v>
                </c:pt>
                <c:pt idx="27">
                  <c:v>5752.763672</c:v>
                </c:pt>
                <c:pt idx="28">
                  <c:v>5768.0664059999999</c:v>
                </c:pt>
                <c:pt idx="29">
                  <c:v>5780.8525390000004</c:v>
                </c:pt>
                <c:pt idx="30">
                  <c:v>5790.7929690000001</c:v>
                </c:pt>
                <c:pt idx="31">
                  <c:v>5796.078125</c:v>
                </c:pt>
                <c:pt idx="32">
                  <c:v>5798.0708009999998</c:v>
                </c:pt>
                <c:pt idx="33">
                  <c:v>5808.8681640000004</c:v>
                </c:pt>
                <c:pt idx="34">
                  <c:v>5831.4604490000002</c:v>
                </c:pt>
                <c:pt idx="35">
                  <c:v>5861.220703</c:v>
                </c:pt>
                <c:pt idx="36">
                  <c:v>5888.4296880000002</c:v>
                </c:pt>
                <c:pt idx="37">
                  <c:v>5917.5922849999997</c:v>
                </c:pt>
                <c:pt idx="38">
                  <c:v>5946.0336909999996</c:v>
                </c:pt>
                <c:pt idx="39">
                  <c:v>5962.2890619999998</c:v>
                </c:pt>
                <c:pt idx="40">
                  <c:v>5978.609375</c:v>
                </c:pt>
              </c:numCache>
            </c:numRef>
          </c:val>
          <c:smooth val="0"/>
        </c:ser>
        <c:ser>
          <c:idx val="2"/>
          <c:order val="1"/>
          <c:tx>
            <c:strRef>
              <c:f>Sheet1!$A$3</c:f>
              <c:strCache>
                <c:ptCount val="1"/>
                <c:pt idx="0">
                  <c:v>Low Economic Growth case</c:v>
                </c:pt>
              </c:strCache>
            </c:strRef>
          </c:tx>
          <c:spPr>
            <a:ln w="38100">
              <a:solidFill>
                <a:srgbClr val="BD732A"/>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Sheet1!$B$3:$AP$3</c:f>
              <c:numCache>
                <c:formatCode>General</c:formatCode>
                <c:ptCount val="41"/>
                <c:pt idx="13">
                  <c:v>5404.59375</c:v>
                </c:pt>
                <c:pt idx="14">
                  <c:v>5488.7524409999996</c:v>
                </c:pt>
                <c:pt idx="15">
                  <c:v>5440.6381840000004</c:v>
                </c:pt>
                <c:pt idx="16">
                  <c:v>5413.4179690000001</c:v>
                </c:pt>
                <c:pt idx="17">
                  <c:v>5360.7827150000003</c:v>
                </c:pt>
                <c:pt idx="18">
                  <c:v>5338.8823240000002</c:v>
                </c:pt>
                <c:pt idx="19">
                  <c:v>5350.3056640000004</c:v>
                </c:pt>
                <c:pt idx="20">
                  <c:v>5343.2504879999997</c:v>
                </c:pt>
                <c:pt idx="21">
                  <c:v>5330.8652339999999</c:v>
                </c:pt>
                <c:pt idx="22">
                  <c:v>5318.7558589999999</c:v>
                </c:pt>
                <c:pt idx="23">
                  <c:v>5310.955078</c:v>
                </c:pt>
                <c:pt idx="24">
                  <c:v>5301.8339839999999</c:v>
                </c:pt>
                <c:pt idx="25">
                  <c:v>5282.1904299999997</c:v>
                </c:pt>
                <c:pt idx="26">
                  <c:v>5261.8818359999996</c:v>
                </c:pt>
                <c:pt idx="27">
                  <c:v>5247.3974609999996</c:v>
                </c:pt>
                <c:pt idx="28">
                  <c:v>5235.1660160000001</c:v>
                </c:pt>
                <c:pt idx="29">
                  <c:v>5223.2929690000001</c:v>
                </c:pt>
                <c:pt idx="30">
                  <c:v>5210.1391599999997</c:v>
                </c:pt>
                <c:pt idx="31">
                  <c:v>5198.4941410000001</c:v>
                </c:pt>
                <c:pt idx="32">
                  <c:v>5185.4414059999999</c:v>
                </c:pt>
                <c:pt idx="33">
                  <c:v>5179.0439450000003</c:v>
                </c:pt>
                <c:pt idx="34">
                  <c:v>5171.7890619999998</c:v>
                </c:pt>
                <c:pt idx="35">
                  <c:v>5170.736328</c:v>
                </c:pt>
                <c:pt idx="36">
                  <c:v>5171.0122069999998</c:v>
                </c:pt>
                <c:pt idx="37">
                  <c:v>5172.6035160000001</c:v>
                </c:pt>
                <c:pt idx="38">
                  <c:v>5172.5673829999996</c:v>
                </c:pt>
                <c:pt idx="39">
                  <c:v>5166.263672</c:v>
                </c:pt>
                <c:pt idx="40">
                  <c:v>5160.2841799999997</c:v>
                </c:pt>
              </c:numCache>
            </c:numRef>
          </c:val>
          <c:smooth val="0"/>
        </c:ser>
        <c:ser>
          <c:idx val="3"/>
          <c:order val="2"/>
          <c:tx>
            <c:strRef>
              <c:f>Sheet1!$A$4</c:f>
              <c:strCache>
                <c:ptCount val="1"/>
                <c:pt idx="0">
                  <c:v>High Oil and Gas Resource case</c:v>
                </c:pt>
              </c:strCache>
            </c:strRef>
          </c:tx>
          <c:spPr>
            <a:ln w="38100">
              <a:solidFill>
                <a:srgbClr val="A33340"/>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Sheet1!$B$4:$AP$4</c:f>
              <c:numCache>
                <c:formatCode>General</c:formatCode>
                <c:ptCount val="41"/>
                <c:pt idx="13">
                  <c:v>5404.5932620000003</c:v>
                </c:pt>
                <c:pt idx="14">
                  <c:v>5487.0512699999999</c:v>
                </c:pt>
                <c:pt idx="15">
                  <c:v>5441.9077150000003</c:v>
                </c:pt>
                <c:pt idx="16">
                  <c:v>5410.8476559999999</c:v>
                </c:pt>
                <c:pt idx="17">
                  <c:v>5396.1020509999998</c:v>
                </c:pt>
                <c:pt idx="18">
                  <c:v>5383.1904299999997</c:v>
                </c:pt>
                <c:pt idx="19">
                  <c:v>5417.9003910000001</c:v>
                </c:pt>
                <c:pt idx="20">
                  <c:v>5434.9760740000002</c:v>
                </c:pt>
                <c:pt idx="21">
                  <c:v>5450.5429690000001</c:v>
                </c:pt>
                <c:pt idx="22">
                  <c:v>5470.9677730000003</c:v>
                </c:pt>
                <c:pt idx="23">
                  <c:v>5506.9692379999997</c:v>
                </c:pt>
                <c:pt idx="24">
                  <c:v>5538.2182620000003</c:v>
                </c:pt>
                <c:pt idx="25">
                  <c:v>5556.9638670000004</c:v>
                </c:pt>
                <c:pt idx="26">
                  <c:v>5571.9135740000002</c:v>
                </c:pt>
                <c:pt idx="27">
                  <c:v>5594.9018550000001</c:v>
                </c:pt>
                <c:pt idx="28">
                  <c:v>5610.5683589999999</c:v>
                </c:pt>
                <c:pt idx="29">
                  <c:v>5619.0830079999996</c:v>
                </c:pt>
                <c:pt idx="30">
                  <c:v>5636.3681640000004</c:v>
                </c:pt>
                <c:pt idx="31">
                  <c:v>5649.685547</c:v>
                </c:pt>
                <c:pt idx="32">
                  <c:v>5653.7465819999998</c:v>
                </c:pt>
                <c:pt idx="33">
                  <c:v>5677.1660160000001</c:v>
                </c:pt>
                <c:pt idx="34">
                  <c:v>5702.4882809999999</c:v>
                </c:pt>
                <c:pt idx="35">
                  <c:v>5716.5581050000001</c:v>
                </c:pt>
                <c:pt idx="36">
                  <c:v>5734.6943359999996</c:v>
                </c:pt>
                <c:pt idx="37">
                  <c:v>5753.3286129999997</c:v>
                </c:pt>
                <c:pt idx="38">
                  <c:v>5771.8662109999996</c:v>
                </c:pt>
                <c:pt idx="39">
                  <c:v>5780.7055659999996</c:v>
                </c:pt>
                <c:pt idx="40">
                  <c:v>5799.5961909999996</c:v>
                </c:pt>
              </c:numCache>
            </c:numRef>
          </c:val>
          <c:smooth val="0"/>
        </c:ser>
        <c:ser>
          <c:idx val="4"/>
          <c:order val="3"/>
          <c:tx>
            <c:strRef>
              <c:f>Sheet1!$A$5</c:f>
              <c:strCache>
                <c:ptCount val="1"/>
                <c:pt idx="0">
                  <c:v>Low Oil Price case</c:v>
                </c:pt>
              </c:strCache>
            </c:strRef>
          </c:tx>
          <c:spPr>
            <a:ln w="38100">
              <a:solidFill>
                <a:srgbClr val="0096D7"/>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Sheet1!$B$5:$AP$5</c:f>
              <c:numCache>
                <c:formatCode>General</c:formatCode>
                <c:ptCount val="41"/>
              </c:numCache>
            </c:numRef>
          </c:val>
          <c:smooth val="0"/>
        </c:ser>
        <c:ser>
          <c:idx val="1"/>
          <c:order val="4"/>
          <c:tx>
            <c:strRef>
              <c:f>Sheet1!$A$6</c:f>
              <c:strCache>
                <c:ptCount val="1"/>
                <c:pt idx="0">
                  <c:v>High Oil Price case</c:v>
                </c:pt>
              </c:strCache>
            </c:strRef>
          </c:tx>
          <c:spPr>
            <a:ln w="38100">
              <a:solidFill>
                <a:srgbClr val="5D9732"/>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Sheet1!$B$6:$AP$6</c:f>
              <c:numCache>
                <c:formatCode>General</c:formatCode>
                <c:ptCount val="41"/>
              </c:numCache>
            </c:numRef>
          </c:val>
          <c:smooth val="0"/>
        </c:ser>
        <c:ser>
          <c:idx val="5"/>
          <c:order val="5"/>
          <c:tx>
            <c:strRef>
              <c:f>Sheet1!$A$7</c:f>
              <c:strCache>
                <c:ptCount val="1"/>
                <c:pt idx="0">
                  <c:v>Reference case</c:v>
                </c:pt>
              </c:strCache>
            </c:strRef>
          </c:tx>
          <c:spPr>
            <a:ln w="38100">
              <a:solidFill>
                <a:srgbClr val="000000"/>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Sheet1!$B$7:$AP$7</c:f>
              <c:numCache>
                <c:formatCode>General</c:formatCode>
                <c:ptCount val="41"/>
                <c:pt idx="0">
                  <c:v>5867.6206050000001</c:v>
                </c:pt>
                <c:pt idx="1">
                  <c:v>5761.0664059999999</c:v>
                </c:pt>
                <c:pt idx="2">
                  <c:v>5804.3334960000002</c:v>
                </c:pt>
                <c:pt idx="3">
                  <c:v>5855.0439450000003</c:v>
                </c:pt>
                <c:pt idx="4">
                  <c:v>5974.466797</c:v>
                </c:pt>
                <c:pt idx="5">
                  <c:v>5999.1435549999997</c:v>
                </c:pt>
                <c:pt idx="6">
                  <c:v>5919.1372069999998</c:v>
                </c:pt>
                <c:pt idx="7">
                  <c:v>6020.6665039999998</c:v>
                </c:pt>
                <c:pt idx="8">
                  <c:v>5835.2797849999997</c:v>
                </c:pt>
                <c:pt idx="9">
                  <c:v>5416.9501950000003</c:v>
                </c:pt>
                <c:pt idx="10">
                  <c:v>5618.9101559999999</c:v>
                </c:pt>
                <c:pt idx="11">
                  <c:v>5483.2797849999997</c:v>
                </c:pt>
                <c:pt idx="12">
                  <c:v>5271.6762699999999</c:v>
                </c:pt>
                <c:pt idx="13">
                  <c:v>5404.5932620000003</c:v>
                </c:pt>
                <c:pt idx="14">
                  <c:v>5488.4418949999999</c:v>
                </c:pt>
                <c:pt idx="15">
                  <c:v>5428.0932620000003</c:v>
                </c:pt>
                <c:pt idx="16">
                  <c:v>5436.4038090000004</c:v>
                </c:pt>
                <c:pt idx="17">
                  <c:v>5404.533203</c:v>
                </c:pt>
                <c:pt idx="18">
                  <c:v>5425.2705079999996</c:v>
                </c:pt>
                <c:pt idx="19">
                  <c:v>5476.6518550000001</c:v>
                </c:pt>
                <c:pt idx="20">
                  <c:v>5499.3002930000002</c:v>
                </c:pt>
                <c:pt idx="21">
                  <c:v>5495.0595700000003</c:v>
                </c:pt>
                <c:pt idx="22">
                  <c:v>5498.9946289999998</c:v>
                </c:pt>
                <c:pt idx="23">
                  <c:v>5508.1879879999997</c:v>
                </c:pt>
                <c:pt idx="24">
                  <c:v>5517.3344729999999</c:v>
                </c:pt>
                <c:pt idx="25">
                  <c:v>5511.220703</c:v>
                </c:pt>
                <c:pt idx="26">
                  <c:v>5507.78125</c:v>
                </c:pt>
                <c:pt idx="27">
                  <c:v>5508.8691410000001</c:v>
                </c:pt>
                <c:pt idx="28">
                  <c:v>5509.75</c:v>
                </c:pt>
                <c:pt idx="29">
                  <c:v>5511.4101559999999</c:v>
                </c:pt>
                <c:pt idx="30">
                  <c:v>5513.7866210000002</c:v>
                </c:pt>
                <c:pt idx="31">
                  <c:v>5509.1625979999999</c:v>
                </c:pt>
                <c:pt idx="32">
                  <c:v>5505.1572269999997</c:v>
                </c:pt>
                <c:pt idx="33">
                  <c:v>5505.4404299999997</c:v>
                </c:pt>
                <c:pt idx="34">
                  <c:v>5510.3398440000001</c:v>
                </c:pt>
                <c:pt idx="35">
                  <c:v>5520.5590819999998</c:v>
                </c:pt>
                <c:pt idx="36">
                  <c:v>5530.7768550000001</c:v>
                </c:pt>
                <c:pt idx="37">
                  <c:v>5535.6835940000001</c:v>
                </c:pt>
                <c:pt idx="38">
                  <c:v>5545.107422</c:v>
                </c:pt>
                <c:pt idx="39">
                  <c:v>5546.4086909999996</c:v>
                </c:pt>
                <c:pt idx="40">
                  <c:v>5549.1484380000002</c:v>
                </c:pt>
              </c:numCache>
            </c:numRef>
          </c:val>
          <c:smooth val="0"/>
        </c:ser>
        <c:dLbls>
          <c:showLegendKey val="0"/>
          <c:showVal val="0"/>
          <c:showCatName val="0"/>
          <c:showSerName val="0"/>
          <c:showPercent val="0"/>
          <c:showBubbleSize val="0"/>
        </c:dLbls>
        <c:marker val="1"/>
        <c:smooth val="0"/>
        <c:axId val="168545280"/>
        <c:axId val="152853248"/>
      </c:lineChart>
      <c:catAx>
        <c:axId val="168545280"/>
        <c:scaling>
          <c:orientation val="minMax"/>
        </c:scaling>
        <c:delete val="0"/>
        <c:axPos val="b"/>
        <c:majorTickMark val="out"/>
        <c:minorTickMark val="none"/>
        <c:tickLblPos val="low"/>
        <c:spPr>
          <a:ln w="12700">
            <a:solidFill>
              <a:schemeClr val="tx1"/>
            </a:solidFill>
          </a:ln>
        </c:spPr>
        <c:txPr>
          <a:bodyPr/>
          <a:lstStyle/>
          <a:p>
            <a:pPr>
              <a:defRPr sz="1400" baseline="0"/>
            </a:pPr>
            <a:endParaRPr lang="en-US"/>
          </a:p>
        </c:txPr>
        <c:crossAx val="152853248"/>
        <c:crosses val="autoZero"/>
        <c:auto val="1"/>
        <c:lblAlgn val="ctr"/>
        <c:lblOffset val="100"/>
        <c:tickLblSkip val="5"/>
        <c:tickMarkSkip val="5"/>
        <c:noMultiLvlLbl val="0"/>
      </c:catAx>
      <c:valAx>
        <c:axId val="152853248"/>
        <c:scaling>
          <c:orientation val="minMax"/>
          <c:max val="6250"/>
          <c:min val="500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crossAx val="168545280"/>
        <c:crosses val="autoZero"/>
        <c:crossBetween val="midCat"/>
        <c:majorUnit val="250"/>
      </c:valAx>
    </c:plotArea>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12007712357631E-2"/>
          <c:y val="3.8716501394554043E-2"/>
          <c:w val="0.58018630263069149"/>
          <c:h val="0.86890145666633456"/>
        </c:manualLayout>
      </c:layout>
      <c:barChart>
        <c:barDir val="col"/>
        <c:grouping val="stacked"/>
        <c:varyColors val="0"/>
        <c:ser>
          <c:idx val="0"/>
          <c:order val="0"/>
          <c:tx>
            <c:strRef>
              <c:f>Sheet1!$B$1</c:f>
              <c:strCache>
                <c:ptCount val="1"/>
                <c:pt idx="0">
                  <c:v>Transportation (gasoline and motor oil)</c:v>
                </c:pt>
              </c:strCache>
            </c:strRef>
          </c:tx>
          <c:spPr>
            <a:solidFill>
              <a:schemeClr val="accent1">
                <a:lumMod val="60000"/>
                <a:lumOff val="40000"/>
              </a:schemeClr>
            </a:solidFill>
          </c:spPr>
          <c:invertIfNegative val="0"/>
          <c:dLbls>
            <c:numFmt formatCode="&quot;$&quot;#,##0" sourceLinked="0"/>
            <c:txPr>
              <a:bodyPr/>
              <a:lstStyle/>
              <a:p>
                <a:pPr>
                  <a:defRPr sz="1200"/>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Sheet1!$B$2:$B$5</c:f>
              <c:numCache>
                <c:formatCode>#,##0</c:formatCode>
                <c:ptCount val="4"/>
                <c:pt idx="0">
                  <c:v>2611</c:v>
                </c:pt>
                <c:pt idx="1">
                  <c:v>2513.2331967012706</c:v>
                </c:pt>
                <c:pt idx="2">
                  <c:v>1816.7705374746986</c:v>
                </c:pt>
                <c:pt idx="3">
                  <c:v>2057.7918716050331</c:v>
                </c:pt>
              </c:numCache>
            </c:numRef>
          </c:val>
        </c:ser>
        <c:ser>
          <c:idx val="1"/>
          <c:order val="1"/>
          <c:tx>
            <c:strRef>
              <c:f>Sheet1!$C$1</c:f>
              <c:strCache>
                <c:ptCount val="1"/>
                <c:pt idx="0">
                  <c:v>Fuel oil and other fuels</c:v>
                </c:pt>
              </c:strCache>
            </c:strRef>
          </c:tx>
          <c:spPr>
            <a:solidFill>
              <a:schemeClr val="accent5">
                <a:lumMod val="40000"/>
                <a:lumOff val="60000"/>
              </a:schemeClr>
            </a:solidFill>
          </c:spPr>
          <c:invertIfNegative val="0"/>
          <c:dLbls>
            <c:numFmt formatCode="&quot;$&quot;#,##0" sourceLinked="0"/>
            <c:txPr>
              <a:bodyPr/>
              <a:lstStyle/>
              <a:p>
                <a:pPr>
                  <a:defRPr sz="1200"/>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Sheet1!$C$2:$C$5</c:f>
              <c:numCache>
                <c:formatCode>#,##0</c:formatCode>
                <c:ptCount val="4"/>
                <c:pt idx="0">
                  <c:v>142</c:v>
                </c:pt>
                <c:pt idx="1">
                  <c:v>139.50386528652857</c:v>
                </c:pt>
                <c:pt idx="2">
                  <c:v>105</c:v>
                </c:pt>
                <c:pt idx="3">
                  <c:v>114</c:v>
                </c:pt>
              </c:numCache>
            </c:numRef>
          </c:val>
        </c:ser>
        <c:ser>
          <c:idx val="2"/>
          <c:order val="2"/>
          <c:tx>
            <c:strRef>
              <c:f>Sheet1!$D$1</c:f>
              <c:strCache>
                <c:ptCount val="1"/>
                <c:pt idx="0">
                  <c:v>Electricity</c:v>
                </c:pt>
              </c:strCache>
            </c:strRef>
          </c:tx>
          <c:spPr>
            <a:solidFill>
              <a:schemeClr val="accent3">
                <a:lumMod val="60000"/>
                <a:lumOff val="40000"/>
              </a:schemeClr>
            </a:solidFill>
          </c:spPr>
          <c:invertIfNegative val="0"/>
          <c:dLbls>
            <c:numFmt formatCode="&quot;$&quot;#,##0" sourceLinked="0"/>
            <c:txPr>
              <a:bodyPr/>
              <a:lstStyle/>
              <a:p>
                <a:pPr>
                  <a:defRPr sz="1200"/>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Sheet1!$D$2:$D$5</c:f>
              <c:numCache>
                <c:formatCode>"$"#,##0</c:formatCode>
                <c:ptCount val="4"/>
                <c:pt idx="0">
                  <c:v>1422</c:v>
                </c:pt>
                <c:pt idx="1">
                  <c:v>1464</c:v>
                </c:pt>
                <c:pt idx="2">
                  <c:v>1489</c:v>
                </c:pt>
                <c:pt idx="3">
                  <c:v>1514.3549031985121</c:v>
                </c:pt>
              </c:numCache>
            </c:numRef>
          </c:val>
        </c:ser>
        <c:ser>
          <c:idx val="3"/>
          <c:order val="3"/>
          <c:tx>
            <c:strRef>
              <c:f>Sheet1!$E$1</c:f>
              <c:strCache>
                <c:ptCount val="1"/>
                <c:pt idx="0">
                  <c:v>Natural gas</c:v>
                </c:pt>
              </c:strCache>
            </c:strRef>
          </c:tx>
          <c:spPr>
            <a:solidFill>
              <a:schemeClr val="accent4">
                <a:lumMod val="60000"/>
                <a:lumOff val="40000"/>
              </a:schemeClr>
            </a:solidFill>
          </c:spPr>
          <c:invertIfNegative val="0"/>
          <c:dLbls>
            <c:numFmt formatCode="&quot;$&quot;#,##0" sourceLinked="0"/>
            <c:txPr>
              <a:bodyPr/>
              <a:lstStyle/>
              <a:p>
                <a:pPr>
                  <a:defRPr sz="1200"/>
                </a:pPr>
                <a:endParaRPr lang="en-US"/>
              </a:p>
            </c:txPr>
            <c:showLegendKey val="0"/>
            <c:showVal val="1"/>
            <c:showCatName val="0"/>
            <c:showSerName val="0"/>
            <c:showPercent val="0"/>
            <c:showBubbleSize val="0"/>
            <c:showLeaderLines val="0"/>
          </c:dLbls>
          <c:cat>
            <c:numRef>
              <c:f>Sheet1!$A$2:$A$5</c:f>
              <c:numCache>
                <c:formatCode>General</c:formatCode>
                <c:ptCount val="4"/>
                <c:pt idx="0">
                  <c:v>2013</c:v>
                </c:pt>
                <c:pt idx="1">
                  <c:v>2014</c:v>
                </c:pt>
                <c:pt idx="2">
                  <c:v>2015</c:v>
                </c:pt>
                <c:pt idx="3">
                  <c:v>2016</c:v>
                </c:pt>
              </c:numCache>
            </c:numRef>
          </c:cat>
          <c:val>
            <c:numRef>
              <c:f>Sheet1!$E$2:$E$5</c:f>
              <c:numCache>
                <c:formatCode>#,##0</c:formatCode>
                <c:ptCount val="4"/>
                <c:pt idx="0">
                  <c:v>393</c:v>
                </c:pt>
                <c:pt idx="1">
                  <c:v>417.49419880055797</c:v>
                </c:pt>
                <c:pt idx="2">
                  <c:v>393.67426000479287</c:v>
                </c:pt>
                <c:pt idx="3">
                  <c:v>403.9689583827975</c:v>
                </c:pt>
              </c:numCache>
            </c:numRef>
          </c:val>
        </c:ser>
        <c:dLbls>
          <c:showLegendKey val="0"/>
          <c:showVal val="0"/>
          <c:showCatName val="0"/>
          <c:showSerName val="0"/>
          <c:showPercent val="0"/>
          <c:showBubbleSize val="0"/>
        </c:dLbls>
        <c:gapWidth val="100"/>
        <c:overlap val="100"/>
        <c:axId val="174427648"/>
        <c:axId val="169354368"/>
      </c:barChart>
      <c:catAx>
        <c:axId val="174427648"/>
        <c:scaling>
          <c:orientation val="minMax"/>
        </c:scaling>
        <c:delete val="0"/>
        <c:axPos val="b"/>
        <c:numFmt formatCode="General" sourceLinked="1"/>
        <c:majorTickMark val="out"/>
        <c:minorTickMark val="none"/>
        <c:tickLblPos val="nextTo"/>
        <c:txPr>
          <a:bodyPr/>
          <a:lstStyle/>
          <a:p>
            <a:pPr>
              <a:defRPr sz="1400"/>
            </a:pPr>
            <a:endParaRPr lang="en-US"/>
          </a:p>
        </c:txPr>
        <c:crossAx val="169354368"/>
        <c:crosses val="autoZero"/>
        <c:auto val="1"/>
        <c:lblAlgn val="ctr"/>
        <c:lblOffset val="100"/>
        <c:noMultiLvlLbl val="0"/>
      </c:catAx>
      <c:valAx>
        <c:axId val="169354368"/>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txPr>
          <a:bodyPr/>
          <a:lstStyle/>
          <a:p>
            <a:pPr>
              <a:defRPr sz="1400"/>
            </a:pPr>
            <a:endParaRPr lang="en-US"/>
          </a:p>
        </c:txPr>
        <c:crossAx val="174427648"/>
        <c:crosses val="autoZero"/>
        <c:crossBetween val="between"/>
        <c:majorUnit val="1000"/>
      </c:valAx>
    </c:plotArea>
    <c:legend>
      <c:legendPos val="r"/>
      <c:layout>
        <c:manualLayout>
          <c:xMode val="edge"/>
          <c:yMode val="edge"/>
          <c:x val="0.69726690351221721"/>
          <c:y val="0.27671714201670422"/>
          <c:w val="0.29328605348662828"/>
          <c:h val="0.446565478170693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28758905136863E-2"/>
          <c:y val="4.4054305924898826E-2"/>
          <c:w val="0.91374065741782273"/>
          <c:h val="0.76277362282288941"/>
        </c:manualLayout>
      </c:layout>
      <c:lineChart>
        <c:grouping val="standard"/>
        <c:varyColors val="0"/>
        <c:ser>
          <c:idx val="0"/>
          <c:order val="0"/>
          <c:tx>
            <c:strRef>
              <c:f>Sheet1!$B$1</c:f>
              <c:strCache>
                <c:ptCount val="1"/>
                <c:pt idx="0">
                  <c:v>Historical Spot Price</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Sheet1!$B$2:$B$49</c:f>
              <c:numCache>
                <c:formatCode>"$"#,##0.00</c:formatCode>
                <c:ptCount val="48"/>
                <c:pt idx="0">
                  <c:v>94.76</c:v>
                </c:pt>
                <c:pt idx="1">
                  <c:v>95.31</c:v>
                </c:pt>
                <c:pt idx="2">
                  <c:v>92.94</c:v>
                </c:pt>
                <c:pt idx="3">
                  <c:v>92.02</c:v>
                </c:pt>
                <c:pt idx="4">
                  <c:v>94.51</c:v>
                </c:pt>
                <c:pt idx="5">
                  <c:v>95.77</c:v>
                </c:pt>
                <c:pt idx="6">
                  <c:v>104.67</c:v>
                </c:pt>
                <c:pt idx="7">
                  <c:v>106.57</c:v>
                </c:pt>
                <c:pt idx="8">
                  <c:v>106.2895</c:v>
                </c:pt>
                <c:pt idx="9">
                  <c:v>100.54</c:v>
                </c:pt>
                <c:pt idx="10">
                  <c:v>93.86</c:v>
                </c:pt>
                <c:pt idx="11">
                  <c:v>97.63</c:v>
                </c:pt>
                <c:pt idx="12">
                  <c:v>94.62</c:v>
                </c:pt>
                <c:pt idx="13">
                  <c:v>100.82</c:v>
                </c:pt>
                <c:pt idx="14">
                  <c:v>100.8</c:v>
                </c:pt>
                <c:pt idx="15">
                  <c:v>102.069</c:v>
                </c:pt>
                <c:pt idx="16">
                  <c:v>102.18</c:v>
                </c:pt>
                <c:pt idx="17">
                  <c:v>105.79</c:v>
                </c:pt>
                <c:pt idx="18">
                  <c:v>103.59</c:v>
                </c:pt>
                <c:pt idx="19">
                  <c:v>96.536000000000001</c:v>
                </c:pt>
                <c:pt idx="20">
                  <c:v>93.21</c:v>
                </c:pt>
                <c:pt idx="21">
                  <c:v>84.4</c:v>
                </c:pt>
                <c:pt idx="22">
                  <c:v>75.790000000000006</c:v>
                </c:pt>
                <c:pt idx="23">
                  <c:v>59.29</c:v>
                </c:pt>
                <c:pt idx="24">
                  <c:v>47.219000000000001</c:v>
                </c:pt>
                <c:pt idx="25">
                  <c:v>50.58</c:v>
                </c:pt>
                <c:pt idx="26">
                  <c:v>46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1"/>
          <c:order val="1"/>
          <c:tx>
            <c:strRef>
              <c:f>Sheet1!$C$1</c:f>
              <c:strCache>
                <c:ptCount val="1"/>
                <c:pt idx="0">
                  <c:v>STEO Forecast</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Sheet1!$C$2:$C$49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46</c:v>
                </c:pt>
                <c:pt idx="27">
                  <c:v>45</c:v>
                </c:pt>
                <c:pt idx="28">
                  <c:v>47</c:v>
                </c:pt>
                <c:pt idx="29">
                  <c:v>49</c:v>
                </c:pt>
                <c:pt idx="30">
                  <c:v>51</c:v>
                </c:pt>
                <c:pt idx="31">
                  <c:v>53</c:v>
                </c:pt>
                <c:pt idx="32">
                  <c:v>55</c:v>
                </c:pt>
                <c:pt idx="33">
                  <c:v>57</c:v>
                </c:pt>
                <c:pt idx="34">
                  <c:v>61</c:v>
                </c:pt>
                <c:pt idx="35">
                  <c:v>64</c:v>
                </c:pt>
                <c:pt idx="36">
                  <c:v>65</c:v>
                </c:pt>
                <c:pt idx="37">
                  <c:v>67</c:v>
                </c:pt>
                <c:pt idx="38">
                  <c:v>69</c:v>
                </c:pt>
                <c:pt idx="39">
                  <c:v>70</c:v>
                </c:pt>
                <c:pt idx="40">
                  <c:v>71</c:v>
                </c:pt>
                <c:pt idx="41">
                  <c:v>72</c:v>
                </c:pt>
                <c:pt idx="42">
                  <c:v>72</c:v>
                </c:pt>
                <c:pt idx="43">
                  <c:v>72</c:v>
                </c:pt>
                <c:pt idx="44">
                  <c:v>71</c:v>
                </c:pt>
                <c:pt idx="45">
                  <c:v>70</c:v>
                </c:pt>
                <c:pt idx="46">
                  <c:v>70</c:v>
                </c:pt>
                <c:pt idx="47">
                  <c:v>71</c:v>
                </c:pt>
              </c:numCache>
            </c:numRef>
          </c:val>
          <c:smooth val="0"/>
        </c:ser>
        <c:ser>
          <c:idx val="2"/>
          <c:order val="2"/>
          <c:tx>
            <c:strRef>
              <c:f>Sheet1!$D$1</c:f>
              <c:strCache>
                <c:ptCount val="1"/>
                <c:pt idx="0">
                  <c:v>NYMEX Futures Price</c:v>
                </c:pt>
              </c:strCache>
            </c:strRef>
          </c:tx>
          <c:spPr>
            <a:ln>
              <a:solidFill>
                <a:schemeClr val="accent3">
                  <a:lumMod val="75000"/>
                </a:schemeClr>
              </a:solidFill>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Sheet1!$D$2:$D$49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48.875999999999998</c:v>
                </c:pt>
                <c:pt idx="29">
                  <c:v>50.519999999999996</c:v>
                </c:pt>
                <c:pt idx="30">
                  <c:v>51.862000000000002</c:v>
                </c:pt>
                <c:pt idx="31">
                  <c:v>52.835999999999999</c:v>
                </c:pt>
                <c:pt idx="32">
                  <c:v>53.631999999999991</c:v>
                </c:pt>
                <c:pt idx="33">
                  <c:v>54.346000000000004</c:v>
                </c:pt>
                <c:pt idx="34">
                  <c:v>55.031999999999996</c:v>
                </c:pt>
                <c:pt idx="35">
                  <c:v>55.682000000000002</c:v>
                </c:pt>
                <c:pt idx="36">
                  <c:v>56.225999999999999</c:v>
                </c:pt>
                <c:pt idx="37">
                  <c:v>56.718000000000004</c:v>
                </c:pt>
                <c:pt idx="38">
                  <c:v>57.172000000000004</c:v>
                </c:pt>
                <c:pt idx="39">
                  <c:v>57.585999999999999</c:v>
                </c:pt>
                <c:pt idx="40">
                  <c:v>57.953999999999994</c:v>
                </c:pt>
                <c:pt idx="41">
                  <c:v>58.284000000000006</c:v>
                </c:pt>
                <c:pt idx="42">
                  <c:v>58.558000000000007</c:v>
                </c:pt>
                <c:pt idx="43">
                  <c:v>58.855999999999995</c:v>
                </c:pt>
                <c:pt idx="44">
                  <c:v>59.164000000000001</c:v>
                </c:pt>
                <c:pt idx="45">
                  <c:v>59.483999999999995</c:v>
                </c:pt>
                <c:pt idx="46">
                  <c:v>59.81</c:v>
                </c:pt>
                <c:pt idx="47">
                  <c:v>60.136000000000003</c:v>
                </c:pt>
              </c:numCache>
            </c:numRef>
          </c:val>
          <c:smooth val="0"/>
        </c:ser>
        <c:ser>
          <c:idx val="3"/>
          <c:order val="3"/>
          <c:tx>
            <c:strRef>
              <c:f>Sheet1!$E$1</c:f>
              <c:strCache>
                <c:ptCount val="1"/>
                <c:pt idx="0">
                  <c:v>Current 95% NYMEX futures price confidence interval</c:v>
                </c:pt>
              </c:strCache>
            </c:strRef>
          </c:tx>
          <c:spPr>
            <a:ln>
              <a:solidFill>
                <a:schemeClr val="accent3">
                  <a:lumMod val="75000"/>
                </a:schemeClr>
              </a:solidFill>
              <a:prstDash val="dash"/>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Sheet1!$E$2:$E$49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36.567371481857975</c:v>
                </c:pt>
                <c:pt idx="30">
                  <c:v>34.536324220910807</c:v>
                </c:pt>
                <c:pt idx="31">
                  <c:v>33.509587755992129</c:v>
                </c:pt>
                <c:pt idx="32">
                  <c:v>32.75008348401964</c:v>
                </c:pt>
                <c:pt idx="33">
                  <c:v>32.200731928357833</c:v>
                </c:pt>
                <c:pt idx="34">
                  <c:v>32.244908609795765</c:v>
                </c:pt>
                <c:pt idx="35">
                  <c:v>32.057410665210476</c:v>
                </c:pt>
                <c:pt idx="36">
                  <c:v>31.944665325374853</c:v>
                </c:pt>
                <c:pt idx="37">
                  <c:v>#N/A</c:v>
                </c:pt>
                <c:pt idx="38">
                  <c:v>32.003134191819115</c:v>
                </c:pt>
                <c:pt idx="39">
                  <c:v>#N/A</c:v>
                </c:pt>
                <c:pt idx="40">
                  <c:v>#N/A</c:v>
                </c:pt>
                <c:pt idx="41">
                  <c:v>31.635401087166741</c:v>
                </c:pt>
                <c:pt idx="42">
                  <c:v>#N/A</c:v>
                </c:pt>
                <c:pt idx="43">
                  <c:v>#N/A</c:v>
                </c:pt>
                <c:pt idx="44">
                  <c:v>31.653093280278298</c:v>
                </c:pt>
                <c:pt idx="45">
                  <c:v>#N/A</c:v>
                </c:pt>
                <c:pt idx="46">
                  <c:v>#N/A</c:v>
                </c:pt>
                <c:pt idx="47">
                  <c:v>31.532210862411379</c:v>
                </c:pt>
              </c:numCache>
            </c:numRef>
          </c:val>
          <c:smooth val="0"/>
        </c:ser>
        <c:ser>
          <c:idx val="4"/>
          <c:order val="4"/>
          <c:tx>
            <c:strRef>
              <c:f>Sheet1!$F$1</c:f>
              <c:strCache>
                <c:ptCount val="1"/>
                <c:pt idx="0">
                  <c:v>95% NYMEX futures price lower confidence interval</c:v>
                </c:pt>
              </c:strCache>
            </c:strRef>
          </c:tx>
          <c:spPr>
            <a:ln>
              <a:solidFill>
                <a:schemeClr val="accent3">
                  <a:lumMod val="75000"/>
                </a:schemeClr>
              </a:solidFill>
              <a:prstDash val="dash"/>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Sheet1!$F$2:$F$49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69.796386684950747</c:v>
                </c:pt>
                <c:pt idx="30">
                  <c:v>77.87936628100914</c:v>
                </c:pt>
                <c:pt idx="31">
                  <c:v>83.308780648929442</c:v>
                </c:pt>
                <c:pt idx="32">
                  <c:v>87.828521884639798</c:v>
                </c:pt>
                <c:pt idx="33">
                  <c:v>91.721136108679204</c:v>
                </c:pt>
                <c:pt idx="34">
                  <c:v>93.922456430220961</c:v>
                </c:pt>
                <c:pt idx="35">
                  <c:v>96.716642413191721</c:v>
                </c:pt>
                <c:pt idx="36">
                  <c:v>98.963725047662649</c:v>
                </c:pt>
                <c:pt idx="37">
                  <c:v>#N/A</c:v>
                </c:pt>
                <c:pt idx="38">
                  <c:v>102.13492104893758</c:v>
                </c:pt>
                <c:pt idx="39">
                  <c:v>#N/A</c:v>
                </c:pt>
                <c:pt idx="40">
                  <c:v>#N/A</c:v>
                </c:pt>
                <c:pt idx="41">
                  <c:v>107.3804832326922</c:v>
                </c:pt>
                <c:pt idx="42">
                  <c:v>#N/A</c:v>
                </c:pt>
                <c:pt idx="43">
                  <c:v>#N/A</c:v>
                </c:pt>
                <c:pt idx="44">
                  <c:v>110.58568162691822</c:v>
                </c:pt>
                <c:pt idx="45">
                  <c:v>#N/A</c:v>
                </c:pt>
                <c:pt idx="46">
                  <c:v>#N/A</c:v>
                </c:pt>
                <c:pt idx="47">
                  <c:v>114.68712142575866</c:v>
                </c:pt>
              </c:numCache>
            </c:numRef>
          </c:val>
          <c:smooth val="0"/>
        </c:ser>
        <c:ser>
          <c:idx val="5"/>
          <c:order val="5"/>
          <c:tx>
            <c:v>April 2014 95% NYMEX futures price confidence interval</c:v>
          </c:tx>
          <c:spPr>
            <a:ln>
              <a:solidFill>
                <a:schemeClr val="accent1"/>
              </a:solidFill>
              <a:prstDash val="sysDot"/>
            </a:ln>
          </c:spPr>
          <c:marker>
            <c:symbol val="none"/>
          </c:marker>
          <c:val>
            <c:numRef>
              <c:f>Sheet1!$H$2:$H$37</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88.989249612471241</c:v>
                </c:pt>
                <c:pt idx="18">
                  <c:v>84.946069745992659</c:v>
                </c:pt>
                <c:pt idx="19">
                  <c:v>81.684400832232598</c:v>
                </c:pt>
                <c:pt idx="20">
                  <c:v>78.813679344472234</c:v>
                </c:pt>
                <c:pt idx="21">
                  <c:v>76.238998491883635</c:v>
                </c:pt>
                <c:pt idx="22">
                  <c:v>74.050859439218044</c:v>
                </c:pt>
                <c:pt idx="23">
                  <c:v>71.986349923752371</c:v>
                </c:pt>
                <c:pt idx="24">
                  <c:v>#N/A</c:v>
                </c:pt>
                <c:pt idx="25">
                  <c:v>68.721406977024245</c:v>
                </c:pt>
                <c:pt idx="26">
                  <c:v>67.387400385567105</c:v>
                </c:pt>
                <c:pt idx="27">
                  <c:v>#N/A</c:v>
                </c:pt>
                <c:pt idx="28">
                  <c:v>64.819708618215245</c:v>
                </c:pt>
                <c:pt idx="29">
                  <c:v>63.942021789488777</c:v>
                </c:pt>
                <c:pt idx="30">
                  <c:v>#N/A</c:v>
                </c:pt>
                <c:pt idx="31">
                  <c:v>#N/A</c:v>
                </c:pt>
                <c:pt idx="32">
                  <c:v>#N/A</c:v>
                </c:pt>
                <c:pt idx="33">
                  <c:v>#N/A</c:v>
                </c:pt>
                <c:pt idx="34">
                  <c:v>59.377082210426913</c:v>
                </c:pt>
                <c:pt idx="35">
                  <c:v>58.587832063618393</c:v>
                </c:pt>
              </c:numCache>
            </c:numRef>
          </c:val>
          <c:smooth val="0"/>
        </c:ser>
        <c:ser>
          <c:idx val="6"/>
          <c:order val="6"/>
          <c:tx>
            <c:v>Apr 14 upper bound</c:v>
          </c:tx>
          <c:spPr>
            <a:ln>
              <a:solidFill>
                <a:schemeClr val="accent1"/>
              </a:solidFill>
              <a:prstDash val="sysDot"/>
            </a:ln>
          </c:spPr>
          <c:marker>
            <c:symbol val="none"/>
          </c:marker>
          <c:val>
            <c:numRef>
              <c:f>Sheet1!$I$2:$I$37</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112.05421112577336</c:v>
                </c:pt>
                <c:pt idx="18">
                  <c:v>115.34179609836764</c:v>
                </c:pt>
                <c:pt idx="19">
                  <c:v>117.7184811546739</c:v>
                </c:pt>
                <c:pt idx="20">
                  <c:v>119.70303859011111</c:v>
                </c:pt>
                <c:pt idx="21">
                  <c:v>121.40236124672265</c:v>
                </c:pt>
                <c:pt idx="22">
                  <c:v>122.78053182438541</c:v>
                </c:pt>
                <c:pt idx="23">
                  <c:v>124.18607846444353</c:v>
                </c:pt>
                <c:pt idx="24">
                  <c:v>#N/A</c:v>
                </c:pt>
                <c:pt idx="25">
                  <c:v>125.41789557483261</c:v>
                </c:pt>
                <c:pt idx="26">
                  <c:v>125.92998619097256</c:v>
                </c:pt>
                <c:pt idx="27">
                  <c:v>#N/A</c:v>
                </c:pt>
                <c:pt idx="28">
                  <c:v>127.4288581679747</c:v>
                </c:pt>
                <c:pt idx="29">
                  <c:v>127.6418345179957</c:v>
                </c:pt>
                <c:pt idx="30">
                  <c:v>#N/A</c:v>
                </c:pt>
                <c:pt idx="31">
                  <c:v>#N/A</c:v>
                </c:pt>
                <c:pt idx="32">
                  <c:v>#N/A</c:v>
                </c:pt>
                <c:pt idx="33">
                  <c:v>#N/A</c:v>
                </c:pt>
                <c:pt idx="34">
                  <c:v>129.92911185260704</c:v>
                </c:pt>
                <c:pt idx="35">
                  <c:v>130.64999728421861</c:v>
                </c:pt>
              </c:numCache>
            </c:numRef>
          </c:val>
          <c:smooth val="0"/>
        </c:ser>
        <c:dLbls>
          <c:showLegendKey val="0"/>
          <c:showVal val="0"/>
          <c:showCatName val="0"/>
          <c:showSerName val="0"/>
          <c:showPercent val="0"/>
          <c:showBubbleSize val="0"/>
        </c:dLbls>
        <c:marker val="1"/>
        <c:smooth val="0"/>
        <c:axId val="174787584"/>
        <c:axId val="152853824"/>
      </c:lineChart>
      <c:dateAx>
        <c:axId val="174787584"/>
        <c:scaling>
          <c:orientation val="minMax"/>
        </c:scaling>
        <c:delete val="0"/>
        <c:axPos val="b"/>
        <c:numFmt formatCode="mmm" sourceLinked="0"/>
        <c:majorTickMark val="out"/>
        <c:minorTickMark val="none"/>
        <c:tickLblPos val="nextTo"/>
        <c:spPr>
          <a:ln w="12700">
            <a:solidFill>
              <a:schemeClr val="tx1"/>
            </a:solidFill>
          </a:ln>
        </c:spPr>
        <c:crossAx val="152853824"/>
        <c:crosses val="autoZero"/>
        <c:auto val="1"/>
        <c:lblOffset val="100"/>
        <c:baseTimeUnit val="months"/>
        <c:majorUnit val="3"/>
        <c:majorTimeUnit val="months"/>
      </c:dateAx>
      <c:valAx>
        <c:axId val="152853824"/>
        <c:scaling>
          <c:orientation val="minMax"/>
          <c:max val="15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crossAx val="174787584"/>
        <c:crosses val="autoZero"/>
        <c:crossBetween val="between"/>
        <c:majorUnit val="25"/>
      </c:valAx>
    </c:plotArea>
    <c:legend>
      <c:legendPos val="b"/>
      <c:legendEntry>
        <c:idx val="4"/>
        <c:delete val="1"/>
      </c:legendEntry>
      <c:legendEntry>
        <c:idx val="6"/>
        <c:delete val="1"/>
      </c:legendEntry>
      <c:layout>
        <c:manualLayout>
          <c:xMode val="edge"/>
          <c:yMode val="edge"/>
          <c:x val="5.1190476190476189E-2"/>
          <c:y val="0.42157431823321456"/>
          <c:w val="0.71057292838395203"/>
          <c:h val="0.39839373626580071"/>
        </c:manualLayout>
      </c:layout>
      <c:overlay val="0"/>
      <c:spPr>
        <a:ln>
          <a:noFill/>
        </a:ln>
      </c:spPr>
    </c:legend>
    <c:plotVisOnly val="1"/>
    <c:dispBlanksAs val="gap"/>
    <c:showDLblsOverMax val="0"/>
  </c:chart>
  <c:txPr>
    <a:bodyPr/>
    <a:lstStyle/>
    <a:p>
      <a:pPr>
        <a:defRPr sz="14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High Oil Price</c:v>
                </c:pt>
              </c:strCache>
            </c:strRef>
          </c:tx>
          <c:spPr>
            <a:ln w="38100">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General</c:formatCode>
                <c:ptCount val="51"/>
                <c:pt idx="24">
                  <c:v>97.474106000000006</c:v>
                </c:pt>
                <c:pt idx="25">
                  <c:v>121.52050800000001</c:v>
                </c:pt>
                <c:pt idx="26">
                  <c:v>135</c:v>
                </c:pt>
                <c:pt idx="27">
                  <c:v>140</c:v>
                </c:pt>
                <c:pt idx="28">
                  <c:v>143.18838500000001</c:v>
                </c:pt>
                <c:pt idx="29">
                  <c:v>146.40493799999999</c:v>
                </c:pt>
                <c:pt idx="30">
                  <c:v>148.61436499999999</c:v>
                </c:pt>
                <c:pt idx="31">
                  <c:v>152.69470200000001</c:v>
                </c:pt>
                <c:pt idx="32">
                  <c:v>156.46945199999999</c:v>
                </c:pt>
                <c:pt idx="33">
                  <c:v>160.32785000000001</c:v>
                </c:pt>
                <c:pt idx="34">
                  <c:v>164.91954000000001</c:v>
                </c:pt>
                <c:pt idx="35">
                  <c:v>169.250305</c:v>
                </c:pt>
                <c:pt idx="36">
                  <c:v>173.89703399999999</c:v>
                </c:pt>
                <c:pt idx="37">
                  <c:v>177.97250399999999</c:v>
                </c:pt>
                <c:pt idx="38">
                  <c:v>183.48704499999999</c:v>
                </c:pt>
                <c:pt idx="39">
                  <c:v>188.44648699999999</c:v>
                </c:pt>
                <c:pt idx="40">
                  <c:v>193.798035</c:v>
                </c:pt>
                <c:pt idx="41">
                  <c:v>199.486694</c:v>
                </c:pt>
                <c:pt idx="42">
                  <c:v>204.48315400000001</c:v>
                </c:pt>
                <c:pt idx="43">
                  <c:v>209.913467</c:v>
                </c:pt>
                <c:pt idx="44">
                  <c:v>216.04269400000001</c:v>
                </c:pt>
                <c:pt idx="45">
                  <c:v>220.69639599999999</c:v>
                </c:pt>
                <c:pt idx="46">
                  <c:v>226.78190599999999</c:v>
                </c:pt>
                <c:pt idx="47">
                  <c:v>232.74612400000001</c:v>
                </c:pt>
                <c:pt idx="48">
                  <c:v>238.93455499999999</c:v>
                </c:pt>
                <c:pt idx="49">
                  <c:v>245.29066499999999</c:v>
                </c:pt>
                <c:pt idx="50">
                  <c:v>252.04530299999999</c:v>
                </c:pt>
              </c:numCache>
            </c:numRef>
          </c:val>
          <c:smooth val="0"/>
        </c:ser>
        <c:ser>
          <c:idx val="1"/>
          <c:order val="1"/>
          <c:tx>
            <c:strRef>
              <c:f>Sheet1!#REF!</c:f>
              <c:strCache>
                <c:ptCount val="1"/>
                <c:pt idx="0">
                  <c:v>#REF!</c:v>
                </c:pt>
              </c:strCache>
            </c:strRef>
          </c:tx>
          <c:spPr>
            <a:ln w="38100">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Sheet1!#REF!</c:f>
              <c:numCache>
                <c:formatCode>General</c:formatCode>
                <c:ptCount val="1"/>
                <c:pt idx="0">
                  <c:v>1</c:v>
                </c:pt>
              </c:numCache>
            </c:numRef>
          </c:val>
          <c:smooth val="0"/>
        </c:ser>
        <c:ser>
          <c:idx val="2"/>
          <c:order val="2"/>
          <c:tx>
            <c:strRef>
              <c:f>Sheet1!$A$3</c:f>
              <c:strCache>
                <c:ptCount val="1"/>
                <c:pt idx="0">
                  <c:v>Low Oil Price</c:v>
                </c:pt>
              </c:strCache>
            </c:strRef>
          </c:tx>
          <c:spPr>
            <a:ln w="38100">
              <a:solidFill>
                <a:srgbClr val="0096D7"/>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General</c:formatCode>
                <c:ptCount val="51"/>
                <c:pt idx="24">
                  <c:v>97.474106000000006</c:v>
                </c:pt>
                <c:pt idx="25">
                  <c:v>51.814636</c:v>
                </c:pt>
                <c:pt idx="26">
                  <c:v>51.565230999999997</c:v>
                </c:pt>
                <c:pt idx="27">
                  <c:v>51.926212</c:v>
                </c:pt>
                <c:pt idx="28">
                  <c:v>53.077731999999997</c:v>
                </c:pt>
                <c:pt idx="29">
                  <c:v>55.548240999999997</c:v>
                </c:pt>
                <c:pt idx="30">
                  <c:v>57.696120999999998</c:v>
                </c:pt>
                <c:pt idx="31">
                  <c:v>59.32159</c:v>
                </c:pt>
                <c:pt idx="32">
                  <c:v>60.995978999999998</c:v>
                </c:pt>
                <c:pt idx="33">
                  <c:v>62.036152000000001</c:v>
                </c:pt>
                <c:pt idx="34">
                  <c:v>62.976695999999997</c:v>
                </c:pt>
                <c:pt idx="35">
                  <c:v>64.218604999999997</c:v>
                </c:pt>
                <c:pt idx="36">
                  <c:v>65.525681000000006</c:v>
                </c:pt>
                <c:pt idx="37">
                  <c:v>66.743758999999997</c:v>
                </c:pt>
                <c:pt idx="38">
                  <c:v>67.488997999999995</c:v>
                </c:pt>
                <c:pt idx="39">
                  <c:v>68.203559999999996</c:v>
                </c:pt>
                <c:pt idx="40">
                  <c:v>68.748146000000006</c:v>
                </c:pt>
                <c:pt idx="41">
                  <c:v>69.435623000000007</c:v>
                </c:pt>
                <c:pt idx="42">
                  <c:v>69.888114999999999</c:v>
                </c:pt>
                <c:pt idx="43">
                  <c:v>70.629547000000002</c:v>
                </c:pt>
                <c:pt idx="44">
                  <c:v>71.265220999999997</c:v>
                </c:pt>
                <c:pt idx="45">
                  <c:v>72.024551000000002</c:v>
                </c:pt>
                <c:pt idx="46">
                  <c:v>72.681740000000005</c:v>
                </c:pt>
                <c:pt idx="47">
                  <c:v>73.233078000000006</c:v>
                </c:pt>
                <c:pt idx="48">
                  <c:v>74.067359999999994</c:v>
                </c:pt>
                <c:pt idx="49">
                  <c:v>74.783462999999998</c:v>
                </c:pt>
                <c:pt idx="50">
                  <c:v>75.516891000000001</c:v>
                </c:pt>
              </c:numCache>
            </c:numRef>
          </c:val>
          <c:smooth val="0"/>
        </c:ser>
        <c:ser>
          <c:idx val="3"/>
          <c:order val="3"/>
          <c:tx>
            <c:strRef>
              <c:f>Sheet1!$A$4</c:f>
              <c:strCache>
                <c:ptCount val="1"/>
                <c:pt idx="0">
                  <c:v>High Oil and Gas Resource</c:v>
                </c:pt>
              </c:strCache>
            </c:strRef>
          </c:tx>
          <c:spPr>
            <a:ln w="38100">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General</c:formatCode>
                <c:ptCount val="51"/>
                <c:pt idx="24">
                  <c:v>97.474106000000006</c:v>
                </c:pt>
                <c:pt idx="25">
                  <c:v>56.530971999999998</c:v>
                </c:pt>
                <c:pt idx="26">
                  <c:v>71.005272000000005</c:v>
                </c:pt>
                <c:pt idx="27">
                  <c:v>75.646675000000002</c:v>
                </c:pt>
                <c:pt idx="28">
                  <c:v>74.050797000000003</c:v>
                </c:pt>
                <c:pt idx="29">
                  <c:v>74.914017000000001</c:v>
                </c:pt>
                <c:pt idx="30">
                  <c:v>75.717124999999996</c:v>
                </c:pt>
                <c:pt idx="31">
                  <c:v>77.143494000000004</c:v>
                </c:pt>
                <c:pt idx="32">
                  <c:v>78.936965999999998</c:v>
                </c:pt>
                <c:pt idx="33">
                  <c:v>80.984229999999997</c:v>
                </c:pt>
                <c:pt idx="34">
                  <c:v>84.547568999999996</c:v>
                </c:pt>
                <c:pt idx="35">
                  <c:v>86.626105999999993</c:v>
                </c:pt>
                <c:pt idx="36">
                  <c:v>88.973411999999996</c:v>
                </c:pt>
                <c:pt idx="37">
                  <c:v>91.311012000000005</c:v>
                </c:pt>
                <c:pt idx="38">
                  <c:v>93.734795000000005</c:v>
                </c:pt>
                <c:pt idx="39">
                  <c:v>95.843902999999997</c:v>
                </c:pt>
                <c:pt idx="40">
                  <c:v>98.152114999999995</c:v>
                </c:pt>
                <c:pt idx="41">
                  <c:v>100.60740699999999</c:v>
                </c:pt>
                <c:pt idx="42">
                  <c:v>103.171288</c:v>
                </c:pt>
                <c:pt idx="43">
                  <c:v>105.973068</c:v>
                </c:pt>
                <c:pt idx="44">
                  <c:v>108.92263</c:v>
                </c:pt>
                <c:pt idx="45">
                  <c:v>112.03990899999999</c:v>
                </c:pt>
                <c:pt idx="46">
                  <c:v>115.019226</c:v>
                </c:pt>
                <c:pt idx="47">
                  <c:v>118.394165</c:v>
                </c:pt>
                <c:pt idx="48">
                  <c:v>121.999443</c:v>
                </c:pt>
                <c:pt idx="49">
                  <c:v>125.476212</c:v>
                </c:pt>
                <c:pt idx="50">
                  <c:v>129.38064600000001</c:v>
                </c:pt>
              </c:numCache>
            </c:numRef>
          </c:val>
          <c:smooth val="0"/>
        </c:ser>
        <c:ser>
          <c:idx val="4"/>
          <c:order val="4"/>
          <c:tx>
            <c:strRef>
              <c:f>Sheet1!$A$5</c:f>
              <c:strCache>
                <c:ptCount val="1"/>
                <c:pt idx="0">
                  <c:v>Reference</c:v>
                </c:pt>
              </c:strCache>
            </c:strRef>
          </c:tx>
          <c:spPr>
            <a:ln w="38100">
              <a:solidFill>
                <a:srgbClr val="00000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Sheet1!$B$5:$AZ$5</c:f>
              <c:numCache>
                <c:formatCode>General</c:formatCode>
                <c:ptCount val="51"/>
                <c:pt idx="0">
                  <c:v>37.808383255565211</c:v>
                </c:pt>
                <c:pt idx="1">
                  <c:v>30.930232625187553</c:v>
                </c:pt>
                <c:pt idx="2">
                  <c:v>29.174712446979903</c:v>
                </c:pt>
                <c:pt idx="3">
                  <c:v>25.155535293873616</c:v>
                </c:pt>
                <c:pt idx="4">
                  <c:v>22.895271145135748</c:v>
                </c:pt>
                <c:pt idx="5">
                  <c:v>24.130642989542523</c:v>
                </c:pt>
                <c:pt idx="6">
                  <c:v>28.691459232289812</c:v>
                </c:pt>
                <c:pt idx="7">
                  <c:v>26.132952924600307</c:v>
                </c:pt>
                <c:pt idx="8">
                  <c:v>17.280475651379831</c:v>
                </c:pt>
                <c:pt idx="9">
                  <c:v>23.792490640832323</c:v>
                </c:pt>
                <c:pt idx="10">
                  <c:v>37.177558409146414</c:v>
                </c:pt>
                <c:pt idx="11">
                  <c:v>31.159721239690882</c:v>
                </c:pt>
                <c:pt idx="12">
                  <c:v>31.332923459580087</c:v>
                </c:pt>
                <c:pt idx="13">
                  <c:v>35.543651539738633</c:v>
                </c:pt>
                <c:pt idx="14">
                  <c:v>45.789195532888975</c:v>
                </c:pt>
                <c:pt idx="15">
                  <c:v>63.146948809201717</c:v>
                </c:pt>
                <c:pt idx="16">
                  <c:v>73.342435675372514</c:v>
                </c:pt>
                <c:pt idx="17">
                  <c:v>79.462702718320941</c:v>
                </c:pt>
                <c:pt idx="18">
                  <c:v>104.188766</c:v>
                </c:pt>
                <c:pt idx="19">
                  <c:v>65.634131999999994</c:v>
                </c:pt>
                <c:pt idx="20">
                  <c:v>83.842392000000004</c:v>
                </c:pt>
                <c:pt idx="21">
                  <c:v>114.95115699999999</c:v>
                </c:pt>
                <c:pt idx="22">
                  <c:v>113.314194</c:v>
                </c:pt>
                <c:pt idx="23">
                  <c:v>108.637001</c:v>
                </c:pt>
                <c:pt idx="24">
                  <c:v>97.474106000000006</c:v>
                </c:pt>
                <c:pt idx="25">
                  <c:v>55.622551000000001</c:v>
                </c:pt>
                <c:pt idx="26">
                  <c:v>71.066115999999994</c:v>
                </c:pt>
                <c:pt idx="27">
                  <c:v>76.353560999999999</c:v>
                </c:pt>
                <c:pt idx="28">
                  <c:v>76.245338000000004</c:v>
                </c:pt>
                <c:pt idx="29">
                  <c:v>77.689269999999993</c:v>
                </c:pt>
                <c:pt idx="30">
                  <c:v>79.133178999999998</c:v>
                </c:pt>
                <c:pt idx="31">
                  <c:v>81.286972000000006</c:v>
                </c:pt>
                <c:pt idx="32">
                  <c:v>83.635468000000003</c:v>
                </c:pt>
                <c:pt idx="33">
                  <c:v>86.087494000000007</c:v>
                </c:pt>
                <c:pt idx="34">
                  <c:v>88.602538999999993</c:v>
                </c:pt>
                <c:pt idx="35">
                  <c:v>91.129149999999996</c:v>
                </c:pt>
                <c:pt idx="36">
                  <c:v>93.863028999999997</c:v>
                </c:pt>
                <c:pt idx="37">
                  <c:v>96.678916999999998</c:v>
                </c:pt>
                <c:pt idx="38">
                  <c:v>99.579284999999999</c:v>
                </c:pt>
                <c:pt idx="39">
                  <c:v>102.566666</c:v>
                </c:pt>
                <c:pt idx="40">
                  <c:v>105.64366099999999</c:v>
                </c:pt>
                <c:pt idx="41">
                  <c:v>108.812973</c:v>
                </c:pt>
                <c:pt idx="42">
                  <c:v>112.07736199999999</c:v>
                </c:pt>
                <c:pt idx="43">
                  <c:v>115.43383799999999</c:v>
                </c:pt>
                <c:pt idx="44">
                  <c:v>118.711304</c:v>
                </c:pt>
                <c:pt idx="45">
                  <c:v>122.203247</c:v>
                </c:pt>
                <c:pt idx="46">
                  <c:v>125.813187</c:v>
                </c:pt>
                <c:pt idx="47">
                  <c:v>129.326111</c:v>
                </c:pt>
                <c:pt idx="48">
                  <c:v>133.17593400000001</c:v>
                </c:pt>
                <c:pt idx="49">
                  <c:v>137.41243</c:v>
                </c:pt>
                <c:pt idx="50">
                  <c:v>141.27615399999999</c:v>
                </c:pt>
              </c:numCache>
            </c:numRef>
          </c:val>
          <c:smooth val="0"/>
        </c:ser>
        <c:dLbls>
          <c:showLegendKey val="0"/>
          <c:showVal val="0"/>
          <c:showCatName val="0"/>
          <c:showSerName val="0"/>
          <c:showPercent val="0"/>
          <c:showBubbleSize val="0"/>
        </c:dLbls>
        <c:marker val="1"/>
        <c:smooth val="0"/>
        <c:axId val="175277056"/>
        <c:axId val="169355520"/>
      </c:lineChart>
      <c:catAx>
        <c:axId val="175277056"/>
        <c:scaling>
          <c:orientation val="minMax"/>
        </c:scaling>
        <c:delete val="0"/>
        <c:axPos val="b"/>
        <c:majorTickMark val="out"/>
        <c:minorTickMark val="none"/>
        <c:tickLblPos val="nextTo"/>
        <c:spPr>
          <a:ln w="12700">
            <a:solidFill>
              <a:schemeClr val="tx1"/>
            </a:solidFill>
          </a:ln>
        </c:spPr>
        <c:crossAx val="169355520"/>
        <c:crosses val="autoZero"/>
        <c:auto val="1"/>
        <c:lblAlgn val="ctr"/>
        <c:lblOffset val="100"/>
        <c:tickLblSkip val="5"/>
        <c:tickMarkSkip val="5"/>
        <c:noMultiLvlLbl val="0"/>
      </c:catAx>
      <c:valAx>
        <c:axId val="169355520"/>
        <c:scaling>
          <c:orientation val="minMax"/>
          <c:max val="260"/>
          <c:min val="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crossAx val="175277056"/>
        <c:crosses val="autoZero"/>
        <c:crossBetween val="midCat"/>
        <c:majorUnit val="50"/>
      </c:valAx>
    </c:plotArea>
    <c:plotVisOnly val="1"/>
    <c:dispBlanksAs val="gap"/>
    <c:showDLblsOverMax val="0"/>
  </c:chart>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6.5989847715736072E-2"/>
          <c:w val="0.88262910798122052"/>
          <c:h val="0.80456852791878153"/>
        </c:manualLayout>
      </c:layout>
      <c:areaChart>
        <c:grouping val="stacked"/>
        <c:varyColors val="0"/>
        <c:ser>
          <c:idx val="0"/>
          <c:order val="0"/>
          <c:tx>
            <c:strRef>
              <c:f>Sheet1!$A$2</c:f>
              <c:strCache>
                <c:ptCount val="1"/>
                <c:pt idx="0">
                  <c:v>Alaska</c:v>
                </c:pt>
              </c:strCache>
            </c:strRef>
          </c:tx>
          <c:spPr>
            <a:solidFill>
              <a:srgbClr val="0096D7"/>
            </a:solidFill>
            <a:ln>
              <a:noFill/>
            </a:ln>
          </c:spP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Sheet1!$B$2:$DH$2</c:f>
              <c:numCache>
                <c:formatCode>General</c:formatCode>
                <c:ptCount val="111"/>
                <c:pt idx="0">
                  <c:v>1.774</c:v>
                </c:pt>
                <c:pt idx="1">
                  <c:v>1.798</c:v>
                </c:pt>
                <c:pt idx="2">
                  <c:v>1.7143029999999999</c:v>
                </c:pt>
                <c:pt idx="3">
                  <c:v>1.5840000000000001</c:v>
                </c:pt>
                <c:pt idx="4">
                  <c:v>1.5589999999999999</c:v>
                </c:pt>
                <c:pt idx="5">
                  <c:v>1.4810000000000001</c:v>
                </c:pt>
                <c:pt idx="6">
                  <c:v>1.3921859999999999</c:v>
                </c:pt>
                <c:pt idx="7">
                  <c:v>1.296</c:v>
                </c:pt>
                <c:pt idx="8">
                  <c:v>1.175</c:v>
                </c:pt>
                <c:pt idx="9">
                  <c:v>1.0503</c:v>
                </c:pt>
                <c:pt idx="10">
                  <c:v>0.97034200000000004</c:v>
                </c:pt>
                <c:pt idx="11">
                  <c:v>0.96299999999999997</c:v>
                </c:pt>
                <c:pt idx="12">
                  <c:v>0.98499999999999999</c:v>
                </c:pt>
                <c:pt idx="13">
                  <c:v>0.97399999999999998</c:v>
                </c:pt>
                <c:pt idx="14">
                  <c:v>0.90851099999999996</c:v>
                </c:pt>
                <c:pt idx="15">
                  <c:v>0.86399999999999999</c:v>
                </c:pt>
                <c:pt idx="16">
                  <c:v>0.74099999999999999</c:v>
                </c:pt>
                <c:pt idx="17">
                  <c:v>0.72199999999999998</c:v>
                </c:pt>
                <c:pt idx="18">
                  <c:v>0.68500000000000005</c:v>
                </c:pt>
                <c:pt idx="19">
                  <c:v>0.64600000000000002</c:v>
                </c:pt>
                <c:pt idx="20">
                  <c:v>0.59899999999999998</c:v>
                </c:pt>
                <c:pt idx="21">
                  <c:v>0.56100000000000005</c:v>
                </c:pt>
                <c:pt idx="22">
                  <c:v>0.52700000000000002</c:v>
                </c:pt>
                <c:pt idx="23">
                  <c:v>0.51500000000000001</c:v>
                </c:pt>
                <c:pt idx="24">
                  <c:v>0.49299999999999999</c:v>
                </c:pt>
                <c:pt idx="25">
                  <c:v>0.44990000000000002</c:v>
                </c:pt>
                <c:pt idx="26">
                  <c:v>0.43314599999999998</c:v>
                </c:pt>
                <c:pt idx="27">
                  <c:v>0.44387799999999999</c:v>
                </c:pt>
                <c:pt idx="28">
                  <c:v>0.448571</c:v>
                </c:pt>
                <c:pt idx="29">
                  <c:v>0.43304199999999998</c:v>
                </c:pt>
                <c:pt idx="30">
                  <c:v>0.41838999999999998</c:v>
                </c:pt>
                <c:pt idx="31">
                  <c:v>0.396088</c:v>
                </c:pt>
                <c:pt idx="32">
                  <c:v>0.37515799999999999</c:v>
                </c:pt>
                <c:pt idx="33">
                  <c:v>0.35427599999999998</c:v>
                </c:pt>
                <c:pt idx="34">
                  <c:v>0.33503899999999998</c:v>
                </c:pt>
                <c:pt idx="35">
                  <c:v>0.31729099999999999</c:v>
                </c:pt>
                <c:pt idx="36">
                  <c:v>0.30088999999999999</c:v>
                </c:pt>
                <c:pt idx="37">
                  <c:v>0.28302500000000003</c:v>
                </c:pt>
                <c:pt idx="38">
                  <c:v>0.26642399999999999</c:v>
                </c:pt>
                <c:pt idx="39">
                  <c:v>0.251085</c:v>
                </c:pt>
                <c:pt idx="40">
                  <c:v>0.23689299999999999</c:v>
                </c:pt>
                <c:pt idx="41">
                  <c:v>0.223742</c:v>
                </c:pt>
                <c:pt idx="42">
                  <c:v>0.21154100000000001</c:v>
                </c:pt>
                <c:pt idx="43">
                  <c:v>0.200206</c:v>
                </c:pt>
                <c:pt idx="44">
                  <c:v>0.18966</c:v>
                </c:pt>
                <c:pt idx="45">
                  <c:v>0.17983499999999999</c:v>
                </c:pt>
                <c:pt idx="46">
                  <c:v>0.17067099999999999</c:v>
                </c:pt>
                <c:pt idx="47">
                  <c:v>0.22137100000000001</c:v>
                </c:pt>
                <c:pt idx="48">
                  <c:v>0.29237999999999997</c:v>
                </c:pt>
                <c:pt idx="49">
                  <c:v>0.34414600000000001</c:v>
                </c:pt>
                <c:pt idx="50">
                  <c:v>0.337119</c:v>
                </c:pt>
                <c:pt idx="51">
                  <c:v>0.337119</c:v>
                </c:pt>
                <c:pt idx="52">
                  <c:v>0.51500000000000001</c:v>
                </c:pt>
                <c:pt idx="53">
                  <c:v>0.51500000000000001</c:v>
                </c:pt>
                <c:pt idx="54">
                  <c:v>0.49299999999999999</c:v>
                </c:pt>
                <c:pt idx="55">
                  <c:v>0.44990000000000002</c:v>
                </c:pt>
                <c:pt idx="56">
                  <c:v>0.43314599999999998</c:v>
                </c:pt>
                <c:pt idx="57">
                  <c:v>0.44387799999999999</c:v>
                </c:pt>
                <c:pt idx="58">
                  <c:v>0.448571</c:v>
                </c:pt>
                <c:pt idx="59">
                  <c:v>0.43304199999999998</c:v>
                </c:pt>
                <c:pt idx="60">
                  <c:v>0.41838999999999998</c:v>
                </c:pt>
                <c:pt idx="61">
                  <c:v>0.396088</c:v>
                </c:pt>
                <c:pt idx="62">
                  <c:v>0.37515799999999999</c:v>
                </c:pt>
                <c:pt idx="63">
                  <c:v>0.35427599999999998</c:v>
                </c:pt>
                <c:pt idx="64">
                  <c:v>0.33503899999999998</c:v>
                </c:pt>
                <c:pt idx="65">
                  <c:v>0.31729099999999999</c:v>
                </c:pt>
                <c:pt idx="66">
                  <c:v>0.30088999999999999</c:v>
                </c:pt>
                <c:pt idx="67">
                  <c:v>0.28302500000000003</c:v>
                </c:pt>
                <c:pt idx="68">
                  <c:v>0.26642399999999999</c:v>
                </c:pt>
                <c:pt idx="69">
                  <c:v>0.251085</c:v>
                </c:pt>
                <c:pt idx="70">
                  <c:v>0.23689299999999999</c:v>
                </c:pt>
                <c:pt idx="71">
                  <c:v>0.223742</c:v>
                </c:pt>
                <c:pt idx="72">
                  <c:v>0.21154100000000001</c:v>
                </c:pt>
                <c:pt idx="73">
                  <c:v>0.200206</c:v>
                </c:pt>
                <c:pt idx="74">
                  <c:v>0.18966</c:v>
                </c:pt>
                <c:pt idx="75">
                  <c:v>0.17983499999999999</c:v>
                </c:pt>
                <c:pt idx="76">
                  <c:v>0.17067099999999999</c:v>
                </c:pt>
                <c:pt idx="77">
                  <c:v>0.16211100000000001</c:v>
                </c:pt>
                <c:pt idx="78">
                  <c:v>0.15410599999999999</c:v>
                </c:pt>
                <c:pt idx="79">
                  <c:v>0.14661099999999999</c:v>
                </c:pt>
                <c:pt idx="80">
                  <c:v>0.13958499999999999</c:v>
                </c:pt>
                <c:pt idx="81">
                  <c:v>0.13958499999999999</c:v>
                </c:pt>
                <c:pt idx="82">
                  <c:v>0.51500000000000001</c:v>
                </c:pt>
                <c:pt idx="83">
                  <c:v>0.51500000000000001</c:v>
                </c:pt>
                <c:pt idx="84">
                  <c:v>0.49299999999999999</c:v>
                </c:pt>
                <c:pt idx="85">
                  <c:v>0.44990000000000002</c:v>
                </c:pt>
                <c:pt idx="86">
                  <c:v>0.43314599999999998</c:v>
                </c:pt>
                <c:pt idx="87">
                  <c:v>0.44387799999999999</c:v>
                </c:pt>
                <c:pt idx="88">
                  <c:v>0.448571</c:v>
                </c:pt>
                <c:pt idx="89">
                  <c:v>0.43304199999999998</c:v>
                </c:pt>
                <c:pt idx="90">
                  <c:v>0.41838999999999998</c:v>
                </c:pt>
                <c:pt idx="91">
                  <c:v>0.396088</c:v>
                </c:pt>
                <c:pt idx="92">
                  <c:v>0.37515799999999999</c:v>
                </c:pt>
                <c:pt idx="93">
                  <c:v>0.35427599999999998</c:v>
                </c:pt>
                <c:pt idx="94">
                  <c:v>0.33503899999999998</c:v>
                </c:pt>
                <c:pt idx="95">
                  <c:v>0.31729099999999999</c:v>
                </c:pt>
                <c:pt idx="96">
                  <c:v>0.30088999999999999</c:v>
                </c:pt>
                <c:pt idx="97">
                  <c:v>0.28302500000000003</c:v>
                </c:pt>
                <c:pt idx="98">
                  <c:v>4.4739999999999997E-3</c:v>
                </c:pt>
                <c:pt idx="99">
                  <c:v>4.2859999999999999E-3</c:v>
                </c:pt>
                <c:pt idx="100">
                  <c:v>4.1060000000000003E-3</c:v>
                </c:pt>
                <c:pt idx="101">
                  <c:v>3.934E-3</c:v>
                </c:pt>
                <c:pt idx="102">
                  <c:v>3.7690000000000002E-3</c:v>
                </c:pt>
                <c:pt idx="103">
                  <c:v>3.6099999999999999E-3</c:v>
                </c:pt>
                <c:pt idx="104">
                  <c:v>3.4589999999999998E-3</c:v>
                </c:pt>
                <c:pt idx="105">
                  <c:v>3.3140000000000001E-3</c:v>
                </c:pt>
                <c:pt idx="106">
                  <c:v>3.1740000000000002E-3</c:v>
                </c:pt>
                <c:pt idx="107">
                  <c:v>3.0409999999999999E-3</c:v>
                </c:pt>
                <c:pt idx="108">
                  <c:v>2.9129999999999998E-3</c:v>
                </c:pt>
                <c:pt idx="109">
                  <c:v>2.7910000000000001E-3</c:v>
                </c:pt>
                <c:pt idx="110">
                  <c:v>2.6740000000000002E-3</c:v>
                </c:pt>
              </c:numCache>
            </c:numRef>
          </c:val>
        </c:ser>
        <c:ser>
          <c:idx val="1"/>
          <c:order val="1"/>
          <c:tx>
            <c:strRef>
              <c:f>Sheet1!$A$3</c:f>
              <c:strCache>
                <c:ptCount val="1"/>
                <c:pt idx="0">
                  <c:v>Other onshore</c:v>
                </c:pt>
              </c:strCache>
            </c:strRef>
          </c:tx>
          <c:spPr>
            <a:solidFill>
              <a:srgbClr val="000000"/>
            </a:solidFill>
            <a:ln>
              <a:noFill/>
            </a:ln>
          </c:spP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Sheet1!$B$3:$DH$3</c:f>
              <c:numCache>
                <c:formatCode>General</c:formatCode>
                <c:ptCount val="111"/>
                <c:pt idx="0">
                  <c:v>4.6259990000000002</c:v>
                </c:pt>
                <c:pt idx="1">
                  <c:v>4.5880000000000001</c:v>
                </c:pt>
                <c:pt idx="2">
                  <c:v>4.3829760000000002</c:v>
                </c:pt>
                <c:pt idx="3">
                  <c:v>4.17</c:v>
                </c:pt>
                <c:pt idx="4">
                  <c:v>3.96</c:v>
                </c:pt>
                <c:pt idx="5">
                  <c:v>3.8119999999999998</c:v>
                </c:pt>
                <c:pt idx="6">
                  <c:v>3.7547079999999999</c:v>
                </c:pt>
                <c:pt idx="7">
                  <c:v>3.7519999999999998</c:v>
                </c:pt>
                <c:pt idx="8">
                  <c:v>3.6019999999999999</c:v>
                </c:pt>
                <c:pt idx="9">
                  <c:v>3.2719999999999998</c:v>
                </c:pt>
                <c:pt idx="10">
                  <c:v>2.958126</c:v>
                </c:pt>
                <c:pt idx="11">
                  <c:v>2.8620000000000001</c:v>
                </c:pt>
                <c:pt idx="12">
                  <c:v>2.7749999999999999</c:v>
                </c:pt>
                <c:pt idx="13">
                  <c:v>2.718</c:v>
                </c:pt>
                <c:pt idx="14">
                  <c:v>2.6509900000000002</c:v>
                </c:pt>
                <c:pt idx="15">
                  <c:v>2.601</c:v>
                </c:pt>
                <c:pt idx="16">
                  <c:v>2.605</c:v>
                </c:pt>
                <c:pt idx="17">
                  <c:v>2.5999999999999996</c:v>
                </c:pt>
                <c:pt idx="18">
                  <c:v>2.4299999999999997</c:v>
                </c:pt>
                <c:pt idx="19">
                  <c:v>2.3370000000000002</c:v>
                </c:pt>
                <c:pt idx="20">
                  <c:v>2.3380000000000001</c:v>
                </c:pt>
                <c:pt idx="21">
                  <c:v>2.3489990000000001</c:v>
                </c:pt>
                <c:pt idx="22">
                  <c:v>2.4040010000000001</c:v>
                </c:pt>
                <c:pt idx="23">
                  <c:v>2.4189990000000003</c:v>
                </c:pt>
                <c:pt idx="24">
                  <c:v>2.447263</c:v>
                </c:pt>
                <c:pt idx="25">
                  <c:v>2.4441579999999998</c:v>
                </c:pt>
                <c:pt idx="26">
                  <c:v>2.4304110000000003</c:v>
                </c:pt>
                <c:pt idx="27">
                  <c:v>2.3671889999999998</c:v>
                </c:pt>
                <c:pt idx="28">
                  <c:v>2.381024</c:v>
                </c:pt>
                <c:pt idx="29">
                  <c:v>2.401157</c:v>
                </c:pt>
                <c:pt idx="30">
                  <c:v>2.4309970000000001</c:v>
                </c:pt>
                <c:pt idx="31">
                  <c:v>2.4775130000000001</c:v>
                </c:pt>
                <c:pt idx="32">
                  <c:v>2.5140669999999998</c:v>
                </c:pt>
                <c:pt idx="33">
                  <c:v>2.570144</c:v>
                </c:pt>
                <c:pt idx="34">
                  <c:v>2.6384439999999998</c:v>
                </c:pt>
                <c:pt idx="35">
                  <c:v>2.7021060000000001</c:v>
                </c:pt>
                <c:pt idx="36">
                  <c:v>2.7673969999999999</c:v>
                </c:pt>
                <c:pt idx="37">
                  <c:v>2.8207140000000002</c:v>
                </c:pt>
                <c:pt idx="38">
                  <c:v>2.8360960000000004</c:v>
                </c:pt>
                <c:pt idx="39">
                  <c:v>2.7919350000000001</c:v>
                </c:pt>
                <c:pt idx="40">
                  <c:v>2.7725059999999999</c:v>
                </c:pt>
                <c:pt idx="41">
                  <c:v>2.7379849999999997</c:v>
                </c:pt>
                <c:pt idx="42">
                  <c:v>2.720021</c:v>
                </c:pt>
                <c:pt idx="43">
                  <c:v>2.6972670000000001</c:v>
                </c:pt>
                <c:pt idx="44">
                  <c:v>2.6826999999999996</c:v>
                </c:pt>
                <c:pt idx="45">
                  <c:v>2.6701290000000002</c:v>
                </c:pt>
                <c:pt idx="46">
                  <c:v>2.6700349999999999</c:v>
                </c:pt>
                <c:pt idx="47">
                  <c:v>2.649302</c:v>
                </c:pt>
                <c:pt idx="48">
                  <c:v>2.6395460000000002</c:v>
                </c:pt>
                <c:pt idx="49">
                  <c:v>2.6421969999999999</c:v>
                </c:pt>
                <c:pt idx="50">
                  <c:v>2.6375789999999997</c:v>
                </c:pt>
                <c:pt idx="51">
                  <c:v>2.6375789999999997</c:v>
                </c:pt>
                <c:pt idx="52">
                  <c:v>2.4189990000000003</c:v>
                </c:pt>
                <c:pt idx="53">
                  <c:v>2.4189990000000003</c:v>
                </c:pt>
                <c:pt idx="54">
                  <c:v>2.4430319999999996</c:v>
                </c:pt>
                <c:pt idx="55">
                  <c:v>2.3874179999999998</c:v>
                </c:pt>
                <c:pt idx="56">
                  <c:v>2.3442370000000001</c:v>
                </c:pt>
                <c:pt idx="57">
                  <c:v>2.3030419999999996</c:v>
                </c:pt>
                <c:pt idx="58">
                  <c:v>2.360474</c:v>
                </c:pt>
                <c:pt idx="59">
                  <c:v>2.4020029999999997</c:v>
                </c:pt>
                <c:pt idx="60">
                  <c:v>2.433786</c:v>
                </c:pt>
                <c:pt idx="61">
                  <c:v>2.4791240000000001</c:v>
                </c:pt>
                <c:pt idx="62">
                  <c:v>2.5155919999999998</c:v>
                </c:pt>
                <c:pt idx="63">
                  <c:v>2.5609280000000001</c:v>
                </c:pt>
                <c:pt idx="64">
                  <c:v>2.623122</c:v>
                </c:pt>
                <c:pt idx="65">
                  <c:v>2.6766130000000001</c:v>
                </c:pt>
                <c:pt idx="66">
                  <c:v>2.748828</c:v>
                </c:pt>
                <c:pt idx="67">
                  <c:v>2.8220169999999998</c:v>
                </c:pt>
                <c:pt idx="68">
                  <c:v>2.8277160000000001</c:v>
                </c:pt>
                <c:pt idx="69">
                  <c:v>2.8219479999999999</c:v>
                </c:pt>
                <c:pt idx="70">
                  <c:v>2.7983370000000001</c:v>
                </c:pt>
                <c:pt idx="71">
                  <c:v>2.7644520000000004</c:v>
                </c:pt>
                <c:pt idx="72">
                  <c:v>2.7394540000000003</c:v>
                </c:pt>
                <c:pt idx="73">
                  <c:v>2.709705</c:v>
                </c:pt>
                <c:pt idx="74">
                  <c:v>2.6868069999999999</c:v>
                </c:pt>
                <c:pt idx="75">
                  <c:v>2.6579600000000001</c:v>
                </c:pt>
                <c:pt idx="76">
                  <c:v>2.6298909999999998</c:v>
                </c:pt>
                <c:pt idx="77">
                  <c:v>2.6009800000000003</c:v>
                </c:pt>
                <c:pt idx="78">
                  <c:v>2.559507</c:v>
                </c:pt>
                <c:pt idx="79">
                  <c:v>2.5154900000000002</c:v>
                </c:pt>
                <c:pt idx="80">
                  <c:v>2.4678180000000003</c:v>
                </c:pt>
                <c:pt idx="81">
                  <c:v>2.4678180000000003</c:v>
                </c:pt>
                <c:pt idx="82">
                  <c:v>2.4189990000000003</c:v>
                </c:pt>
                <c:pt idx="83">
                  <c:v>2.4189990000000003</c:v>
                </c:pt>
                <c:pt idx="84">
                  <c:v>2.447263</c:v>
                </c:pt>
                <c:pt idx="85">
                  <c:v>2.4510209999999999</c:v>
                </c:pt>
                <c:pt idx="86">
                  <c:v>2.4178679999999999</c:v>
                </c:pt>
                <c:pt idx="87">
                  <c:v>2.3360469999999998</c:v>
                </c:pt>
                <c:pt idx="88">
                  <c:v>2.3514870000000001</c:v>
                </c:pt>
                <c:pt idx="89">
                  <c:v>2.3588179999999999</c:v>
                </c:pt>
                <c:pt idx="90">
                  <c:v>2.370657</c:v>
                </c:pt>
                <c:pt idx="91">
                  <c:v>2.401691</c:v>
                </c:pt>
                <c:pt idx="92">
                  <c:v>2.4113850000000001</c:v>
                </c:pt>
                <c:pt idx="93">
                  <c:v>2.439851</c:v>
                </c:pt>
                <c:pt idx="94">
                  <c:v>2.4772909999999997</c:v>
                </c:pt>
                <c:pt idx="95">
                  <c:v>2.5162930000000001</c:v>
                </c:pt>
                <c:pt idx="96">
                  <c:v>2.5521389999999999</c:v>
                </c:pt>
                <c:pt idx="97">
                  <c:v>2.5732819999999998</c:v>
                </c:pt>
                <c:pt idx="98">
                  <c:v>2.5265919999999999</c:v>
                </c:pt>
                <c:pt idx="99">
                  <c:v>2.4945029999999999</c:v>
                </c:pt>
                <c:pt idx="100">
                  <c:v>2.4682629999999999</c:v>
                </c:pt>
                <c:pt idx="101">
                  <c:v>2.4346129999999997</c:v>
                </c:pt>
                <c:pt idx="102">
                  <c:v>2.3991790000000002</c:v>
                </c:pt>
                <c:pt idx="103">
                  <c:v>2.362298</c:v>
                </c:pt>
                <c:pt idx="104">
                  <c:v>2.33447</c:v>
                </c:pt>
                <c:pt idx="105">
                  <c:v>2.2946879999999998</c:v>
                </c:pt>
                <c:pt idx="106">
                  <c:v>2.2617669999999999</c:v>
                </c:pt>
                <c:pt idx="107">
                  <c:v>2.2130079999999999</c:v>
                </c:pt>
                <c:pt idx="108">
                  <c:v>2.17401</c:v>
                </c:pt>
                <c:pt idx="109">
                  <c:v>2.1357340000000002</c:v>
                </c:pt>
                <c:pt idx="110">
                  <c:v>2.0938090000000003</c:v>
                </c:pt>
              </c:numCache>
            </c:numRef>
          </c:val>
        </c:ser>
        <c:ser>
          <c:idx val="2"/>
          <c:order val="2"/>
          <c:tx>
            <c:strRef>
              <c:f>Sheet1!$A$4</c:f>
              <c:strCache>
                <c:ptCount val="1"/>
                <c:pt idx="0">
                  <c:v>Offshore</c:v>
                </c:pt>
              </c:strCache>
            </c:strRef>
          </c:tx>
          <c:spPr>
            <a:solidFill>
              <a:srgbClr val="A33340"/>
            </a:solidFill>
            <a:ln>
              <a:noFill/>
            </a:ln>
          </c:spP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Sheet1!$B$4:$DH$4</c:f>
              <c:numCache>
                <c:formatCode>General</c:formatCode>
                <c:ptCount val="111"/>
                <c:pt idx="0">
                  <c:v>0.95399999999999996</c:v>
                </c:pt>
                <c:pt idx="1">
                  <c:v>1.0229999999999999</c:v>
                </c:pt>
                <c:pt idx="2">
                  <c:v>1.0690710000000001</c:v>
                </c:pt>
                <c:pt idx="3">
                  <c:v>1.0900000000000001</c:v>
                </c:pt>
                <c:pt idx="4">
                  <c:v>1.1379999999999999</c:v>
                </c:pt>
                <c:pt idx="5">
                  <c:v>1.2609999999999999</c:v>
                </c:pt>
                <c:pt idx="6">
                  <c:v>1.3143990000000001</c:v>
                </c:pt>
                <c:pt idx="7">
                  <c:v>1.401</c:v>
                </c:pt>
                <c:pt idx="8">
                  <c:v>1.4730000000000001</c:v>
                </c:pt>
                <c:pt idx="9">
                  <c:v>1.5580000000000001</c:v>
                </c:pt>
                <c:pt idx="10">
                  <c:v>1.612582</c:v>
                </c:pt>
                <c:pt idx="11">
                  <c:v>1.7050000000000001</c:v>
                </c:pt>
                <c:pt idx="12">
                  <c:v>1.72</c:v>
                </c:pt>
                <c:pt idx="13">
                  <c:v>1.694</c:v>
                </c:pt>
                <c:pt idx="14">
                  <c:v>1.6085929999999999</c:v>
                </c:pt>
                <c:pt idx="15">
                  <c:v>1.419</c:v>
                </c:pt>
                <c:pt idx="16">
                  <c:v>1.4279999999999999</c:v>
                </c:pt>
                <c:pt idx="17">
                  <c:v>1.411</c:v>
                </c:pt>
                <c:pt idx="18">
                  <c:v>1.286</c:v>
                </c:pt>
                <c:pt idx="19">
                  <c:v>1.6830000000000001</c:v>
                </c:pt>
                <c:pt idx="20">
                  <c:v>1.663</c:v>
                </c:pt>
                <c:pt idx="21">
                  <c:v>1.4279999999999999</c:v>
                </c:pt>
                <c:pt idx="22">
                  <c:v>1.3779999999999999</c:v>
                </c:pt>
                <c:pt idx="23">
                  <c:v>1.3560000000000001</c:v>
                </c:pt>
                <c:pt idx="24">
                  <c:v>1.5029999999999999</c:v>
                </c:pt>
                <c:pt idx="25">
                  <c:v>1.6419999999999999</c:v>
                </c:pt>
                <c:pt idx="26">
                  <c:v>1.745932</c:v>
                </c:pt>
                <c:pt idx="27">
                  <c:v>1.9153039999999999</c:v>
                </c:pt>
                <c:pt idx="28">
                  <c:v>2.0737580000000002</c:v>
                </c:pt>
                <c:pt idx="29">
                  <c:v>2.1848740000000002</c:v>
                </c:pt>
                <c:pt idx="30">
                  <c:v>2.149689</c:v>
                </c:pt>
                <c:pt idx="31">
                  <c:v>2.1092170000000001</c:v>
                </c:pt>
                <c:pt idx="32">
                  <c:v>2.0736569999999999</c:v>
                </c:pt>
                <c:pt idx="33">
                  <c:v>2.0214099999999999</c:v>
                </c:pt>
                <c:pt idx="34">
                  <c:v>2.0043099999999998</c:v>
                </c:pt>
                <c:pt idx="35">
                  <c:v>1.951916</c:v>
                </c:pt>
                <c:pt idx="36">
                  <c:v>1.9518709999999999</c:v>
                </c:pt>
                <c:pt idx="37">
                  <c:v>1.9969730000000001</c:v>
                </c:pt>
                <c:pt idx="38">
                  <c:v>2.0980430000000001</c:v>
                </c:pt>
                <c:pt idx="39">
                  <c:v>2.1560100000000002</c:v>
                </c:pt>
                <c:pt idx="40">
                  <c:v>2.2061839999999999</c:v>
                </c:pt>
                <c:pt idx="41">
                  <c:v>2.201781</c:v>
                </c:pt>
                <c:pt idx="42">
                  <c:v>2.178528</c:v>
                </c:pt>
                <c:pt idx="43">
                  <c:v>2.1572079999999998</c:v>
                </c:pt>
                <c:pt idx="44">
                  <c:v>2.1289349999999998</c:v>
                </c:pt>
                <c:pt idx="45">
                  <c:v>2.1367569999999998</c:v>
                </c:pt>
                <c:pt idx="46">
                  <c:v>2.118554</c:v>
                </c:pt>
                <c:pt idx="47">
                  <c:v>2.0996290000000002</c:v>
                </c:pt>
                <c:pt idx="48">
                  <c:v>2.1205449999999999</c:v>
                </c:pt>
                <c:pt idx="49">
                  <c:v>2.0853320000000002</c:v>
                </c:pt>
                <c:pt idx="50">
                  <c:v>2.165146</c:v>
                </c:pt>
                <c:pt idx="51">
                  <c:v>2.165146</c:v>
                </c:pt>
                <c:pt idx="52">
                  <c:v>1.3560000000000001</c:v>
                </c:pt>
                <c:pt idx="53">
                  <c:v>1.3560000000000001</c:v>
                </c:pt>
                <c:pt idx="54">
                  <c:v>1.5029999999999999</c:v>
                </c:pt>
                <c:pt idx="55">
                  <c:v>1.6419999999999999</c:v>
                </c:pt>
                <c:pt idx="56">
                  <c:v>1.762381</c:v>
                </c:pt>
                <c:pt idx="57">
                  <c:v>1.970926</c:v>
                </c:pt>
                <c:pt idx="58">
                  <c:v>2.20174</c:v>
                </c:pt>
                <c:pt idx="59">
                  <c:v>2.3106589999999998</c:v>
                </c:pt>
                <c:pt idx="60">
                  <c:v>2.3070219999999999</c:v>
                </c:pt>
                <c:pt idx="61">
                  <c:v>2.2808199999999998</c:v>
                </c:pt>
                <c:pt idx="62">
                  <c:v>2.316821</c:v>
                </c:pt>
                <c:pt idx="63">
                  <c:v>2.2784170000000001</c:v>
                </c:pt>
                <c:pt idx="64">
                  <c:v>2.2685379999999999</c:v>
                </c:pt>
                <c:pt idx="65">
                  <c:v>2.2327409999999999</c:v>
                </c:pt>
                <c:pt idx="66">
                  <c:v>2.2046739999999998</c:v>
                </c:pt>
                <c:pt idx="67">
                  <c:v>2.2240489999999999</c:v>
                </c:pt>
                <c:pt idx="68">
                  <c:v>2.2170350000000001</c:v>
                </c:pt>
                <c:pt idx="69">
                  <c:v>2.2972589999999999</c:v>
                </c:pt>
                <c:pt idx="70">
                  <c:v>2.3710399999999998</c:v>
                </c:pt>
                <c:pt idx="71">
                  <c:v>2.3646910000000001</c:v>
                </c:pt>
                <c:pt idx="72">
                  <c:v>2.3489010000000001</c:v>
                </c:pt>
                <c:pt idx="73">
                  <c:v>2.3699370000000002</c:v>
                </c:pt>
                <c:pt idx="74">
                  <c:v>2.3308520000000001</c:v>
                </c:pt>
                <c:pt idx="75">
                  <c:v>2.3271820000000001</c:v>
                </c:pt>
                <c:pt idx="76">
                  <c:v>2.4036490000000001</c:v>
                </c:pt>
                <c:pt idx="77">
                  <c:v>2.378895</c:v>
                </c:pt>
                <c:pt idx="78">
                  <c:v>2.3618260000000002</c:v>
                </c:pt>
                <c:pt idx="79">
                  <c:v>2.4058359999999999</c:v>
                </c:pt>
                <c:pt idx="80">
                  <c:v>2.418269</c:v>
                </c:pt>
                <c:pt idx="81">
                  <c:v>2.418269</c:v>
                </c:pt>
                <c:pt idx="82">
                  <c:v>1.3560000000000001</c:v>
                </c:pt>
                <c:pt idx="83">
                  <c:v>1.3560000000000001</c:v>
                </c:pt>
                <c:pt idx="84">
                  <c:v>1.5029999999999999</c:v>
                </c:pt>
                <c:pt idx="85">
                  <c:v>1.6419999999999999</c:v>
                </c:pt>
                <c:pt idx="86">
                  <c:v>1.745932</c:v>
                </c:pt>
                <c:pt idx="87">
                  <c:v>1.9064749999999999</c:v>
                </c:pt>
                <c:pt idx="88">
                  <c:v>2.0515780000000001</c:v>
                </c:pt>
                <c:pt idx="89">
                  <c:v>2.158128</c:v>
                </c:pt>
                <c:pt idx="90">
                  <c:v>2.1280739999999998</c:v>
                </c:pt>
                <c:pt idx="91">
                  <c:v>2.0256720000000001</c:v>
                </c:pt>
                <c:pt idx="92">
                  <c:v>1.996578</c:v>
                </c:pt>
                <c:pt idx="93">
                  <c:v>1.9385859999999999</c:v>
                </c:pt>
                <c:pt idx="94">
                  <c:v>1.9170579999999999</c:v>
                </c:pt>
                <c:pt idx="95">
                  <c:v>1.8717820000000001</c:v>
                </c:pt>
                <c:pt idx="96">
                  <c:v>1.8361860000000001</c:v>
                </c:pt>
                <c:pt idx="97">
                  <c:v>1.8341130000000001</c:v>
                </c:pt>
                <c:pt idx="98">
                  <c:v>1.8802449999999999</c:v>
                </c:pt>
                <c:pt idx="99">
                  <c:v>1.9852209999999999</c:v>
                </c:pt>
                <c:pt idx="100">
                  <c:v>2.0053179999999999</c:v>
                </c:pt>
                <c:pt idx="101">
                  <c:v>1.9715830000000001</c:v>
                </c:pt>
                <c:pt idx="102">
                  <c:v>1.9338580000000001</c:v>
                </c:pt>
                <c:pt idx="103">
                  <c:v>1.887753</c:v>
                </c:pt>
                <c:pt idx="104">
                  <c:v>1.854614</c:v>
                </c:pt>
                <c:pt idx="105">
                  <c:v>1.869326</c:v>
                </c:pt>
                <c:pt idx="106">
                  <c:v>1.8566959999999999</c:v>
                </c:pt>
                <c:pt idx="107">
                  <c:v>1.867848</c:v>
                </c:pt>
                <c:pt idx="108">
                  <c:v>1.919837</c:v>
                </c:pt>
                <c:pt idx="109">
                  <c:v>1.8937489999999999</c:v>
                </c:pt>
                <c:pt idx="110">
                  <c:v>1.916609</c:v>
                </c:pt>
              </c:numCache>
            </c:numRef>
          </c:val>
        </c:ser>
        <c:ser>
          <c:idx val="3"/>
          <c:order val="3"/>
          <c:tx>
            <c:strRef>
              <c:f>Sheet1!$A$5</c:f>
              <c:strCache>
                <c:ptCount val="1"/>
                <c:pt idx="0">
                  <c:v>Tight oil</c:v>
                </c:pt>
              </c:strCache>
            </c:strRef>
          </c:tx>
          <c:spPr>
            <a:solidFill>
              <a:srgbClr val="5D9732"/>
            </a:solidFill>
            <a:ln>
              <a:noFill/>
            </a:ln>
          </c:spP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Sheet1!$B$5:$DH$5</c:f>
              <c:numCache>
                <c:formatCode>General</c:formatCode>
                <c:ptCount val="111"/>
                <c:pt idx="0">
                  <c:v>4.0000000000000001E-3</c:v>
                </c:pt>
                <c:pt idx="1">
                  <c:v>7.0000000000000001E-3</c:v>
                </c:pt>
                <c:pt idx="2">
                  <c:v>6.0000000000000001E-3</c:v>
                </c:pt>
                <c:pt idx="3">
                  <c:v>5.0000000000000001E-3</c:v>
                </c:pt>
                <c:pt idx="4">
                  <c:v>4.0000000000000001E-3</c:v>
                </c:pt>
                <c:pt idx="5">
                  <c:v>3.0000000000000001E-3</c:v>
                </c:pt>
                <c:pt idx="6">
                  <c:v>2E-3</c:v>
                </c:pt>
                <c:pt idx="7">
                  <c:v>2E-3</c:v>
                </c:pt>
                <c:pt idx="8">
                  <c:v>2E-3</c:v>
                </c:pt>
                <c:pt idx="9">
                  <c:v>1E-3</c:v>
                </c:pt>
                <c:pt idx="10">
                  <c:v>0.28100000000000003</c:v>
                </c:pt>
                <c:pt idx="11">
                  <c:v>0.27200000000000002</c:v>
                </c:pt>
                <c:pt idx="12">
                  <c:v>0.26400000000000001</c:v>
                </c:pt>
                <c:pt idx="13">
                  <c:v>0.26200000000000001</c:v>
                </c:pt>
                <c:pt idx="14">
                  <c:v>0.27300000000000002</c:v>
                </c:pt>
                <c:pt idx="15">
                  <c:v>0.29799999999999999</c:v>
                </c:pt>
                <c:pt idx="16">
                  <c:v>0.315</c:v>
                </c:pt>
                <c:pt idx="17">
                  <c:v>0.34499999999999997</c:v>
                </c:pt>
                <c:pt idx="18">
                  <c:v>0.61199999999999999</c:v>
                </c:pt>
                <c:pt idx="19">
                  <c:v>0.69</c:v>
                </c:pt>
                <c:pt idx="20">
                  <c:v>0.871</c:v>
                </c:pt>
                <c:pt idx="21">
                  <c:v>1.3140000000000001</c:v>
                </c:pt>
                <c:pt idx="22">
                  <c:v>2.1930000000000001</c:v>
                </c:pt>
                <c:pt idx="23">
                  <c:v>3.149</c:v>
                </c:pt>
                <c:pt idx="24">
                  <c:v>4.1887359999999996</c:v>
                </c:pt>
                <c:pt idx="25">
                  <c:v>4.7894550000000002</c:v>
                </c:pt>
                <c:pt idx="26">
                  <c:v>4.942475</c:v>
                </c:pt>
                <c:pt idx="27">
                  <c:v>5.2760590000000001</c:v>
                </c:pt>
                <c:pt idx="28">
                  <c:v>5.4687450000000002</c:v>
                </c:pt>
                <c:pt idx="29">
                  <c:v>5.5600949999999996</c:v>
                </c:pt>
                <c:pt idx="30">
                  <c:v>5.6037879999999998</c:v>
                </c:pt>
                <c:pt idx="31">
                  <c:v>5.5302829999999998</c:v>
                </c:pt>
                <c:pt idx="32">
                  <c:v>5.4809720000000004</c:v>
                </c:pt>
                <c:pt idx="33">
                  <c:v>5.4235280000000001</c:v>
                </c:pt>
                <c:pt idx="34">
                  <c:v>5.3937549999999996</c:v>
                </c:pt>
                <c:pt idx="35">
                  <c:v>5.3076819999999998</c:v>
                </c:pt>
                <c:pt idx="36">
                  <c:v>5.0937060000000001</c:v>
                </c:pt>
                <c:pt idx="37">
                  <c:v>4.9867410000000003</c:v>
                </c:pt>
                <c:pt idx="38">
                  <c:v>4.9367830000000001</c:v>
                </c:pt>
                <c:pt idx="39">
                  <c:v>4.8846160000000003</c:v>
                </c:pt>
                <c:pt idx="40">
                  <c:v>4.8254440000000001</c:v>
                </c:pt>
                <c:pt idx="41">
                  <c:v>4.6257950000000001</c:v>
                </c:pt>
                <c:pt idx="42">
                  <c:v>4.4641000000000002</c:v>
                </c:pt>
                <c:pt idx="43">
                  <c:v>4.3907129999999999</c:v>
                </c:pt>
                <c:pt idx="44">
                  <c:v>4.3806339999999997</c:v>
                </c:pt>
                <c:pt idx="45">
                  <c:v>4.3979629999999998</c:v>
                </c:pt>
                <c:pt idx="46">
                  <c:v>4.3746590000000003</c:v>
                </c:pt>
                <c:pt idx="47">
                  <c:v>4.355086</c:v>
                </c:pt>
                <c:pt idx="48">
                  <c:v>4.3226599999999999</c:v>
                </c:pt>
                <c:pt idx="49">
                  <c:v>4.2990570000000004</c:v>
                </c:pt>
                <c:pt idx="50">
                  <c:v>4.2856160000000001</c:v>
                </c:pt>
                <c:pt idx="51">
                  <c:v>4.2856160000000001</c:v>
                </c:pt>
                <c:pt idx="52">
                  <c:v>3.149</c:v>
                </c:pt>
                <c:pt idx="53">
                  <c:v>3.149</c:v>
                </c:pt>
                <c:pt idx="54">
                  <c:v>4.1929679999999996</c:v>
                </c:pt>
                <c:pt idx="55">
                  <c:v>5.1531099999999999</c:v>
                </c:pt>
                <c:pt idx="56">
                  <c:v>5.4929490000000003</c:v>
                </c:pt>
                <c:pt idx="57">
                  <c:v>5.9178879999999996</c:v>
                </c:pt>
                <c:pt idx="58">
                  <c:v>6.5691170000000003</c:v>
                </c:pt>
                <c:pt idx="59">
                  <c:v>7.1017599999999996</c:v>
                </c:pt>
                <c:pt idx="60">
                  <c:v>7.4466469999999996</c:v>
                </c:pt>
                <c:pt idx="61">
                  <c:v>7.6076180000000004</c:v>
                </c:pt>
                <c:pt idx="62">
                  <c:v>7.8934259999999998</c:v>
                </c:pt>
                <c:pt idx="63">
                  <c:v>8.1518169999999994</c:v>
                </c:pt>
                <c:pt idx="64">
                  <c:v>8.5533619999999999</c:v>
                </c:pt>
                <c:pt idx="65">
                  <c:v>8.9126429999999992</c:v>
                </c:pt>
                <c:pt idx="66">
                  <c:v>9.0545229999999997</c:v>
                </c:pt>
                <c:pt idx="67">
                  <c:v>9.3000070000000008</c:v>
                </c:pt>
                <c:pt idx="68">
                  <c:v>9.5503669999999996</c:v>
                </c:pt>
                <c:pt idx="69">
                  <c:v>9.9027049999999992</c:v>
                </c:pt>
                <c:pt idx="70">
                  <c:v>10.230471</c:v>
                </c:pt>
                <c:pt idx="71">
                  <c:v>10.472885</c:v>
                </c:pt>
                <c:pt idx="72">
                  <c:v>10.693059999999999</c:v>
                </c:pt>
                <c:pt idx="73">
                  <c:v>10.884762</c:v>
                </c:pt>
                <c:pt idx="74">
                  <c:v>11.080588000000001</c:v>
                </c:pt>
                <c:pt idx="75">
                  <c:v>11.243145999999999</c:v>
                </c:pt>
                <c:pt idx="76">
                  <c:v>11.369232</c:v>
                </c:pt>
                <c:pt idx="77">
                  <c:v>11.46421</c:v>
                </c:pt>
                <c:pt idx="78">
                  <c:v>11.51374</c:v>
                </c:pt>
                <c:pt idx="79">
                  <c:v>11.543341</c:v>
                </c:pt>
                <c:pt idx="80">
                  <c:v>11.564401999999999</c:v>
                </c:pt>
                <c:pt idx="81">
                  <c:v>11.564401999999999</c:v>
                </c:pt>
                <c:pt idx="82">
                  <c:v>3.149</c:v>
                </c:pt>
                <c:pt idx="83">
                  <c:v>3.149</c:v>
                </c:pt>
                <c:pt idx="84">
                  <c:v>4.1887359999999996</c:v>
                </c:pt>
                <c:pt idx="85">
                  <c:v>4.6546440000000002</c:v>
                </c:pt>
                <c:pt idx="86">
                  <c:v>4.5892920000000004</c:v>
                </c:pt>
                <c:pt idx="87">
                  <c:v>4.7895979999999998</c:v>
                </c:pt>
                <c:pt idx="88">
                  <c:v>4.9408989999999999</c:v>
                </c:pt>
                <c:pt idx="89">
                  <c:v>5.0075519999999996</c:v>
                </c:pt>
                <c:pt idx="90">
                  <c:v>5.0468109999999999</c:v>
                </c:pt>
                <c:pt idx="91">
                  <c:v>5.0114789999999996</c:v>
                </c:pt>
                <c:pt idx="92">
                  <c:v>4.9695530000000003</c:v>
                </c:pt>
                <c:pt idx="93">
                  <c:v>4.8800059999999998</c:v>
                </c:pt>
                <c:pt idx="94">
                  <c:v>4.8250580000000003</c:v>
                </c:pt>
                <c:pt idx="95">
                  <c:v>4.7811940000000002</c:v>
                </c:pt>
                <c:pt idx="96">
                  <c:v>4.7165999999999997</c:v>
                </c:pt>
                <c:pt idx="97">
                  <c:v>4.5107150000000003</c:v>
                </c:pt>
                <c:pt idx="98">
                  <c:v>4.3864799999999997</c:v>
                </c:pt>
                <c:pt idx="99">
                  <c:v>4.2870559999999998</c:v>
                </c:pt>
                <c:pt idx="100">
                  <c:v>4.2116379999999998</c:v>
                </c:pt>
                <c:pt idx="101">
                  <c:v>4.1258309999999998</c:v>
                </c:pt>
                <c:pt idx="102">
                  <c:v>4.0553220000000003</c:v>
                </c:pt>
                <c:pt idx="103">
                  <c:v>3.9218039999999998</c:v>
                </c:pt>
                <c:pt idx="104">
                  <c:v>3.7372679999999998</c:v>
                </c:pt>
                <c:pt idx="105">
                  <c:v>3.5927630000000002</c:v>
                </c:pt>
                <c:pt idx="106">
                  <c:v>3.451362</c:v>
                </c:pt>
                <c:pt idx="107">
                  <c:v>3.3391280000000001</c:v>
                </c:pt>
                <c:pt idx="108">
                  <c:v>3.2348979999999998</c:v>
                </c:pt>
                <c:pt idx="109">
                  <c:v>3.1508539999999998</c:v>
                </c:pt>
                <c:pt idx="110">
                  <c:v>3.0762450000000001</c:v>
                </c:pt>
              </c:numCache>
            </c:numRef>
          </c:val>
        </c:ser>
        <c:dLbls>
          <c:showLegendKey val="0"/>
          <c:showVal val="0"/>
          <c:showCatName val="0"/>
          <c:showSerName val="0"/>
          <c:showPercent val="0"/>
          <c:showBubbleSize val="0"/>
        </c:dLbls>
        <c:axId val="174731264"/>
        <c:axId val="169378368"/>
      </c:areaChart>
      <c:lineChart>
        <c:grouping val="standard"/>
        <c:varyColors val="0"/>
        <c:ser>
          <c:idx val="4"/>
          <c:order val="4"/>
          <c:tx>
            <c:strRef>
              <c:f>Sheet1!$A$6</c:f>
              <c:strCache>
                <c:ptCount val="1"/>
              </c:strCache>
            </c:strRef>
          </c:tx>
          <c:spPr>
            <a:ln w="38100">
              <a:solidFill>
                <a:srgbClr val="003953"/>
              </a:solidFill>
              <a:prstDash val="sysDash"/>
            </a:ln>
          </c:spPr>
          <c:marker>
            <c:symbol val="none"/>
          </c:marke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Sheet1!$B$6:$DH$6</c:f>
              <c:numCache>
                <c:formatCode>General</c:formatCode>
                <c:ptCount val="111"/>
                <c:pt idx="0">
                  <c:v>9.6368489999999998</c:v>
                </c:pt>
                <c:pt idx="1">
                  <c:v>9.6368489999999998</c:v>
                </c:pt>
                <c:pt idx="2">
                  <c:v>9.6368489999999998</c:v>
                </c:pt>
                <c:pt idx="3">
                  <c:v>9.6368489999999998</c:v>
                </c:pt>
                <c:pt idx="4">
                  <c:v>9.6368489999999998</c:v>
                </c:pt>
                <c:pt idx="5">
                  <c:v>9.6368489999999998</c:v>
                </c:pt>
                <c:pt idx="6">
                  <c:v>9.6368489999999998</c:v>
                </c:pt>
                <c:pt idx="7">
                  <c:v>9.6368489999999998</c:v>
                </c:pt>
                <c:pt idx="8">
                  <c:v>9.6368489999999998</c:v>
                </c:pt>
                <c:pt idx="9">
                  <c:v>9.6368489999999998</c:v>
                </c:pt>
                <c:pt idx="10">
                  <c:v>9.6368489999999998</c:v>
                </c:pt>
                <c:pt idx="11">
                  <c:v>9.6368489999999998</c:v>
                </c:pt>
                <c:pt idx="12">
                  <c:v>9.6368489999999998</c:v>
                </c:pt>
                <c:pt idx="13">
                  <c:v>9.6368489999999998</c:v>
                </c:pt>
                <c:pt idx="14">
                  <c:v>9.6368489999999998</c:v>
                </c:pt>
                <c:pt idx="15">
                  <c:v>9.6368489999999998</c:v>
                </c:pt>
                <c:pt idx="16">
                  <c:v>9.6368489999999998</c:v>
                </c:pt>
                <c:pt idx="17">
                  <c:v>9.6368489999999998</c:v>
                </c:pt>
                <c:pt idx="18">
                  <c:v>9.6368489999999998</c:v>
                </c:pt>
                <c:pt idx="19">
                  <c:v>9.6368489999999998</c:v>
                </c:pt>
                <c:pt idx="20">
                  <c:v>9.6368489999999998</c:v>
                </c:pt>
                <c:pt idx="21">
                  <c:v>9.6368489999999998</c:v>
                </c:pt>
                <c:pt idx="22">
                  <c:v>9.6368489999999998</c:v>
                </c:pt>
                <c:pt idx="23">
                  <c:v>9.6368489999999998</c:v>
                </c:pt>
                <c:pt idx="24">
                  <c:v>9.6368489999999998</c:v>
                </c:pt>
                <c:pt idx="25">
                  <c:v>9.6368489999999998</c:v>
                </c:pt>
                <c:pt idx="26">
                  <c:v>9.6368489999999998</c:v>
                </c:pt>
                <c:pt idx="27">
                  <c:v>9.6368489999999998</c:v>
                </c:pt>
                <c:pt idx="28">
                  <c:v>9.6368489999999998</c:v>
                </c:pt>
                <c:pt idx="29">
                  <c:v>9.6368489999999998</c:v>
                </c:pt>
                <c:pt idx="30">
                  <c:v>9.6368489999999998</c:v>
                </c:pt>
                <c:pt idx="31">
                  <c:v>9.6368489999999998</c:v>
                </c:pt>
                <c:pt idx="32">
                  <c:v>9.6368489999999998</c:v>
                </c:pt>
                <c:pt idx="33">
                  <c:v>9.6368489999999998</c:v>
                </c:pt>
                <c:pt idx="34">
                  <c:v>9.6368489999999998</c:v>
                </c:pt>
                <c:pt idx="35">
                  <c:v>9.6368489999999998</c:v>
                </c:pt>
                <c:pt idx="36">
                  <c:v>9.6368489999999998</c:v>
                </c:pt>
                <c:pt idx="37">
                  <c:v>9.6368489999999998</c:v>
                </c:pt>
                <c:pt idx="38">
                  <c:v>9.6368489999999998</c:v>
                </c:pt>
                <c:pt idx="39">
                  <c:v>9.6368489999999998</c:v>
                </c:pt>
                <c:pt idx="40">
                  <c:v>9.6368489999999998</c:v>
                </c:pt>
                <c:pt idx="41">
                  <c:v>9.6368489999999998</c:v>
                </c:pt>
                <c:pt idx="42">
                  <c:v>9.6368489999999998</c:v>
                </c:pt>
                <c:pt idx="43">
                  <c:v>9.6368489999999998</c:v>
                </c:pt>
                <c:pt idx="44">
                  <c:v>9.6368489999999998</c:v>
                </c:pt>
                <c:pt idx="45">
                  <c:v>9.6368489999999998</c:v>
                </c:pt>
                <c:pt idx="46">
                  <c:v>9.6368489999999998</c:v>
                </c:pt>
                <c:pt idx="47">
                  <c:v>9.6368489999999998</c:v>
                </c:pt>
                <c:pt idx="48">
                  <c:v>9.6368489999999998</c:v>
                </c:pt>
                <c:pt idx="49">
                  <c:v>9.6368489999999998</c:v>
                </c:pt>
                <c:pt idx="50">
                  <c:v>9.6368489999999998</c:v>
                </c:pt>
                <c:pt idx="51">
                  <c:v>9.6368489999999998</c:v>
                </c:pt>
                <c:pt idx="52">
                  <c:v>9.6368489999999998</c:v>
                </c:pt>
                <c:pt idx="53">
                  <c:v>9.6368489999999998</c:v>
                </c:pt>
                <c:pt idx="54">
                  <c:v>9.6368489999999998</c:v>
                </c:pt>
                <c:pt idx="55">
                  <c:v>9.6368489999999998</c:v>
                </c:pt>
                <c:pt idx="56">
                  <c:v>9.6368489999999998</c:v>
                </c:pt>
                <c:pt idx="57">
                  <c:v>9.6368489999999998</c:v>
                </c:pt>
                <c:pt idx="58">
                  <c:v>9.6368489999999998</c:v>
                </c:pt>
                <c:pt idx="59">
                  <c:v>9.6368489999999998</c:v>
                </c:pt>
                <c:pt idx="60">
                  <c:v>9.6368489999999998</c:v>
                </c:pt>
                <c:pt idx="61">
                  <c:v>9.6368489999999998</c:v>
                </c:pt>
                <c:pt idx="62">
                  <c:v>9.6368489999999998</c:v>
                </c:pt>
                <c:pt idx="63">
                  <c:v>9.6368489999999998</c:v>
                </c:pt>
                <c:pt idx="64">
                  <c:v>9.6368489999999998</c:v>
                </c:pt>
                <c:pt idx="65">
                  <c:v>9.6368489999999998</c:v>
                </c:pt>
                <c:pt idx="66">
                  <c:v>9.6368489999999998</c:v>
                </c:pt>
                <c:pt idx="67">
                  <c:v>9.6368489999999998</c:v>
                </c:pt>
                <c:pt idx="68">
                  <c:v>9.6368489999999998</c:v>
                </c:pt>
                <c:pt idx="69">
                  <c:v>9.6368489999999998</c:v>
                </c:pt>
                <c:pt idx="70">
                  <c:v>9.6368489999999998</c:v>
                </c:pt>
                <c:pt idx="71">
                  <c:v>9.6368489999999998</c:v>
                </c:pt>
                <c:pt idx="72">
                  <c:v>9.6368489999999998</c:v>
                </c:pt>
                <c:pt idx="73">
                  <c:v>9.6368489999999998</c:v>
                </c:pt>
                <c:pt idx="74">
                  <c:v>9.6368489999999998</c:v>
                </c:pt>
                <c:pt idx="75">
                  <c:v>9.6368489999999998</c:v>
                </c:pt>
                <c:pt idx="76">
                  <c:v>9.6368489999999998</c:v>
                </c:pt>
                <c:pt idx="77">
                  <c:v>9.6368489999999998</c:v>
                </c:pt>
                <c:pt idx="78">
                  <c:v>9.6368489999999998</c:v>
                </c:pt>
                <c:pt idx="79">
                  <c:v>9.6368489999999998</c:v>
                </c:pt>
                <c:pt idx="80">
                  <c:v>9.6368489999999998</c:v>
                </c:pt>
                <c:pt idx="81">
                  <c:v>9.6368489999999998</c:v>
                </c:pt>
                <c:pt idx="82">
                  <c:v>9.6368489999999998</c:v>
                </c:pt>
                <c:pt idx="83">
                  <c:v>9.6368489999999998</c:v>
                </c:pt>
                <c:pt idx="84">
                  <c:v>9.6368489999999998</c:v>
                </c:pt>
                <c:pt idx="85">
                  <c:v>9.6368489999999998</c:v>
                </c:pt>
                <c:pt idx="86">
                  <c:v>9.6368489999999998</c:v>
                </c:pt>
                <c:pt idx="87">
                  <c:v>9.6368489999999998</c:v>
                </c:pt>
                <c:pt idx="88">
                  <c:v>9.6368489999999998</c:v>
                </c:pt>
                <c:pt idx="89">
                  <c:v>9.6368489999999998</c:v>
                </c:pt>
                <c:pt idx="90">
                  <c:v>9.6368489999999998</c:v>
                </c:pt>
                <c:pt idx="91">
                  <c:v>9.6368489999999998</c:v>
                </c:pt>
                <c:pt idx="92">
                  <c:v>9.6368489999999998</c:v>
                </c:pt>
                <c:pt idx="93">
                  <c:v>9.6368489999999998</c:v>
                </c:pt>
                <c:pt idx="94">
                  <c:v>9.6368489999999998</c:v>
                </c:pt>
                <c:pt idx="95">
                  <c:v>9.6368489999999998</c:v>
                </c:pt>
                <c:pt idx="96">
                  <c:v>9.6368489999999998</c:v>
                </c:pt>
                <c:pt idx="97">
                  <c:v>9.6368489999999998</c:v>
                </c:pt>
                <c:pt idx="98">
                  <c:v>9.6368489999999998</c:v>
                </c:pt>
                <c:pt idx="99">
                  <c:v>9.6368489999999998</c:v>
                </c:pt>
                <c:pt idx="100">
                  <c:v>9.6368489999999998</c:v>
                </c:pt>
                <c:pt idx="101">
                  <c:v>9.6368489999999998</c:v>
                </c:pt>
                <c:pt idx="102">
                  <c:v>9.6368489999999998</c:v>
                </c:pt>
                <c:pt idx="103">
                  <c:v>9.6368489999999998</c:v>
                </c:pt>
                <c:pt idx="104">
                  <c:v>9.6368489999999998</c:v>
                </c:pt>
                <c:pt idx="105">
                  <c:v>9.6368489999999998</c:v>
                </c:pt>
                <c:pt idx="106">
                  <c:v>9.6368489999999998</c:v>
                </c:pt>
                <c:pt idx="107">
                  <c:v>9.6368489999999998</c:v>
                </c:pt>
                <c:pt idx="108">
                  <c:v>9.6368489999999998</c:v>
                </c:pt>
                <c:pt idx="109">
                  <c:v>9.6368489999999998</c:v>
                </c:pt>
                <c:pt idx="110">
                  <c:v>9.6368489999999998</c:v>
                </c:pt>
              </c:numCache>
            </c:numRef>
          </c:val>
          <c:smooth val="0"/>
        </c:ser>
        <c:dLbls>
          <c:showLegendKey val="0"/>
          <c:showVal val="0"/>
          <c:showCatName val="0"/>
          <c:showSerName val="0"/>
          <c:showPercent val="0"/>
          <c:showBubbleSize val="0"/>
        </c:dLbls>
        <c:marker val="1"/>
        <c:smooth val="0"/>
        <c:axId val="174731264"/>
        <c:axId val="169378368"/>
      </c:lineChart>
      <c:catAx>
        <c:axId val="174731264"/>
        <c:scaling>
          <c:orientation val="minMax"/>
        </c:scaling>
        <c:delete val="0"/>
        <c:axPos val="b"/>
        <c:numFmt formatCode="General" sourceLinked="0"/>
        <c:majorTickMark val="out"/>
        <c:minorTickMark val="none"/>
        <c:tickLblPos val="nextTo"/>
        <c:spPr>
          <a:ln>
            <a:solidFill>
              <a:schemeClr val="tx1"/>
            </a:solidFill>
          </a:ln>
        </c:spPr>
        <c:txPr>
          <a:bodyPr rot="0" vert="horz"/>
          <a:lstStyle/>
          <a:p>
            <a:pPr>
              <a:defRPr sz="1400"/>
            </a:pPr>
            <a:endParaRPr lang="en-US"/>
          </a:p>
        </c:txPr>
        <c:crossAx val="169378368"/>
        <c:crosses val="autoZero"/>
        <c:auto val="1"/>
        <c:lblAlgn val="ctr"/>
        <c:lblOffset val="100"/>
        <c:tickLblSkip val="5"/>
        <c:tickMarkSkip val="10"/>
        <c:noMultiLvlLbl val="0"/>
      </c:catAx>
      <c:valAx>
        <c:axId val="169378368"/>
        <c:scaling>
          <c:orientation val="minMax"/>
          <c:max val="20"/>
          <c:min val="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174731264"/>
        <c:crosses val="autoZero"/>
        <c:crossBetween val="midCat"/>
        <c:majorUnit val="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4.1549999732721797E-2"/>
          <c:w val="0.88262910798122052"/>
          <c:h val="0.85515779743949916"/>
        </c:manualLayout>
      </c:layout>
      <c:areaChart>
        <c:grouping val="stacked"/>
        <c:varyColors val="0"/>
        <c:ser>
          <c:idx val="2"/>
          <c:order val="0"/>
          <c:tx>
            <c:strRef>
              <c:f>Sheet1!$A$2:$B$2</c:f>
              <c:strCache>
                <c:ptCount val="1"/>
                <c:pt idx="0">
                  <c:v>Distillate exports 0.034</c:v>
                </c:pt>
              </c:strCache>
            </c:strRef>
          </c:tx>
          <c:spPr>
            <a:solidFill>
              <a:srgbClr val="5D9732"/>
            </a:solidFill>
            <a:ln>
              <a:noFill/>
            </a:ln>
          </c:spP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Sheet1!$C$2:$EW$2</c:f>
              <c:numCache>
                <c:formatCode>General</c:formatCode>
                <c:ptCount val="111"/>
                <c:pt idx="0">
                  <c:v>0.109</c:v>
                </c:pt>
                <c:pt idx="1">
                  <c:v>0.215</c:v>
                </c:pt>
                <c:pt idx="2">
                  <c:v>0.219</c:v>
                </c:pt>
                <c:pt idx="3">
                  <c:v>0.27400000000000002</c:v>
                </c:pt>
                <c:pt idx="4">
                  <c:v>0.23400000000000001</c:v>
                </c:pt>
                <c:pt idx="5">
                  <c:v>0.183</c:v>
                </c:pt>
                <c:pt idx="6">
                  <c:v>0.19</c:v>
                </c:pt>
                <c:pt idx="7">
                  <c:v>0.152</c:v>
                </c:pt>
                <c:pt idx="8">
                  <c:v>0.124</c:v>
                </c:pt>
                <c:pt idx="9">
                  <c:v>0.16200000000000001</c:v>
                </c:pt>
                <c:pt idx="10">
                  <c:v>0.17299999999999999</c:v>
                </c:pt>
                <c:pt idx="11">
                  <c:v>0.11899999999999999</c:v>
                </c:pt>
                <c:pt idx="12">
                  <c:v>0.112</c:v>
                </c:pt>
                <c:pt idx="13">
                  <c:v>0.107</c:v>
                </c:pt>
                <c:pt idx="14">
                  <c:v>0.11</c:v>
                </c:pt>
                <c:pt idx="15">
                  <c:v>0.13800000000000001</c:v>
                </c:pt>
                <c:pt idx="16">
                  <c:v>0.215</c:v>
                </c:pt>
                <c:pt idx="17">
                  <c:v>0.26800000000000002</c:v>
                </c:pt>
                <c:pt idx="18">
                  <c:v>0.52800000000000002</c:v>
                </c:pt>
                <c:pt idx="19">
                  <c:v>0.58699999999999997</c:v>
                </c:pt>
                <c:pt idx="20">
                  <c:v>0.65600000000000003</c:v>
                </c:pt>
                <c:pt idx="21">
                  <c:v>0.85399999999999998</c:v>
                </c:pt>
                <c:pt idx="22">
                  <c:v>1.0069999999999999</c:v>
                </c:pt>
                <c:pt idx="23">
                  <c:v>1.1339999999999999</c:v>
                </c:pt>
                <c:pt idx="24">
                  <c:v>1.142727</c:v>
                </c:pt>
                <c:pt idx="25">
                  <c:v>1.181449</c:v>
                </c:pt>
                <c:pt idx="26">
                  <c:v>1.235816</c:v>
                </c:pt>
                <c:pt idx="27">
                  <c:v>1.3263389999999999</c:v>
                </c:pt>
                <c:pt idx="28">
                  <c:v>1.3475569999999999</c:v>
                </c:pt>
                <c:pt idx="29">
                  <c:v>1.3580080000000001</c:v>
                </c:pt>
                <c:pt idx="30">
                  <c:v>1.380946</c:v>
                </c:pt>
                <c:pt idx="31">
                  <c:v>1.404827</c:v>
                </c:pt>
                <c:pt idx="32">
                  <c:v>1.428229</c:v>
                </c:pt>
                <c:pt idx="33">
                  <c:v>1.45414</c:v>
                </c:pt>
                <c:pt idx="34">
                  <c:v>1.479797</c:v>
                </c:pt>
                <c:pt idx="35">
                  <c:v>1.504032</c:v>
                </c:pt>
                <c:pt idx="36">
                  <c:v>1.521957</c:v>
                </c:pt>
                <c:pt idx="37">
                  <c:v>1.539236</c:v>
                </c:pt>
                <c:pt idx="38">
                  <c:v>1.5572790000000001</c:v>
                </c:pt>
                <c:pt idx="39">
                  <c:v>1.574819</c:v>
                </c:pt>
                <c:pt idx="40">
                  <c:v>1.591545</c:v>
                </c:pt>
                <c:pt idx="41">
                  <c:v>1.591011</c:v>
                </c:pt>
                <c:pt idx="42">
                  <c:v>1.598592</c:v>
                </c:pt>
                <c:pt idx="43">
                  <c:v>1.616797</c:v>
                </c:pt>
                <c:pt idx="44">
                  <c:v>1.6336250000000001</c:v>
                </c:pt>
                <c:pt idx="45">
                  <c:v>1.650844</c:v>
                </c:pt>
                <c:pt idx="46">
                  <c:v>1.667122</c:v>
                </c:pt>
                <c:pt idx="47">
                  <c:v>1.684253</c:v>
                </c:pt>
                <c:pt idx="48">
                  <c:v>1.6896070000000001</c:v>
                </c:pt>
                <c:pt idx="49">
                  <c:v>1.705452</c:v>
                </c:pt>
                <c:pt idx="50">
                  <c:v>1.7243599999999999</c:v>
                </c:pt>
                <c:pt idx="51" formatCode="0.00">
                  <c:v>1.7243599999999999</c:v>
                </c:pt>
                <c:pt idx="52">
                  <c:v>1.1339999999999999</c:v>
                </c:pt>
                <c:pt idx="53">
                  <c:v>1.1339999999999999</c:v>
                </c:pt>
                <c:pt idx="54">
                  <c:v>1.3258700000000001</c:v>
                </c:pt>
                <c:pt idx="55">
                  <c:v>1.555223</c:v>
                </c:pt>
                <c:pt idx="56">
                  <c:v>1.5615250000000001</c:v>
                </c:pt>
                <c:pt idx="57">
                  <c:v>1.7175370000000001</c:v>
                </c:pt>
                <c:pt idx="58">
                  <c:v>1.723795</c:v>
                </c:pt>
                <c:pt idx="59">
                  <c:v>1.8633219999999999</c:v>
                </c:pt>
                <c:pt idx="60">
                  <c:v>1.855718</c:v>
                </c:pt>
                <c:pt idx="61">
                  <c:v>1.925926</c:v>
                </c:pt>
                <c:pt idx="62">
                  <c:v>1.9780709999999999</c:v>
                </c:pt>
                <c:pt idx="63">
                  <c:v>2.0668060000000001</c:v>
                </c:pt>
                <c:pt idx="64">
                  <c:v>2.1639650000000001</c:v>
                </c:pt>
                <c:pt idx="65">
                  <c:v>2.2749250000000001</c:v>
                </c:pt>
                <c:pt idx="66">
                  <c:v>2.3466260000000001</c:v>
                </c:pt>
                <c:pt idx="67">
                  <c:v>2.4189620000000001</c:v>
                </c:pt>
                <c:pt idx="68">
                  <c:v>2.4829129999999999</c:v>
                </c:pt>
                <c:pt idx="69">
                  <c:v>2.5903130000000001</c:v>
                </c:pt>
                <c:pt idx="70">
                  <c:v>2.6763219999999999</c:v>
                </c:pt>
                <c:pt idx="71">
                  <c:v>2.7852890000000001</c:v>
                </c:pt>
                <c:pt idx="72">
                  <c:v>2.8319079999999999</c:v>
                </c:pt>
                <c:pt idx="73">
                  <c:v>2.912175</c:v>
                </c:pt>
                <c:pt idx="74">
                  <c:v>2.9549449999999999</c:v>
                </c:pt>
                <c:pt idx="75">
                  <c:v>2.9882590000000002</c:v>
                </c:pt>
                <c:pt idx="76">
                  <c:v>3.02115</c:v>
                </c:pt>
                <c:pt idx="77">
                  <c:v>3.0347680000000001</c:v>
                </c:pt>
                <c:pt idx="78">
                  <c:v>3.0362490000000002</c:v>
                </c:pt>
                <c:pt idx="79">
                  <c:v>3.0437270000000001</c:v>
                </c:pt>
                <c:pt idx="80">
                  <c:v>3.0640209999999999</c:v>
                </c:pt>
                <c:pt idx="81" formatCode="0.00">
                  <c:v>3.0640209999999999</c:v>
                </c:pt>
                <c:pt idx="82">
                  <c:v>1.1339999999999999</c:v>
                </c:pt>
                <c:pt idx="83">
                  <c:v>1.1339999999999999</c:v>
                </c:pt>
                <c:pt idx="84">
                  <c:v>1.155999</c:v>
                </c:pt>
                <c:pt idx="85">
                  <c:v>1.129661</c:v>
                </c:pt>
                <c:pt idx="86">
                  <c:v>1.188294</c:v>
                </c:pt>
                <c:pt idx="87">
                  <c:v>1.2510570000000001</c:v>
                </c:pt>
                <c:pt idx="88">
                  <c:v>1.2784679999999999</c:v>
                </c:pt>
                <c:pt idx="89">
                  <c:v>1.3218540000000001</c:v>
                </c:pt>
                <c:pt idx="90">
                  <c:v>1.343815</c:v>
                </c:pt>
                <c:pt idx="91">
                  <c:v>1.351944</c:v>
                </c:pt>
                <c:pt idx="92">
                  <c:v>1.3463080000000001</c:v>
                </c:pt>
                <c:pt idx="93">
                  <c:v>1.344449</c:v>
                </c:pt>
                <c:pt idx="94">
                  <c:v>1.345682</c:v>
                </c:pt>
                <c:pt idx="95">
                  <c:v>1.3518840000000001</c:v>
                </c:pt>
                <c:pt idx="96">
                  <c:v>1.3310150000000001</c:v>
                </c:pt>
                <c:pt idx="97">
                  <c:v>1.3108960000000001</c:v>
                </c:pt>
                <c:pt idx="98">
                  <c:v>1.306</c:v>
                </c:pt>
                <c:pt idx="99">
                  <c:v>1.298943</c:v>
                </c:pt>
                <c:pt idx="100">
                  <c:v>1.26694</c:v>
                </c:pt>
                <c:pt idx="101">
                  <c:v>1.2293240000000001</c:v>
                </c:pt>
                <c:pt idx="102">
                  <c:v>1.1557379999999999</c:v>
                </c:pt>
                <c:pt idx="103">
                  <c:v>1.1172230000000001</c:v>
                </c:pt>
                <c:pt idx="104">
                  <c:v>1.0007280000000001</c:v>
                </c:pt>
                <c:pt idx="105">
                  <c:v>0.96272400000000002</c:v>
                </c:pt>
                <c:pt idx="106">
                  <c:v>0.92906900000000003</c:v>
                </c:pt>
                <c:pt idx="107">
                  <c:v>0.90296100000000001</c:v>
                </c:pt>
                <c:pt idx="108">
                  <c:v>0.85325399999999996</c:v>
                </c:pt>
                <c:pt idx="109">
                  <c:v>0.79854800000000004</c:v>
                </c:pt>
                <c:pt idx="110">
                  <c:v>0.761208</c:v>
                </c:pt>
              </c:numCache>
            </c:numRef>
          </c:val>
        </c:ser>
        <c:ser>
          <c:idx val="0"/>
          <c:order val="1"/>
          <c:tx>
            <c:strRef>
              <c:f>Sheet1!$A$3:$B$3</c:f>
              <c:strCache>
                <c:ptCount val="1"/>
                <c:pt idx="0">
                  <c:v>Motor gasoline exports 0.108</c:v>
                </c:pt>
              </c:strCache>
            </c:strRef>
          </c:tx>
          <c:spPr>
            <a:solidFill>
              <a:srgbClr val="A33340"/>
            </a:solidFill>
            <a:ln>
              <a:noFill/>
            </a:ln>
          </c:spP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Sheet1!$C$3:$EW$3</c:f>
              <c:numCache>
                <c:formatCode>General</c:formatCode>
                <c:ptCount val="111"/>
                <c:pt idx="0">
                  <c:v>5.5E-2</c:v>
                </c:pt>
                <c:pt idx="1">
                  <c:v>8.2000000000000003E-2</c:v>
                </c:pt>
                <c:pt idx="2">
                  <c:v>9.6000000000000002E-2</c:v>
                </c:pt>
                <c:pt idx="3">
                  <c:v>0.112</c:v>
                </c:pt>
                <c:pt idx="4">
                  <c:v>0.10199999999999999</c:v>
                </c:pt>
                <c:pt idx="5">
                  <c:v>0.111</c:v>
                </c:pt>
                <c:pt idx="6">
                  <c:v>0.114</c:v>
                </c:pt>
                <c:pt idx="7">
                  <c:v>0.15</c:v>
                </c:pt>
                <c:pt idx="8">
                  <c:v>0.14000000000000001</c:v>
                </c:pt>
                <c:pt idx="9">
                  <c:v>0.122</c:v>
                </c:pt>
                <c:pt idx="10">
                  <c:v>0.16200000000000001</c:v>
                </c:pt>
                <c:pt idx="11">
                  <c:v>0.14299999999999999</c:v>
                </c:pt>
                <c:pt idx="12">
                  <c:v>0.157</c:v>
                </c:pt>
                <c:pt idx="13">
                  <c:v>0.155</c:v>
                </c:pt>
                <c:pt idx="14">
                  <c:v>0.156</c:v>
                </c:pt>
                <c:pt idx="15">
                  <c:v>0.158</c:v>
                </c:pt>
                <c:pt idx="16">
                  <c:v>0.15</c:v>
                </c:pt>
                <c:pt idx="17">
                  <c:v>0.14399999999999999</c:v>
                </c:pt>
                <c:pt idx="18">
                  <c:v>0.189</c:v>
                </c:pt>
                <c:pt idx="19">
                  <c:v>0.21</c:v>
                </c:pt>
                <c:pt idx="20">
                  <c:v>0.33600000000000002</c:v>
                </c:pt>
                <c:pt idx="21">
                  <c:v>0.52600000000000002</c:v>
                </c:pt>
                <c:pt idx="22">
                  <c:v>0.50700000000000001</c:v>
                </c:pt>
                <c:pt idx="23">
                  <c:v>0.50600000000000001</c:v>
                </c:pt>
                <c:pt idx="24">
                  <c:v>0.60782599999999998</c:v>
                </c:pt>
                <c:pt idx="25">
                  <c:v>0.59712699999999996</c:v>
                </c:pt>
                <c:pt idx="26">
                  <c:v>0.63795599999999997</c:v>
                </c:pt>
                <c:pt idx="27">
                  <c:v>0.71192999999999995</c:v>
                </c:pt>
                <c:pt idx="28">
                  <c:v>0.73534100000000002</c:v>
                </c:pt>
                <c:pt idx="29">
                  <c:v>0.77145900000000001</c:v>
                </c:pt>
                <c:pt idx="30">
                  <c:v>0.80300099999999996</c:v>
                </c:pt>
                <c:pt idx="31">
                  <c:v>0.83565900000000004</c:v>
                </c:pt>
                <c:pt idx="32">
                  <c:v>0.86860400000000004</c:v>
                </c:pt>
                <c:pt idx="33">
                  <c:v>0.903671</c:v>
                </c:pt>
                <c:pt idx="34">
                  <c:v>0.93920300000000001</c:v>
                </c:pt>
                <c:pt idx="35">
                  <c:v>0.97443000000000002</c:v>
                </c:pt>
                <c:pt idx="36">
                  <c:v>1.0060629999999999</c:v>
                </c:pt>
                <c:pt idx="37">
                  <c:v>1.037669</c:v>
                </c:pt>
                <c:pt idx="38">
                  <c:v>1.0694570000000001</c:v>
                </c:pt>
                <c:pt idx="39">
                  <c:v>1.102025</c:v>
                </c:pt>
                <c:pt idx="40">
                  <c:v>1.1344050000000001</c:v>
                </c:pt>
                <c:pt idx="41">
                  <c:v>1.168153</c:v>
                </c:pt>
                <c:pt idx="42">
                  <c:v>1.176715</c:v>
                </c:pt>
                <c:pt idx="43">
                  <c:v>1.2109129999999999</c:v>
                </c:pt>
                <c:pt idx="44">
                  <c:v>1.2444679999999999</c:v>
                </c:pt>
                <c:pt idx="45">
                  <c:v>1.278694</c:v>
                </c:pt>
                <c:pt idx="46">
                  <c:v>1.312557</c:v>
                </c:pt>
                <c:pt idx="47">
                  <c:v>1.3474539999999999</c:v>
                </c:pt>
                <c:pt idx="48">
                  <c:v>1.382639</c:v>
                </c:pt>
                <c:pt idx="49">
                  <c:v>1.417338</c:v>
                </c:pt>
                <c:pt idx="50">
                  <c:v>1.451271</c:v>
                </c:pt>
                <c:pt idx="51" formatCode="0.00">
                  <c:v>1.451271</c:v>
                </c:pt>
                <c:pt idx="52">
                  <c:v>0.50600000000000001</c:v>
                </c:pt>
                <c:pt idx="53">
                  <c:v>0.50600000000000001</c:v>
                </c:pt>
                <c:pt idx="54">
                  <c:v>0.84423700000000002</c:v>
                </c:pt>
                <c:pt idx="55">
                  <c:v>1.1156569999999999</c:v>
                </c:pt>
                <c:pt idx="56">
                  <c:v>1.142134</c:v>
                </c:pt>
                <c:pt idx="57">
                  <c:v>1.2740990000000001</c:v>
                </c:pt>
                <c:pt idx="58">
                  <c:v>1.2661290000000001</c:v>
                </c:pt>
                <c:pt idx="59">
                  <c:v>1.3906419999999999</c:v>
                </c:pt>
                <c:pt idx="60">
                  <c:v>1.476418</c:v>
                </c:pt>
                <c:pt idx="61">
                  <c:v>1.4928939999999999</c:v>
                </c:pt>
                <c:pt idx="62">
                  <c:v>1.644374</c:v>
                </c:pt>
                <c:pt idx="63">
                  <c:v>1.7712669999999999</c:v>
                </c:pt>
                <c:pt idx="64">
                  <c:v>1.9069400000000001</c:v>
                </c:pt>
                <c:pt idx="65">
                  <c:v>2.0661130000000001</c:v>
                </c:pt>
                <c:pt idx="66">
                  <c:v>2.1713300000000002</c:v>
                </c:pt>
                <c:pt idx="67">
                  <c:v>2.2778969999999998</c:v>
                </c:pt>
                <c:pt idx="68">
                  <c:v>2.3778079999999999</c:v>
                </c:pt>
                <c:pt idx="69">
                  <c:v>2.5411730000000001</c:v>
                </c:pt>
                <c:pt idx="70">
                  <c:v>2.6742590000000002</c:v>
                </c:pt>
                <c:pt idx="71">
                  <c:v>2.7814290000000002</c:v>
                </c:pt>
                <c:pt idx="72">
                  <c:v>2.9309690000000002</c:v>
                </c:pt>
                <c:pt idx="73">
                  <c:v>3.0559780000000001</c:v>
                </c:pt>
                <c:pt idx="74">
                  <c:v>3.126646</c:v>
                </c:pt>
                <c:pt idx="75">
                  <c:v>3.1834910000000001</c:v>
                </c:pt>
                <c:pt idx="76">
                  <c:v>3.254432</c:v>
                </c:pt>
                <c:pt idx="77">
                  <c:v>3.2808679999999999</c:v>
                </c:pt>
                <c:pt idx="78">
                  <c:v>3.2925170000000001</c:v>
                </c:pt>
                <c:pt idx="79">
                  <c:v>3.3292440000000001</c:v>
                </c:pt>
                <c:pt idx="80">
                  <c:v>3.345278</c:v>
                </c:pt>
                <c:pt idx="81" formatCode="0.00">
                  <c:v>3.345278</c:v>
                </c:pt>
                <c:pt idx="82">
                  <c:v>0.50600000000000001</c:v>
                </c:pt>
                <c:pt idx="83">
                  <c:v>0.50600000000000001</c:v>
                </c:pt>
                <c:pt idx="84">
                  <c:v>0.570994</c:v>
                </c:pt>
                <c:pt idx="85">
                  <c:v>0.55831900000000001</c:v>
                </c:pt>
                <c:pt idx="86">
                  <c:v>0.61063199999999995</c:v>
                </c:pt>
                <c:pt idx="87">
                  <c:v>0.66550799999999999</c:v>
                </c:pt>
                <c:pt idx="88">
                  <c:v>0.691801</c:v>
                </c:pt>
                <c:pt idx="89">
                  <c:v>0.73272400000000004</c:v>
                </c:pt>
                <c:pt idx="90">
                  <c:v>0.76258199999999998</c:v>
                </c:pt>
                <c:pt idx="91">
                  <c:v>0.784937</c:v>
                </c:pt>
                <c:pt idx="92">
                  <c:v>0.802929</c:v>
                </c:pt>
                <c:pt idx="93">
                  <c:v>0.81891800000000003</c:v>
                </c:pt>
                <c:pt idx="94">
                  <c:v>0.82910799999999996</c:v>
                </c:pt>
                <c:pt idx="95">
                  <c:v>0.86395900000000003</c:v>
                </c:pt>
                <c:pt idx="96">
                  <c:v>0.86859399999999998</c:v>
                </c:pt>
                <c:pt idx="97">
                  <c:v>0.87258999999999998</c:v>
                </c:pt>
                <c:pt idx="98">
                  <c:v>0.88095699999999999</c:v>
                </c:pt>
                <c:pt idx="99">
                  <c:v>0.88878500000000005</c:v>
                </c:pt>
                <c:pt idx="100">
                  <c:v>0.88970099999999996</c:v>
                </c:pt>
                <c:pt idx="101">
                  <c:v>0.87928799999999996</c:v>
                </c:pt>
                <c:pt idx="102">
                  <c:v>0.84627200000000002</c:v>
                </c:pt>
                <c:pt idx="103">
                  <c:v>0.83243100000000003</c:v>
                </c:pt>
                <c:pt idx="104">
                  <c:v>0.75858700000000001</c:v>
                </c:pt>
                <c:pt idx="105">
                  <c:v>0.74208300000000005</c:v>
                </c:pt>
                <c:pt idx="106">
                  <c:v>0.72786600000000001</c:v>
                </c:pt>
                <c:pt idx="107">
                  <c:v>0.71889000000000003</c:v>
                </c:pt>
                <c:pt idx="108">
                  <c:v>0.69023800000000002</c:v>
                </c:pt>
                <c:pt idx="109">
                  <c:v>0.65597700000000003</c:v>
                </c:pt>
                <c:pt idx="110">
                  <c:v>0.63326199999999999</c:v>
                </c:pt>
              </c:numCache>
            </c:numRef>
          </c:val>
        </c:ser>
        <c:ser>
          <c:idx val="1"/>
          <c:order val="2"/>
          <c:tx>
            <c:strRef>
              <c:f>Sheet1!$A$4:$B$4</c:f>
              <c:strCache>
                <c:ptCount val="1"/>
                <c:pt idx="0">
                  <c:v>Other exports 0.094458</c:v>
                </c:pt>
              </c:strCache>
            </c:strRef>
          </c:tx>
          <c:spPr>
            <a:solidFill>
              <a:srgbClr val="0096D7">
                <a:lumMod val="75000"/>
              </a:srgbClr>
            </a:solidFill>
            <a:ln>
              <a:noFill/>
            </a:ln>
          </c:spP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Sheet1!$C$4:$EW$4</c:f>
              <c:numCache>
                <c:formatCode>General</c:formatCode>
                <c:ptCount val="111"/>
                <c:pt idx="0">
                  <c:v>0.58399499999999993</c:v>
                </c:pt>
                <c:pt idx="1">
                  <c:v>0.58781099999999997</c:v>
                </c:pt>
                <c:pt idx="2">
                  <c:v>0.54596000000000011</c:v>
                </c:pt>
                <c:pt idx="3">
                  <c:v>0.5184939999999999</c:v>
                </c:pt>
                <c:pt idx="4">
                  <c:v>0.507494</c:v>
                </c:pt>
                <c:pt idx="5">
                  <c:v>0.56070500000000001</c:v>
                </c:pt>
                <c:pt idx="6">
                  <c:v>0.56672700000000009</c:v>
                </c:pt>
                <c:pt idx="7">
                  <c:v>0.593754</c:v>
                </c:pt>
                <c:pt idx="8">
                  <c:v>0.57067099999999993</c:v>
                </c:pt>
                <c:pt idx="9">
                  <c:v>0.53787999999999991</c:v>
                </c:pt>
                <c:pt idx="10">
                  <c:v>0.65504899999999988</c:v>
                </c:pt>
                <c:pt idx="11">
                  <c:v>0.688778</c:v>
                </c:pt>
                <c:pt idx="12">
                  <c:v>0.70574599999999998</c:v>
                </c:pt>
                <c:pt idx="13">
                  <c:v>0.7521730000000002</c:v>
                </c:pt>
                <c:pt idx="14">
                  <c:v>0.75545799999999996</c:v>
                </c:pt>
                <c:pt idx="15">
                  <c:v>0.8370709999999999</c:v>
                </c:pt>
                <c:pt idx="16">
                  <c:v>0.92695199999999989</c:v>
                </c:pt>
                <c:pt idx="17">
                  <c:v>0.99313200000000001</c:v>
                </c:pt>
                <c:pt idx="18">
                  <c:v>1.056027</c:v>
                </c:pt>
                <c:pt idx="19">
                  <c:v>1.183325</c:v>
                </c:pt>
                <c:pt idx="20">
                  <c:v>1.3189209999999998</c:v>
                </c:pt>
                <c:pt idx="21">
                  <c:v>1.5588759999999999</c:v>
                </c:pt>
                <c:pt idx="22">
                  <c:v>1.6233549999999997</c:v>
                </c:pt>
                <c:pt idx="23">
                  <c:v>1.8471750000000002</c:v>
                </c:pt>
                <c:pt idx="24">
                  <c:v>2.2174469999999999</c:v>
                </c:pt>
                <c:pt idx="25">
                  <c:v>2.3454239999999995</c:v>
                </c:pt>
                <c:pt idx="26">
                  <c:v>2.6592280000000006</c:v>
                </c:pt>
                <c:pt idx="27">
                  <c:v>2.947972</c:v>
                </c:pt>
                <c:pt idx="28">
                  <c:v>2.984521</c:v>
                </c:pt>
                <c:pt idx="29">
                  <c:v>3.0010479999999999</c:v>
                </c:pt>
                <c:pt idx="30">
                  <c:v>3.0193529999999997</c:v>
                </c:pt>
                <c:pt idx="31">
                  <c:v>3.1034320000000006</c:v>
                </c:pt>
                <c:pt idx="32">
                  <c:v>3.1422109999999996</c:v>
                </c:pt>
                <c:pt idx="33">
                  <c:v>3.1711130000000001</c:v>
                </c:pt>
                <c:pt idx="34">
                  <c:v>3.1728910000000003</c:v>
                </c:pt>
                <c:pt idx="35">
                  <c:v>3.1482170000000003</c:v>
                </c:pt>
                <c:pt idx="36">
                  <c:v>3.1454989999999996</c:v>
                </c:pt>
                <c:pt idx="37">
                  <c:v>3.1600190000000001</c:v>
                </c:pt>
                <c:pt idx="38">
                  <c:v>3.1391849999999994</c:v>
                </c:pt>
                <c:pt idx="39">
                  <c:v>3.1490159999999996</c:v>
                </c:pt>
                <c:pt idx="40">
                  <c:v>3.164104</c:v>
                </c:pt>
                <c:pt idx="41">
                  <c:v>3.156002</c:v>
                </c:pt>
                <c:pt idx="42">
                  <c:v>3.1629320000000005</c:v>
                </c:pt>
                <c:pt idx="43">
                  <c:v>3.187576</c:v>
                </c:pt>
                <c:pt idx="44">
                  <c:v>3.2169969999999992</c:v>
                </c:pt>
                <c:pt idx="45">
                  <c:v>3.252383</c:v>
                </c:pt>
                <c:pt idx="46">
                  <c:v>3.2923960000000001</c:v>
                </c:pt>
                <c:pt idx="47">
                  <c:v>3.3129429999999997</c:v>
                </c:pt>
                <c:pt idx="48">
                  <c:v>3.2347999999999995</c:v>
                </c:pt>
                <c:pt idx="49">
                  <c:v>3.1795710000000001</c:v>
                </c:pt>
                <c:pt idx="50">
                  <c:v>3.184704</c:v>
                </c:pt>
                <c:pt idx="51" formatCode="0.00">
                  <c:v>3.184704</c:v>
                </c:pt>
                <c:pt idx="52">
                  <c:v>1.8471750000000002</c:v>
                </c:pt>
                <c:pt idx="53">
                  <c:v>1.8471750000000002</c:v>
                </c:pt>
                <c:pt idx="54">
                  <c:v>1.7978929999999997</c:v>
                </c:pt>
                <c:pt idx="55">
                  <c:v>2.8468020000000003</c:v>
                </c:pt>
                <c:pt idx="56">
                  <c:v>3.0911269999999997</c:v>
                </c:pt>
                <c:pt idx="57">
                  <c:v>3.4672059999999991</c:v>
                </c:pt>
                <c:pt idx="58">
                  <c:v>3.6244549999999993</c:v>
                </c:pt>
                <c:pt idx="59">
                  <c:v>3.8133939999999997</c:v>
                </c:pt>
                <c:pt idx="60">
                  <c:v>3.9068780000000003</c:v>
                </c:pt>
                <c:pt idx="61">
                  <c:v>4.2953860000000006</c:v>
                </c:pt>
                <c:pt idx="62">
                  <c:v>4.4242710000000001</c:v>
                </c:pt>
                <c:pt idx="63">
                  <c:v>4.4638819999999999</c:v>
                </c:pt>
                <c:pt idx="64">
                  <c:v>4.6163679999999987</c:v>
                </c:pt>
                <c:pt idx="65">
                  <c:v>4.718611000000001</c:v>
                </c:pt>
                <c:pt idx="66">
                  <c:v>4.8253179999999993</c:v>
                </c:pt>
                <c:pt idx="67">
                  <c:v>4.9072709999999997</c:v>
                </c:pt>
                <c:pt idx="68">
                  <c:v>4.9094320000000007</c:v>
                </c:pt>
                <c:pt idx="69">
                  <c:v>4.8796309999999998</c:v>
                </c:pt>
                <c:pt idx="70">
                  <c:v>4.871359</c:v>
                </c:pt>
                <c:pt idx="71">
                  <c:v>4.950425000000001</c:v>
                </c:pt>
                <c:pt idx="72">
                  <c:v>5.0367920000000002</c:v>
                </c:pt>
                <c:pt idx="73">
                  <c:v>5.1194930000000003</c:v>
                </c:pt>
                <c:pt idx="74">
                  <c:v>5.2048649999999999</c:v>
                </c:pt>
                <c:pt idx="75">
                  <c:v>5.2709269999999995</c:v>
                </c:pt>
                <c:pt idx="76">
                  <c:v>5.3604280000000006</c:v>
                </c:pt>
                <c:pt idx="77">
                  <c:v>5.4052509999999998</c:v>
                </c:pt>
                <c:pt idx="78">
                  <c:v>5.4526579999999996</c:v>
                </c:pt>
                <c:pt idx="79">
                  <c:v>5.4928339999999984</c:v>
                </c:pt>
                <c:pt idx="80">
                  <c:v>5.5644419999999997</c:v>
                </c:pt>
                <c:pt idx="81" formatCode="0.00">
                  <c:v>5.5644419999999997</c:v>
                </c:pt>
                <c:pt idx="82">
                  <c:v>1.8471750000000002</c:v>
                </c:pt>
                <c:pt idx="83">
                  <c:v>1.8471750000000002</c:v>
                </c:pt>
                <c:pt idx="84">
                  <c:v>2.2410070000000002</c:v>
                </c:pt>
                <c:pt idx="85">
                  <c:v>2.3956000000000004</c:v>
                </c:pt>
                <c:pt idx="86">
                  <c:v>2.6498379999999999</c:v>
                </c:pt>
                <c:pt idx="87">
                  <c:v>2.8213719999999993</c:v>
                </c:pt>
                <c:pt idx="88">
                  <c:v>2.8656179999999996</c:v>
                </c:pt>
                <c:pt idx="89">
                  <c:v>2.9009559999999999</c:v>
                </c:pt>
                <c:pt idx="90">
                  <c:v>2.9290639999999994</c:v>
                </c:pt>
                <c:pt idx="91">
                  <c:v>2.9135459999999997</c:v>
                </c:pt>
                <c:pt idx="92">
                  <c:v>2.9031290000000003</c:v>
                </c:pt>
                <c:pt idx="93">
                  <c:v>2.8279490000000003</c:v>
                </c:pt>
                <c:pt idx="94">
                  <c:v>2.8086640000000003</c:v>
                </c:pt>
                <c:pt idx="95">
                  <c:v>2.8026319999999991</c:v>
                </c:pt>
                <c:pt idx="96">
                  <c:v>2.7841870000000002</c:v>
                </c:pt>
                <c:pt idx="97">
                  <c:v>2.7538290000000001</c:v>
                </c:pt>
                <c:pt idx="98">
                  <c:v>2.7658569999999996</c:v>
                </c:pt>
                <c:pt idx="99">
                  <c:v>2.7624279999999994</c:v>
                </c:pt>
                <c:pt idx="100">
                  <c:v>2.7250229999999998</c:v>
                </c:pt>
                <c:pt idx="101">
                  <c:v>2.6806520000000003</c:v>
                </c:pt>
                <c:pt idx="102">
                  <c:v>2.6069939999999998</c:v>
                </c:pt>
                <c:pt idx="103">
                  <c:v>2.5789319999999996</c:v>
                </c:pt>
                <c:pt idx="104">
                  <c:v>2.4748650000000003</c:v>
                </c:pt>
                <c:pt idx="105">
                  <c:v>2.4521219999999997</c:v>
                </c:pt>
                <c:pt idx="106">
                  <c:v>2.4398709999999997</c:v>
                </c:pt>
                <c:pt idx="107">
                  <c:v>2.4167580000000002</c:v>
                </c:pt>
                <c:pt idx="108">
                  <c:v>2.296881</c:v>
                </c:pt>
                <c:pt idx="109">
                  <c:v>2.1913099999999996</c:v>
                </c:pt>
                <c:pt idx="110">
                  <c:v>2.1151689999999999</c:v>
                </c:pt>
              </c:numCache>
            </c:numRef>
          </c:val>
        </c:ser>
        <c:ser>
          <c:idx val="3"/>
          <c:order val="3"/>
          <c:tx>
            <c:strRef>
              <c:f>Sheet1!$A$5:$B$5</c:f>
              <c:strCache>
                <c:ptCount val="1"/>
                <c:pt idx="0">
                  <c:v>Other exports 0.094458</c:v>
                </c:pt>
              </c:strCache>
            </c:strRef>
          </c:tx>
          <c:spPr>
            <a:solidFill>
              <a:srgbClr val="BD732A"/>
            </a:solidFill>
            <a:ln>
              <a:noFill/>
            </a:ln>
          </c:spP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Sheet1!$C$5:$EW$5</c:f>
              <c:numCache>
                <c:formatCode>General</c:formatCode>
                <c:ptCount val="111"/>
              </c:numCache>
            </c:numRef>
          </c:val>
        </c:ser>
        <c:dLbls>
          <c:showLegendKey val="0"/>
          <c:showVal val="0"/>
          <c:showCatName val="0"/>
          <c:showSerName val="0"/>
          <c:showPercent val="0"/>
          <c:showBubbleSize val="0"/>
        </c:dLbls>
        <c:axId val="175676928"/>
        <c:axId val="169380672"/>
      </c:areaChart>
      <c:areaChart>
        <c:grouping val="stacked"/>
        <c:varyColors val="0"/>
        <c:ser>
          <c:idx val="4"/>
          <c:order val="4"/>
          <c:tx>
            <c:strRef>
              <c:f>Sheet1!$A$6:$B$6</c:f>
              <c:strCache>
                <c:ptCount val="1"/>
                <c:pt idx="0">
                  <c:v>Other imports -0.219309</c:v>
                </c:pt>
              </c:strCache>
            </c:strRef>
          </c:tx>
          <c:spPr>
            <a:solidFill>
              <a:srgbClr val="0096D7"/>
            </a:solidFill>
            <a:ln w="25400">
              <a:noFill/>
            </a:ln>
          </c:spP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Sheet1!$C$6:$EW$6</c:f>
              <c:numCache>
                <c:formatCode>General</c:formatCode>
                <c:ptCount val="111"/>
                <c:pt idx="0">
                  <c:v>-1.4769919999999992</c:v>
                </c:pt>
                <c:pt idx="1">
                  <c:v>-1.3424419999999992</c:v>
                </c:pt>
                <c:pt idx="2">
                  <c:v>-1.284737</c:v>
                </c:pt>
                <c:pt idx="3">
                  <c:v>-1.3874820000000008</c:v>
                </c:pt>
                <c:pt idx="4">
                  <c:v>-1.361639</c:v>
                </c:pt>
                <c:pt idx="5">
                  <c:v>-1.1469330000000004</c:v>
                </c:pt>
                <c:pt idx="6">
                  <c:v>-1.4042510000000006</c:v>
                </c:pt>
                <c:pt idx="7">
                  <c:v>-1.3992659999999992</c:v>
                </c:pt>
                <c:pt idx="8">
                  <c:v>-1.4812000000000007</c:v>
                </c:pt>
                <c:pt idx="9">
                  <c:v>-1.481215999999999</c:v>
                </c:pt>
                <c:pt idx="10">
                  <c:v>-1.6587830000000003</c:v>
                </c:pt>
                <c:pt idx="11">
                  <c:v>-1.733610999999998</c:v>
                </c:pt>
                <c:pt idx="12">
                  <c:v>-1.6084910000000006</c:v>
                </c:pt>
                <c:pt idx="13">
                  <c:v>-1.7482320000000002</c:v>
                </c:pt>
                <c:pt idx="14">
                  <c:v>-2.158482000000002</c:v>
                </c:pt>
                <c:pt idx="15">
                  <c:v>-2.6046599999999991</c:v>
                </c:pt>
                <c:pt idx="16">
                  <c:v>-2.7406599999999997</c:v>
                </c:pt>
                <c:pt idx="17">
                  <c:v>-2.7129759999999985</c:v>
                </c:pt>
                <c:pt idx="18">
                  <c:v>-2.5980200000000013</c:v>
                </c:pt>
                <c:pt idx="19">
                  <c:v>-2.1735859999999989</c:v>
                </c:pt>
                <c:pt idx="20">
                  <c:v>-2.2172299999999998</c:v>
                </c:pt>
                <c:pt idx="21">
                  <c:v>-2.2173069999999986</c:v>
                </c:pt>
                <c:pt idx="22">
                  <c:v>-1.901014</c:v>
                </c:pt>
                <c:pt idx="23">
                  <c:v>-1.9289559999999999</c:v>
                </c:pt>
                <c:pt idx="24">
                  <c:v>-1.1705700000000001</c:v>
                </c:pt>
                <c:pt idx="25">
                  <c:v>-1.133391</c:v>
                </c:pt>
                <c:pt idx="26">
                  <c:v>-1.2909059999999999</c:v>
                </c:pt>
                <c:pt idx="27">
                  <c:v>-1.490232</c:v>
                </c:pt>
                <c:pt idx="28">
                  <c:v>-1.585636</c:v>
                </c:pt>
                <c:pt idx="29">
                  <c:v>-1.6260409999999998</c:v>
                </c:pt>
                <c:pt idx="30">
                  <c:v>-1.6436170000000003</c:v>
                </c:pt>
                <c:pt idx="31">
                  <c:v>-1.5988100000000003</c:v>
                </c:pt>
                <c:pt idx="32">
                  <c:v>-1.6218240000000002</c:v>
                </c:pt>
                <c:pt idx="33">
                  <c:v>-1.651964</c:v>
                </c:pt>
                <c:pt idx="34">
                  <c:v>-1.6750400000000001</c:v>
                </c:pt>
                <c:pt idx="35">
                  <c:v>-1.6741570000000003</c:v>
                </c:pt>
                <c:pt idx="36">
                  <c:v>-1.6730999999999998</c:v>
                </c:pt>
                <c:pt idx="37">
                  <c:v>-1.6728420000000002</c:v>
                </c:pt>
                <c:pt idx="38">
                  <c:v>-1.6736559999999998</c:v>
                </c:pt>
                <c:pt idx="39">
                  <c:v>-1.666695</c:v>
                </c:pt>
                <c:pt idx="40">
                  <c:v>-1.6628859999999999</c:v>
                </c:pt>
                <c:pt idx="41">
                  <c:v>-1.646684</c:v>
                </c:pt>
                <c:pt idx="42">
                  <c:v>-1.6411880000000003</c:v>
                </c:pt>
                <c:pt idx="43">
                  <c:v>-1.6273580000000001</c:v>
                </c:pt>
                <c:pt idx="44">
                  <c:v>-1.62036</c:v>
                </c:pt>
                <c:pt idx="45">
                  <c:v>-1.613837</c:v>
                </c:pt>
                <c:pt idx="46">
                  <c:v>-1.6095250000000001</c:v>
                </c:pt>
                <c:pt idx="47">
                  <c:v>-1.6025469999999999</c:v>
                </c:pt>
                <c:pt idx="48">
                  <c:v>-1.5658749999999999</c:v>
                </c:pt>
                <c:pt idx="49">
                  <c:v>-1.540055</c:v>
                </c:pt>
                <c:pt idx="50">
                  <c:v>-1.5211259999999998</c:v>
                </c:pt>
                <c:pt idx="51" formatCode="0.00">
                  <c:v>-1.5211259999999998</c:v>
                </c:pt>
                <c:pt idx="52">
                  <c:v>-1.9289559999999999</c:v>
                </c:pt>
                <c:pt idx="53">
                  <c:v>-1.9289559999999999</c:v>
                </c:pt>
                <c:pt idx="54">
                  <c:v>-1.1705700000000001</c:v>
                </c:pt>
                <c:pt idx="55">
                  <c:v>-1.577105</c:v>
                </c:pt>
                <c:pt idx="56">
                  <c:v>-1.3746060000000002</c:v>
                </c:pt>
                <c:pt idx="57">
                  <c:v>-1.4272739999999999</c:v>
                </c:pt>
                <c:pt idx="58">
                  <c:v>-1.4586130000000004</c:v>
                </c:pt>
                <c:pt idx="59">
                  <c:v>-1.442388</c:v>
                </c:pt>
                <c:pt idx="60">
                  <c:v>-1.462566</c:v>
                </c:pt>
                <c:pt idx="61">
                  <c:v>-1.466197</c:v>
                </c:pt>
                <c:pt idx="62">
                  <c:v>-1.5049529999999998</c:v>
                </c:pt>
                <c:pt idx="63">
                  <c:v>-1.5470940000000004</c:v>
                </c:pt>
                <c:pt idx="64">
                  <c:v>-1.5527870000000001</c:v>
                </c:pt>
                <c:pt idx="65">
                  <c:v>-1.6112800000000003</c:v>
                </c:pt>
                <c:pt idx="66">
                  <c:v>-1.6016889999999999</c:v>
                </c:pt>
                <c:pt idx="67">
                  <c:v>-1.5962949999999998</c:v>
                </c:pt>
                <c:pt idx="68">
                  <c:v>-1.5793049999999997</c:v>
                </c:pt>
                <c:pt idx="69">
                  <c:v>-1.544719</c:v>
                </c:pt>
                <c:pt idx="70">
                  <c:v>-1.5157909999999999</c:v>
                </c:pt>
                <c:pt idx="71">
                  <c:v>-1.4743139999999999</c:v>
                </c:pt>
                <c:pt idx="72">
                  <c:v>-1.441587</c:v>
                </c:pt>
                <c:pt idx="73">
                  <c:v>-1.4167589999999997</c:v>
                </c:pt>
                <c:pt idx="74">
                  <c:v>-1.3875209999999996</c:v>
                </c:pt>
                <c:pt idx="75">
                  <c:v>-1.3515659999999998</c:v>
                </c:pt>
                <c:pt idx="76">
                  <c:v>-1.3152030000000003</c:v>
                </c:pt>
                <c:pt idx="77">
                  <c:v>-1.3161740000000002</c:v>
                </c:pt>
                <c:pt idx="78">
                  <c:v>-1.3184989999999999</c:v>
                </c:pt>
                <c:pt idx="79">
                  <c:v>-1.311687</c:v>
                </c:pt>
                <c:pt idx="80">
                  <c:v>-1.2857420000000004</c:v>
                </c:pt>
                <c:pt idx="81" formatCode="0.00">
                  <c:v>-1.2857420000000004</c:v>
                </c:pt>
                <c:pt idx="82">
                  <c:v>-1.9289559999999999</c:v>
                </c:pt>
                <c:pt idx="83">
                  <c:v>-1.9289559999999999</c:v>
                </c:pt>
                <c:pt idx="84">
                  <c:v>-1.1585510000000001</c:v>
                </c:pt>
                <c:pt idx="85">
                  <c:v>-1.5976239999999999</c:v>
                </c:pt>
                <c:pt idx="86">
                  <c:v>-1.6003830000000001</c:v>
                </c:pt>
                <c:pt idx="87">
                  <c:v>-1.707489</c:v>
                </c:pt>
                <c:pt idx="88">
                  <c:v>-1.8319720000000002</c:v>
                </c:pt>
                <c:pt idx="89">
                  <c:v>-1.8958280000000001</c:v>
                </c:pt>
                <c:pt idx="90">
                  <c:v>-1.9471709999999998</c:v>
                </c:pt>
                <c:pt idx="91">
                  <c:v>-1.9880570000000004</c:v>
                </c:pt>
                <c:pt idx="92">
                  <c:v>-2.0431429999999997</c:v>
                </c:pt>
                <c:pt idx="93">
                  <c:v>-2.0731790000000005</c:v>
                </c:pt>
                <c:pt idx="94">
                  <c:v>-2.0890739999999997</c:v>
                </c:pt>
                <c:pt idx="95">
                  <c:v>-2.1028589999999996</c:v>
                </c:pt>
                <c:pt idx="96">
                  <c:v>-2.1117349999999999</c:v>
                </c:pt>
                <c:pt idx="97">
                  <c:v>-2.1227800000000001</c:v>
                </c:pt>
                <c:pt idx="98">
                  <c:v>-2.1473940000000002</c:v>
                </c:pt>
                <c:pt idx="99">
                  <c:v>-2.1565410000000003</c:v>
                </c:pt>
                <c:pt idx="100">
                  <c:v>-2.1562430000000004</c:v>
                </c:pt>
                <c:pt idx="101">
                  <c:v>-2.1495550000000003</c:v>
                </c:pt>
                <c:pt idx="102">
                  <c:v>-2.1388180000000006</c:v>
                </c:pt>
                <c:pt idx="103">
                  <c:v>-2.1334549999999997</c:v>
                </c:pt>
                <c:pt idx="104">
                  <c:v>-2.1229190000000004</c:v>
                </c:pt>
                <c:pt idx="105">
                  <c:v>-2.1253049999999996</c:v>
                </c:pt>
                <c:pt idx="106">
                  <c:v>-2.1125689999999997</c:v>
                </c:pt>
                <c:pt idx="107">
                  <c:v>-2.1157469999999998</c:v>
                </c:pt>
                <c:pt idx="108">
                  <c:v>-2.0699079999999999</c:v>
                </c:pt>
                <c:pt idx="109">
                  <c:v>-2.0259709999999997</c:v>
                </c:pt>
                <c:pt idx="110">
                  <c:v>-2.0052180000000002</c:v>
                </c:pt>
              </c:numCache>
            </c:numRef>
          </c:val>
        </c:ser>
        <c:ser>
          <c:idx val="5"/>
          <c:order val="5"/>
          <c:tx>
            <c:strRef>
              <c:f>Sheet1!$A$7:$B$7</c:f>
              <c:strCache>
                <c:ptCount val="1"/>
                <c:pt idx="0">
                  <c:v>Distillate imports -0.005</c:v>
                </c:pt>
              </c:strCache>
            </c:strRef>
          </c:tx>
          <c:spPr>
            <a:solidFill>
              <a:srgbClr val="5D9732">
                <a:lumMod val="60000"/>
                <a:lumOff val="40000"/>
              </a:srgbClr>
            </a:solidFill>
            <a:ln w="25400">
              <a:noFill/>
            </a:ln>
          </c:spP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Sheet1!$C$7:$EW$7</c:f>
              <c:numCache>
                <c:formatCode>General</c:formatCode>
                <c:ptCount val="111"/>
                <c:pt idx="0">
                  <c:v>-0.27795900000000001</c:v>
                </c:pt>
                <c:pt idx="1">
                  <c:v>-0.204871</c:v>
                </c:pt>
                <c:pt idx="2">
                  <c:v>-0.216055</c:v>
                </c:pt>
                <c:pt idx="3">
                  <c:v>-0.18406600000000001</c:v>
                </c:pt>
                <c:pt idx="4">
                  <c:v>-0.203268</c:v>
                </c:pt>
                <c:pt idx="5">
                  <c:v>-0.19342699999999999</c:v>
                </c:pt>
                <c:pt idx="6">
                  <c:v>-0.23014799999999999</c:v>
                </c:pt>
                <c:pt idx="7">
                  <c:v>-0.22767699999999999</c:v>
                </c:pt>
                <c:pt idx="8">
                  <c:v>-0.20991200000000002</c:v>
                </c:pt>
                <c:pt idx="9">
                  <c:v>-0.25048799999999999</c:v>
                </c:pt>
                <c:pt idx="10">
                  <c:v>-0.29486099999999998</c:v>
                </c:pt>
                <c:pt idx="11">
                  <c:v>-0.34407100000000002</c:v>
                </c:pt>
                <c:pt idx="12">
                  <c:v>-0.26740499999999995</c:v>
                </c:pt>
                <c:pt idx="13">
                  <c:v>-0.33334800000000003</c:v>
                </c:pt>
                <c:pt idx="14">
                  <c:v>-0.325459</c:v>
                </c:pt>
                <c:pt idx="15">
                  <c:v>-0.32879199999999997</c:v>
                </c:pt>
                <c:pt idx="16">
                  <c:v>-0.36472899999999997</c:v>
                </c:pt>
                <c:pt idx="17">
                  <c:v>-0.30410100000000001</c:v>
                </c:pt>
                <c:pt idx="18">
                  <c:v>-0.212923</c:v>
                </c:pt>
                <c:pt idx="19">
                  <c:v>-0.225129</c:v>
                </c:pt>
                <c:pt idx="20">
                  <c:v>-0.228436</c:v>
                </c:pt>
                <c:pt idx="21">
                  <c:v>-0.17872300000000002</c:v>
                </c:pt>
                <c:pt idx="22">
                  <c:v>-0.12617200000000001</c:v>
                </c:pt>
                <c:pt idx="23">
                  <c:v>-0.154699</c:v>
                </c:pt>
                <c:pt idx="24">
                  <c:v>-0.15861</c:v>
                </c:pt>
                <c:pt idx="25">
                  <c:v>-0.16086800000000001</c:v>
                </c:pt>
                <c:pt idx="26">
                  <c:v>-0.16142699999999999</c:v>
                </c:pt>
                <c:pt idx="27">
                  <c:v>-0.157414</c:v>
                </c:pt>
                <c:pt idx="28">
                  <c:v>-0.15878800000000001</c:v>
                </c:pt>
                <c:pt idx="29">
                  <c:v>-0.15987199999999999</c:v>
                </c:pt>
                <c:pt idx="30">
                  <c:v>-0.16100700000000001</c:v>
                </c:pt>
                <c:pt idx="31">
                  <c:v>-0.162215</c:v>
                </c:pt>
                <c:pt idx="32">
                  <c:v>-0.16338900000000001</c:v>
                </c:pt>
                <c:pt idx="33">
                  <c:v>-0.16456499999999999</c:v>
                </c:pt>
                <c:pt idx="34">
                  <c:v>-0.16553599999999999</c:v>
                </c:pt>
                <c:pt idx="35">
                  <c:v>-0.16647999999999999</c:v>
                </c:pt>
                <c:pt idx="36">
                  <c:v>-0.16741400000000001</c:v>
                </c:pt>
                <c:pt idx="37">
                  <c:v>-0.168383</c:v>
                </c:pt>
                <c:pt idx="38">
                  <c:v>-0.16933599999999999</c:v>
                </c:pt>
                <c:pt idx="39">
                  <c:v>-0.170297</c:v>
                </c:pt>
                <c:pt idx="40">
                  <c:v>-0.17127200000000001</c:v>
                </c:pt>
                <c:pt idx="41">
                  <c:v>-0.175707</c:v>
                </c:pt>
                <c:pt idx="42">
                  <c:v>-0.17666499999999999</c:v>
                </c:pt>
                <c:pt idx="43">
                  <c:v>-0.177672</c:v>
                </c:pt>
                <c:pt idx="44">
                  <c:v>-0.178675</c:v>
                </c:pt>
                <c:pt idx="45">
                  <c:v>-0.17966099999999999</c:v>
                </c:pt>
                <c:pt idx="46">
                  <c:v>-0.18062700000000001</c:v>
                </c:pt>
                <c:pt idx="47">
                  <c:v>-0.18156900000000001</c:v>
                </c:pt>
                <c:pt idx="48">
                  <c:v>-0.18254899999999999</c:v>
                </c:pt>
                <c:pt idx="49">
                  <c:v>-0.18349699999999999</c:v>
                </c:pt>
                <c:pt idx="50">
                  <c:v>-0.184479</c:v>
                </c:pt>
                <c:pt idx="51" formatCode="0.00">
                  <c:v>-0.184479</c:v>
                </c:pt>
                <c:pt idx="52">
                  <c:v>-0.154699</c:v>
                </c:pt>
                <c:pt idx="53">
                  <c:v>-0.154699</c:v>
                </c:pt>
                <c:pt idx="54">
                  <c:v>-0.15861</c:v>
                </c:pt>
                <c:pt idx="55">
                  <c:v>-0.14476800000000001</c:v>
                </c:pt>
                <c:pt idx="56">
                  <c:v>-0.145727</c:v>
                </c:pt>
                <c:pt idx="57">
                  <c:v>-0.16049099999999999</c:v>
                </c:pt>
                <c:pt idx="58">
                  <c:v>-0.158833</c:v>
                </c:pt>
                <c:pt idx="59">
                  <c:v>-0.15990299999999999</c:v>
                </c:pt>
                <c:pt idx="60">
                  <c:v>-0.16103799999999999</c:v>
                </c:pt>
                <c:pt idx="61">
                  <c:v>-0.16226199999999999</c:v>
                </c:pt>
                <c:pt idx="62">
                  <c:v>-0.16378499999999999</c:v>
                </c:pt>
                <c:pt idx="63">
                  <c:v>-0.16537099999999999</c:v>
                </c:pt>
                <c:pt idx="64">
                  <c:v>-0.17790300000000001</c:v>
                </c:pt>
                <c:pt idx="65">
                  <c:v>-0.21163999999999999</c:v>
                </c:pt>
                <c:pt idx="66">
                  <c:v>-0.22193099999999999</c:v>
                </c:pt>
                <c:pt idx="67">
                  <c:v>-0.23608000000000001</c:v>
                </c:pt>
                <c:pt idx="68">
                  <c:v>-0.233957</c:v>
                </c:pt>
                <c:pt idx="69">
                  <c:v>-0.24810099999999999</c:v>
                </c:pt>
                <c:pt idx="70">
                  <c:v>-0.27266400000000002</c:v>
                </c:pt>
                <c:pt idx="71">
                  <c:v>-0.29392800000000002</c:v>
                </c:pt>
                <c:pt idx="72">
                  <c:v>-0.30083799999999999</c:v>
                </c:pt>
                <c:pt idx="73">
                  <c:v>-0.296983</c:v>
                </c:pt>
                <c:pt idx="74">
                  <c:v>-0.29179699999999997</c:v>
                </c:pt>
                <c:pt idx="75">
                  <c:v>-0.28364099999999998</c:v>
                </c:pt>
                <c:pt idx="76">
                  <c:v>-0.27998800000000001</c:v>
                </c:pt>
                <c:pt idx="77">
                  <c:v>-0.28037200000000001</c:v>
                </c:pt>
                <c:pt idx="78">
                  <c:v>-0.281248</c:v>
                </c:pt>
                <c:pt idx="79">
                  <c:v>-0.28043099999999999</c:v>
                </c:pt>
                <c:pt idx="80">
                  <c:v>-0.27961799999999998</c:v>
                </c:pt>
                <c:pt idx="81" formatCode="0.00">
                  <c:v>-0.27961799999999998</c:v>
                </c:pt>
                <c:pt idx="82">
                  <c:v>-0.154699</c:v>
                </c:pt>
                <c:pt idx="83">
                  <c:v>-0.154699</c:v>
                </c:pt>
                <c:pt idx="84">
                  <c:v>-0.170629</c:v>
                </c:pt>
                <c:pt idx="85">
                  <c:v>-0.16600500000000001</c:v>
                </c:pt>
                <c:pt idx="86">
                  <c:v>-0.16584599999999999</c:v>
                </c:pt>
                <c:pt idx="87">
                  <c:v>-0.170067</c:v>
                </c:pt>
                <c:pt idx="88">
                  <c:v>-0.17227000000000001</c:v>
                </c:pt>
                <c:pt idx="89">
                  <c:v>-0.172989</c:v>
                </c:pt>
                <c:pt idx="90">
                  <c:v>-0.178679</c:v>
                </c:pt>
                <c:pt idx="91">
                  <c:v>-0.18027499999999999</c:v>
                </c:pt>
                <c:pt idx="92">
                  <c:v>-0.193913</c:v>
                </c:pt>
                <c:pt idx="93">
                  <c:v>-0.20277500000000001</c:v>
                </c:pt>
                <c:pt idx="94">
                  <c:v>-0.20947399999999999</c:v>
                </c:pt>
                <c:pt idx="95">
                  <c:v>-0.213309</c:v>
                </c:pt>
                <c:pt idx="96">
                  <c:v>-0.21580299999999999</c:v>
                </c:pt>
                <c:pt idx="97">
                  <c:v>-0.21975500000000001</c:v>
                </c:pt>
                <c:pt idx="98">
                  <c:v>-0.22286400000000001</c:v>
                </c:pt>
                <c:pt idx="99">
                  <c:v>-0.22190199999999999</c:v>
                </c:pt>
                <c:pt idx="100">
                  <c:v>-0.22476699999999999</c:v>
                </c:pt>
                <c:pt idx="101">
                  <c:v>-0.23120299999999999</c:v>
                </c:pt>
                <c:pt idx="102">
                  <c:v>-0.234545</c:v>
                </c:pt>
                <c:pt idx="103">
                  <c:v>-0.237756</c:v>
                </c:pt>
                <c:pt idx="104">
                  <c:v>-0.24449100000000001</c:v>
                </c:pt>
                <c:pt idx="105">
                  <c:v>-0.24459400000000001</c:v>
                </c:pt>
                <c:pt idx="106">
                  <c:v>-0.251336</c:v>
                </c:pt>
                <c:pt idx="107">
                  <c:v>-0.258938</c:v>
                </c:pt>
                <c:pt idx="108">
                  <c:v>-0.26163799999999998</c:v>
                </c:pt>
                <c:pt idx="109">
                  <c:v>-0.26219500000000001</c:v>
                </c:pt>
                <c:pt idx="110">
                  <c:v>-0.26478600000000002</c:v>
                </c:pt>
              </c:numCache>
            </c:numRef>
          </c:val>
        </c:ser>
        <c:ser>
          <c:idx val="6"/>
          <c:order val="6"/>
          <c:tx>
            <c:strRef>
              <c:f>Sheet1!$A$8:$B$8</c:f>
              <c:strCache>
                <c:ptCount val="1"/>
                <c:pt idx="0">
                  <c:v>Motor gasoline imports 0</c:v>
                </c:pt>
              </c:strCache>
            </c:strRef>
          </c:tx>
          <c:spPr>
            <a:solidFill>
              <a:srgbClr val="A33340">
                <a:lumMod val="60000"/>
                <a:lumOff val="40000"/>
              </a:srgbClr>
            </a:solidFill>
            <a:ln w="25400">
              <a:noFill/>
            </a:ln>
          </c:spP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Sheet1!$C$8:$EW$8</c:f>
              <c:numCache>
                <c:formatCode>General</c:formatCode>
                <c:ptCount val="111"/>
                <c:pt idx="0">
                  <c:v>-0.341586</c:v>
                </c:pt>
                <c:pt idx="1">
                  <c:v>-0.29715600000000003</c:v>
                </c:pt>
                <c:pt idx="2">
                  <c:v>-0.294186</c:v>
                </c:pt>
                <c:pt idx="3">
                  <c:v>-0.24723800000000001</c:v>
                </c:pt>
                <c:pt idx="4">
                  <c:v>-0.35581599999999997</c:v>
                </c:pt>
                <c:pt idx="5">
                  <c:v>-0.26496399999999998</c:v>
                </c:pt>
                <c:pt idx="6">
                  <c:v>-0.33633600000000002</c:v>
                </c:pt>
                <c:pt idx="7">
                  <c:v>-0.30914199999999997</c:v>
                </c:pt>
                <c:pt idx="8">
                  <c:v>-0.311249</c:v>
                </c:pt>
                <c:pt idx="9">
                  <c:v>-0.38163799999999998</c:v>
                </c:pt>
                <c:pt idx="10">
                  <c:v>-0.42685800000000002</c:v>
                </c:pt>
                <c:pt idx="11">
                  <c:v>-0.45445999999999998</c:v>
                </c:pt>
                <c:pt idx="12">
                  <c:v>-0.49833999999999995</c:v>
                </c:pt>
                <c:pt idx="13">
                  <c:v>-0.51788500000000004</c:v>
                </c:pt>
                <c:pt idx="14">
                  <c:v>-0.49639899999999998</c:v>
                </c:pt>
                <c:pt idx="15">
                  <c:v>-0.60265999999999997</c:v>
                </c:pt>
                <c:pt idx="16">
                  <c:v>-0.47520000000000001</c:v>
                </c:pt>
                <c:pt idx="17">
                  <c:v>-0.41264899999999999</c:v>
                </c:pt>
                <c:pt idx="18">
                  <c:v>-0.30158999999999997</c:v>
                </c:pt>
                <c:pt idx="19">
                  <c:v>-0.223386</c:v>
                </c:pt>
                <c:pt idx="20">
                  <c:v>-0.13427099999999997</c:v>
                </c:pt>
                <c:pt idx="21">
                  <c:v>-0.104759</c:v>
                </c:pt>
                <c:pt idx="22">
                  <c:v>-4.4116999999999996E-2</c:v>
                </c:pt>
                <c:pt idx="23">
                  <c:v>-4.5040999999999998E-2</c:v>
                </c:pt>
                <c:pt idx="24">
                  <c:v>-0.69481999999999999</c:v>
                </c:pt>
                <c:pt idx="25">
                  <c:v>-0.68074100000000004</c:v>
                </c:pt>
                <c:pt idx="26">
                  <c:v>-0.68566700000000003</c:v>
                </c:pt>
                <c:pt idx="27">
                  <c:v>-0.63343300000000002</c:v>
                </c:pt>
                <c:pt idx="28">
                  <c:v>-0.62094700000000003</c:v>
                </c:pt>
                <c:pt idx="29">
                  <c:v>-0.60418899999999998</c:v>
                </c:pt>
                <c:pt idx="30">
                  <c:v>-0.59383399999999997</c:v>
                </c:pt>
                <c:pt idx="31">
                  <c:v>-0.58464899999999997</c:v>
                </c:pt>
                <c:pt idx="32">
                  <c:v>-0.57520199999999999</c:v>
                </c:pt>
                <c:pt idx="33">
                  <c:v>-0.56562299999999999</c:v>
                </c:pt>
                <c:pt idx="34">
                  <c:v>-0.55605899999999997</c:v>
                </c:pt>
                <c:pt idx="35">
                  <c:v>-0.55015499999999995</c:v>
                </c:pt>
                <c:pt idx="36">
                  <c:v>-0.54048300000000005</c:v>
                </c:pt>
                <c:pt idx="37">
                  <c:v>-0.53015599999999996</c:v>
                </c:pt>
                <c:pt idx="38">
                  <c:v>-0.50236400000000003</c:v>
                </c:pt>
                <c:pt idx="39">
                  <c:v>-0.49399500000000002</c:v>
                </c:pt>
                <c:pt idx="40">
                  <c:v>-0.49385000000000001</c:v>
                </c:pt>
                <c:pt idx="41">
                  <c:v>-0.48796899999999999</c:v>
                </c:pt>
                <c:pt idx="42">
                  <c:v>-0.47807699999999997</c:v>
                </c:pt>
                <c:pt idx="43">
                  <c:v>-0.46846300000000002</c:v>
                </c:pt>
                <c:pt idx="44">
                  <c:v>-0.45587899999999998</c:v>
                </c:pt>
                <c:pt idx="45">
                  <c:v>-0.44742799999999999</c:v>
                </c:pt>
                <c:pt idx="46">
                  <c:v>-0.43742500000000001</c:v>
                </c:pt>
                <c:pt idx="47">
                  <c:v>-0.42742599999999997</c:v>
                </c:pt>
                <c:pt idx="48">
                  <c:v>-0.41681800000000002</c:v>
                </c:pt>
                <c:pt idx="49">
                  <c:v>-0.40796100000000002</c:v>
                </c:pt>
                <c:pt idx="50">
                  <c:v>-0.39732000000000001</c:v>
                </c:pt>
                <c:pt idx="51" formatCode="0.00">
                  <c:v>-0.39732000000000001</c:v>
                </c:pt>
                <c:pt idx="52">
                  <c:v>-4.5040999999999998E-2</c:v>
                </c:pt>
                <c:pt idx="53">
                  <c:v>-4.5040999999999998E-2</c:v>
                </c:pt>
                <c:pt idx="54">
                  <c:v>-0.69481999999999999</c:v>
                </c:pt>
                <c:pt idx="55">
                  <c:v>-0.66141499999999998</c:v>
                </c:pt>
                <c:pt idx="56">
                  <c:v>-0.66271999999999998</c:v>
                </c:pt>
                <c:pt idx="57">
                  <c:v>-0.65806900000000002</c:v>
                </c:pt>
                <c:pt idx="58">
                  <c:v>-0.62777799999999995</c:v>
                </c:pt>
                <c:pt idx="59">
                  <c:v>-0.59498099999999998</c:v>
                </c:pt>
                <c:pt idx="60">
                  <c:v>-0.58175200000000005</c:v>
                </c:pt>
                <c:pt idx="61">
                  <c:v>-0.58361499999999999</c:v>
                </c:pt>
                <c:pt idx="62">
                  <c:v>-0.56675200000000003</c:v>
                </c:pt>
                <c:pt idx="63">
                  <c:v>-0.55638299999999996</c:v>
                </c:pt>
                <c:pt idx="64">
                  <c:v>-0.55523299999999998</c:v>
                </c:pt>
                <c:pt idx="65">
                  <c:v>-0.58133599999999996</c:v>
                </c:pt>
                <c:pt idx="66">
                  <c:v>-0.57891300000000001</c:v>
                </c:pt>
                <c:pt idx="67">
                  <c:v>-0.58020700000000003</c:v>
                </c:pt>
                <c:pt idx="68">
                  <c:v>-0.561056</c:v>
                </c:pt>
                <c:pt idx="69">
                  <c:v>-0.56467900000000004</c:v>
                </c:pt>
                <c:pt idx="70">
                  <c:v>-0.57632399999999995</c:v>
                </c:pt>
                <c:pt idx="71">
                  <c:v>-0.57968900000000001</c:v>
                </c:pt>
                <c:pt idx="72">
                  <c:v>-0.57979700000000001</c:v>
                </c:pt>
                <c:pt idx="73">
                  <c:v>-0.57454000000000005</c:v>
                </c:pt>
                <c:pt idx="74">
                  <c:v>-0.56813800000000003</c:v>
                </c:pt>
                <c:pt idx="75">
                  <c:v>-0.561697</c:v>
                </c:pt>
                <c:pt idx="76">
                  <c:v>-0.55496000000000001</c:v>
                </c:pt>
                <c:pt idx="77">
                  <c:v>-0.54508500000000004</c:v>
                </c:pt>
                <c:pt idx="78">
                  <c:v>-0.53546700000000003</c:v>
                </c:pt>
                <c:pt idx="79">
                  <c:v>-0.52615199999999995</c:v>
                </c:pt>
                <c:pt idx="80">
                  <c:v>-0.51739299999999999</c:v>
                </c:pt>
                <c:pt idx="81" formatCode="0.00">
                  <c:v>-0.51739299999999999</c:v>
                </c:pt>
                <c:pt idx="82">
                  <c:v>-4.5040999999999998E-2</c:v>
                </c:pt>
                <c:pt idx="83">
                  <c:v>-4.5040999999999998E-2</c:v>
                </c:pt>
                <c:pt idx="84">
                  <c:v>-0.69481999999999999</c:v>
                </c:pt>
                <c:pt idx="85">
                  <c:v>-0.74201300000000003</c:v>
                </c:pt>
                <c:pt idx="86">
                  <c:v>-0.72461500000000001</c:v>
                </c:pt>
                <c:pt idx="87">
                  <c:v>-0.72720899999999999</c:v>
                </c:pt>
                <c:pt idx="88">
                  <c:v>-0.72487299999999999</c:v>
                </c:pt>
                <c:pt idx="89">
                  <c:v>-0.72197599999999995</c:v>
                </c:pt>
                <c:pt idx="90">
                  <c:v>-0.71742700000000004</c:v>
                </c:pt>
                <c:pt idx="91">
                  <c:v>-0.70634600000000003</c:v>
                </c:pt>
                <c:pt idx="92">
                  <c:v>-0.70577299999999998</c:v>
                </c:pt>
                <c:pt idx="93">
                  <c:v>-0.69803400000000004</c:v>
                </c:pt>
                <c:pt idx="94">
                  <c:v>-0.67835000000000001</c:v>
                </c:pt>
                <c:pt idx="95">
                  <c:v>-0.66427899999999995</c:v>
                </c:pt>
                <c:pt idx="96">
                  <c:v>-0.65504200000000001</c:v>
                </c:pt>
                <c:pt idx="97">
                  <c:v>-0.64856999999999998</c:v>
                </c:pt>
                <c:pt idx="98">
                  <c:v>-0.63585499999999995</c:v>
                </c:pt>
                <c:pt idx="99">
                  <c:v>-0.62467499999999998</c:v>
                </c:pt>
                <c:pt idx="100">
                  <c:v>-0.61765999999999999</c:v>
                </c:pt>
                <c:pt idx="101">
                  <c:v>-0.60136800000000001</c:v>
                </c:pt>
                <c:pt idx="102">
                  <c:v>-0.59228199999999998</c:v>
                </c:pt>
                <c:pt idx="103">
                  <c:v>-0.59038299999999999</c:v>
                </c:pt>
                <c:pt idx="104">
                  <c:v>-0.57082599999999994</c:v>
                </c:pt>
                <c:pt idx="105">
                  <c:v>-0.57501400000000003</c:v>
                </c:pt>
                <c:pt idx="106">
                  <c:v>-0.56549400000000005</c:v>
                </c:pt>
                <c:pt idx="107">
                  <c:v>-0.55415099999999995</c:v>
                </c:pt>
                <c:pt idx="108">
                  <c:v>-0.54637599999999997</c:v>
                </c:pt>
                <c:pt idx="109">
                  <c:v>-0.54026300000000005</c:v>
                </c:pt>
                <c:pt idx="110">
                  <c:v>-0.53194799999999998</c:v>
                </c:pt>
              </c:numCache>
            </c:numRef>
          </c:val>
        </c:ser>
        <c:ser>
          <c:idx val="7"/>
          <c:order val="7"/>
          <c:tx>
            <c:strRef>
              <c:f>Sheet1!$A$9:$B$9</c:f>
              <c:strCache>
                <c:ptCount val="1"/>
                <c:pt idx="0">
                  <c:v>Motor gasoline imports 0</c:v>
                </c:pt>
              </c:strCache>
            </c:strRef>
          </c:tx>
          <c:spPr>
            <a:ln w="25400">
              <a:noFill/>
            </a:ln>
          </c:spP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Sheet1!$C$9:$EW$9</c:f>
              <c:numCache>
                <c:formatCode>General</c:formatCode>
                <c:ptCount val="111"/>
              </c:numCache>
            </c:numRef>
          </c:val>
        </c:ser>
        <c:dLbls>
          <c:showLegendKey val="0"/>
          <c:showVal val="0"/>
          <c:showCatName val="0"/>
          <c:showSerName val="0"/>
          <c:showPercent val="0"/>
          <c:showBubbleSize val="0"/>
        </c:dLbls>
        <c:axId val="176472576"/>
        <c:axId val="169381248"/>
      </c:areaChart>
      <c:lineChart>
        <c:grouping val="standard"/>
        <c:varyColors val="0"/>
        <c:ser>
          <c:idx val="8"/>
          <c:order val="8"/>
          <c:tx>
            <c:strRef>
              <c:f>Sheet1!$A$10:$B$10</c:f>
              <c:strCache>
                <c:ptCount val="1"/>
                <c:pt idx="0">
                  <c:v>Motor gasoline imports 0.012149</c:v>
                </c:pt>
              </c:strCache>
            </c:strRef>
          </c:tx>
          <c:spPr>
            <a:ln w="38100">
              <a:solidFill>
                <a:srgbClr val="000000"/>
              </a:solidFill>
            </a:ln>
          </c:spPr>
          <c:marker>
            <c:symbol val="none"/>
          </c:marke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Sheet1!$C$10:$EW$10</c:f>
              <c:numCache>
                <c:formatCode>General</c:formatCode>
                <c:ptCount val="111"/>
                <c:pt idx="0">
                  <c:v>-1.3485419999999992</c:v>
                </c:pt>
                <c:pt idx="1">
                  <c:v>-0.95965799999999923</c:v>
                </c:pt>
                <c:pt idx="2">
                  <c:v>-0.93401800000000001</c:v>
                </c:pt>
                <c:pt idx="3">
                  <c:v>-0.91429200000000099</c:v>
                </c:pt>
                <c:pt idx="4">
                  <c:v>-1.077229</c:v>
                </c:pt>
                <c:pt idx="5">
                  <c:v>-0.75061900000000037</c:v>
                </c:pt>
                <c:pt idx="6">
                  <c:v>-1.1000080000000005</c:v>
                </c:pt>
                <c:pt idx="7">
                  <c:v>-1.0403309999999992</c:v>
                </c:pt>
                <c:pt idx="8">
                  <c:v>-1.167690000000001</c:v>
                </c:pt>
                <c:pt idx="9">
                  <c:v>-1.291461999999999</c:v>
                </c:pt>
                <c:pt idx="10">
                  <c:v>-1.3904530000000004</c:v>
                </c:pt>
                <c:pt idx="11">
                  <c:v>-1.581363999999998</c:v>
                </c:pt>
                <c:pt idx="12">
                  <c:v>-1.3994900000000001</c:v>
                </c:pt>
                <c:pt idx="13">
                  <c:v>-1.5852920000000001</c:v>
                </c:pt>
                <c:pt idx="14">
                  <c:v>-1.9588820000000018</c:v>
                </c:pt>
                <c:pt idx="15">
                  <c:v>-2.4030409999999991</c:v>
                </c:pt>
                <c:pt idx="16">
                  <c:v>-2.288637</c:v>
                </c:pt>
                <c:pt idx="17">
                  <c:v>-2.0245939999999987</c:v>
                </c:pt>
                <c:pt idx="18">
                  <c:v>-1.3395060000000012</c:v>
                </c:pt>
                <c:pt idx="19">
                  <c:v>-0.64177599999999901</c:v>
                </c:pt>
                <c:pt idx="20">
                  <c:v>-0.26901600000000014</c:v>
                </c:pt>
                <c:pt idx="21">
                  <c:v>0.43808700000000078</c:v>
                </c:pt>
                <c:pt idx="22">
                  <c:v>1.0660519999999996</c:v>
                </c:pt>
                <c:pt idx="23">
                  <c:v>1.3584790000000004</c:v>
                </c:pt>
                <c:pt idx="24">
                  <c:v>1.944</c:v>
                </c:pt>
                <c:pt idx="25">
                  <c:v>2.1489999999999996</c:v>
                </c:pt>
                <c:pt idx="26">
                  <c:v>2.3950000000000005</c:v>
                </c:pt>
                <c:pt idx="27">
                  <c:v>2.7051619999999996</c:v>
                </c:pt>
                <c:pt idx="28">
                  <c:v>2.702048</c:v>
                </c:pt>
                <c:pt idx="29">
                  <c:v>2.7404130000000002</c:v>
                </c:pt>
                <c:pt idx="30">
                  <c:v>2.8048419999999989</c:v>
                </c:pt>
                <c:pt idx="31">
                  <c:v>2.9982440000000001</c:v>
                </c:pt>
                <c:pt idx="32">
                  <c:v>3.0786289999999989</c:v>
                </c:pt>
                <c:pt idx="33">
                  <c:v>3.1467719999999999</c:v>
                </c:pt>
                <c:pt idx="34">
                  <c:v>3.1952560000000005</c:v>
                </c:pt>
                <c:pt idx="35">
                  <c:v>3.235887</c:v>
                </c:pt>
                <c:pt idx="36">
                  <c:v>3.2925219999999991</c:v>
                </c:pt>
                <c:pt idx="37">
                  <c:v>3.3655430000000002</c:v>
                </c:pt>
                <c:pt idx="38">
                  <c:v>3.4205649999999999</c:v>
                </c:pt>
                <c:pt idx="39">
                  <c:v>3.4948729999999997</c:v>
                </c:pt>
                <c:pt idx="40">
                  <c:v>3.562046</c:v>
                </c:pt>
                <c:pt idx="41">
                  <c:v>3.604806</c:v>
                </c:pt>
                <c:pt idx="42">
                  <c:v>3.642309</c:v>
                </c:pt>
                <c:pt idx="43">
                  <c:v>3.7417929999999995</c:v>
                </c:pt>
                <c:pt idx="44">
                  <c:v>3.8401759999999991</c:v>
                </c:pt>
                <c:pt idx="45">
                  <c:v>3.940995</c:v>
                </c:pt>
                <c:pt idx="46">
                  <c:v>4.0444979999999999</c:v>
                </c:pt>
                <c:pt idx="47">
                  <c:v>4.133108</c:v>
                </c:pt>
                <c:pt idx="48">
                  <c:v>4.1418039999999996</c:v>
                </c:pt>
                <c:pt idx="49">
                  <c:v>4.1708480000000003</c:v>
                </c:pt>
                <c:pt idx="50">
                  <c:v>4.2574100000000001</c:v>
                </c:pt>
              </c:numCache>
            </c:numRef>
          </c:val>
          <c:smooth val="0"/>
        </c:ser>
        <c:ser>
          <c:idx val="9"/>
          <c:order val="9"/>
          <c:tx>
            <c:strRef>
              <c:f>Sheet1!$A$11:$B$11</c:f>
              <c:strCache>
                <c:ptCount val="1"/>
                <c:pt idx="0">
                  <c:v>Motor gasoline imports 0.012149</c:v>
                </c:pt>
              </c:strCache>
            </c:strRef>
          </c:tx>
          <c:spPr>
            <a:ln w="38100">
              <a:solidFill>
                <a:srgbClr val="A33340"/>
              </a:solidFill>
            </a:ln>
          </c:spPr>
          <c:marker>
            <c:symbol val="none"/>
          </c:marke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Sheet1!$C$11:$EW$11</c:f>
              <c:numCache>
                <c:formatCode>General</c:formatCode>
                <c:ptCount val="111"/>
                <c:pt idx="53">
                  <c:v>1.3584790000000004</c:v>
                </c:pt>
                <c:pt idx="54">
                  <c:v>1.944</c:v>
                </c:pt>
                <c:pt idx="55">
                  <c:v>3.1343940000000008</c:v>
                </c:pt>
                <c:pt idx="56">
                  <c:v>3.6117330000000001</c:v>
                </c:pt>
                <c:pt idx="57">
                  <c:v>4.2130079999999985</c:v>
                </c:pt>
                <c:pt idx="58">
                  <c:v>4.3691549999999992</c:v>
                </c:pt>
                <c:pt idx="59">
                  <c:v>4.8700859999999997</c:v>
                </c:pt>
                <c:pt idx="60">
                  <c:v>5.0336580000000009</c:v>
                </c:pt>
                <c:pt idx="61">
                  <c:v>5.5021320000000014</c:v>
                </c:pt>
                <c:pt idx="62">
                  <c:v>5.8112259999999996</c:v>
                </c:pt>
                <c:pt idx="63">
                  <c:v>6.0331069999999993</c:v>
                </c:pt>
                <c:pt idx="64">
                  <c:v>6.4013499999999972</c:v>
                </c:pt>
                <c:pt idx="65">
                  <c:v>6.6553930000000001</c:v>
                </c:pt>
                <c:pt idx="66">
                  <c:v>6.9407409999999992</c:v>
                </c:pt>
                <c:pt idx="67">
                  <c:v>7.1915479999999992</c:v>
                </c:pt>
                <c:pt idx="68">
                  <c:v>7.3958350000000008</c:v>
                </c:pt>
                <c:pt idx="69">
                  <c:v>7.6536180000000007</c:v>
                </c:pt>
                <c:pt idx="70">
                  <c:v>7.8571609999999996</c:v>
                </c:pt>
                <c:pt idx="71">
                  <c:v>8.1692120000000017</c:v>
                </c:pt>
                <c:pt idx="72">
                  <c:v>8.4774469999999997</c:v>
                </c:pt>
                <c:pt idx="73">
                  <c:v>8.7993640000000006</c:v>
                </c:pt>
                <c:pt idx="74">
                  <c:v>9.0389999999999997</c:v>
                </c:pt>
                <c:pt idx="75">
                  <c:v>9.2457729999999998</c:v>
                </c:pt>
                <c:pt idx="76">
                  <c:v>9.4858590000000014</c:v>
                </c:pt>
                <c:pt idx="77">
                  <c:v>9.5792559999999991</c:v>
                </c:pt>
                <c:pt idx="78">
                  <c:v>9.64621</c:v>
                </c:pt>
                <c:pt idx="79">
                  <c:v>9.7475349999999992</c:v>
                </c:pt>
                <c:pt idx="80">
                  <c:v>9.8909880000000001</c:v>
                </c:pt>
              </c:numCache>
            </c:numRef>
          </c:val>
          <c:smooth val="0"/>
        </c:ser>
        <c:ser>
          <c:idx val="10"/>
          <c:order val="10"/>
          <c:tx>
            <c:strRef>
              <c:f>Sheet1!$A$12:$B$12</c:f>
              <c:strCache>
                <c:ptCount val="1"/>
                <c:pt idx="0">
                  <c:v>Motor gasoline imports 0.012149</c:v>
                </c:pt>
              </c:strCache>
            </c:strRef>
          </c:tx>
          <c:spPr>
            <a:ln w="38100">
              <a:solidFill>
                <a:srgbClr val="0096D7"/>
              </a:solidFill>
            </a:ln>
          </c:spPr>
          <c:marker>
            <c:symbol val="none"/>
          </c:marker>
          <c:cat>
            <c:numRef>
              <c:f>Sheet1!$C$1:$EW$1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Sheet1!$C$12:$EW$12</c:f>
              <c:numCache>
                <c:formatCode>General</c:formatCode>
                <c:ptCount val="111"/>
                <c:pt idx="83">
                  <c:v>1.3584790000000004</c:v>
                </c:pt>
                <c:pt idx="84">
                  <c:v>1.944</c:v>
                </c:pt>
                <c:pt idx="85">
                  <c:v>1.5779380000000005</c:v>
                </c:pt>
                <c:pt idx="86">
                  <c:v>1.9579199999999997</c:v>
                </c:pt>
                <c:pt idx="87">
                  <c:v>2.1331719999999996</c:v>
                </c:pt>
                <c:pt idx="88">
                  <c:v>2.1067719999999994</c:v>
                </c:pt>
                <c:pt idx="89">
                  <c:v>2.1647410000000002</c:v>
                </c:pt>
                <c:pt idx="90">
                  <c:v>2.1921840000000001</c:v>
                </c:pt>
                <c:pt idx="91">
                  <c:v>2.1757489999999988</c:v>
                </c:pt>
                <c:pt idx="92">
                  <c:v>2.1095370000000013</c:v>
                </c:pt>
                <c:pt idx="93">
                  <c:v>2.017328</c:v>
                </c:pt>
                <c:pt idx="94">
                  <c:v>2.0065560000000002</c:v>
                </c:pt>
                <c:pt idx="95">
                  <c:v>2.0380279999999988</c:v>
                </c:pt>
                <c:pt idx="96">
                  <c:v>2.0012159999999999</c:v>
                </c:pt>
                <c:pt idx="97">
                  <c:v>1.9462099999999998</c:v>
                </c:pt>
                <c:pt idx="98">
                  <c:v>1.946701</c:v>
                </c:pt>
                <c:pt idx="99">
                  <c:v>1.9470379999999996</c:v>
                </c:pt>
                <c:pt idx="100">
                  <c:v>1.8829939999999996</c:v>
                </c:pt>
                <c:pt idx="101">
                  <c:v>1.8071380000000001</c:v>
                </c:pt>
                <c:pt idx="102">
                  <c:v>1.6433589999999993</c:v>
                </c:pt>
                <c:pt idx="103">
                  <c:v>1.5669919999999999</c:v>
                </c:pt>
                <c:pt idx="104">
                  <c:v>1.295944</c:v>
                </c:pt>
                <c:pt idx="105">
                  <c:v>1.2120160000000002</c:v>
                </c:pt>
                <c:pt idx="106">
                  <c:v>1.1674069999999999</c:v>
                </c:pt>
                <c:pt idx="107">
                  <c:v>1.1097730000000001</c:v>
                </c:pt>
                <c:pt idx="108">
                  <c:v>0.96245100000000017</c:v>
                </c:pt>
                <c:pt idx="109">
                  <c:v>0.81740600000000008</c:v>
                </c:pt>
                <c:pt idx="110">
                  <c:v>0.70768699999999995</c:v>
                </c:pt>
              </c:numCache>
            </c:numRef>
          </c:val>
          <c:smooth val="0"/>
        </c:ser>
        <c:dLbls>
          <c:showLegendKey val="0"/>
          <c:showVal val="0"/>
          <c:showCatName val="0"/>
          <c:showSerName val="0"/>
          <c:showPercent val="0"/>
          <c:showBubbleSize val="0"/>
        </c:dLbls>
        <c:marker val="1"/>
        <c:smooth val="0"/>
        <c:axId val="176472576"/>
        <c:axId val="169381248"/>
      </c:lineChart>
      <c:catAx>
        <c:axId val="175676928"/>
        <c:scaling>
          <c:orientation val="minMax"/>
        </c:scaling>
        <c:delete val="0"/>
        <c:axPos val="b"/>
        <c:numFmt formatCode="General" sourceLinked="0"/>
        <c:majorTickMark val="none"/>
        <c:minorTickMark val="none"/>
        <c:tickLblPos val="low"/>
        <c:spPr>
          <a:ln w="12700">
            <a:solidFill>
              <a:srgbClr val="000000"/>
            </a:solidFill>
          </a:ln>
        </c:spPr>
        <c:txPr>
          <a:bodyPr rot="0" vert="horz"/>
          <a:lstStyle/>
          <a:p>
            <a:pPr>
              <a:defRPr sz="1300"/>
            </a:pPr>
            <a:endParaRPr lang="en-US"/>
          </a:p>
        </c:txPr>
        <c:crossAx val="169380672"/>
        <c:crossesAt val="0"/>
        <c:auto val="1"/>
        <c:lblAlgn val="ctr"/>
        <c:lblOffset val="100"/>
        <c:tickLblSkip val="10"/>
        <c:tickMarkSkip val="1"/>
        <c:noMultiLvlLbl val="0"/>
      </c:catAx>
      <c:valAx>
        <c:axId val="169380672"/>
        <c:scaling>
          <c:orientation val="minMax"/>
          <c:max val="12"/>
          <c:min val="-4"/>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rot="0" vert="horz"/>
          <a:lstStyle/>
          <a:p>
            <a:pPr>
              <a:defRPr/>
            </a:pPr>
            <a:endParaRPr lang="en-US"/>
          </a:p>
        </c:txPr>
        <c:crossAx val="175676928"/>
        <c:crosses val="autoZero"/>
        <c:crossBetween val="midCat"/>
        <c:majorUnit val="4"/>
      </c:valAx>
      <c:valAx>
        <c:axId val="169381248"/>
        <c:scaling>
          <c:orientation val="minMax"/>
          <c:max val="6"/>
          <c:min val="-6"/>
        </c:scaling>
        <c:delete val="1"/>
        <c:axPos val="r"/>
        <c:numFmt formatCode="0" sourceLinked="0"/>
        <c:majorTickMark val="out"/>
        <c:minorTickMark val="none"/>
        <c:tickLblPos val="none"/>
        <c:crossAx val="176472576"/>
        <c:crosses val="max"/>
        <c:crossBetween val="between"/>
        <c:majorUnit val="2"/>
      </c:valAx>
      <c:catAx>
        <c:axId val="176472576"/>
        <c:scaling>
          <c:orientation val="minMax"/>
        </c:scaling>
        <c:delete val="1"/>
        <c:axPos val="b"/>
        <c:numFmt formatCode="General" sourceLinked="1"/>
        <c:majorTickMark val="out"/>
        <c:minorTickMark val="none"/>
        <c:tickLblPos val="none"/>
        <c:crossAx val="169381248"/>
        <c:crosses val="autoZero"/>
        <c:auto val="1"/>
        <c:lblAlgn val="ctr"/>
        <c:lblOffset val="100"/>
        <c:noMultiLvlLbl val="0"/>
      </c:catAx>
      <c:spPr>
        <a:noFill/>
        <a:ln w="25400">
          <a:noFill/>
        </a:ln>
      </c:spPr>
    </c:plotArea>
    <c:plotVisOnly val="1"/>
    <c:dispBlanksAs val="gap"/>
    <c:showDLblsOverMax val="0"/>
  </c:chart>
  <c:txPr>
    <a:bodyPr/>
    <a:lstStyle/>
    <a:p>
      <a:pPr>
        <a:defRPr sz="14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0.38644</cdr:x>
      <cdr:y>0.03406</cdr:y>
    </cdr:from>
    <cdr:to>
      <cdr:x>0.38644</cdr:x>
      <cdr:y>0.90729</cdr:y>
    </cdr:to>
    <cdr:cxnSp macro="">
      <cdr:nvCxnSpPr>
        <cdr:cNvPr id="2" name="Straight Connector 1"/>
        <cdr:cNvCxnSpPr/>
      </cdr:nvCxnSpPr>
      <cdr:spPr>
        <a:xfrm xmlns:a="http://schemas.openxmlformats.org/drawingml/2006/main" flipV="1">
          <a:off x="3117012" y="143216"/>
          <a:ext cx="0" cy="3672178"/>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0.10185</cdr:x>
      <cdr:y>0.87548</cdr:y>
    </cdr:from>
    <cdr:to>
      <cdr:x>0.31481</cdr:x>
      <cdr:y>0.94283</cdr:y>
    </cdr:to>
    <cdr:sp macro="" textlink="">
      <cdr:nvSpPr>
        <cdr:cNvPr id="3" name="TextBox 1"/>
        <cdr:cNvSpPr txBox="1"/>
      </cdr:nvSpPr>
      <cdr:spPr>
        <a:xfrm xmlns:a="http://schemas.openxmlformats.org/drawingml/2006/main">
          <a:off x="8382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2013</a:t>
          </a:r>
          <a:endParaRPr lang="en-US" sz="1600" dirty="0"/>
        </a:p>
      </cdr:txBody>
    </cdr:sp>
  </cdr:relSizeAnchor>
  <cdr:relSizeAnchor xmlns:cdr="http://schemas.openxmlformats.org/drawingml/2006/chartDrawing">
    <cdr:from>
      <cdr:x>0.31481</cdr:x>
      <cdr:y>0.87548</cdr:y>
    </cdr:from>
    <cdr:to>
      <cdr:x>0.53704</cdr:x>
      <cdr:y>0.94283</cdr:y>
    </cdr:to>
    <cdr:sp macro="" textlink="">
      <cdr:nvSpPr>
        <cdr:cNvPr id="4" name="TextBox 1"/>
        <cdr:cNvSpPr txBox="1"/>
      </cdr:nvSpPr>
      <cdr:spPr>
        <a:xfrm xmlns:a="http://schemas.openxmlformats.org/drawingml/2006/main">
          <a:off x="2590800" y="3962400"/>
          <a:ext cx="18288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2014</a:t>
          </a:r>
          <a:endParaRPr lang="en-US" sz="1400" dirty="0"/>
        </a:p>
      </cdr:txBody>
    </cdr:sp>
  </cdr:relSizeAnchor>
  <cdr:relSizeAnchor xmlns:cdr="http://schemas.openxmlformats.org/drawingml/2006/chartDrawing">
    <cdr:from>
      <cdr:x>0.53704</cdr:x>
      <cdr:y>0.87548</cdr:y>
    </cdr:from>
    <cdr:to>
      <cdr:x>0.75</cdr:x>
      <cdr:y>0.94283</cdr:y>
    </cdr:to>
    <cdr:sp macro="" textlink="">
      <cdr:nvSpPr>
        <cdr:cNvPr id="5" name="TextBox 1"/>
        <cdr:cNvSpPr txBox="1"/>
      </cdr:nvSpPr>
      <cdr:spPr>
        <a:xfrm xmlns:a="http://schemas.openxmlformats.org/drawingml/2006/main">
          <a:off x="44196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2015</a:t>
          </a:r>
          <a:endParaRPr lang="en-US" sz="1600" dirty="0"/>
        </a:p>
      </cdr:txBody>
    </cdr:sp>
  </cdr:relSizeAnchor>
  <cdr:relSizeAnchor xmlns:cdr="http://schemas.openxmlformats.org/drawingml/2006/chartDrawing">
    <cdr:from>
      <cdr:x>0.28545</cdr:x>
      <cdr:y>0.81013</cdr:y>
    </cdr:from>
    <cdr:to>
      <cdr:x>0.28545</cdr:x>
      <cdr:y>0.94482</cdr:y>
    </cdr:to>
    <cdr:cxnSp macro="">
      <cdr:nvCxnSpPr>
        <cdr:cNvPr id="7" name="Straight Connector 6"/>
        <cdr:cNvCxnSpPr/>
      </cdr:nvCxnSpPr>
      <cdr:spPr>
        <a:xfrm xmlns:a="http://schemas.openxmlformats.org/drawingml/2006/main">
          <a:off x="2283904" y="3406850"/>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0.51083</cdr:x>
      <cdr:y>0.80814</cdr:y>
    </cdr:from>
    <cdr:to>
      <cdr:x>0.51083</cdr:x>
      <cdr:y>0.94283</cdr:y>
    </cdr:to>
    <cdr:cxnSp macro="">
      <cdr:nvCxnSpPr>
        <cdr:cNvPr id="8" name="Straight Connector 7"/>
        <cdr:cNvCxnSpPr/>
      </cdr:nvCxnSpPr>
      <cdr:spPr>
        <a:xfrm xmlns:a="http://schemas.openxmlformats.org/drawingml/2006/main">
          <a:off x="4087132"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0.74161</cdr:x>
      <cdr:y>0.80814</cdr:y>
    </cdr:from>
    <cdr:to>
      <cdr:x>0.74161</cdr:x>
      <cdr:y>0.94283</cdr:y>
    </cdr:to>
    <cdr:cxnSp macro="">
      <cdr:nvCxnSpPr>
        <cdr:cNvPr id="10" name="Straight Connector 9"/>
        <cdr:cNvCxnSpPr/>
      </cdr:nvCxnSpPr>
      <cdr:spPr>
        <a:xfrm xmlns:a="http://schemas.openxmlformats.org/drawingml/2006/main">
          <a:off x="5933638"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cdr:x>
      <cdr:y>0.87548</cdr:y>
    </cdr:from>
    <cdr:to>
      <cdr:x>0.98148</cdr:x>
      <cdr:y>0.94283</cdr:y>
    </cdr:to>
    <cdr:sp macro="" textlink="">
      <cdr:nvSpPr>
        <cdr:cNvPr id="11" name="TextBox 1"/>
        <cdr:cNvSpPr txBox="1"/>
      </cdr:nvSpPr>
      <cdr:spPr>
        <a:xfrm xmlns:a="http://schemas.openxmlformats.org/drawingml/2006/main">
          <a:off x="6172200" y="3962400"/>
          <a:ext cx="1905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2016</a:t>
          </a:r>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0.10185</cdr:x>
      <cdr:y>0.87548</cdr:y>
    </cdr:from>
    <cdr:to>
      <cdr:x>0.31481</cdr:x>
      <cdr:y>0.94283</cdr:y>
    </cdr:to>
    <cdr:sp macro="" textlink="">
      <cdr:nvSpPr>
        <cdr:cNvPr id="3" name="TextBox 1"/>
        <cdr:cNvSpPr txBox="1"/>
      </cdr:nvSpPr>
      <cdr:spPr>
        <a:xfrm xmlns:a="http://schemas.openxmlformats.org/drawingml/2006/main">
          <a:off x="8382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2013</a:t>
          </a:r>
          <a:endParaRPr lang="en-US" sz="1600" dirty="0"/>
        </a:p>
      </cdr:txBody>
    </cdr:sp>
  </cdr:relSizeAnchor>
  <cdr:relSizeAnchor xmlns:cdr="http://schemas.openxmlformats.org/drawingml/2006/chartDrawing">
    <cdr:from>
      <cdr:x>0.31481</cdr:x>
      <cdr:y>0.87548</cdr:y>
    </cdr:from>
    <cdr:to>
      <cdr:x>0.53704</cdr:x>
      <cdr:y>0.94283</cdr:y>
    </cdr:to>
    <cdr:sp macro="" textlink="">
      <cdr:nvSpPr>
        <cdr:cNvPr id="4" name="TextBox 1"/>
        <cdr:cNvSpPr txBox="1"/>
      </cdr:nvSpPr>
      <cdr:spPr>
        <a:xfrm xmlns:a="http://schemas.openxmlformats.org/drawingml/2006/main">
          <a:off x="2590800" y="3962400"/>
          <a:ext cx="18288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2014</a:t>
          </a:r>
          <a:endParaRPr lang="en-US" sz="1400" dirty="0"/>
        </a:p>
      </cdr:txBody>
    </cdr:sp>
  </cdr:relSizeAnchor>
  <cdr:relSizeAnchor xmlns:cdr="http://schemas.openxmlformats.org/drawingml/2006/chartDrawing">
    <cdr:from>
      <cdr:x>0.53704</cdr:x>
      <cdr:y>0.87548</cdr:y>
    </cdr:from>
    <cdr:to>
      <cdr:x>0.75</cdr:x>
      <cdr:y>0.94283</cdr:y>
    </cdr:to>
    <cdr:sp macro="" textlink="">
      <cdr:nvSpPr>
        <cdr:cNvPr id="5" name="TextBox 1"/>
        <cdr:cNvSpPr txBox="1"/>
      </cdr:nvSpPr>
      <cdr:spPr>
        <a:xfrm xmlns:a="http://schemas.openxmlformats.org/drawingml/2006/main">
          <a:off x="44196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2015</a:t>
          </a:r>
          <a:endParaRPr lang="en-US" sz="1600" dirty="0"/>
        </a:p>
      </cdr:txBody>
    </cdr:sp>
  </cdr:relSizeAnchor>
  <cdr:relSizeAnchor xmlns:cdr="http://schemas.openxmlformats.org/drawingml/2006/chartDrawing">
    <cdr:from>
      <cdr:x>0.28545</cdr:x>
      <cdr:y>0.81013</cdr:y>
    </cdr:from>
    <cdr:to>
      <cdr:x>0.28545</cdr:x>
      <cdr:y>0.94482</cdr:y>
    </cdr:to>
    <cdr:cxnSp macro="">
      <cdr:nvCxnSpPr>
        <cdr:cNvPr id="7" name="Straight Connector 6"/>
        <cdr:cNvCxnSpPr/>
      </cdr:nvCxnSpPr>
      <cdr:spPr>
        <a:xfrm xmlns:a="http://schemas.openxmlformats.org/drawingml/2006/main">
          <a:off x="2283904" y="3406850"/>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0.51083</cdr:x>
      <cdr:y>0.80814</cdr:y>
    </cdr:from>
    <cdr:to>
      <cdr:x>0.51083</cdr:x>
      <cdr:y>0.94283</cdr:y>
    </cdr:to>
    <cdr:cxnSp macro="">
      <cdr:nvCxnSpPr>
        <cdr:cNvPr id="8" name="Straight Connector 7"/>
        <cdr:cNvCxnSpPr/>
      </cdr:nvCxnSpPr>
      <cdr:spPr>
        <a:xfrm xmlns:a="http://schemas.openxmlformats.org/drawingml/2006/main">
          <a:off x="4087132"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0.74161</cdr:x>
      <cdr:y>0.80814</cdr:y>
    </cdr:from>
    <cdr:to>
      <cdr:x>0.74161</cdr:x>
      <cdr:y>0.94283</cdr:y>
    </cdr:to>
    <cdr:cxnSp macro="">
      <cdr:nvCxnSpPr>
        <cdr:cNvPr id="10" name="Straight Connector 9"/>
        <cdr:cNvCxnSpPr/>
      </cdr:nvCxnSpPr>
      <cdr:spPr>
        <a:xfrm xmlns:a="http://schemas.openxmlformats.org/drawingml/2006/main">
          <a:off x="5933638"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cdr:x>
      <cdr:y>0.87548</cdr:y>
    </cdr:from>
    <cdr:to>
      <cdr:x>0.98148</cdr:x>
      <cdr:y>0.94283</cdr:y>
    </cdr:to>
    <cdr:sp macro="" textlink="">
      <cdr:nvSpPr>
        <cdr:cNvPr id="11" name="TextBox 1"/>
        <cdr:cNvSpPr txBox="1"/>
      </cdr:nvSpPr>
      <cdr:spPr>
        <a:xfrm xmlns:a="http://schemas.openxmlformats.org/drawingml/2006/main">
          <a:off x="6172200" y="3962400"/>
          <a:ext cx="1905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2016</a:t>
          </a:r>
          <a:endParaRPr lang="en-US" sz="1600" dirty="0"/>
        </a:p>
      </cdr:txBody>
    </cdr:sp>
  </cdr:relSizeAnchor>
</c:userShapes>
</file>

<file path=ppt/drawings/drawing4.xml><?xml version="1.0" encoding="utf-8"?>
<c:userShapes xmlns:c="http://schemas.openxmlformats.org/drawingml/2006/chart">
  <cdr:relSizeAnchor xmlns:cdr="http://schemas.openxmlformats.org/drawingml/2006/chartDrawing">
    <cdr:from>
      <cdr:x>0.00258</cdr:x>
      <cdr:y>0</cdr:y>
    </cdr:from>
    <cdr:to>
      <cdr:x>0.09846</cdr:x>
      <cdr:y>0.09351</cdr:y>
    </cdr:to>
    <cdr:sp macro="" textlink="">
      <cdr:nvSpPr>
        <cdr:cNvPr id="5" name="Text Box 7"/>
        <cdr:cNvSpPr txBox="1">
          <a:spLocks xmlns:a="http://schemas.openxmlformats.org/drawingml/2006/main" noChangeArrowheads="1"/>
        </cdr:cNvSpPr>
      </cdr:nvSpPr>
      <cdr:spPr bwMode="auto">
        <a:xfrm xmlns:a="http://schemas.openxmlformats.org/drawingml/2006/main">
          <a:off x="20478" y="0"/>
          <a:ext cx="762000" cy="409575"/>
        </a:xfrm>
        <a:prstGeom xmlns:a="http://schemas.openxmlformats.org/drawingml/2006/main" prst="rect">
          <a:avLst/>
        </a:prstGeom>
        <a:noFill xmlns:a="http://schemas.openxmlformats.org/drawingml/2006/main"/>
        <a:ln xmlns:a="http://schemas.openxmlformats.org/drawingml/2006/main" w="9525" algn="ctr">
          <a:noFill/>
          <a:miter lim="800000"/>
          <a:headEnd/>
          <a:tailEnd/>
        </a:l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pPr algn="ctr"/>
          <a:r>
            <a:rPr lang="en-US" sz="1400" dirty="0" smtClean="0">
              <a:solidFill>
                <a:srgbClr val="FFFFFF"/>
              </a:solidFill>
            </a:rPr>
            <a:t>13%</a:t>
          </a:r>
          <a:endParaRPr lang="en-US" sz="140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3038475" cy="465138"/>
          </a:xfrm>
          <a:prstGeom prst="rect">
            <a:avLst/>
          </a:prstGeom>
        </p:spPr>
        <p:txBody>
          <a:bodyPr vert="horz" lIns="91364" tIns="45679" rIns="91364" bIns="456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41" y="7"/>
            <a:ext cx="3038475" cy="465138"/>
          </a:xfrm>
          <a:prstGeom prst="rect">
            <a:avLst/>
          </a:prstGeom>
        </p:spPr>
        <p:txBody>
          <a:bodyPr vert="horz" lIns="91364" tIns="45679" rIns="91364" bIns="4567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5/7/2015</a:t>
            </a:fld>
            <a:endParaRPr lang="en-US" dirty="0"/>
          </a:p>
        </p:txBody>
      </p:sp>
      <p:sp>
        <p:nvSpPr>
          <p:cNvPr id="4" name="Footer Placeholder 3"/>
          <p:cNvSpPr>
            <a:spLocks noGrp="1"/>
          </p:cNvSpPr>
          <p:nvPr>
            <p:ph type="ftr" sz="quarter" idx="2"/>
          </p:nvPr>
        </p:nvSpPr>
        <p:spPr>
          <a:xfrm>
            <a:off x="5" y="8829678"/>
            <a:ext cx="3038475" cy="465138"/>
          </a:xfrm>
          <a:prstGeom prst="rect">
            <a:avLst/>
          </a:prstGeom>
        </p:spPr>
        <p:txBody>
          <a:bodyPr vert="horz" lIns="91364" tIns="45679" rIns="91364" bIns="4567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41" y="8829678"/>
            <a:ext cx="3038475" cy="465138"/>
          </a:xfrm>
          <a:prstGeom prst="rect">
            <a:avLst/>
          </a:prstGeom>
        </p:spPr>
        <p:txBody>
          <a:bodyPr vert="horz" lIns="91364" tIns="45679" rIns="91364" bIns="4567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3038475" cy="465138"/>
          </a:xfrm>
          <a:prstGeom prst="rect">
            <a:avLst/>
          </a:prstGeom>
        </p:spPr>
        <p:txBody>
          <a:bodyPr vert="horz" lIns="93090" tIns="46546" rIns="93090" bIns="4654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1" y="7"/>
            <a:ext cx="3038475" cy="465138"/>
          </a:xfrm>
          <a:prstGeom prst="rect">
            <a:avLst/>
          </a:prstGeom>
        </p:spPr>
        <p:txBody>
          <a:bodyPr vert="horz" lIns="93090" tIns="46546" rIns="93090" bIns="4654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5/7/2015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90" tIns="46546" rIns="93090" bIns="46546" rtlCol="0" anchor="ctr"/>
          <a:lstStyle/>
          <a:p>
            <a:pPr lvl="0"/>
            <a:endParaRPr lang="en-US" noProof="0" dirty="0"/>
          </a:p>
        </p:txBody>
      </p:sp>
      <p:sp>
        <p:nvSpPr>
          <p:cNvPr id="5" name="Notes Placeholder 4"/>
          <p:cNvSpPr>
            <a:spLocks noGrp="1"/>
          </p:cNvSpPr>
          <p:nvPr>
            <p:ph type="body" sz="quarter" idx="3"/>
          </p:nvPr>
        </p:nvSpPr>
        <p:spPr>
          <a:xfrm>
            <a:off x="701677" y="4416427"/>
            <a:ext cx="5607050" cy="4183063"/>
          </a:xfrm>
          <a:prstGeom prst="rect">
            <a:avLst/>
          </a:prstGeom>
        </p:spPr>
        <p:txBody>
          <a:bodyPr vert="horz" lIns="93090" tIns="46546" rIns="93090" bIns="465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829678"/>
            <a:ext cx="3038475" cy="465138"/>
          </a:xfrm>
          <a:prstGeom prst="rect">
            <a:avLst/>
          </a:prstGeom>
        </p:spPr>
        <p:txBody>
          <a:bodyPr vert="horz" lIns="93090" tIns="46546" rIns="93090" bIns="4654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1" y="8829678"/>
            <a:ext cx="3038475" cy="465138"/>
          </a:xfrm>
          <a:prstGeom prst="rect">
            <a:avLst/>
          </a:prstGeom>
        </p:spPr>
        <p:txBody>
          <a:bodyPr vert="horz" lIns="93090" tIns="46546" rIns="93090" bIns="4654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CBA20FFC-0C66-41FA-820D-8C3C4E7FBD77}" type="slidenum">
              <a:rPr lang="en-US" smtClean="0"/>
              <a:pPr>
                <a:defRPr/>
              </a:pPr>
              <a:t>1</a:t>
            </a:fld>
            <a:endParaRPr lang="en-US" dirty="0"/>
          </a:p>
        </p:txBody>
      </p:sp>
    </p:spTree>
    <p:extLst>
      <p:ext uri="{BB962C8B-B14F-4D97-AF65-F5344CB8AC3E}">
        <p14:creationId xmlns:p14="http://schemas.microsoft.com/office/powerpoint/2010/main" val="218537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11" tIns="46557" rIns="93111" bIns="46557" anchor="b"/>
          <a:lstStyle/>
          <a:p>
            <a:pPr algn="r" defTabSz="929890" fontAlgn="auto">
              <a:spcBef>
                <a:spcPts val="0"/>
              </a:spcBef>
              <a:spcAft>
                <a:spcPts val="0"/>
              </a:spcAft>
            </a:pPr>
            <a:fld id="{10E5EEC7-062D-4A4F-B235-43C101952428}" type="slidenum">
              <a:rPr lang="en-US" sz="1200">
                <a:solidFill>
                  <a:prstClr val="black"/>
                </a:solidFill>
                <a:latin typeface="Calibri"/>
              </a:rPr>
              <a:pPr algn="r" defTabSz="929890" fontAlgn="auto">
                <a:spcBef>
                  <a:spcPts val="0"/>
                </a:spcBef>
                <a:spcAft>
                  <a:spcPts val="0"/>
                </a:spcAft>
              </a:pPr>
              <a:t>15</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198" tIns="46601" rIns="93198" bIns="46601" anchor="b"/>
          <a:lstStyle/>
          <a:p>
            <a:pPr algn="r" defTabSz="931478" fontAlgn="auto">
              <a:spcBef>
                <a:spcPts val="0"/>
              </a:spcBef>
              <a:spcAft>
                <a:spcPts val="0"/>
              </a:spcAft>
            </a:pPr>
            <a:fld id="{82F1F28D-463C-4AD6-BC28-DCFFF59488E5}" type="slidenum">
              <a:rPr lang="en-US" sz="1200">
                <a:solidFill>
                  <a:prstClr val="black"/>
                </a:solidFill>
                <a:latin typeface="Calibri"/>
              </a:rPr>
              <a:pPr algn="r" defTabSz="931478" fontAlgn="auto">
                <a:spcBef>
                  <a:spcPts val="0"/>
                </a:spcBef>
                <a:spcAft>
                  <a:spcPts val="0"/>
                </a:spcAft>
              </a:pPr>
              <a:t>15</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444625" y="495300"/>
            <a:ext cx="4137025" cy="3101975"/>
          </a:xfrm>
          <a:ln/>
        </p:spPr>
      </p:sp>
      <p:sp>
        <p:nvSpPr>
          <p:cNvPr id="27652" name="Rectangle 94"/>
          <p:cNvSpPr>
            <a:spLocks noGrp="1" noChangeArrowheads="1"/>
          </p:cNvSpPr>
          <p:nvPr>
            <p:ph type="body" idx="1"/>
          </p:nvPr>
        </p:nvSpPr>
        <p:spPr>
          <a:xfrm>
            <a:off x="2" y="3675685"/>
            <a:ext cx="7010399" cy="5297694"/>
          </a:xfrm>
          <a:noFill/>
          <a:ln/>
        </p:spPr>
        <p:txBody>
          <a:bodyPr lIns="93111" tIns="46557" rIns="93111" bIns="46557">
            <a:noAutofit/>
          </a:bodyPr>
          <a:lstStyle/>
          <a:p>
            <a:pPr marL="235475" indent="-235475">
              <a:lnSpc>
                <a:spcPct val="120000"/>
              </a:lnSpc>
              <a:spcBef>
                <a:spcPts val="602"/>
              </a:spcBef>
              <a:buFont typeface="Arial" pitchFamily="34" charset="0"/>
              <a:buChar char="•"/>
            </a:pPr>
            <a:r>
              <a:rPr lang="en-US" sz="1000" dirty="0">
                <a:latin typeface="Arial" panose="020B0604020202020204" pitchFamily="34" charset="0"/>
                <a:cs typeface="Arial" pitchFamily="34" charset="0"/>
              </a:rPr>
              <a:t>Total petroleum product exports (including gasoline, diesel, and NGL, among others) were fairly consistent, at about 800 thousand barrels per day beginning in 1990. These exports increased in the 2008 to 2013 time period, reaching about 3.8 million per day in 2013.  </a:t>
            </a:r>
          </a:p>
          <a:p>
            <a:pPr marL="235475" indent="-235475">
              <a:lnSpc>
                <a:spcPct val="120000"/>
              </a:lnSpc>
              <a:spcBef>
                <a:spcPts val="602"/>
              </a:spcBef>
              <a:buFont typeface="Arial" pitchFamily="34" charset="0"/>
              <a:buChar char="•"/>
            </a:pPr>
            <a:r>
              <a:rPr lang="en-US" sz="1000" dirty="0">
                <a:latin typeface="Arial" panose="020B0604020202020204" pitchFamily="34" charset="0"/>
                <a:cs typeface="Arial" pitchFamily="34" charset="0"/>
              </a:rPr>
              <a:t>Petroleum product imports increased from 1.8 million barrels per day in 1993 to 1.9 million barrels per day in 2013. </a:t>
            </a:r>
          </a:p>
          <a:p>
            <a:pPr marL="229111" indent="-229111">
              <a:lnSpc>
                <a:spcPct val="120000"/>
              </a:lnSpc>
              <a:spcBef>
                <a:spcPts val="602"/>
              </a:spcBef>
              <a:buFont typeface="Arial" panose="020B0604020202020204" pitchFamily="34" charset="0"/>
              <a:buChar char="•"/>
            </a:pPr>
            <a:r>
              <a:rPr lang="en-US" sz="1000" dirty="0">
                <a:latin typeface="Arial" panose="020B0604020202020204" pitchFamily="34" charset="0"/>
                <a:cs typeface="Arial" pitchFamily="34" charset="0"/>
              </a:rPr>
              <a:t>Through 2020, strong growth in domestic crude oil production from tight formations leads to a decline in net petroleum product imports and growth in net petroleum product exports in all AEO2015 cases. </a:t>
            </a:r>
          </a:p>
          <a:p>
            <a:pPr>
              <a:lnSpc>
                <a:spcPct val="120000"/>
              </a:lnSpc>
              <a:spcBef>
                <a:spcPts val="602"/>
              </a:spcBef>
            </a:pPr>
            <a:r>
              <a:rPr lang="en-US" sz="1000" dirty="0">
                <a:latin typeface="Arial" panose="020B0604020202020204" pitchFamily="34" charset="0"/>
                <a:cs typeface="Arial" pitchFamily="34" charset="0"/>
              </a:rPr>
              <a:t>Reference case</a:t>
            </a:r>
          </a:p>
          <a:p>
            <a:pPr marL="235475" indent="-235475">
              <a:lnSpc>
                <a:spcPct val="120000"/>
              </a:lnSpc>
              <a:spcBef>
                <a:spcPts val="602"/>
              </a:spcBef>
              <a:buFont typeface="Arial" pitchFamily="34" charset="0"/>
              <a:buChar char="•"/>
            </a:pPr>
            <a:r>
              <a:rPr lang="en-US" sz="1000" dirty="0">
                <a:latin typeface="Arial" panose="020B0604020202020204" pitchFamily="34" charset="0"/>
                <a:cs typeface="Arial" pitchFamily="34" charset="0"/>
              </a:rPr>
              <a:t>From 2015 to 2040, gasoline and distillate exports are projected to increase, from 0.60 to 1.45 million barrels per day, and from 1.18 to 1.72 million barrels per day, respectively.</a:t>
            </a:r>
          </a:p>
          <a:p>
            <a:pPr marL="235475" indent="-235475">
              <a:lnSpc>
                <a:spcPct val="120000"/>
              </a:lnSpc>
              <a:spcBef>
                <a:spcPts val="602"/>
              </a:spcBef>
              <a:buFont typeface="Arial" pitchFamily="34" charset="0"/>
              <a:buChar char="•"/>
            </a:pPr>
            <a:r>
              <a:rPr lang="en-US" sz="1000" dirty="0">
                <a:latin typeface="Arial" panose="020B0604020202020204" pitchFamily="34" charset="0"/>
                <a:cs typeface="Arial" pitchFamily="34" charset="0"/>
              </a:rPr>
              <a:t>Petroleum product imports are projected to increase from 2.0 million barrels per day in 2015 to 2.4 million barrels per day in 2025 and then decline to 2.1 million barrels per day by 2040.  The decline from 2025 to 2040 is primarily due to reduced gasoline imports to the U.S. East Coast due to declining demands. [Memo: Gasoline continues to be economically supplied from foreign sources rather than from the US Gulf Coast due to the Jones Act disadvantage for movement of products from the USGC to USE/C].</a:t>
            </a:r>
          </a:p>
          <a:p>
            <a:pPr>
              <a:lnSpc>
                <a:spcPct val="120000"/>
              </a:lnSpc>
              <a:spcBef>
                <a:spcPts val="602"/>
              </a:spcBef>
            </a:pPr>
            <a:r>
              <a:rPr lang="en-US" sz="1000" dirty="0">
                <a:latin typeface="Arial" panose="020B0604020202020204" pitchFamily="34" charset="0"/>
                <a:cs typeface="Arial" pitchFamily="34" charset="0"/>
              </a:rPr>
              <a:t>Other cases</a:t>
            </a:r>
          </a:p>
          <a:p>
            <a:pPr marL="171833" indent="-171833">
              <a:lnSpc>
                <a:spcPct val="120000"/>
              </a:lnSpc>
              <a:spcBef>
                <a:spcPts val="602"/>
              </a:spcBef>
              <a:buFont typeface="Arial" panose="020B0604020202020204" pitchFamily="34" charset="0"/>
              <a:buChar char="•"/>
            </a:pPr>
            <a:r>
              <a:rPr lang="en-US" sz="1000" dirty="0">
                <a:latin typeface="Arial" panose="020B0604020202020204" pitchFamily="34" charset="0"/>
                <a:cs typeface="Arial" pitchFamily="34" charset="0"/>
              </a:rPr>
              <a:t>In the High Oil and Gas Resource case, increased crude production before 2020 results mainly in increased processed condensate exports.  However, after 2020 the increased domestic crude production and increased vehicle fuel economy standards result in higher petroleum product exports, with exports reaching about 9.9 million barrels per day by 2040.  (Memo: the High price case petroleum product exports in 2040 are about 9.5 million barrels per day.)</a:t>
            </a:r>
          </a:p>
          <a:p>
            <a:pPr marL="171833" indent="-171833">
              <a:lnSpc>
                <a:spcPct val="120000"/>
              </a:lnSpc>
              <a:spcBef>
                <a:spcPts val="602"/>
              </a:spcBef>
              <a:buFont typeface="Arial" panose="020B0604020202020204" pitchFamily="34" charset="0"/>
              <a:buChar char="•"/>
            </a:pPr>
            <a:r>
              <a:rPr lang="en-US" sz="1000" dirty="0">
                <a:latin typeface="Arial" panose="020B0604020202020204" pitchFamily="34" charset="0"/>
                <a:cs typeface="Arial" pitchFamily="34" charset="0"/>
              </a:rPr>
              <a:t>In the Low Oil Price case, with lower levels of domestic crude production and higher domestic product consumption, petroleum product exports are significantly lower than in other cases.  Exports decline (after peaking in the early-2020s) to about 0.7 million barrels per day by 2040.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17" y="4225348"/>
            <a:ext cx="6863819" cy="4625945"/>
          </a:xfrm>
        </p:spPr>
        <p:txBody>
          <a:bodyPr>
            <a:noAutofit/>
          </a:bodyPr>
          <a:lstStyle/>
          <a:p>
            <a:pPr marL="229111" indent="-229111">
              <a:spcBef>
                <a:spcPts val="602"/>
              </a:spcBef>
              <a:buFont typeface="Arial" panose="020B0604020202020204" pitchFamily="34" charset="0"/>
              <a:buChar char="•"/>
              <a:defRPr/>
            </a:pPr>
            <a:r>
              <a:rPr lang="en-US" sz="1300" dirty="0">
                <a:latin typeface="Arial" pitchFamily="34" charset="0"/>
                <a:cs typeface="Arial" pitchFamily="34" charset="0"/>
              </a:rPr>
              <a:t>There are two main sources of future liquid fuels production growth: </a:t>
            </a:r>
          </a:p>
          <a:p>
            <a:pPr marL="687332" lvl="1" indent="-229111">
              <a:spcBef>
                <a:spcPts val="602"/>
              </a:spcBef>
              <a:buFont typeface="Wingdings" panose="05000000000000000000" pitchFamily="2" charset="2"/>
              <a:buChar char="Ø"/>
              <a:defRPr/>
            </a:pPr>
            <a:r>
              <a:rPr lang="en-US" sz="1300" dirty="0">
                <a:latin typeface="Arial" pitchFamily="34" charset="0"/>
                <a:cs typeface="Arial" pitchFamily="34" charset="0"/>
              </a:rPr>
              <a:t>1) tight oil; 2) natural gas plant liquids</a:t>
            </a:r>
          </a:p>
          <a:p>
            <a:pPr marL="229111" indent="-229111">
              <a:spcBef>
                <a:spcPts val="602"/>
              </a:spcBef>
              <a:buFont typeface="Arial" panose="020B0604020202020204" pitchFamily="34" charset="0"/>
              <a:buChar char="•"/>
              <a:defRPr/>
            </a:pPr>
            <a:r>
              <a:rPr lang="en-US" sz="1300" dirty="0">
                <a:latin typeface="Arial" pitchFamily="34" charset="0"/>
                <a:cs typeface="Arial" pitchFamily="34" charset="0"/>
              </a:rPr>
              <a:t>Tight oil production in the Reference case peaks at 5.6 MMB/D in 2020, and declines slowly thereafter to 4.2 MMB/D in 2040.</a:t>
            </a:r>
          </a:p>
          <a:p>
            <a:pPr marL="229111" indent="-229111">
              <a:spcBef>
                <a:spcPts val="602"/>
              </a:spcBef>
              <a:buFont typeface="Arial" panose="020B0604020202020204" pitchFamily="34" charset="0"/>
              <a:buChar char="•"/>
              <a:defRPr/>
            </a:pPr>
            <a:r>
              <a:rPr lang="en-US" sz="1300" dirty="0">
                <a:latin typeface="Arial" pitchFamily="34" charset="0"/>
                <a:cs typeface="Arial" pitchFamily="34" charset="0"/>
              </a:rPr>
              <a:t>The three largest regions of tight oil production (in order of importance, 2014-2040 cumulative) are:</a:t>
            </a:r>
          </a:p>
          <a:p>
            <a:pPr marL="687332" lvl="1" indent="-229111">
              <a:spcBef>
                <a:spcPts val="602"/>
              </a:spcBef>
              <a:buFont typeface="Wingdings" panose="05000000000000000000" pitchFamily="2" charset="2"/>
              <a:buChar char="Ø"/>
              <a:defRPr/>
            </a:pPr>
            <a:r>
              <a:rPr lang="en-US" sz="1300" dirty="0">
                <a:latin typeface="Arial" pitchFamily="34" charset="0"/>
                <a:cs typeface="Arial" pitchFamily="34" charset="0"/>
              </a:rPr>
              <a:t>1) Dakotas/Rocky Mountains (which includes the Bakken,  23.6 billion bbls) , 2) Southwest (which includes Permian Basin, 21.0 billion bbls), and 3) Gulf Coast (17.1 billion bbls)</a:t>
            </a:r>
          </a:p>
          <a:p>
            <a:pPr marL="229111" indent="-229111">
              <a:spcBef>
                <a:spcPts val="602"/>
              </a:spcBef>
              <a:buFont typeface="Arial" panose="020B0604020202020204" pitchFamily="34" charset="0"/>
              <a:buChar char="•"/>
              <a:defRPr/>
            </a:pPr>
            <a:r>
              <a:rPr lang="en-US" sz="1300" dirty="0">
                <a:latin typeface="Arial" pitchFamily="34" charset="0"/>
                <a:cs typeface="Arial" pitchFamily="34" charset="0"/>
              </a:rPr>
              <a:t>Natural gas plant liquids production grows from 2.6 MMB/D in 2013  to 4.0 MMb/d in 2019 and remains at that level throughout the projections to 2040.</a:t>
            </a:r>
          </a:p>
          <a:p>
            <a:pPr marL="229111" indent="-229111">
              <a:spcBef>
                <a:spcPts val="602"/>
              </a:spcBef>
              <a:buFont typeface="Arial" panose="020B0604020202020204" pitchFamily="34" charset="0"/>
              <a:buChar char="•"/>
              <a:defRPr/>
            </a:pPr>
            <a:r>
              <a:rPr lang="en-US" sz="1300" dirty="0">
                <a:latin typeface="Arial" pitchFamily="34" charset="0"/>
                <a:cs typeface="Arial" pitchFamily="34" charset="0"/>
              </a:rPr>
              <a:t>Carbon dioxide enhanced oil recovery (CO2 EOR) and Lower 48 offshore are additional sources of measurable growth,</a:t>
            </a:r>
          </a:p>
          <a:p>
            <a:pPr marL="687332" lvl="1" indent="-229111">
              <a:spcBef>
                <a:spcPts val="602"/>
              </a:spcBef>
              <a:buFont typeface="Wingdings" panose="05000000000000000000" pitchFamily="2" charset="2"/>
              <a:buChar char="Ø"/>
              <a:defRPr/>
            </a:pPr>
            <a:r>
              <a:rPr lang="en-US" sz="1300" dirty="0">
                <a:latin typeface="Arial" pitchFamily="34" charset="0"/>
                <a:cs typeface="Arial" pitchFamily="34" charset="0"/>
              </a:rPr>
              <a:t>CO2 enhanced oil recovery (EOR) production grows to 0.8 MMB/D in 2040, from 0.3 MMB/D today.</a:t>
            </a:r>
          </a:p>
          <a:p>
            <a:pPr marL="687332" lvl="1" indent="-229111">
              <a:spcBef>
                <a:spcPts val="602"/>
              </a:spcBef>
              <a:buFont typeface="Wingdings" panose="05000000000000000000" pitchFamily="2" charset="2"/>
              <a:buChar char="Ø"/>
              <a:defRPr/>
            </a:pPr>
            <a:r>
              <a:rPr lang="en-US" sz="1300" dirty="0">
                <a:latin typeface="Arial" pitchFamily="34" charset="0"/>
                <a:cs typeface="Arial" pitchFamily="34" charset="0"/>
              </a:rPr>
              <a:t>Lower 48 offshore production fluctuates with the timing of large, discrete discoveries that are brought into production. Overall production grows to 2.2 MMb/d in 2040 from 1.6 MMb/d today. </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13" y="4282577"/>
            <a:ext cx="6672627" cy="4711786"/>
          </a:xfrm>
        </p:spPr>
        <p:txBody>
          <a:bodyPr>
            <a:noAutofit/>
          </a:bodyPr>
          <a:lstStyle/>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In the Reference case, lower levels of domestic consumption of liquid fuels and higher levels of domestic production of crude oil push the net import share of crude oil and petroleum products supplied down from 33% in 2013 to 17% in 2040.</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In the Low Oil Price case, lower crude production along with higher domestic petroleum product demand allows the net import share to increase from about 19% in 2020 to about 36% on 2040.</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The United States becomes a net petroleum product exporter in 2021 in both the High Oil Price and High Oil and Gas Resource cases.  </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The excess petroleum product peaks in the High Price case at 10% in 2029, falling to 3% by 2040 as domestic crude production falls as a result of earlier resource development.  </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In the High Oil and Gas Resource case, the  petroleum product excess grows steadily to about 29% by 2040 as a result of a continuing high level of resource development.</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41" tIns="46571" rIns="93141" bIns="46571" anchor="b"/>
          <a:lstStyle/>
          <a:p>
            <a:pPr algn="r" defTabSz="930185" fontAlgn="auto">
              <a:spcBef>
                <a:spcPts val="0"/>
              </a:spcBef>
              <a:spcAft>
                <a:spcPts val="0"/>
              </a:spcAft>
            </a:pPr>
            <a:fld id="{10E5EEC7-062D-4A4F-B235-43C101952428}" type="slidenum">
              <a:rPr lang="en-US" sz="1200">
                <a:solidFill>
                  <a:prstClr val="black"/>
                </a:solidFill>
                <a:latin typeface="Calibri"/>
              </a:rPr>
              <a:pPr algn="r" defTabSz="930185" fontAlgn="auto">
                <a:spcBef>
                  <a:spcPts val="0"/>
                </a:spcBef>
                <a:spcAft>
                  <a:spcPts val="0"/>
                </a:spcAft>
              </a:pPr>
              <a:t>18</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227" tIns="46616" rIns="93227" bIns="46616" anchor="b"/>
          <a:lstStyle/>
          <a:p>
            <a:pPr algn="r" defTabSz="931774" fontAlgn="auto">
              <a:spcBef>
                <a:spcPts val="0"/>
              </a:spcBef>
              <a:spcAft>
                <a:spcPts val="0"/>
              </a:spcAft>
            </a:pPr>
            <a:fld id="{82F1F28D-463C-4AD6-BC28-DCFFF59488E5}" type="slidenum">
              <a:rPr lang="en-US" sz="1200">
                <a:solidFill>
                  <a:prstClr val="black"/>
                </a:solidFill>
                <a:latin typeface="Calibri"/>
              </a:rPr>
              <a:pPr algn="r" defTabSz="931774" fontAlgn="auto">
                <a:spcBef>
                  <a:spcPts val="0"/>
                </a:spcBef>
                <a:spcAft>
                  <a:spcPts val="0"/>
                </a:spcAft>
              </a:pPr>
              <a:t>18</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720850" y="93663"/>
            <a:ext cx="3270250" cy="2452687"/>
          </a:xfrm>
          <a:ln/>
        </p:spPr>
      </p:sp>
      <p:sp>
        <p:nvSpPr>
          <p:cNvPr id="27652" name="Rectangle 94"/>
          <p:cNvSpPr>
            <a:spLocks noGrp="1" noChangeArrowheads="1"/>
          </p:cNvSpPr>
          <p:nvPr>
            <p:ph type="body" idx="1"/>
          </p:nvPr>
        </p:nvSpPr>
        <p:spPr>
          <a:xfrm>
            <a:off x="165101" y="2718339"/>
            <a:ext cx="6629400" cy="6276024"/>
          </a:xfrm>
          <a:noFill/>
          <a:ln/>
        </p:spPr>
        <p:txBody>
          <a:bodyPr lIns="93141" tIns="46571" rIns="93141" bIns="46571">
            <a:normAutofit/>
          </a:bodyPr>
          <a:lstStyle/>
          <a:p>
            <a:pPr marL="238275" indent="-238275">
              <a:spcBef>
                <a:spcPts val="602"/>
              </a:spcBef>
              <a:buFont typeface="Arial" pitchFamily="34" charset="0"/>
              <a:buChar char="•"/>
            </a:pPr>
            <a:r>
              <a:rPr lang="en-US" sz="1300" dirty="0">
                <a:latin typeface="Arial" pitchFamily="34" charset="0"/>
                <a:cs typeface="Arial" pitchFamily="34" charset="0"/>
              </a:rPr>
              <a:t>Transportation total delivered energy consumption (excluding pipeline) declines from 27.0 quadrillion Btu in 2013 to 26.4 quadrillion Btu in 2040 in the </a:t>
            </a:r>
            <a:r>
              <a:rPr lang="en-US" sz="1300" i="1" dirty="0">
                <a:latin typeface="Arial" pitchFamily="34" charset="0"/>
                <a:cs typeface="Arial" pitchFamily="34" charset="0"/>
              </a:rPr>
              <a:t>AEO2015</a:t>
            </a:r>
            <a:r>
              <a:rPr lang="en-US" sz="1300" dirty="0">
                <a:latin typeface="Arial" pitchFamily="34" charset="0"/>
                <a:cs typeface="Arial" pitchFamily="34" charset="0"/>
              </a:rPr>
              <a:t>.  </a:t>
            </a:r>
          </a:p>
          <a:p>
            <a:pPr marL="696496" lvl="1" indent="-238275">
              <a:spcBef>
                <a:spcPts val="602"/>
              </a:spcBef>
              <a:buFont typeface="Wingdings" pitchFamily="2" charset="2"/>
              <a:buChar char="Ø"/>
            </a:pPr>
            <a:r>
              <a:rPr lang="en-US" sz="1300" dirty="0">
                <a:latin typeface="Arial" pitchFamily="34" charset="0"/>
                <a:cs typeface="Arial" pitchFamily="34" charset="0"/>
              </a:rPr>
              <a:t>This trend differs markedly from history, which saw 1.3% average annual growth between 1973 and 2007 (the peak year for consumption).</a:t>
            </a:r>
          </a:p>
          <a:p>
            <a:pPr marL="238275" indent="-238275">
              <a:spcBef>
                <a:spcPts val="602"/>
              </a:spcBef>
              <a:buFont typeface="Arial" pitchFamily="34" charset="0"/>
              <a:buChar char="•"/>
            </a:pPr>
            <a:r>
              <a:rPr lang="en-US" sz="1300" dirty="0">
                <a:latin typeface="Arial" pitchFamily="34" charset="0"/>
                <a:cs typeface="Arial" pitchFamily="34" charset="0"/>
              </a:rPr>
              <a:t>Declining projected energy consumption is the result of a sharp drop in pure motor gasoline energy consumption, which falls 13% from 2013 to 2040.</a:t>
            </a:r>
          </a:p>
          <a:p>
            <a:pPr marL="696496" lvl="1" indent="-238275">
              <a:spcBef>
                <a:spcPts val="602"/>
              </a:spcBef>
              <a:buFont typeface="Wingdings" pitchFamily="2" charset="2"/>
              <a:buChar char="Ø"/>
            </a:pPr>
            <a:r>
              <a:rPr lang="en-US" sz="1300" dirty="0">
                <a:latin typeface="Arial" pitchFamily="34" charset="0"/>
                <a:cs typeface="Arial" pitchFamily="34" charset="0"/>
              </a:rPr>
              <a:t>Motor gasoline consumption falls due to rising light-duty vehicle fuel economy.  Fuel economy improves due to GHG emissions and CAFE standards, which more than offset the increase in motor gasoline consumption from a modest growth in total VMT.</a:t>
            </a:r>
          </a:p>
          <a:p>
            <a:pPr marL="238275" indent="-238275">
              <a:spcBef>
                <a:spcPts val="602"/>
              </a:spcBef>
              <a:buFont typeface="Arial" pitchFamily="34" charset="0"/>
              <a:buChar char="•"/>
            </a:pPr>
            <a:r>
              <a:rPr lang="en-US" sz="1300" dirty="0">
                <a:latin typeface="Arial" pitchFamily="34" charset="0"/>
                <a:cs typeface="Arial" pitchFamily="34" charset="0"/>
              </a:rPr>
              <a:t>All other transportation fuels are projected to grow between 2013 and 2040, led by diesel fuel (+1.5 quadrillion Btu) and compressed and liquefied natural gas (+0.7 quadrillion Btu).</a:t>
            </a:r>
          </a:p>
          <a:p>
            <a:pPr marL="696496" lvl="1" indent="-238275">
              <a:spcBef>
                <a:spcPts val="602"/>
              </a:spcBef>
              <a:buFont typeface="Wingdings" pitchFamily="2" charset="2"/>
              <a:buChar char="Ø"/>
            </a:pPr>
            <a:r>
              <a:rPr lang="en-US" sz="1300" dirty="0">
                <a:latin typeface="Arial" pitchFamily="34" charset="0"/>
                <a:cs typeface="Arial" pitchFamily="34" charset="0"/>
              </a:rPr>
              <a:t>Rising diesel fuel consumption comes from strong growth in heavy-duty vehicle miles traveled, tempered only somewhat by rising GHG and fuel consumption standards.</a:t>
            </a:r>
          </a:p>
          <a:p>
            <a:pPr marL="696496" lvl="1" indent="-238275">
              <a:spcBef>
                <a:spcPts val="602"/>
              </a:spcBef>
              <a:buFont typeface="Wingdings" pitchFamily="2" charset="2"/>
              <a:buChar char="Ø"/>
            </a:pPr>
            <a:r>
              <a:rPr lang="en-US" sz="1300" dirty="0">
                <a:latin typeface="Arial" pitchFamily="34" charset="0"/>
                <a:cs typeface="Arial" pitchFamily="34" charset="0"/>
              </a:rPr>
              <a:t>Growing use of natural gas as a transportation fuel by the end of the projection occurs as increased numbers of heavy-duty vehicles, locomotives, and marine vessels switch away from diesel fuel due to fuel price dynamics.</a:t>
            </a:r>
          </a:p>
          <a:p>
            <a:pPr marL="696496" lvl="1" indent="-238275">
              <a:spcBef>
                <a:spcPts val="602"/>
              </a:spcBef>
              <a:buFont typeface="Wingdings" pitchFamily="2" charset="2"/>
              <a:buChar char="Ø"/>
            </a:pPr>
            <a:r>
              <a:rPr lang="en-US" sz="1300" dirty="0">
                <a:latin typeface="Arial" pitchFamily="34" charset="0"/>
                <a:cs typeface="Arial" pitchFamily="34" charset="0"/>
              </a:rPr>
              <a:t>Jet fuel consumption increases modestly as growth in personal air travel is tempered by increased energy efficiency.</a:t>
            </a:r>
          </a:p>
          <a:p>
            <a:pPr marL="238275" indent="-238275">
              <a:spcBef>
                <a:spcPts val="602"/>
              </a:spcBef>
              <a:buFont typeface="Arial" pitchFamily="34" charset="0"/>
              <a:buChar char="•"/>
            </a:pPr>
            <a:r>
              <a:rPr lang="en-US" sz="1300" dirty="0">
                <a:latin typeface="Arial" pitchFamily="34" charset="0"/>
                <a:cs typeface="Arial" pitchFamily="34" charset="0"/>
              </a:rPr>
              <a:t>In the big picture, the majority of energy consumed in the transportation sector by the end of the projection is still in the movement of people (mostly motor gasoline and jet fuel), although personal travel demand across modes grows more slowly than historically while energy efficiency improves at a greater rate than historically.  Energy consumed in the movement of goods (mostly diesel and natural gas) grows relatively more due to robust travel demand and moderate efficiency gains.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482600"/>
            <a:ext cx="5383213" cy="4038600"/>
          </a:xfrm>
        </p:spPr>
      </p:sp>
      <p:sp>
        <p:nvSpPr>
          <p:cNvPr id="3" name="Notes Placeholder 2"/>
          <p:cNvSpPr>
            <a:spLocks noGrp="1"/>
          </p:cNvSpPr>
          <p:nvPr>
            <p:ph type="body" idx="1"/>
          </p:nvPr>
        </p:nvSpPr>
        <p:spPr>
          <a:xfrm>
            <a:off x="701040" y="4810068"/>
            <a:ext cx="5608320" cy="4126224"/>
          </a:xfrm>
        </p:spPr>
        <p:txBody>
          <a:bodyPr>
            <a:noAutofit/>
          </a:bodyPr>
          <a:lstStyle/>
          <a:p>
            <a:pPr marL="343602" indent="-343602" defTabSz="915890">
              <a:buFont typeface="Arial" panose="020B0604020202020204" pitchFamily="34" charset="0"/>
              <a:buChar char="•"/>
              <a:defRPr/>
            </a:pPr>
            <a:r>
              <a:rPr lang="en-US" sz="1400" dirty="0"/>
              <a:t>The most significant non-OPEC contributors to production growth are Canada, the United States, Brazil, Russia, and Kazakhstan, which together account virtually all of the total net increase in non-OPEC crude and lease condensate supply.</a:t>
            </a:r>
          </a:p>
          <a:p>
            <a:pPr marL="343602" indent="-343602" eaLnBrk="1" hangingPunct="1">
              <a:buFont typeface="Arial" panose="020B0604020202020204" pitchFamily="34" charset="0"/>
              <a:buChar char="•"/>
            </a:pPr>
            <a:r>
              <a:rPr lang="en-US" sz="1400" dirty="0"/>
              <a:t>Non-OPEC crude and lease condensate production in the Reference case grows by 15.3 MMbbl/d between 2010 and 2040, led by production gains in Canada (an increase of 3.0 MMbbl/d), Brazil (2.4 MMbbl/d), United States (2.2 MMbbl/d), Kazakhstan (1.6 MMbbl/d), and Russia (1.4 MMbbl/d). </a:t>
            </a:r>
          </a:p>
          <a:p>
            <a:pPr marL="343602" indent="-343602" eaLnBrk="1" hangingPunct="1">
              <a:buFont typeface="Arial" panose="020B0604020202020204" pitchFamily="34" charset="0"/>
              <a:buChar char="•"/>
            </a:pPr>
            <a:r>
              <a:rPr lang="en-US" sz="1400" dirty="0"/>
              <a:t>In a shift from recent past IEOs, Mexico shows an increase over the projection in the IEO2014 Reference case of 0.8 MMbbl/d based on substantial near-term investment made by PEMEX and in the longer term, the impact of the changes in liberalizing Mexico’s energy laws, which we will talk about later in the presentation.</a:t>
            </a:r>
          </a:p>
          <a:p>
            <a:pPr eaLnBrk="1" hangingPunct="1">
              <a:buFont typeface="Arial" pitchFamily="34" charset="0"/>
              <a:buNone/>
            </a:pP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69974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568352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8" y="4263500"/>
            <a:ext cx="6854259" cy="4721325"/>
          </a:xfrm>
        </p:spPr>
        <p:txBody>
          <a:bodyPr>
            <a:noAutofit/>
          </a:bodyPr>
          <a:lstStyle/>
          <a:p>
            <a:pPr marL="286388" indent="-286388">
              <a:spcBef>
                <a:spcPts val="602"/>
              </a:spcBef>
              <a:buFont typeface="Arial" panose="020B0604020202020204" pitchFamily="34" charset="0"/>
              <a:buChar char="•"/>
            </a:pPr>
            <a:r>
              <a:rPr lang="en-US" sz="1300" dirty="0">
                <a:latin typeface="Arial" panose="020B0604020202020204" pitchFamily="34" charset="0"/>
                <a:cs typeface="Arial" panose="020B0604020202020204" pitchFamily="34" charset="0"/>
              </a:rPr>
              <a:t>In the Reference case, the Henry Hub natural gas spot price (in 2013 dollars) rises from $3.69/million Btu in 2015 to $4.88/million Btu in 2020 and to $7.85/million Btu in 2040,  as increased demand in domestic and international markets leads to the production of increasingly expensive resources.</a:t>
            </a:r>
          </a:p>
          <a:p>
            <a:pPr marL="286388" indent="-286388">
              <a:spcBef>
                <a:spcPts val="602"/>
              </a:spcBef>
              <a:buFont typeface="Arial" panose="020B0604020202020204" pitchFamily="34" charset="0"/>
              <a:buChar char="•"/>
            </a:pPr>
            <a:r>
              <a:rPr lang="en-US" sz="1300" dirty="0">
                <a:latin typeface="Arial" panose="020B0604020202020204" pitchFamily="34" charset="0"/>
                <a:cs typeface="Arial" panose="020B0604020202020204" pitchFamily="34" charset="0"/>
              </a:rPr>
              <a:t>The Henry Hub natural gas spot price is lowest in the High Oil and Gas Resource case, which assumes greater estimated ultimate recovery per well, closer well spacing, and greater gains in technological development. In the High Oil and Gas Resource case, the Henry Hub natural gas spot price peaks at $4.38/million Btu in 2040 (44% below the Reference case price that year). </a:t>
            </a:r>
          </a:p>
          <a:p>
            <a:pPr marL="286388" indent="-286388">
              <a:spcBef>
                <a:spcPts val="602"/>
              </a:spcBef>
              <a:buFont typeface="Arial" panose="020B0604020202020204" pitchFamily="34" charset="0"/>
              <a:buChar char="•"/>
            </a:pPr>
            <a:r>
              <a:rPr lang="en-US" sz="1300" dirty="0">
                <a:latin typeface="Arial" panose="020B0604020202020204" pitchFamily="34" charset="0"/>
                <a:cs typeface="Arial" panose="020B0604020202020204" pitchFamily="34" charset="0"/>
              </a:rPr>
              <a:t>Henry Hub natural gas spot prices are highest in the High Oil Price case, which assumes the same level of resource availability as the Reference case, but different Brent crude oil prices. In the High Oil Price case, the Henry Hub natural gas spot price remains close to the Reference case price through 2020; however, higher overseas demand for U.S. LNG exports raises the average Henry Hub price to $10.63/million Btu in 2040, which is 35% above the Reference case price. </a:t>
            </a:r>
          </a:p>
          <a:p>
            <a:pPr marL="286388" indent="-286388">
              <a:spcBef>
                <a:spcPts val="602"/>
              </a:spcBef>
              <a:buFont typeface="Arial" panose="020B0604020202020204" pitchFamily="34" charset="0"/>
              <a:buChar char="•"/>
            </a:pPr>
            <a:r>
              <a:rPr lang="en-US" sz="1300" dirty="0">
                <a:latin typeface="Arial" panose="020B0604020202020204" pitchFamily="34" charset="0"/>
                <a:cs typeface="Arial" panose="020B0604020202020204" pitchFamily="34" charset="0"/>
              </a:rPr>
              <a:t>The opposite occurs in the Low Oil Price case: low Brent crude oil prices cause oil-linked LNG contracts to become relatively less expensive and make U.S. LNG exports less competitive. Lower overseas demand for U.S. LNG exports causes the average Henry Hub price to reach only $7.15/million Btu in 2040, 9% lower than in the Reference case.</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41" tIns="46571" rIns="93141" bIns="46571" anchor="b"/>
          <a:lstStyle/>
          <a:p>
            <a:pPr algn="r" defTabSz="930185" fontAlgn="auto">
              <a:spcBef>
                <a:spcPts val="0"/>
              </a:spcBef>
              <a:spcAft>
                <a:spcPts val="0"/>
              </a:spcAft>
            </a:pPr>
            <a:fld id="{10E5EEC7-062D-4A4F-B235-43C101952428}" type="slidenum">
              <a:rPr lang="en-US" sz="1200">
                <a:solidFill>
                  <a:prstClr val="black"/>
                </a:solidFill>
                <a:latin typeface="Calibri"/>
              </a:rPr>
              <a:pPr algn="r" defTabSz="930185" fontAlgn="auto">
                <a:spcBef>
                  <a:spcPts val="0"/>
                </a:spcBef>
                <a:spcAft>
                  <a:spcPts val="0"/>
                </a:spcAft>
              </a:pPr>
              <a:t>26</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227" tIns="46616" rIns="93227" bIns="46616" anchor="b"/>
          <a:lstStyle/>
          <a:p>
            <a:pPr algn="r" defTabSz="931774" fontAlgn="auto">
              <a:spcBef>
                <a:spcPts val="0"/>
              </a:spcBef>
              <a:spcAft>
                <a:spcPts val="0"/>
              </a:spcAft>
            </a:pPr>
            <a:fld id="{82F1F28D-463C-4AD6-BC28-DCFFF59488E5}" type="slidenum">
              <a:rPr lang="en-US" sz="1200">
                <a:solidFill>
                  <a:prstClr val="black"/>
                </a:solidFill>
                <a:latin typeface="Calibri"/>
              </a:rPr>
              <a:pPr algn="r" defTabSz="931774" fontAlgn="auto">
                <a:spcBef>
                  <a:spcPts val="0"/>
                </a:spcBef>
                <a:spcAft>
                  <a:spcPts val="0"/>
                </a:spcAft>
              </a:pPr>
              <a:t>26</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579563" y="93663"/>
            <a:ext cx="3944937" cy="2959100"/>
          </a:xfrm>
          <a:ln/>
        </p:spPr>
      </p:sp>
      <p:sp>
        <p:nvSpPr>
          <p:cNvPr id="27652" name="Rectangle 94"/>
          <p:cNvSpPr>
            <a:spLocks noGrp="1" noChangeArrowheads="1"/>
          </p:cNvSpPr>
          <p:nvPr>
            <p:ph type="body" idx="1"/>
          </p:nvPr>
        </p:nvSpPr>
        <p:spPr>
          <a:xfrm>
            <a:off x="66917" y="3099860"/>
            <a:ext cx="6863819" cy="3948745"/>
          </a:xfrm>
          <a:noFill/>
          <a:ln/>
        </p:spPr>
        <p:txBody>
          <a:bodyPr lIns="93141" tIns="46571" rIns="93141" bIns="46571">
            <a:normAutofit/>
          </a:bodyPr>
          <a:lstStyle/>
          <a:p>
            <a:pPr marL="171833" indent="-171833">
              <a:spcBef>
                <a:spcPts val="602"/>
              </a:spcBef>
              <a:buFont typeface="Arial" panose="020B0604020202020204" pitchFamily="34" charset="0"/>
              <a:buChar char="•"/>
            </a:pPr>
            <a:r>
              <a:rPr lang="en-US" sz="1300" dirty="0"/>
              <a:t>Three sources of future natural gas production </a:t>
            </a:r>
            <a:r>
              <a:rPr lang="en-US" sz="1300" u="sng" dirty="0"/>
              <a:t>growth</a:t>
            </a:r>
            <a:r>
              <a:rPr lang="en-US" sz="1300" dirty="0"/>
              <a:t> (in order of importance):  </a:t>
            </a:r>
          </a:p>
          <a:p>
            <a:pPr lvl="1">
              <a:spcBef>
                <a:spcPts val="602"/>
              </a:spcBef>
            </a:pPr>
            <a:r>
              <a:rPr lang="en-US" sz="1300" dirty="0"/>
              <a:t>1) shale gas, 2) tight gas, and 3) Alaska gas.</a:t>
            </a:r>
          </a:p>
          <a:p>
            <a:pPr marL="171833" indent="-171833">
              <a:spcBef>
                <a:spcPts val="602"/>
              </a:spcBef>
              <a:buFont typeface="Arial" panose="020B0604020202020204" pitchFamily="34" charset="0"/>
              <a:buChar char="•"/>
            </a:pPr>
            <a:r>
              <a:rPr lang="en-US" sz="1300" dirty="0"/>
              <a:t>Shale gas production grows throughout the projections.</a:t>
            </a:r>
          </a:p>
          <a:p>
            <a:pPr marL="171833" indent="-171833">
              <a:spcBef>
                <a:spcPts val="602"/>
              </a:spcBef>
              <a:buFont typeface="Arial" panose="020B0604020202020204" pitchFamily="34" charset="0"/>
              <a:buChar char="•"/>
            </a:pPr>
            <a:r>
              <a:rPr lang="en-US" sz="1300" dirty="0"/>
              <a:t>The six largest shale gas plays  in relative order of cumulative production from 2013 through 2040:</a:t>
            </a:r>
          </a:p>
          <a:p>
            <a:pPr marL="687332" indent="-229111">
              <a:spcBef>
                <a:spcPts val="602"/>
              </a:spcBef>
              <a:buFont typeface="Wingdings" panose="05000000000000000000" pitchFamily="2" charset="2"/>
              <a:buChar char="Ø"/>
            </a:pPr>
            <a:r>
              <a:rPr lang="en-US" sz="1300" dirty="0"/>
              <a:t>Marcellus (150 Tcf, 2013-2040),</a:t>
            </a:r>
          </a:p>
          <a:p>
            <a:pPr marL="687332" indent="-229111">
              <a:spcBef>
                <a:spcPts val="602"/>
              </a:spcBef>
              <a:buFont typeface="Wingdings" panose="05000000000000000000" pitchFamily="2" charset="2"/>
              <a:buChar char="Ø"/>
            </a:pPr>
            <a:r>
              <a:rPr lang="en-US" sz="1300" dirty="0"/>
              <a:t>Haynesville (81 Tcf, 2013-2040),</a:t>
            </a:r>
          </a:p>
          <a:p>
            <a:pPr marL="687332" indent="-229111">
              <a:spcBef>
                <a:spcPts val="602"/>
              </a:spcBef>
              <a:buFont typeface="Wingdings" panose="05000000000000000000" pitchFamily="2" charset="2"/>
              <a:buChar char="Ø"/>
            </a:pPr>
            <a:r>
              <a:rPr lang="en-US" sz="1300" dirty="0"/>
              <a:t>Eagle Ford (53 Tcf, 2013-2040),</a:t>
            </a:r>
          </a:p>
          <a:p>
            <a:pPr marL="687332" indent="-229111">
              <a:spcBef>
                <a:spcPts val="602"/>
              </a:spcBef>
              <a:buFont typeface="Wingdings" panose="05000000000000000000" pitchFamily="2" charset="2"/>
              <a:buChar char="Ø"/>
            </a:pPr>
            <a:r>
              <a:rPr lang="en-US" sz="1300" dirty="0"/>
              <a:t>Barnett (39 Tcf, 2013-2040),</a:t>
            </a:r>
          </a:p>
          <a:p>
            <a:pPr marL="687332" indent="-229111">
              <a:spcBef>
                <a:spcPts val="602"/>
              </a:spcBef>
              <a:buFont typeface="Wingdings" panose="05000000000000000000" pitchFamily="2" charset="2"/>
              <a:buChar char="Ø"/>
            </a:pPr>
            <a:r>
              <a:rPr lang="en-US" sz="1300" dirty="0"/>
              <a:t>Utica (27 Tcf, 2013-2040),</a:t>
            </a:r>
          </a:p>
          <a:p>
            <a:pPr marL="687332" indent="-229111">
              <a:spcBef>
                <a:spcPts val="602"/>
              </a:spcBef>
              <a:buFont typeface="Wingdings" panose="05000000000000000000" pitchFamily="2" charset="2"/>
              <a:buChar char="Ø"/>
            </a:pPr>
            <a:r>
              <a:rPr lang="en-US" sz="1300" dirty="0"/>
              <a:t>Fayetteville (27 Tcf, 2013-2040)</a:t>
            </a:r>
          </a:p>
          <a:p>
            <a:pPr marL="171833" indent="-171833">
              <a:spcBef>
                <a:spcPts val="602"/>
              </a:spcBef>
              <a:buFont typeface="Arial" panose="020B0604020202020204" pitchFamily="34" charset="0"/>
              <a:buChar char="•"/>
            </a:pPr>
            <a:r>
              <a:rPr lang="en-US" sz="1300" dirty="0"/>
              <a:t>Tight gas production growth occurs in the sedimentary basins located in the Dakotas/Rocky Mountains and Gulf Coast regions.</a:t>
            </a:r>
          </a:p>
          <a:p>
            <a:pPr marL="171833" indent="-171833">
              <a:spcBef>
                <a:spcPts val="602"/>
              </a:spcBef>
              <a:buFont typeface="Arial" panose="020B0604020202020204" pitchFamily="34" charset="0"/>
              <a:buChar char="•"/>
            </a:pPr>
            <a:r>
              <a:rPr lang="en-US" sz="1300" dirty="0"/>
              <a:t>Alaska gas production grows during the projections due to the construction and operation of an LNG export facility, which goes into operation in 2027, eventually shipping 800 Bcf per year.</a:t>
            </a:r>
          </a:p>
        </p:txBody>
      </p:sp>
      <p:graphicFrame>
        <p:nvGraphicFramePr>
          <p:cNvPr id="8" name="Table 7"/>
          <p:cNvGraphicFramePr>
            <a:graphicFrameLocks noGrp="1"/>
          </p:cNvGraphicFramePr>
          <p:nvPr>
            <p:extLst>
              <p:ext uri="{D42A27DB-BD31-4B8C-83A1-F6EECF244321}">
                <p14:modId xmlns:p14="http://schemas.microsoft.com/office/powerpoint/2010/main" val="529266378"/>
              </p:ext>
            </p:extLst>
          </p:nvPr>
        </p:nvGraphicFramePr>
        <p:xfrm>
          <a:off x="261613" y="6774919"/>
          <a:ext cx="6553813" cy="2216407"/>
        </p:xfrm>
        <a:graphic>
          <a:graphicData uri="http://schemas.openxmlformats.org/drawingml/2006/table">
            <a:tbl>
              <a:tblPr/>
              <a:tblGrid>
                <a:gridCol w="1589978"/>
                <a:gridCol w="620479"/>
                <a:gridCol w="620479"/>
                <a:gridCol w="620479"/>
                <a:gridCol w="620479"/>
                <a:gridCol w="620479"/>
                <a:gridCol w="620479"/>
                <a:gridCol w="620479"/>
                <a:gridCol w="620479"/>
              </a:tblGrid>
              <a:tr h="407838">
                <a:tc>
                  <a:txBody>
                    <a:bodyPr/>
                    <a:lstStyle/>
                    <a:p>
                      <a:pPr algn="l" fontAlgn="b"/>
                      <a:r>
                        <a:rPr lang="en-US" sz="800" b="1" i="0" u="none" strike="noStrike" dirty="0">
                          <a:solidFill>
                            <a:srgbClr val="000000"/>
                          </a:solidFill>
                          <a:latin typeface="Arial" pitchFamily="34" charset="0"/>
                          <a:cs typeface="Arial" pitchFamily="34" charset="0"/>
                        </a:rPr>
                        <a:t>trillion cubic feet</a:t>
                      </a:r>
                    </a:p>
                  </a:txBody>
                  <a:tcPr marL="7241" marR="7241" marT="72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41" marR="7241" marT="72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7241" marR="7241" marT="72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7241" marR="7241" marT="7224" marB="0" anchor="b">
                    <a:lnL>
                      <a:noFill/>
                    </a:lnL>
                    <a:lnR>
                      <a:noFill/>
                    </a:lnR>
                    <a:lnT>
                      <a:noFill/>
                    </a:lnT>
                    <a:lnB w="6350" cap="flat" cmpd="sng" algn="ctr">
                      <a:solidFill>
                        <a:srgbClr val="000000"/>
                      </a:solidFill>
                      <a:prstDash val="solid"/>
                      <a:round/>
                      <a:headEnd type="none" w="med" len="med"/>
                      <a:tailEnd type="none" w="med" len="med"/>
                    </a:lnB>
                  </a:tcPr>
                </a:tc>
              </a:tr>
              <a:tr h="225325">
                <a:tc>
                  <a:txBody>
                    <a:bodyPr/>
                    <a:lstStyle/>
                    <a:p>
                      <a:pPr algn="l" fontAlgn="b"/>
                      <a:r>
                        <a:rPr lang="en-US" sz="800" b="0" i="0" u="none" strike="noStrike" dirty="0">
                          <a:solidFill>
                            <a:srgbClr val="000000"/>
                          </a:solidFill>
                          <a:latin typeface="Arial" pitchFamily="34" charset="0"/>
                          <a:cs typeface="Arial" pitchFamily="34" charset="0"/>
                        </a:rPr>
                        <a:t>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2005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smtClean="0">
                          <a:solidFill>
                            <a:srgbClr val="000000"/>
                          </a:solidFill>
                          <a:effectLst/>
                          <a:latin typeface="Calibri"/>
                        </a:rPr>
                        <a:t>2040</a:t>
                      </a:r>
                      <a:endParaRPr lang="en-US" sz="900" b="1" i="0" u="none" strike="noStrike" dirty="0">
                        <a:solidFill>
                          <a:srgbClr val="000000"/>
                        </a:solidFill>
                        <a:effectLst/>
                        <a:latin typeface="Calibri"/>
                      </a:endParaRP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%change</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AAGR,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a:solidFill>
                            <a:srgbClr val="000000"/>
                          </a:solidFill>
                          <a:latin typeface="Arial" pitchFamily="34" charset="0"/>
                          <a:cs typeface="Arial" pitchFamily="34" charset="0"/>
                        </a:rPr>
                        <a:t>Coalbed methane</a:t>
                      </a: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1.75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1.81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1.38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1.45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1.32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1.25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-0.1%</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95">
                <a:tc>
                  <a:txBody>
                    <a:bodyPr/>
                    <a:lstStyle/>
                    <a:p>
                      <a:pPr algn="r" fontAlgn="b"/>
                      <a:r>
                        <a:rPr lang="en-US" sz="800" b="0" i="0" u="none" strike="noStrike" dirty="0">
                          <a:solidFill>
                            <a:srgbClr val="000000"/>
                          </a:solidFill>
                          <a:latin typeface="Arial" pitchFamily="34" charset="0"/>
                          <a:cs typeface="Arial" pitchFamily="34" charset="0"/>
                        </a:rPr>
                        <a:t>Alaska</a:t>
                      </a: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0.46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0.35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0.27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0.25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1.15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264%</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4.9%</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smtClean="0">
                          <a:solidFill>
                            <a:srgbClr val="000000"/>
                          </a:solidFill>
                          <a:latin typeface="Arial" pitchFamily="34" charset="0"/>
                          <a:cs typeface="Arial" pitchFamily="34" charset="0"/>
                        </a:rPr>
                        <a:t>Lower 48 </a:t>
                      </a:r>
                      <a:r>
                        <a:rPr lang="en-US" sz="800" b="0" i="0" u="none" strike="noStrike" dirty="0">
                          <a:solidFill>
                            <a:srgbClr val="000000"/>
                          </a:solidFill>
                          <a:latin typeface="Arial" pitchFamily="34" charset="0"/>
                          <a:cs typeface="Arial" pitchFamily="34" charset="0"/>
                        </a:rPr>
                        <a:t>offshore</a:t>
                      </a: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3.37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2.44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1.61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2.16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2.81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93%</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2.5%</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smtClean="0">
                          <a:solidFill>
                            <a:srgbClr val="000000"/>
                          </a:solidFill>
                          <a:latin typeface="Arial" pitchFamily="34" charset="0"/>
                          <a:cs typeface="Arial" pitchFamily="34" charset="0"/>
                        </a:rPr>
                        <a:t>Other</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6.73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5.77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4.81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4.42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4.19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3.69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-34%</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-1.5%</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a:solidFill>
                            <a:srgbClr val="000000"/>
                          </a:solidFill>
                          <a:latin typeface="Arial" pitchFamily="34" charset="0"/>
                          <a:cs typeface="Arial" pitchFamily="34" charset="0"/>
                        </a:rPr>
                        <a:t>Tight gas</a:t>
                      </a: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4.61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5.47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5.55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6.97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59%</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1.7%</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a:solidFill>
                            <a:srgbClr val="000000"/>
                          </a:solidFill>
                          <a:latin typeface="Arial" pitchFamily="34" charset="0"/>
                          <a:cs typeface="Arial" pitchFamily="34" charset="0"/>
                        </a:rPr>
                        <a:t>Shale gas</a:t>
                      </a: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5.47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13.62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15.44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17.03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19.58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73%</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25">
                <a:tc>
                  <a:txBody>
                    <a:bodyPr/>
                    <a:lstStyle/>
                    <a:p>
                      <a:pPr algn="r" fontAlgn="b"/>
                      <a:r>
                        <a:rPr lang="en-US" sz="800" b="0" i="0" u="none" strike="noStrike" dirty="0">
                          <a:solidFill>
                            <a:srgbClr val="000000"/>
                          </a:solidFill>
                          <a:latin typeface="Arial" pitchFamily="34" charset="0"/>
                          <a:cs typeface="Arial" pitchFamily="34" charset="0"/>
                        </a:rPr>
                        <a:t>Total</a:t>
                      </a: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18.05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21.32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26.43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28.82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30.51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35.45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45%</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1.4%</a:t>
                      </a:r>
                      <a:endParaRPr lang="en-US" sz="800" b="0" i="0" u="none" strike="noStrike" dirty="0">
                        <a:solidFill>
                          <a:srgbClr val="000000"/>
                        </a:solidFill>
                        <a:latin typeface="Arial" pitchFamily="34" charset="0"/>
                        <a:cs typeface="Arial" pitchFamily="34" charset="0"/>
                      </a:endParaRPr>
                    </a:p>
                  </a:txBody>
                  <a:tcPr marL="7241" marR="7241" marT="72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9026" y="4301653"/>
            <a:ext cx="6710901" cy="4691276"/>
          </a:xfrm>
        </p:spPr>
        <p:txBody>
          <a:bodyPr>
            <a:normAutofit/>
          </a:bodyPr>
          <a:lstStyle/>
          <a:p>
            <a:pPr marL="239310" indent="-239310">
              <a:spcBef>
                <a:spcPts val="602"/>
              </a:spcBef>
              <a:buFont typeface="Arial" pitchFamily="34" charset="0"/>
              <a:buChar char="•"/>
            </a:pPr>
            <a:r>
              <a:rPr lang="en-US" sz="1600" dirty="0">
                <a:latin typeface="Arial" pitchFamily="34" charset="0"/>
                <a:cs typeface="Arial" pitchFamily="34" charset="0"/>
              </a:rPr>
              <a:t>Natural gas consumption grows with increased supply and more competitive prices.  Consumption  is widely dispersed throughout the economy.  However, the largest share of the growth is in the electric power and industrial sectors, which benefit from more competitive natural gas supplies.</a:t>
            </a:r>
          </a:p>
          <a:p>
            <a:pPr marL="239310" indent="-239310">
              <a:spcBef>
                <a:spcPts val="602"/>
              </a:spcBef>
              <a:buFont typeface="Arial" pitchFamily="34" charset="0"/>
              <a:buChar char="•"/>
            </a:pPr>
            <a:r>
              <a:rPr lang="en-US" sz="1600" dirty="0">
                <a:latin typeface="Arial" pitchFamily="34" charset="0"/>
                <a:cs typeface="Arial" pitchFamily="34" charset="0"/>
              </a:rPr>
              <a:t>Natural gas use in the </a:t>
            </a:r>
            <a:r>
              <a:rPr lang="en-US" sz="1600" i="1" dirty="0">
                <a:latin typeface="Arial" pitchFamily="34" charset="0"/>
                <a:cs typeface="Arial" pitchFamily="34" charset="0"/>
              </a:rPr>
              <a:t>AEO2015</a:t>
            </a:r>
            <a:r>
              <a:rPr lang="en-US" sz="1600" dirty="0">
                <a:latin typeface="Arial" pitchFamily="34" charset="0"/>
                <a:cs typeface="Arial" pitchFamily="34" charset="0"/>
              </a:rPr>
              <a:t> Reference case increases in all sectors except for residential, which declines due to increasing efficiency, a reduction in space heating needs, and slow population growth.</a:t>
            </a:r>
          </a:p>
          <a:p>
            <a:pPr marL="239310" indent="-239310">
              <a:spcBef>
                <a:spcPts val="602"/>
              </a:spcBef>
              <a:buFont typeface="Arial" pitchFamily="34" charset="0"/>
              <a:buChar char="•"/>
            </a:pPr>
            <a:r>
              <a:rPr lang="en-US" sz="1600" dirty="0">
                <a:latin typeface="Arial" pitchFamily="34" charset="0"/>
                <a:cs typeface="Arial" pitchFamily="34" charset="0"/>
              </a:rPr>
              <a:t>Industrial natural gas consumption grows strongly, rising from 9.1 quadrillion Btu in 2013 to 11.2 in 2040.</a:t>
            </a:r>
          </a:p>
          <a:p>
            <a:pPr marL="239310" indent="-239310">
              <a:spcBef>
                <a:spcPts val="602"/>
              </a:spcBef>
              <a:buFont typeface="Arial" pitchFamily="34" charset="0"/>
              <a:buChar char="•"/>
            </a:pPr>
            <a:r>
              <a:rPr lang="en-US" sz="1600" dirty="0">
                <a:latin typeface="Arial" pitchFamily="34" charset="0"/>
                <a:cs typeface="Arial" pitchFamily="34" charset="0"/>
              </a:rPr>
              <a:t>Although little natural gas has been used historically in the transportation sector, a small but growing share of natural gas is consumed in the transportation sector in </a:t>
            </a:r>
            <a:r>
              <a:rPr lang="en-US" sz="1600" i="1" dirty="0">
                <a:latin typeface="Arial" pitchFamily="34" charset="0"/>
                <a:cs typeface="Arial" pitchFamily="34" charset="0"/>
              </a:rPr>
              <a:t>AEO2015</a:t>
            </a:r>
            <a:r>
              <a:rPr lang="en-US" sz="1600"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466725"/>
            <a:ext cx="4648200" cy="3486150"/>
          </a:xfrm>
        </p:spPr>
      </p:sp>
      <p:sp>
        <p:nvSpPr>
          <p:cNvPr id="3" name="Notes Placeholder 2"/>
          <p:cNvSpPr>
            <a:spLocks noGrp="1"/>
          </p:cNvSpPr>
          <p:nvPr>
            <p:ph type="body" idx="1"/>
          </p:nvPr>
        </p:nvSpPr>
        <p:spPr>
          <a:xfrm>
            <a:off x="0" y="3996436"/>
            <a:ext cx="7010400" cy="4826243"/>
          </a:xfrm>
        </p:spPr>
        <p:txBody>
          <a:bodyPr>
            <a:noAutofit/>
          </a:bodyPr>
          <a:lstStyle/>
          <a:p>
            <a:pPr marL="286388" indent="-286388">
              <a:spcBef>
                <a:spcPts val="602"/>
              </a:spcBef>
              <a:buFont typeface="Arial" panose="020B0604020202020204" pitchFamily="34" charset="0"/>
              <a:buChar char="•"/>
            </a:pPr>
            <a:r>
              <a:rPr lang="en-US" sz="1300" dirty="0">
                <a:latin typeface="Arial" panose="020B0604020202020204" pitchFamily="34" charset="0"/>
                <a:cs typeface="Arial" panose="020B0604020202020204" pitchFamily="34" charset="0"/>
              </a:rPr>
              <a:t>Net energy imports end by 2030 in the AEO2015 Reference case and earlier in the High Oil Price and High Oil and Gas Resource cases (by 2019).  Significant net energy imports persist only in the Low Oil Price and High Economic Growth cases, where U.S. supply is lower and demand is higher.</a:t>
            </a:r>
          </a:p>
          <a:p>
            <a:pPr marL="286388" indent="-286388">
              <a:spcBef>
                <a:spcPts val="602"/>
              </a:spcBef>
              <a:buFont typeface="Arial" panose="020B0604020202020204" pitchFamily="34" charset="0"/>
              <a:buChar char="•"/>
            </a:pPr>
            <a:r>
              <a:rPr lang="en-US" sz="1300" dirty="0">
                <a:latin typeface="Arial" panose="020B0604020202020204" pitchFamily="34" charset="0"/>
                <a:cs typeface="Arial" panose="020B0604020202020204" pitchFamily="34" charset="0"/>
              </a:rPr>
              <a:t>Through 2020, strong growth in domestic crude oil production from tight formations leads to a decline in net petroleum imports and growth in condensate and product exports in all AEO2015 cases. The net import share of petroleum and other liquids product supplied falls from 26% in 2014 to 15% in 2025 and then rises slightly to 17% in 2040 in the Reference case.</a:t>
            </a:r>
          </a:p>
          <a:p>
            <a:pPr marL="286388" indent="-286388">
              <a:spcBef>
                <a:spcPts val="602"/>
              </a:spcBef>
              <a:buFont typeface="Arial" panose="020B0604020202020204" pitchFamily="34" charset="0"/>
              <a:buChar char="•"/>
            </a:pPr>
            <a:r>
              <a:rPr lang="en-US" sz="1300" dirty="0">
                <a:latin typeface="Arial" panose="020B0604020202020204" pitchFamily="34" charset="0"/>
                <a:cs typeface="Arial" panose="020B0604020202020204" pitchFamily="34" charset="0"/>
              </a:rPr>
              <a:t>The United States transitions from being a net importer of natural gas to a net exporter by 2017 in all cases, with net exports in 2040 ranging from 3.0 trillion cubic feet (Tcf) in the Low Oil Price case to 13.1 Tcf in the High Oil and Gas Resource case.</a:t>
            </a:r>
          </a:p>
          <a:p>
            <a:pPr marL="286388" indent="-286388">
              <a:spcBef>
                <a:spcPts val="602"/>
              </a:spcBef>
              <a:buFont typeface="Arial" panose="020B0604020202020204" pitchFamily="34" charset="0"/>
              <a:buChar char="•"/>
            </a:pPr>
            <a:r>
              <a:rPr lang="en-US" sz="1300" dirty="0">
                <a:latin typeface="Arial" panose="020B0604020202020204" pitchFamily="34" charset="0"/>
                <a:cs typeface="Arial" panose="020B0604020202020204" pitchFamily="34" charset="0"/>
              </a:rPr>
              <a:t>U.S. energy use grows at a modest annual rate of 0.3%/year from 2013 through 2040 in the Reference case, far below the rates of economic growth (2.4%/year) and population growth (0.7%/year).  Declines in energy use reflect the use of more energy-efficient technologies and existing policies that promote increased energy efficiency.</a:t>
            </a:r>
          </a:p>
          <a:p>
            <a:pPr marL="286388" indent="-286388">
              <a:spcBef>
                <a:spcPts val="602"/>
              </a:spcBef>
              <a:buFont typeface="Arial" panose="020B0604020202020204" pitchFamily="34" charset="0"/>
              <a:buChar char="•"/>
            </a:pPr>
            <a:r>
              <a:rPr lang="en-US" sz="1300" dirty="0">
                <a:latin typeface="Arial" panose="020B0604020202020204" pitchFamily="34" charset="0"/>
                <a:cs typeface="Arial" panose="020B0604020202020204" pitchFamily="34" charset="0"/>
              </a:rPr>
              <a:t>Continued growth in renewable electricity production—combined with slower growth in electricity demand, rising natural gas prices, and little change in nuclear capacity—leads to relatively limited growth in natural gas use for electricity generation and increased use of renewables.</a:t>
            </a:r>
          </a:p>
        </p:txBody>
      </p:sp>
      <p:sp>
        <p:nvSpPr>
          <p:cNvPr id="4" name="Slide Number Placeholder 3"/>
          <p:cNvSpPr>
            <a:spLocks noGrp="1"/>
          </p:cNvSpPr>
          <p:nvPr>
            <p:ph type="sldNum" sz="quarter" idx="10"/>
          </p:nvPr>
        </p:nvSpPr>
        <p:spPr>
          <a:xfrm>
            <a:off x="3972563" y="8831583"/>
            <a:ext cx="3037840" cy="464820"/>
          </a:xfrm>
        </p:spPr>
        <p:txBody>
          <a:bodyPr/>
          <a:lstStyle/>
          <a:p>
            <a:fld id="{0EBA4C88-B6CE-4DF6-AC5C-0E11A83F5D76}"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11" tIns="46557" rIns="93111" bIns="46557" anchor="b"/>
          <a:lstStyle/>
          <a:p>
            <a:pPr algn="r" defTabSz="929890" fontAlgn="auto">
              <a:spcBef>
                <a:spcPts val="0"/>
              </a:spcBef>
              <a:spcAft>
                <a:spcPts val="0"/>
              </a:spcAft>
            </a:pPr>
            <a:fld id="{10E5EEC7-062D-4A4F-B235-43C101952428}" type="slidenum">
              <a:rPr lang="en-US" sz="1200">
                <a:solidFill>
                  <a:prstClr val="black"/>
                </a:solidFill>
                <a:latin typeface="Calibri"/>
              </a:rPr>
              <a:pPr algn="r" defTabSz="929890" fontAlgn="auto">
                <a:spcBef>
                  <a:spcPts val="0"/>
                </a:spcBef>
                <a:spcAft>
                  <a:spcPts val="0"/>
                </a:spcAft>
              </a:pPr>
              <a:t>28</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198" tIns="46601" rIns="93198" bIns="46601" anchor="b"/>
          <a:lstStyle/>
          <a:p>
            <a:pPr algn="r" defTabSz="931478" fontAlgn="auto">
              <a:spcBef>
                <a:spcPts val="0"/>
              </a:spcBef>
              <a:spcAft>
                <a:spcPts val="0"/>
              </a:spcAft>
            </a:pPr>
            <a:fld id="{82F1F28D-463C-4AD6-BC28-DCFFF59488E5}" type="slidenum">
              <a:rPr lang="en-US" sz="1200">
                <a:solidFill>
                  <a:prstClr val="black"/>
                </a:solidFill>
                <a:latin typeface="Calibri"/>
              </a:rPr>
              <a:pPr algn="r" defTabSz="931478" fontAlgn="auto">
                <a:spcBef>
                  <a:spcPts val="0"/>
                </a:spcBef>
                <a:spcAft>
                  <a:spcPts val="0"/>
                </a:spcAft>
              </a:pPr>
              <a:t>28</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444625" y="495300"/>
            <a:ext cx="4137025" cy="3101975"/>
          </a:xfrm>
          <a:ln/>
        </p:spPr>
      </p:sp>
      <p:sp>
        <p:nvSpPr>
          <p:cNvPr id="27652" name="Rectangle 94"/>
          <p:cNvSpPr>
            <a:spLocks noGrp="1" noChangeArrowheads="1"/>
          </p:cNvSpPr>
          <p:nvPr>
            <p:ph type="body" idx="1"/>
          </p:nvPr>
        </p:nvSpPr>
        <p:spPr>
          <a:xfrm>
            <a:off x="1587" y="3554125"/>
            <a:ext cx="7008813" cy="3509994"/>
          </a:xfrm>
          <a:noFill/>
          <a:ln/>
        </p:spPr>
        <p:txBody>
          <a:bodyPr lIns="93111" tIns="46557" rIns="93111" bIns="46557">
            <a:noAutofit/>
          </a:bodyPr>
          <a:lstStyle/>
          <a:p>
            <a:pPr>
              <a:spcBef>
                <a:spcPts val="602"/>
              </a:spcBef>
              <a:defRPr/>
            </a:pPr>
            <a:r>
              <a:rPr lang="en-US" sz="900" dirty="0">
                <a:latin typeface="Arial" pitchFamily="34" charset="0"/>
                <a:cs typeface="Arial" pitchFamily="34" charset="0"/>
              </a:rPr>
              <a:t>Reference case</a:t>
            </a:r>
          </a:p>
          <a:p>
            <a:pPr marL="171833" indent="-171833">
              <a:spcBef>
                <a:spcPts val="602"/>
              </a:spcBef>
              <a:buFont typeface="Arial" pitchFamily="34" charset="0"/>
              <a:buChar char="•"/>
              <a:defRPr/>
            </a:pPr>
            <a:r>
              <a:rPr lang="en-US" sz="900" dirty="0">
                <a:latin typeface="Arial" pitchFamily="34" charset="0"/>
                <a:cs typeface="Arial" pitchFamily="34" charset="0"/>
              </a:rPr>
              <a:t>The United States remains both an importer and exporter of natural gas over the projection period, although natural gas imports into the United States fall by 41% from 2013 to 2040 and natural gas exports from the United States, both via pipeline and overseas via LNG, grow by nearly four-fold over the same time period.</a:t>
            </a:r>
          </a:p>
          <a:p>
            <a:pPr marL="171833" indent="-171833">
              <a:spcBef>
                <a:spcPts val="602"/>
              </a:spcBef>
              <a:buFont typeface="Arial" pitchFamily="34" charset="0"/>
              <a:buChar char="•"/>
              <a:defRPr/>
            </a:pPr>
            <a:r>
              <a:rPr lang="en-US" sz="900" dirty="0">
                <a:latin typeface="Arial" pitchFamily="34" charset="0"/>
                <a:cs typeface="Arial" pitchFamily="34" charset="0"/>
              </a:rPr>
              <a:t>Pipeline exports of U.S. natural gas to Mexico grow by 6% per year, from 0.7 Tcf in 2013 to 3.0 Tcf in 2040, and pipeline exports to Canada grow by 0.1% per year, from 0.9 Tcf in 2013 to 0.93 Tcf in 2040 (Canadian exports peak in 2027 at 1.28 Tcf). </a:t>
            </a:r>
          </a:p>
          <a:p>
            <a:pPr marL="171833" indent="-171833">
              <a:spcBef>
                <a:spcPts val="602"/>
              </a:spcBef>
              <a:buFont typeface="Arial" pitchFamily="34" charset="0"/>
              <a:buChar char="•"/>
              <a:defRPr/>
            </a:pPr>
            <a:r>
              <a:rPr lang="en-US" sz="900" dirty="0">
                <a:latin typeface="Arial" pitchFamily="34" charset="0"/>
                <a:cs typeface="Arial" pitchFamily="34" charset="0"/>
              </a:rPr>
              <a:t>U.S. exports of LNG increase to 3.4 Tcf in 2030 and remain at that level through 2040.  Just over 2.5 Tcf of that volume originates from the lower 48, with the remainder from Alaska.</a:t>
            </a:r>
          </a:p>
          <a:p>
            <a:pPr marL="171833" indent="-171833">
              <a:spcBef>
                <a:spcPts val="602"/>
              </a:spcBef>
              <a:buFont typeface="Arial" pitchFamily="34" charset="0"/>
              <a:buChar char="•"/>
              <a:defRPr/>
            </a:pPr>
            <a:r>
              <a:rPr lang="en-US" sz="900" dirty="0">
                <a:latin typeface="Arial" pitchFamily="34" charset="0"/>
                <a:cs typeface="Arial" pitchFamily="34" charset="0"/>
              </a:rPr>
              <a:t>Natural gas pipeline net imports from Canada remain below 2013 levels through 2040 in all the AEO2015 cases, but these imports do increase in response to higher natural gas prices in the latter part of the projection period.</a:t>
            </a:r>
          </a:p>
          <a:p>
            <a:pPr>
              <a:spcBef>
                <a:spcPts val="602"/>
              </a:spcBef>
              <a:defRPr/>
            </a:pPr>
            <a:r>
              <a:rPr lang="en-US" sz="900" dirty="0">
                <a:latin typeface="Arial" pitchFamily="34" charset="0"/>
                <a:cs typeface="Arial" pitchFamily="34" charset="0"/>
              </a:rPr>
              <a:t>Other cases</a:t>
            </a:r>
          </a:p>
          <a:p>
            <a:pPr marL="171833" indent="-171833">
              <a:spcBef>
                <a:spcPts val="602"/>
              </a:spcBef>
              <a:buFont typeface="Arial" pitchFamily="34" charset="0"/>
              <a:buChar char="•"/>
              <a:defRPr/>
            </a:pPr>
            <a:r>
              <a:rPr lang="en-US" sz="900" dirty="0">
                <a:latin typeface="Arial" pitchFamily="34" charset="0"/>
                <a:cs typeface="Arial" pitchFamily="34" charset="0"/>
              </a:rPr>
              <a:t>In the High Oil and Gas Resource case, abundant U.S. dry natural gas production keeps domestic natural gas prices lower than international prices, supporting the growth of U.S. LNG exports, which total 10.3 Tcf in 2037 and account for 66% of total U.S. natural gas exports in 2040. </a:t>
            </a:r>
          </a:p>
          <a:p>
            <a:pPr marL="171833" indent="-171833">
              <a:spcBef>
                <a:spcPts val="602"/>
              </a:spcBef>
              <a:buFont typeface="Arial" pitchFamily="34" charset="0"/>
              <a:buChar char="•"/>
              <a:defRPr/>
            </a:pPr>
            <a:r>
              <a:rPr lang="en-US" sz="900" dirty="0">
                <a:latin typeface="Arial" pitchFamily="34" charset="0"/>
                <a:cs typeface="Arial" pitchFamily="34" charset="0"/>
              </a:rPr>
              <a:t>In the Low Oil Price case, with lower world oil prices, U.S. LNG exports are less competitive and grow more slowly, to a peak of 0.8 Tcf in 2018, and account for 13% of total U.S. natural gas exports in 2040. At the time that the modeling for AEO2015 was frozen, there was only one LNG project actively under construction (Sabine Pass with a capacity of 0.8 Tcf or 2.2 Bcf/d)</a:t>
            </a:r>
          </a:p>
          <a:p>
            <a:pPr marL="171833" indent="-171833">
              <a:spcBef>
                <a:spcPts val="602"/>
              </a:spcBef>
              <a:buFont typeface="Arial" pitchFamily="34" charset="0"/>
              <a:buChar char="•"/>
              <a:defRPr/>
            </a:pPr>
            <a:r>
              <a:rPr lang="en-US" sz="900" dirty="0">
                <a:latin typeface="Arial" pitchFamily="34" charset="0"/>
                <a:cs typeface="Arial" pitchFamily="34" charset="0"/>
              </a:rPr>
              <a:t>The United States continues to import small volumes of LNG, largely to help satisfy peak winter demand in the Northeast.</a:t>
            </a:r>
          </a:p>
          <a:p>
            <a:pPr marL="171833" indent="-171833">
              <a:spcBef>
                <a:spcPts val="602"/>
              </a:spcBef>
              <a:buFont typeface="Arial" pitchFamily="34" charset="0"/>
              <a:buChar char="•"/>
              <a:defRPr/>
            </a:pPr>
            <a:r>
              <a:rPr lang="en-US" sz="900" dirty="0">
                <a:latin typeface="Arial" pitchFamily="34" charset="0"/>
                <a:cs typeface="Arial" pitchFamily="34" charset="0"/>
              </a:rPr>
              <a:t>Projected exports are sensitive to assumptions regarding conditions in U.S. and global natural gas markets. </a:t>
            </a:r>
            <a:endParaRPr lang="en-US" sz="900" b="1" dirty="0">
              <a:latin typeface="Arial" pitchFamily="34" charset="0"/>
              <a:cs typeface="Arial" pitchFamily="34" charset="0"/>
            </a:endParaRPr>
          </a:p>
          <a:p>
            <a:pPr marL="229055" indent="-229055">
              <a:spcAft>
                <a:spcPts val="1200"/>
              </a:spcAft>
              <a:buFont typeface="Arial" pitchFamily="34" charset="0"/>
              <a:buChar char="•"/>
            </a:pPr>
            <a:endParaRPr lang="en-US" sz="900" dirty="0"/>
          </a:p>
        </p:txBody>
      </p:sp>
      <p:graphicFrame>
        <p:nvGraphicFramePr>
          <p:cNvPr id="7" name="Table 6"/>
          <p:cNvGraphicFramePr>
            <a:graphicFrameLocks noGrp="1"/>
          </p:cNvGraphicFramePr>
          <p:nvPr>
            <p:extLst>
              <p:ext uri="{D42A27DB-BD31-4B8C-83A1-F6EECF244321}">
                <p14:modId xmlns:p14="http://schemas.microsoft.com/office/powerpoint/2010/main" val="581426465"/>
              </p:ext>
            </p:extLst>
          </p:nvPr>
        </p:nvGraphicFramePr>
        <p:xfrm>
          <a:off x="156452" y="6940576"/>
          <a:ext cx="6496457" cy="2274028"/>
        </p:xfrm>
        <a:graphic>
          <a:graphicData uri="http://schemas.openxmlformats.org/drawingml/2006/table">
            <a:tbl>
              <a:tblPr/>
              <a:tblGrid>
                <a:gridCol w="1238056"/>
                <a:gridCol w="710644"/>
                <a:gridCol w="769585"/>
                <a:gridCol w="655450"/>
                <a:gridCol w="701019"/>
                <a:gridCol w="646394"/>
                <a:gridCol w="600873"/>
                <a:gridCol w="582665"/>
                <a:gridCol w="591769"/>
              </a:tblGrid>
              <a:tr h="129330">
                <a:tc>
                  <a:txBody>
                    <a:bodyPr/>
                    <a:lstStyle/>
                    <a:p>
                      <a:pPr algn="l" fontAlgn="b"/>
                      <a:r>
                        <a:rPr lang="en-US" sz="800" b="1" i="0" u="none" strike="noStrike" dirty="0">
                          <a:solidFill>
                            <a:srgbClr val="000000"/>
                          </a:solidFill>
                          <a:latin typeface="Arial" pitchFamily="34" charset="0"/>
                          <a:cs typeface="Arial" pitchFamily="34" charset="0"/>
                        </a:rPr>
                        <a:t>trillion cubic feet</a:t>
                      </a: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r>
              <a:tr h="306385">
                <a:tc>
                  <a:txBody>
                    <a:bodyPr/>
                    <a:lstStyle/>
                    <a:p>
                      <a:pPr algn="l" fontAlgn="b"/>
                      <a:r>
                        <a:rPr lang="en-US" sz="800" b="0" i="0" u="none" strike="noStrike" dirty="0">
                          <a:solidFill>
                            <a:srgbClr val="000000"/>
                          </a:solidFill>
                          <a:latin typeface="Arial" pitchFamily="34" charset="0"/>
                          <a:cs typeface="Arial" pitchFamily="34" charset="0"/>
                        </a:rPr>
                        <a:t>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2005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smtClean="0">
                          <a:solidFill>
                            <a:srgbClr val="000000"/>
                          </a:solidFill>
                          <a:effectLst/>
                          <a:latin typeface="Calibri"/>
                        </a:rPr>
                        <a:t>2040</a:t>
                      </a:r>
                      <a:endParaRPr lang="en-US" sz="900" b="1" i="0" u="none" strike="noStrike" dirty="0">
                        <a:solidFill>
                          <a:srgbClr val="000000"/>
                        </a:solidFill>
                        <a:effectLst/>
                        <a:latin typeface="Calibri"/>
                      </a:endParaRP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%change</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AAGR,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Exports to Mexico</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0.31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0.33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0.85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1.34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3.03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360%</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5.8%</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Exports to Canada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0.36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0.74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0.85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1.27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0.93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0.1%</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Lower 48 LNG exports</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2.55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2.55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NA</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17.7%</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Alaska LNG exports</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0.80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NA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NA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 </a:t>
                      </a:r>
                      <a:r>
                        <a:rPr lang="en-US" sz="800" b="0" i="0" u="none" strike="noStrike" dirty="0" smtClean="0">
                          <a:solidFill>
                            <a:srgbClr val="000000"/>
                          </a:solidFill>
                          <a:latin typeface="Arial" pitchFamily="34" charset="0"/>
                          <a:cs typeface="Arial" pitchFamily="34" charset="0"/>
                        </a:rPr>
                        <a:t>Pipeline </a:t>
                      </a:r>
                      <a:r>
                        <a:rPr lang="en-US" sz="800" b="0" i="0" u="none" strike="noStrike" dirty="0">
                          <a:solidFill>
                            <a:srgbClr val="000000"/>
                          </a:solidFill>
                          <a:latin typeface="Arial" pitchFamily="34" charset="0"/>
                          <a:cs typeface="Arial" pitchFamily="34" charset="0"/>
                        </a:rPr>
                        <a:t>Imports from Canada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3.70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3.28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2.53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1.80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1.60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1.63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-41%</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t>
                      </a:r>
                      <a:r>
                        <a:rPr lang="en-US" sz="800" b="0" i="0" u="none" strike="noStrike" dirty="0" smtClean="0">
                          <a:solidFill>
                            <a:srgbClr val="000000"/>
                          </a:solidFill>
                          <a:latin typeface="Arial" pitchFamily="34" charset="0"/>
                          <a:cs typeface="Arial" pitchFamily="34" charset="0"/>
                        </a:rPr>
                        <a:t>1.9%</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 </a:t>
                      </a:r>
                      <a:r>
                        <a:rPr lang="en-US" sz="800" b="0" i="0" u="none" strike="noStrike" dirty="0" smtClean="0">
                          <a:solidFill>
                            <a:srgbClr val="000000"/>
                          </a:solidFill>
                          <a:latin typeface="Arial" pitchFamily="34" charset="0"/>
                          <a:cs typeface="Arial" pitchFamily="34" charset="0"/>
                        </a:rPr>
                        <a:t>Liquefied </a:t>
                      </a:r>
                      <a:r>
                        <a:rPr lang="en-US" sz="800" b="0" i="0" u="none" strike="noStrike" dirty="0">
                          <a:solidFill>
                            <a:srgbClr val="000000"/>
                          </a:solidFill>
                          <a:latin typeface="Arial" pitchFamily="34" charset="0"/>
                          <a:cs typeface="Arial" pitchFamily="34" charset="0"/>
                        </a:rPr>
                        <a:t>Natural Gas Imports</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0.63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0.43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-33%</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-1.4%</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29808"/>
            <a:fld id="{15074CE7-6542-4CC8-B4FA-E6CD77E733A3}" type="slidenum">
              <a:rPr lang="en-US" smtClean="0">
                <a:solidFill>
                  <a:prstClr val="black"/>
                </a:solidFill>
              </a:rPr>
              <a:pPr defTabSz="929808"/>
              <a:t>30</a:t>
            </a:fld>
            <a:endParaRPr lang="en-US" dirty="0" smtClean="0">
              <a:solidFill>
                <a:prstClr val="black"/>
              </a:solidFill>
            </a:endParaRPr>
          </a:p>
        </p:txBody>
      </p:sp>
      <p:sp>
        <p:nvSpPr>
          <p:cNvPr id="25603" name="Rectangle 7"/>
          <p:cNvSpPr txBox="1">
            <a:spLocks noGrp="1" noChangeArrowheads="1"/>
          </p:cNvSpPr>
          <p:nvPr/>
        </p:nvSpPr>
        <p:spPr bwMode="auto">
          <a:xfrm>
            <a:off x="3970342" y="8831268"/>
            <a:ext cx="3038475" cy="463551"/>
          </a:xfrm>
          <a:prstGeom prst="rect">
            <a:avLst/>
          </a:prstGeom>
          <a:noFill/>
          <a:ln w="9525">
            <a:noFill/>
            <a:miter lim="800000"/>
            <a:headEnd/>
            <a:tailEnd/>
          </a:ln>
        </p:spPr>
        <p:txBody>
          <a:bodyPr lIns="93188" tIns="46598" rIns="93188" bIns="46598" anchor="b"/>
          <a:lstStyle/>
          <a:p>
            <a:pPr algn="r" defTabSz="931397" fontAlgn="auto">
              <a:spcBef>
                <a:spcPts val="0"/>
              </a:spcBef>
              <a:spcAft>
                <a:spcPts val="0"/>
              </a:spcAft>
            </a:pPr>
            <a:fld id="{C385A9E3-7320-4C23-9FD2-81986EDEE16F}" type="slidenum">
              <a:rPr lang="en-US" sz="1200">
                <a:solidFill>
                  <a:prstClr val="black"/>
                </a:solidFill>
                <a:latin typeface="Calibri"/>
              </a:rPr>
              <a:pPr algn="r" defTabSz="931397" fontAlgn="auto">
                <a:spcBef>
                  <a:spcPts val="0"/>
                </a:spcBef>
                <a:spcAft>
                  <a:spcPts val="0"/>
                </a:spcAft>
              </a:pPr>
              <a:t>30</a:t>
            </a:fld>
            <a:endParaRPr lang="en-US" sz="1200" dirty="0">
              <a:solidFill>
                <a:prstClr val="black"/>
              </a:solidFill>
              <a:latin typeface="Calibri"/>
            </a:endParaRPr>
          </a:p>
        </p:txBody>
      </p:sp>
      <p:sp>
        <p:nvSpPr>
          <p:cNvPr id="25604" name="Rectangle 2"/>
          <p:cNvSpPr>
            <a:spLocks noGrp="1" noRot="1" noChangeAspect="1" noChangeArrowheads="1" noTextEdit="1"/>
          </p:cNvSpPr>
          <p:nvPr>
            <p:ph type="sldImg"/>
          </p:nvPr>
        </p:nvSpPr>
        <p:spPr>
          <a:xfrm>
            <a:off x="1179513" y="695325"/>
            <a:ext cx="4643437" cy="3482975"/>
          </a:xfrm>
          <a:ln/>
        </p:spPr>
      </p:sp>
      <p:sp>
        <p:nvSpPr>
          <p:cNvPr id="25605" name="Rectangle 3"/>
          <p:cNvSpPr>
            <a:spLocks noGrp="1" noChangeArrowheads="1"/>
          </p:cNvSpPr>
          <p:nvPr>
            <p:ph type="body" idx="1"/>
          </p:nvPr>
        </p:nvSpPr>
        <p:spPr>
          <a:xfrm>
            <a:off x="1" y="4187196"/>
            <a:ext cx="7008817" cy="4644072"/>
          </a:xfrm>
          <a:noFill/>
          <a:ln/>
        </p:spPr>
        <p:txBody>
          <a:bodyPr lIns="93188" tIns="46598" rIns="93188" bIns="46598">
            <a:noAutofit/>
          </a:bodyPr>
          <a:lstStyle/>
          <a:p>
            <a:pPr marL="238228" indent="-238228">
              <a:spcAft>
                <a:spcPts val="1251"/>
              </a:spcAft>
              <a:buFont typeface="Arial" pitchFamily="34" charset="0"/>
              <a:buChar char="•"/>
            </a:pPr>
            <a:r>
              <a:rPr lang="en-US" sz="1300" dirty="0">
                <a:latin typeface="Arial" pitchFamily="34" charset="0"/>
                <a:cs typeface="Arial" pitchFamily="34" charset="0"/>
              </a:rPr>
              <a:t>Over the next three decades electricity use (including direct use) is expected to continue to grow but, as shown here, the rate of growth slows over time as it has almost continuously over the last 60 years.  In the ‘50s, ‘60s, and ‘70s the use of electricity often increased more than 5% per year.  It then slowed to 2 to 3% per year in the ‘80s and ‘90s and over the last decade it has fallen to less than one percent per year.</a:t>
            </a:r>
          </a:p>
          <a:p>
            <a:pPr marL="238228" indent="-238228">
              <a:spcAft>
                <a:spcPts val="1251"/>
              </a:spcAft>
              <a:buFont typeface="Arial" pitchFamily="34" charset="0"/>
              <a:buChar char="•"/>
            </a:pPr>
            <a:r>
              <a:rPr lang="en-US" sz="1300" dirty="0">
                <a:latin typeface="Arial" pitchFamily="34" charset="0"/>
                <a:cs typeface="Arial" pitchFamily="34" charset="0"/>
              </a:rPr>
              <a:t>The economy and electricity demand growth remain linked but the linkage is shifting towards much slower electricity demand growth relative to economic growth.</a:t>
            </a:r>
          </a:p>
          <a:p>
            <a:pPr marL="238228" indent="-238228">
              <a:spcAft>
                <a:spcPts val="1251"/>
              </a:spcAft>
              <a:buFont typeface="Arial" pitchFamily="34" charset="0"/>
              <a:buChar char="•"/>
            </a:pPr>
            <a:r>
              <a:rPr lang="en-US" sz="1300" dirty="0">
                <a:latin typeface="Arial" pitchFamily="34" charset="0"/>
                <a:cs typeface="Arial" pitchFamily="34" charset="0"/>
              </a:rPr>
              <a:t>The factors driving this trend include slowing population growth, near market saturation of key electricity using appliances like air conditioners, water heaters, stoves, dishwashers, etc., and the improving efficiency of nearly all equipment and appliances in response to standards and technological change and a shift in the economy towards less energy intensive industry.  </a:t>
            </a:r>
          </a:p>
          <a:p>
            <a:pPr marL="238228" indent="-238228">
              <a:spcAft>
                <a:spcPts val="1251"/>
              </a:spcAft>
              <a:buFont typeface="Arial" pitchFamily="34" charset="0"/>
              <a:buChar char="•"/>
            </a:pPr>
            <a:r>
              <a:rPr lang="en-US" sz="1300" dirty="0">
                <a:latin typeface="Arial" pitchFamily="34" charset="0"/>
                <a:cs typeface="Arial" pitchFamily="34" charset="0"/>
              </a:rPr>
              <a:t>While there is always uncertainty about future electricity demand, efficiency standards for lighting and other appliances that have been put in place over the past few years will continue to put downward pressure on growth as new equipment is added and existing stock is replaced.  Absent a very rapid introduction of some new electricity using device – perhaps EVs – a sharp rebound in electricity demand growth is not expected.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70340" y="8829676"/>
            <a:ext cx="3038475" cy="465139"/>
          </a:xfrm>
          <a:prstGeom prst="rect">
            <a:avLst/>
          </a:prstGeom>
          <a:noFill/>
          <a:ln w="9525">
            <a:noFill/>
            <a:miter lim="800000"/>
            <a:headEnd/>
            <a:tailEnd/>
          </a:ln>
        </p:spPr>
        <p:txBody>
          <a:bodyPr lIns="93130" tIns="46567" rIns="93130" bIns="46567" anchor="b"/>
          <a:lstStyle/>
          <a:p>
            <a:pPr algn="r" defTabSz="930087" fontAlgn="auto">
              <a:spcBef>
                <a:spcPts val="0"/>
              </a:spcBef>
              <a:spcAft>
                <a:spcPts val="0"/>
              </a:spcAft>
            </a:pPr>
            <a:fld id="{5F00C109-73B0-4675-BD0E-B9ED1BA0C62F}" type="slidenum">
              <a:rPr lang="en-US" sz="1200">
                <a:solidFill>
                  <a:prstClr val="black"/>
                </a:solidFill>
                <a:latin typeface="Calibri"/>
              </a:rPr>
              <a:pPr algn="r" defTabSz="930087" fontAlgn="auto">
                <a:spcBef>
                  <a:spcPts val="0"/>
                </a:spcBef>
                <a:spcAft>
                  <a:spcPts val="0"/>
                </a:spcAft>
              </a:pPr>
              <a:t>31</a:t>
            </a:fld>
            <a:endParaRPr lang="en-US" sz="1200" dirty="0">
              <a:solidFill>
                <a:prstClr val="black"/>
              </a:solidFill>
              <a:latin typeface="Calibri"/>
            </a:endParaRPr>
          </a:p>
        </p:txBody>
      </p:sp>
      <p:sp>
        <p:nvSpPr>
          <p:cNvPr id="26627" name="Rectangle 7"/>
          <p:cNvSpPr txBox="1">
            <a:spLocks noGrp="1" noChangeArrowheads="1"/>
          </p:cNvSpPr>
          <p:nvPr/>
        </p:nvSpPr>
        <p:spPr bwMode="auto">
          <a:xfrm>
            <a:off x="3970340" y="8831265"/>
            <a:ext cx="3038475" cy="463551"/>
          </a:xfrm>
          <a:prstGeom prst="rect">
            <a:avLst/>
          </a:prstGeom>
          <a:noFill/>
          <a:ln w="9525">
            <a:noFill/>
            <a:miter lim="800000"/>
            <a:headEnd/>
            <a:tailEnd/>
          </a:ln>
        </p:spPr>
        <p:txBody>
          <a:bodyPr lIns="93218" tIns="46611" rIns="93218" bIns="46611" anchor="b"/>
          <a:lstStyle/>
          <a:p>
            <a:pPr algn="r" defTabSz="931675" fontAlgn="auto">
              <a:spcBef>
                <a:spcPts val="0"/>
              </a:spcBef>
              <a:spcAft>
                <a:spcPts val="0"/>
              </a:spcAft>
            </a:pPr>
            <a:fld id="{FD524CA2-E62A-423A-A7CA-92EFC83E5EC6}" type="slidenum">
              <a:rPr lang="en-US" sz="1200">
                <a:solidFill>
                  <a:prstClr val="black"/>
                </a:solidFill>
                <a:latin typeface="Calibri"/>
              </a:rPr>
              <a:pPr algn="r" defTabSz="931675" fontAlgn="auto">
                <a:spcBef>
                  <a:spcPts val="0"/>
                </a:spcBef>
                <a:spcAft>
                  <a:spcPts val="0"/>
                </a:spcAft>
              </a:pPr>
              <a:t>31</a:t>
            </a:fld>
            <a:endParaRPr lang="en-US" sz="1200" dirty="0">
              <a:solidFill>
                <a:prstClr val="black"/>
              </a:solidFill>
              <a:latin typeface="Calibri"/>
            </a:endParaRPr>
          </a:p>
        </p:txBody>
      </p:sp>
      <p:sp>
        <p:nvSpPr>
          <p:cNvPr id="26628" name="Rectangle 2"/>
          <p:cNvSpPr>
            <a:spLocks noGrp="1" noRot="1" noChangeAspect="1" noChangeArrowheads="1" noTextEdit="1"/>
          </p:cNvSpPr>
          <p:nvPr>
            <p:ph type="sldImg"/>
          </p:nvPr>
        </p:nvSpPr>
        <p:spPr>
          <a:xfrm>
            <a:off x="1177925" y="695325"/>
            <a:ext cx="4645025" cy="3482975"/>
          </a:xfrm>
          <a:ln/>
        </p:spPr>
      </p:sp>
      <p:sp>
        <p:nvSpPr>
          <p:cNvPr id="26629" name="Rectangle 3"/>
          <p:cNvSpPr>
            <a:spLocks noGrp="1" noChangeArrowheads="1"/>
          </p:cNvSpPr>
          <p:nvPr>
            <p:ph type="body" idx="1"/>
          </p:nvPr>
        </p:nvSpPr>
        <p:spPr>
          <a:xfrm>
            <a:off x="152955" y="4244424"/>
            <a:ext cx="6634388" cy="4701599"/>
          </a:xfrm>
          <a:noFill/>
          <a:ln/>
        </p:spPr>
        <p:txBody>
          <a:bodyPr lIns="93218" tIns="46611" rIns="93218" bIns="46611">
            <a:normAutofit fontScale="85000" lnSpcReduction="20000"/>
          </a:bodyPr>
          <a:lstStyle/>
          <a:p>
            <a:pPr marL="238226" indent="-238226" defTabSz="952911">
              <a:lnSpc>
                <a:spcPct val="110000"/>
              </a:lnSpc>
              <a:spcBef>
                <a:spcPts val="603"/>
              </a:spcBef>
              <a:buFontTx/>
              <a:buChar char="•"/>
              <a:defRPr/>
            </a:pPr>
            <a:r>
              <a:rPr lang="en-US" sz="1800" dirty="0">
                <a:solidFill>
                  <a:srgbClr val="000000"/>
                </a:solidFill>
                <a:latin typeface="Arial" charset="0"/>
              </a:rPr>
              <a:t>The share of total generation from natural gas and renewables grows while the shares from coal and nuclear decline.   </a:t>
            </a:r>
          </a:p>
          <a:p>
            <a:pPr marL="714683" lvl="1" indent="-238226" defTabSz="952911">
              <a:lnSpc>
                <a:spcPct val="110000"/>
              </a:lnSpc>
              <a:spcBef>
                <a:spcPts val="603"/>
              </a:spcBef>
              <a:buFont typeface="Wingdings" pitchFamily="2" charset="2"/>
              <a:buChar char="Ø"/>
              <a:defRPr/>
            </a:pPr>
            <a:r>
              <a:rPr lang="en-US" sz="1800" dirty="0">
                <a:solidFill>
                  <a:srgbClr val="000000"/>
                </a:solidFill>
                <a:latin typeface="Arial" charset="0"/>
              </a:rPr>
              <a:t>The share of total generation from renewables other than hydropower grows from 6.4% in 2013 to 9.3% in 2025 and 12.1% in 2040.</a:t>
            </a:r>
          </a:p>
          <a:p>
            <a:pPr marL="238226" indent="-238226" defTabSz="952911">
              <a:lnSpc>
                <a:spcPct val="110000"/>
              </a:lnSpc>
              <a:spcBef>
                <a:spcPts val="603"/>
              </a:spcBef>
              <a:buFontTx/>
              <a:buChar char="•"/>
              <a:defRPr/>
            </a:pPr>
            <a:r>
              <a:rPr lang="en-US" sz="1800" dirty="0">
                <a:solidFill>
                  <a:srgbClr val="000000"/>
                </a:solidFill>
                <a:latin typeface="Arial" charset="0"/>
              </a:rPr>
              <a:t>The natural gas share grows throughout the projection as coal and nuclear capacity retirements occur and new additions are limited.</a:t>
            </a:r>
          </a:p>
          <a:p>
            <a:pPr marL="714683" lvl="1" indent="-238226" defTabSz="952911">
              <a:lnSpc>
                <a:spcPct val="110000"/>
              </a:lnSpc>
              <a:spcBef>
                <a:spcPts val="603"/>
              </a:spcBef>
              <a:buFont typeface="Wingdings" pitchFamily="2" charset="2"/>
              <a:buChar char="Ø"/>
              <a:defRPr/>
            </a:pPr>
            <a:r>
              <a:rPr lang="en-US" sz="1800" dirty="0">
                <a:solidFill>
                  <a:srgbClr val="000000"/>
                </a:solidFill>
                <a:latin typeface="Arial" charset="0"/>
              </a:rPr>
              <a:t>The natural gas share of generation remains between 26% and 28% over the next ten years, then rises steadily to 31% by 2040.</a:t>
            </a:r>
          </a:p>
          <a:p>
            <a:pPr marL="238226" indent="-238226" defTabSz="952911">
              <a:lnSpc>
                <a:spcPct val="110000"/>
              </a:lnSpc>
              <a:spcBef>
                <a:spcPts val="603"/>
              </a:spcBef>
              <a:buFontTx/>
              <a:buChar char="•"/>
              <a:defRPr/>
            </a:pPr>
            <a:r>
              <a:rPr lang="en-US" sz="1800" dirty="0">
                <a:solidFill>
                  <a:srgbClr val="000000"/>
                </a:solidFill>
                <a:latin typeface="Arial" charset="0"/>
              </a:rPr>
              <a:t>There is no net additional increase in coal generation as retirements offset new plant additions.  </a:t>
            </a:r>
          </a:p>
          <a:p>
            <a:pPr marL="714683" lvl="1" indent="-238226" defTabSz="952911">
              <a:lnSpc>
                <a:spcPct val="110000"/>
              </a:lnSpc>
              <a:spcBef>
                <a:spcPts val="603"/>
              </a:spcBef>
              <a:buFont typeface="Wingdings" pitchFamily="2" charset="2"/>
              <a:buChar char="Ø"/>
              <a:defRPr/>
            </a:pPr>
            <a:r>
              <a:rPr lang="en-US" sz="1800" dirty="0">
                <a:solidFill>
                  <a:srgbClr val="000000"/>
                </a:solidFill>
                <a:latin typeface="Arial" charset="0"/>
              </a:rPr>
              <a:t>Coal generation remains flat throughout the forecast, resulting in a declining share of the total, falling from 39% in 2013 to 34% in 2040, both well below the 48% share seen as recently as 2008. </a:t>
            </a:r>
          </a:p>
          <a:p>
            <a:pPr marL="714683" lvl="1" indent="-238226" defTabSz="952911">
              <a:lnSpc>
                <a:spcPct val="110000"/>
              </a:lnSpc>
              <a:spcBef>
                <a:spcPts val="603"/>
              </a:spcBef>
              <a:buFont typeface="Wingdings" pitchFamily="2" charset="2"/>
              <a:buChar char="Ø"/>
              <a:defRPr/>
            </a:pPr>
            <a:r>
              <a:rPr lang="en-US" sz="1800" dirty="0">
                <a:solidFill>
                  <a:srgbClr val="000000"/>
                </a:solidFill>
                <a:latin typeface="Arial" charset="0"/>
              </a:rPr>
              <a:t>Coal generation doesn’t reach 2008 levels again.</a:t>
            </a:r>
          </a:p>
          <a:p>
            <a:pPr marL="238226" indent="-238226" defTabSz="952911">
              <a:lnSpc>
                <a:spcPct val="110000"/>
              </a:lnSpc>
              <a:spcBef>
                <a:spcPts val="603"/>
              </a:spcBef>
              <a:buFontTx/>
              <a:buChar char="•"/>
              <a:defRPr/>
            </a:pPr>
            <a:r>
              <a:rPr lang="en-US" sz="1800" dirty="0">
                <a:solidFill>
                  <a:srgbClr val="000000"/>
                </a:solidFill>
                <a:latin typeface="Arial" charset="0"/>
              </a:rPr>
              <a:t>Despite some new nuclear capacity, the share of nuclear power in total generation declines from 20% to 16% between 2013 and 2040. Nuclear capacity is 99 gigawatts in 2013 (a year in which 4 reactors were retired) and grows to 105 GW by 2040.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29808"/>
            <a:fld id="{38FABFD5-4B9A-4C7C-B778-B3DA3431C652}" type="slidenum">
              <a:rPr lang="en-US" smtClean="0">
                <a:solidFill>
                  <a:prstClr val="black"/>
                </a:solidFill>
              </a:rPr>
              <a:pPr defTabSz="929808"/>
              <a:t>32</a:t>
            </a:fld>
            <a:endParaRPr lang="en-US" dirty="0" smtClean="0">
              <a:solidFill>
                <a:prstClr val="black"/>
              </a:solidFill>
            </a:endParaRPr>
          </a:p>
        </p:txBody>
      </p:sp>
      <p:sp>
        <p:nvSpPr>
          <p:cNvPr id="27651" name="Rectangle 7"/>
          <p:cNvSpPr txBox="1">
            <a:spLocks noGrp="1" noChangeArrowheads="1"/>
          </p:cNvSpPr>
          <p:nvPr/>
        </p:nvSpPr>
        <p:spPr bwMode="auto">
          <a:xfrm>
            <a:off x="3970342" y="8831268"/>
            <a:ext cx="3038475" cy="463551"/>
          </a:xfrm>
          <a:prstGeom prst="rect">
            <a:avLst/>
          </a:prstGeom>
          <a:noFill/>
          <a:ln w="9525">
            <a:noFill/>
            <a:miter lim="800000"/>
            <a:headEnd/>
            <a:tailEnd/>
          </a:ln>
        </p:spPr>
        <p:txBody>
          <a:bodyPr lIns="93188" tIns="46598" rIns="93188" bIns="46598" anchor="b"/>
          <a:lstStyle/>
          <a:p>
            <a:pPr algn="r" defTabSz="931397" fontAlgn="auto">
              <a:spcBef>
                <a:spcPts val="0"/>
              </a:spcBef>
              <a:spcAft>
                <a:spcPts val="0"/>
              </a:spcAft>
            </a:pPr>
            <a:fld id="{91856C08-444A-42C3-9610-F62298ABB2C7}" type="slidenum">
              <a:rPr lang="en-US" sz="1200">
                <a:solidFill>
                  <a:prstClr val="black"/>
                </a:solidFill>
                <a:latin typeface="Calibri"/>
              </a:rPr>
              <a:pPr algn="r" defTabSz="931397" fontAlgn="auto">
                <a:spcBef>
                  <a:spcPts val="0"/>
                </a:spcBef>
                <a:spcAft>
                  <a:spcPts val="0"/>
                </a:spcAft>
              </a:pPr>
              <a:t>32</a:t>
            </a:fld>
            <a:endParaRPr lang="en-US" sz="1200" dirty="0">
              <a:solidFill>
                <a:prstClr val="black"/>
              </a:solidFill>
              <a:latin typeface="Calibri"/>
            </a:endParaRPr>
          </a:p>
        </p:txBody>
      </p:sp>
      <p:sp>
        <p:nvSpPr>
          <p:cNvPr id="27652" name="Rectangle 2"/>
          <p:cNvSpPr>
            <a:spLocks noGrp="1" noRot="1" noChangeAspect="1" noChangeArrowheads="1" noTextEdit="1"/>
          </p:cNvSpPr>
          <p:nvPr>
            <p:ph type="sldImg"/>
          </p:nvPr>
        </p:nvSpPr>
        <p:spPr>
          <a:xfrm>
            <a:off x="1179513" y="695325"/>
            <a:ext cx="4645025" cy="3482975"/>
          </a:xfrm>
          <a:ln/>
        </p:spPr>
      </p:sp>
      <p:sp>
        <p:nvSpPr>
          <p:cNvPr id="27653" name="Rectangle 3"/>
          <p:cNvSpPr>
            <a:spLocks noGrp="1" noChangeArrowheads="1"/>
          </p:cNvSpPr>
          <p:nvPr>
            <p:ph type="body" idx="1"/>
          </p:nvPr>
        </p:nvSpPr>
        <p:spPr>
          <a:xfrm>
            <a:off x="124275" y="4305302"/>
            <a:ext cx="6758663" cy="4757741"/>
          </a:xfrm>
          <a:noFill/>
          <a:ln/>
        </p:spPr>
        <p:txBody>
          <a:bodyPr lIns="93188" tIns="46598" rIns="93188" bIns="46598">
            <a:noAutofit/>
          </a:bodyPr>
          <a:lstStyle/>
          <a:p>
            <a:pPr marL="286388" indent="-286388">
              <a:spcBef>
                <a:spcPts val="602"/>
              </a:spcBef>
              <a:buFont typeface="Arial" panose="020B0604020202020204" pitchFamily="34" charset="0"/>
              <a:buChar char="•"/>
            </a:pPr>
            <a:r>
              <a:rPr lang="en-US" sz="1500" dirty="0">
                <a:latin typeface="Arial" panose="020B0604020202020204" pitchFamily="34" charset="0"/>
                <a:cs typeface="Arial" panose="020B0604020202020204" pitchFamily="34" charset="0"/>
              </a:rPr>
              <a:t>The growth in non-hydro renewable generation is driven by a combination of state renewable portfolio standards and federal tax incentives that spur growth in the near-term and declining renewable technology costs combined with an increase in fossil fuel prices that make them more competitive in the long term.</a:t>
            </a:r>
          </a:p>
          <a:p>
            <a:pPr marL="286388" indent="-286388">
              <a:spcBef>
                <a:spcPts val="602"/>
              </a:spcBef>
              <a:buFont typeface="Arial" panose="020B0604020202020204" pitchFamily="34" charset="0"/>
              <a:buChar char="•"/>
            </a:pPr>
            <a:r>
              <a:rPr lang="en-US" sz="1500" dirty="0">
                <a:latin typeface="Arial" panose="020B0604020202020204" pitchFamily="34" charset="0"/>
                <a:cs typeface="Arial" panose="020B0604020202020204" pitchFamily="34" charset="0"/>
              </a:rPr>
              <a:t>Wind, biomass, geothermal and solar account for the vast majority of the growth.  Wind, geothermal, and biomass generation primarily grow in utility-scale facilities; biomass generation growth in the mid-term primarily occurs in  co-firing applications as a co-fuel with coal, while longer-term growth is increasingly driven by facilities that generate electricity exclusively from biomass.</a:t>
            </a:r>
          </a:p>
          <a:p>
            <a:pPr marL="286388" indent="-286388">
              <a:spcBef>
                <a:spcPts val="602"/>
              </a:spcBef>
              <a:buFont typeface="Arial" panose="020B0604020202020204" pitchFamily="34" charset="0"/>
              <a:buChar char="•"/>
            </a:pPr>
            <a:r>
              <a:rPr lang="en-US" sz="1500" dirty="0">
                <a:latin typeface="Arial" panose="020B0604020202020204" pitchFamily="34" charset="0"/>
                <a:cs typeface="Arial" panose="020B0604020202020204" pitchFamily="34" charset="0"/>
              </a:rPr>
              <a:t>Growth in solar generation occurs in utility scale and distributed applications.  Among the individual fuels solar shows the most rapid annual growth between now and 2040, and provides 12% of the total renewable generation in 2040.</a:t>
            </a:r>
          </a:p>
          <a:p>
            <a:pPr marL="286388" indent="-286388">
              <a:spcBef>
                <a:spcPts val="602"/>
              </a:spcBef>
              <a:buFont typeface="Arial" panose="020B0604020202020204" pitchFamily="34" charset="0"/>
              <a:buChar char="•"/>
            </a:pPr>
            <a:r>
              <a:rPr lang="en-US" sz="1500" dirty="0">
                <a:latin typeface="Arial" panose="020B0604020202020204" pitchFamily="34" charset="0"/>
                <a:cs typeface="Arial" panose="020B0604020202020204" pitchFamily="34" charset="0"/>
              </a:rPr>
              <a:t>Wind generation surpasses hydro generation by the end of the forecast, representing 35% of total renewable generation in 2040, compared to a 33% share for hydro.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590" y="4415794"/>
            <a:ext cx="6376277" cy="4502268"/>
          </a:xfrm>
        </p:spPr>
        <p:txBody>
          <a:bodyPr>
            <a:noAutofit/>
          </a:bodyPr>
          <a:lstStyle/>
          <a:p>
            <a:pPr marL="229105" indent="-229105">
              <a:spcAft>
                <a:spcPts val="1202"/>
              </a:spcAft>
              <a:buFont typeface="Arial" pitchFamily="34" charset="0"/>
              <a:buChar char="•"/>
            </a:pPr>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13" y="4415792"/>
            <a:ext cx="6672627" cy="4378271"/>
          </a:xfrm>
        </p:spPr>
        <p:txBody>
          <a:bodyPr>
            <a:noAutofit/>
          </a:bodyPr>
          <a:lstStyle/>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The North Sea Brent spot price of crude oil is considerably lower in AEO2015 than it was in AEO2014 as shown here, reflecting recent market trends.  In the AEO2015 Reference case, the Brent price for crude oil falls from $109/bbl in 2013 to $56/bbl in 2015 and then increases to $76/bbl in 2018. After 2018, the Brent price increases, reaching $141/bbl in 2040 ($229/bbl in nominal dollars), as growing demand leads to the development of more costly resources. </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In the AEO2014 Reference case, the projected Brent price in 2040 was $144/bbl.</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18" y="4215811"/>
            <a:ext cx="6873379" cy="4715648"/>
          </a:xfrm>
        </p:spPr>
        <p:txBody>
          <a:bodyPr>
            <a:normAutofit fontScale="92500" lnSpcReduction="10000"/>
          </a:bodyPr>
          <a:lstStyle/>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Total U.S. primary energy consumption in the AEO2015 Reference case grows from 97 quadrillion Btu in 2013 to 106 quadrillion Btu in 2040. Most of the growth is in consumption of natural gas and renewable energy.  </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Total petroleum and other liquids consumption increases from 36.9 quadrillion Btu in 2013 to 37.1 quadrillion Btu in 2020, and then declines to 36.2 quadrillion Btu in 2040. The transportation sector continues to dominate demand for petroleum and other liquids, but there is a shift from motor gasoline to distillate. </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Natural gas consumption in the AEO2015 Reference case increases from 26.9 quadrillion Btu in 2013 to 30.5 quadrillion Btu in 2040. The largest share of the growth is for electricity generation in the electric power sector, where demand for natural gas grows from 8.4 quadrillion Btu in 2013 to 9.6 quadrillion Btu in 2040, in part as a result of the retirement of 40 GW of coal-fired capacity </a:t>
            </a:r>
            <a:r>
              <a:rPr lang="en-US" dirty="0" smtClean="0">
                <a:latin typeface="Arial" panose="020B0604020202020204" pitchFamily="34" charset="0"/>
                <a:cs typeface="Arial" panose="020B0604020202020204" pitchFamily="34" charset="0"/>
              </a:rPr>
              <a:t>between 2013 and 2025 (9 GW have been retired as of April 2015 with another 7 GW planned for retirement by the end of 2015 and 8 GW planned for retirement in 2016). </a:t>
            </a:r>
            <a:r>
              <a:rPr lang="en-US" dirty="0">
                <a:latin typeface="Arial" panose="020B0604020202020204" pitchFamily="34" charset="0"/>
                <a:cs typeface="Arial" panose="020B0604020202020204" pitchFamily="34" charset="0"/>
              </a:rPr>
              <a:t>Natural gas consumption in the industrial sector also increases, rapidly through 2016 and then more slowly through 2040, benefiting from the increase in shale gas production that is accompanied by slower growth of natural gas prices.</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Coal use in the Reference case grows from 18.0 quadrillion Btu in 2013 to 19.0 quadrillion Btu in 2040. The Reference case and other AEO2015 cases do not include EPA’s proposed Clean Power Plan, which if implemented would likely have a significant effect on coal use.  </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Consumption of renewable energy increases by about 3.6 quadrillion Btu in the Reference case, from 9.0 quadrillion Btu in 2013 to 12.5 quadrillion Btu in 2040, with most of the growth in the electric power sector. Hydropower, the largest category of renewable electricity generation in 2013, contributes little to the increase in renewable fuel consumption. Wind-powered generation, the second-largest category of renewable electricity generation in 2013, becomes the largest contributor in 2038.</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Nuclear generation remains close to the current level through most of the projections as the impact of new plant additions are offset by retirements.</a:t>
            </a:r>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8" y="4273039"/>
            <a:ext cx="6854259" cy="4600798"/>
          </a:xfrm>
        </p:spPr>
        <p:txBody>
          <a:bodyPr>
            <a:noAutofit/>
          </a:bodyPr>
          <a:lstStyle/>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U.S. net energy imports decline and ultimately end in most AEO2015 cases, a first since the 1950s, driven by growth in U.S. energy production—led by crude oil and natural gas—increased use of renewables, and only modest growth in demand.  The net import share of total U,S. energy consumption was 13% in 2013 and about 30% as recently as 2005.</a:t>
            </a:r>
          </a:p>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Net imports of energy come into balance in the </a:t>
            </a:r>
            <a:r>
              <a:rPr lang="en-US" sz="1500" i="1" dirty="0">
                <a:latin typeface="Arial" pitchFamily="34" charset="0"/>
                <a:cs typeface="Arial" pitchFamily="34" charset="0"/>
              </a:rPr>
              <a:t>AEO2015 </a:t>
            </a:r>
            <a:r>
              <a:rPr lang="en-US" sz="1500" dirty="0">
                <a:latin typeface="Arial" panose="020B0604020202020204" pitchFamily="34" charset="0"/>
                <a:cs typeface="Arial" panose="020B0604020202020204" pitchFamily="34" charset="0"/>
              </a:rPr>
              <a:t>Reference case, starting in 2028, although liquid fuel imports continue, at a reduced level, throughout the Reference case. In the High Oil Price and High Oil and Gas Resource cases, with higher U.S. crude oil and dry natural gas production and lower imports, the United States becomes a net exporter of energy in 2019. In contrast, in the Low Oil Price case, the United States remains a net energy importer through 2040.</a:t>
            </a:r>
          </a:p>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Economic growth assumptions also affect the U.S. energy trade balance. In the Low Economic Growth case, U.S. energy imports are lower than in the Reference case, and the United States becomes a net energy exporter in 2022. In the High Economic Growth case, the United States remains a net energy importer through 2040.</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13" y="4415792"/>
            <a:ext cx="6672627" cy="4378271"/>
          </a:xfrm>
        </p:spPr>
        <p:txBody>
          <a:bodyPr>
            <a:noAutofit/>
          </a:bodyPr>
          <a:lstStyle/>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Energy-related carbon dioxide emissions stabilize with improvements in energy and carbon intensity of electricity generation.  Improved efficiency in the end-use sectors and a shift away from more carbon-intensive fuels help to stabilize U.S. energy-related CO2 emissions, which remain below the 2005 level through 2040.</a:t>
            </a:r>
          </a:p>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U.S. energy-related CO2 emissions in 2013 totaled 5,405 million metric tons. In the AEO2015 Reference case, CO2 emissions increase by 144 million metric tons (2.7%) from 2013 to 2040, to 5,549 million metric tons—still 444 million metric tons below the 2005 level of 5,993 million metric tons. </a:t>
            </a:r>
          </a:p>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As noted earlier, the AEO2015 cases do not assume implementation of EPA’s proposed Clean Power Plan or other actions beyond current policies to limit or reduce CO2 emissions.</a:t>
            </a:r>
          </a:p>
          <a:p>
            <a:pPr marL="286388" indent="-286388">
              <a:spcAft>
                <a:spcPts val="602"/>
              </a:spcAft>
              <a:buFont typeface="Arial" panose="020B0604020202020204" pitchFamily="34" charset="0"/>
              <a:buChar char="•"/>
            </a:pPr>
            <a:r>
              <a:rPr lang="en-US" sz="1500" dirty="0">
                <a:latin typeface="Arial" panose="020B0604020202020204" pitchFamily="34" charset="0"/>
                <a:cs typeface="Arial" panose="020B0604020202020204" pitchFamily="34" charset="0"/>
              </a:rPr>
              <a:t>Among the alternative cases, emissions show the greatest sensitivity to levels of economic growth, with 2040 totals varying from 5,979 million metric tons in the High Economic Growth case to 5,160 million metric tons in the Low Economic Growth case. </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13" y="4415792"/>
            <a:ext cx="6672627" cy="4378271"/>
          </a:xfrm>
        </p:spPr>
        <p:txBody>
          <a:bodyPr>
            <a:noAutofit/>
          </a:bodyPr>
          <a:lstStyle/>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In the AEO2015 Reference case, the price of global marker Brent crude oil is $56/barrel (bbl)  (in 2013 dollars) in 2015. Prices rise steadily after 2015 in response to growth in demand; however, downward price pressure from continued increases in U.S. crude oil production keeps the Brent price below $80/bbl through 2020. U.S. crude oil production starts to decline after 2020, but increased output from non-OECD and OPEC producers help to keep the Brent price below $100/bbl through 2028 and limit the Brent price increase through 2040, when it reaches $141/bbl.  </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There is significant variation in the alternative cases.  In the Low Oil Price case, the Brent price is $52/bbl in 2015 and reaches $76/bbl in 2040. In the High Oil Price case, the Brent price reaches $122/bbl in 2015 and then more than $252/bbl in 2040. In the High Oil and Gas Resource case, with significantly more U.S. production than the Reference case, the Brent price averages $129/bbl in 2040.</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41" tIns="46571" rIns="93141" bIns="46571" anchor="b"/>
          <a:lstStyle/>
          <a:p>
            <a:pPr algn="r" defTabSz="930185" fontAlgn="auto">
              <a:spcBef>
                <a:spcPts val="0"/>
              </a:spcBef>
              <a:spcAft>
                <a:spcPts val="0"/>
              </a:spcAft>
            </a:pPr>
            <a:fld id="{10E5EEC7-062D-4A4F-B235-43C101952428}" type="slidenum">
              <a:rPr lang="en-US" sz="1200">
                <a:solidFill>
                  <a:prstClr val="black"/>
                </a:solidFill>
                <a:latin typeface="Calibri"/>
              </a:rPr>
              <a:pPr algn="r" defTabSz="930185" fontAlgn="auto">
                <a:spcBef>
                  <a:spcPts val="0"/>
                </a:spcBef>
                <a:spcAft>
                  <a:spcPts val="0"/>
                </a:spcAft>
              </a:pPr>
              <a:t>14</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227" tIns="46616" rIns="93227" bIns="46616" anchor="b"/>
          <a:lstStyle/>
          <a:p>
            <a:pPr algn="r" defTabSz="931774" fontAlgn="auto">
              <a:spcBef>
                <a:spcPts val="0"/>
              </a:spcBef>
              <a:spcAft>
                <a:spcPts val="0"/>
              </a:spcAft>
            </a:pPr>
            <a:fld id="{82F1F28D-463C-4AD6-BC28-DCFFF59488E5}" type="slidenum">
              <a:rPr lang="en-US" sz="1200">
                <a:solidFill>
                  <a:prstClr val="black"/>
                </a:solidFill>
                <a:latin typeface="Calibri"/>
              </a:rPr>
              <a:pPr algn="r" defTabSz="931774" fontAlgn="auto">
                <a:spcBef>
                  <a:spcPts val="0"/>
                </a:spcBef>
                <a:spcAft>
                  <a:spcPts val="0"/>
                </a:spcAft>
              </a:pPr>
              <a:t>14</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465263" y="93663"/>
            <a:ext cx="4095750" cy="3071812"/>
          </a:xfrm>
          <a:ln/>
        </p:spPr>
      </p:sp>
      <p:sp>
        <p:nvSpPr>
          <p:cNvPr id="27652" name="Rectangle 94"/>
          <p:cNvSpPr>
            <a:spLocks noGrp="1" noChangeArrowheads="1"/>
          </p:cNvSpPr>
          <p:nvPr>
            <p:ph type="body" idx="1"/>
          </p:nvPr>
        </p:nvSpPr>
        <p:spPr>
          <a:xfrm>
            <a:off x="165101" y="3271545"/>
            <a:ext cx="6629400" cy="3757984"/>
          </a:xfrm>
          <a:noFill/>
          <a:ln/>
        </p:spPr>
        <p:txBody>
          <a:bodyPr lIns="93141" tIns="46571" rIns="93141" bIns="46571">
            <a:normAutofit fontScale="92500" lnSpcReduction="10000"/>
          </a:bodyPr>
          <a:lstStyle/>
          <a:p>
            <a:pPr>
              <a:spcBef>
                <a:spcPts val="602"/>
              </a:spcBef>
            </a:pPr>
            <a:r>
              <a:rPr lang="en-US" sz="1100" dirty="0">
                <a:latin typeface="Arial" pitchFamily="34" charset="0"/>
                <a:cs typeface="Arial" pitchFamily="34" charset="0"/>
              </a:rPr>
              <a:t>Reference case</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In 2017, U.S. crude oil production is projected to surpass the 1970 oil production peak, and by 2020 hits a new peak 1 million barrels per day higher (10.6 million bbl/d).</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Total U.S. oil production is expected to decline after 2020, due to the decline of onshore oil fields and the decline in tight oil production, which begins to dominate after 2021.</a:t>
            </a:r>
          </a:p>
          <a:p>
            <a:pPr>
              <a:spcBef>
                <a:spcPts val="602"/>
              </a:spcBef>
            </a:pPr>
            <a:r>
              <a:rPr lang="en-US" sz="1100" dirty="0">
                <a:latin typeface="Arial" pitchFamily="34" charset="0"/>
                <a:cs typeface="Arial" pitchFamily="34" charset="0"/>
              </a:rPr>
              <a:t>Other cases</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The path of projected crude oil production varies significantly across the cases, with total U.S. crude oil production reaching high points of 16.6 million bbl/d in the High Oil and Gas Resource case (in 2039) and 10.0 million bbl/d in the Low Oil Price case (in 2020).</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In the High Oil and Gas Resource, total U.S. crude oil production is higher than in the Reference case mainly as a result of growth in tight oil production, which rises at a substantially faster rate in the near term than in the Reference case. </a:t>
            </a:r>
          </a:p>
          <a:p>
            <a:pPr marL="400944" lvl="1" indent="-171833">
              <a:spcBef>
                <a:spcPts val="602"/>
              </a:spcBef>
              <a:buFont typeface="Wingdings" panose="05000000000000000000" pitchFamily="2" charset="2"/>
              <a:buChar char="Ø"/>
            </a:pPr>
            <a:r>
              <a:rPr lang="en-US" sz="1100" dirty="0">
                <a:latin typeface="Arial" pitchFamily="34" charset="0"/>
                <a:cs typeface="Arial" pitchFamily="34" charset="0"/>
              </a:rPr>
              <a:t>In the High Oil and Gas Resource case, tight oil production grows in response to assumed higher estimated ultimate recovery (EUR) and technology improvements, closer well spacing, and development of new tight oil formations or additional layers within known tight oil formations.</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Most of the difference in total crude oil production levels between the Reference and Low Oil Price cases reflects changes in production from tight oil formations. However, all sources of U.S. oil production are adversely affected by low oil prices. As crude oil prices fall and remain at or below $76/barrel (Brent) in the Low Oil Price case after 2014, poor investment returns lead to fewer wells being drilled in noncore areas of formations, which have smaller EURs than wells drilled in core areas. As a result, they have a more limited impact on total production growth in the near term.</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1616840865"/>
              </p:ext>
            </p:extLst>
          </p:nvPr>
        </p:nvGraphicFramePr>
        <p:xfrm>
          <a:off x="823685" y="6553430"/>
          <a:ext cx="5396083" cy="2421840"/>
        </p:xfrm>
        <a:graphic>
          <a:graphicData uri="http://schemas.openxmlformats.org/drawingml/2006/table">
            <a:tbl>
              <a:tblPr/>
              <a:tblGrid>
                <a:gridCol w="770869"/>
                <a:gridCol w="770869"/>
                <a:gridCol w="770869"/>
                <a:gridCol w="770869"/>
                <a:gridCol w="770869"/>
                <a:gridCol w="770869"/>
                <a:gridCol w="770869"/>
              </a:tblGrid>
              <a:tr h="523320">
                <a:tc>
                  <a:txBody>
                    <a:bodyPr/>
                    <a:lstStyle/>
                    <a:p>
                      <a:pPr algn="l" rtl="0" fontAlgn="b"/>
                      <a:r>
                        <a:rPr lang="en-US" sz="800" b="1" i="0" u="none" strike="noStrike" dirty="0">
                          <a:solidFill>
                            <a:srgbClr val="000000"/>
                          </a:solidFill>
                          <a:effectLst/>
                          <a:latin typeface="Arial"/>
                        </a:rPr>
                        <a:t>million barrels per day</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2015-2040</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r>
              <a:tr h="247475">
                <a:tc>
                  <a:txBody>
                    <a:bodyPr/>
                    <a:lstStyle/>
                    <a:p>
                      <a:pPr algn="r" rtl="0" fontAlgn="b"/>
                      <a:r>
                        <a:rPr lang="en-US" sz="800" b="0" i="0" u="none" strike="noStrike" dirty="0">
                          <a:solidFill>
                            <a:srgbClr val="000000"/>
                          </a:solidFill>
                          <a:effectLst/>
                          <a:latin typeface="Arial"/>
                        </a:rPr>
                        <a:t> </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2005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2015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2040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%change</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393">
                <a:tc>
                  <a:txBody>
                    <a:bodyPr/>
                    <a:lstStyle/>
                    <a:p>
                      <a:pPr algn="r" rtl="0" fontAlgn="b"/>
                      <a:r>
                        <a:rPr lang="en-US" sz="800" b="0" i="0" u="none" strike="noStrike" dirty="0">
                          <a:solidFill>
                            <a:srgbClr val="000000"/>
                          </a:solidFill>
                          <a:effectLst/>
                          <a:latin typeface="Arial"/>
                        </a:rPr>
                        <a:t>Lower 48 offshore</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38%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586">
                <a:tc>
                  <a:txBody>
                    <a:bodyPr/>
                    <a:lstStyle/>
                    <a:p>
                      <a:pPr algn="r" rtl="0" fontAlgn="b"/>
                      <a:r>
                        <a:rPr lang="en-US" sz="800" b="0" i="0" u="none" strike="noStrike" dirty="0">
                          <a:solidFill>
                            <a:srgbClr val="000000"/>
                          </a:solidFill>
                          <a:effectLst/>
                          <a:latin typeface="Arial"/>
                        </a:rPr>
                        <a:t>Natural Gas Plant Liquids</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3.2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321">
                <a:tc>
                  <a:txBody>
                    <a:bodyPr/>
                    <a:lstStyle/>
                    <a:p>
                      <a:pPr algn="r" rtl="0" fontAlgn="b"/>
                      <a:r>
                        <a:rPr lang="en-US" sz="800" b="0" i="0" u="none" strike="noStrike" dirty="0">
                          <a:solidFill>
                            <a:srgbClr val="000000"/>
                          </a:solidFill>
                          <a:effectLst/>
                          <a:latin typeface="Arial"/>
                        </a:rPr>
                        <a:t>Other Lower 48 onshore Crude Oil (excl tight)</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15">
                <a:tc>
                  <a:txBody>
                    <a:bodyPr/>
                    <a:lstStyle/>
                    <a:p>
                      <a:pPr algn="r" rtl="0" fontAlgn="b"/>
                      <a:r>
                        <a:rPr lang="en-US" sz="800" b="0" i="0" u="none" strike="noStrike" dirty="0">
                          <a:solidFill>
                            <a:srgbClr val="000000"/>
                          </a:solidFill>
                          <a:effectLst/>
                          <a:latin typeface="Arial"/>
                        </a:rPr>
                        <a:t>Tight oil</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5.6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15">
                <a:tc>
                  <a:txBody>
                    <a:bodyPr/>
                    <a:lstStyle/>
                    <a:p>
                      <a:pPr algn="r" rtl="0" fontAlgn="b"/>
                      <a:r>
                        <a:rPr lang="en-US" sz="800" b="0" i="0" u="none" strike="noStrike" dirty="0">
                          <a:solidFill>
                            <a:srgbClr val="000000"/>
                          </a:solidFill>
                          <a:effectLst/>
                          <a:latin typeface="Arial"/>
                        </a:rPr>
                        <a:t>Alaska</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15">
                <a:tc>
                  <a:txBody>
                    <a:bodyPr/>
                    <a:lstStyle/>
                    <a:p>
                      <a:pPr algn="r" rtl="0" fontAlgn="b"/>
                      <a:r>
                        <a:rPr lang="en-US" sz="800" b="0" i="0" u="none" strike="noStrike" dirty="0">
                          <a:solidFill>
                            <a:srgbClr val="000000"/>
                          </a:solidFill>
                          <a:effectLst/>
                          <a:latin typeface="Arial"/>
                        </a:rPr>
                        <a:t>CO2 EOR</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167%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199">
                <a:tc>
                  <a:txBody>
                    <a:bodyPr/>
                    <a:lstStyle/>
                    <a:p>
                      <a:pPr algn="r" rtl="0" fontAlgn="b"/>
                      <a:r>
                        <a:rPr lang="en-US" sz="800" b="0" i="0" u="none" strike="noStrike" dirty="0">
                          <a:solidFill>
                            <a:srgbClr val="000000"/>
                          </a:solidFill>
                          <a:effectLst/>
                          <a:latin typeface="Arial"/>
                        </a:rPr>
                        <a:t>US total supply</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5.8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5.2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9.3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10.6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9.4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t>Annual Energy Outlook 2015                                                May 2015</a:t>
            </a:r>
            <a:endParaRPr lang="en-US" dirty="0"/>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pPr>
                <a:defRPr/>
              </a:pPr>
              <a:t>‹#›</a:t>
            </a:fld>
            <a:endParaRPr lang="en-US" dirty="0"/>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8930257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2499844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650714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8445662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3425620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150646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77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575939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2911789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741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t>Annual Energy Outlook 2015                                                May 2015</a:t>
            </a:r>
            <a:endParaRPr lang="en-US" dirty="0"/>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pPr>
                <a:defRPr/>
              </a:pPr>
              <a:t>‹#›</a:t>
            </a:fld>
            <a:endParaRPr lang="en-US" dirty="0"/>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1315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761056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55169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25651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80330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417528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15233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209184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931293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709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t>Annual Energy Outlook 2015                                                May 2015</a:t>
            </a:r>
            <a:endParaRPr lang="en-US" dirty="0"/>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pPr>
                <a:defRPr/>
              </a:pPr>
              <a:t>‹#›</a:t>
            </a:fld>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424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173602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16"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latin typeface="Arial"/>
            </a:endParaRPr>
          </a:p>
        </p:txBody>
      </p:sp>
      <p:cxnSp>
        <p:nvCxnSpPr>
          <p:cNvPr id="18"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2209800"/>
            <a:ext cx="8229600" cy="1488141"/>
          </a:xfrm>
          <a:prstGeom prst="rect">
            <a:avLst/>
          </a:prstGeom>
        </p:spPr>
        <p:txBody>
          <a:bodyPr anchor="b"/>
          <a:lstStyle>
            <a:lvl1pPr algn="ctr">
              <a:defRPr sz="4000" kern="1200" baseline="0">
                <a:solidFill>
                  <a:schemeClr val="accent1"/>
                </a:solidFill>
                <a:latin typeface="+mj-lt"/>
              </a:defRPr>
            </a:lvl1pPr>
          </a:lstStyle>
          <a:p>
            <a:r>
              <a:rPr lang="en-US" dirty="0" smtClean="0"/>
              <a:t>Section Title — click to edit</a:t>
            </a:r>
            <a:endParaRPr lang="en-US" dirty="0"/>
          </a:p>
        </p:txBody>
      </p:sp>
      <p:pic>
        <p:nvPicPr>
          <p:cNvPr id="19"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7" name="Footer Placeholder 3"/>
          <p:cNvSpPr>
            <a:spLocks noGrp="1"/>
          </p:cNvSpPr>
          <p:nvPr userDrawn="1">
            <p:ph type="ftr" sz="quarter" idx="4294967295"/>
          </p:nvPr>
        </p:nvSpPr>
        <p:spPr bwMode="auto">
          <a:xfrm>
            <a:off x="663649" y="6258404"/>
            <a:ext cx="5191125" cy="567697"/>
          </a:xfrm>
          <a:prstGeom prst="rect">
            <a:avLst/>
          </a:prstGeom>
          <a:noFill/>
          <a:ln>
            <a:miter lim="800000"/>
            <a:headEnd/>
            <a:tailEnd/>
          </a:ln>
        </p:spPr>
        <p:txBody>
          <a:bodyPr anchor="b"/>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03606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2594398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40017945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059116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2689810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5273377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133081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239617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t>Annual Energy Outlook 2015                                                May 2015</a:t>
            </a:r>
            <a:endParaRPr lang="en-US" dirty="0"/>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9435004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1211143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49586159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8828875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982371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5024109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107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84002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9808777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71131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660617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7376265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6499514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6313484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8139555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2301851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5614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7916957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3297691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01937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266027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3107427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0568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02872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6352250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662348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9557186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0943995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6904544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1405978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58470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40454251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18680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6570193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18026478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767859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1004576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843411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5594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50024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43066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707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52176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74637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1519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1542664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27543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46098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19883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906446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289885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05041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954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18545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40237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6809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55390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16"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latin typeface="Arial"/>
            </a:endParaRPr>
          </a:p>
        </p:txBody>
      </p:sp>
      <p:cxnSp>
        <p:nvCxnSpPr>
          <p:cNvPr id="18"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2209800"/>
            <a:ext cx="8229600" cy="1488141"/>
          </a:xfrm>
          <a:prstGeom prst="rect">
            <a:avLst/>
          </a:prstGeom>
        </p:spPr>
        <p:txBody>
          <a:bodyPr anchor="b"/>
          <a:lstStyle>
            <a:lvl1pPr algn="ctr">
              <a:defRPr sz="4000" kern="1200" baseline="0">
                <a:solidFill>
                  <a:schemeClr val="accent1"/>
                </a:solidFill>
                <a:latin typeface="+mj-lt"/>
              </a:defRPr>
            </a:lvl1pPr>
          </a:lstStyle>
          <a:p>
            <a:r>
              <a:rPr lang="en-US" dirty="0" smtClean="0"/>
              <a:t>Section Title — click to edit</a:t>
            </a:r>
            <a:endParaRPr lang="en-US" dirty="0"/>
          </a:p>
        </p:txBody>
      </p:sp>
      <p:pic>
        <p:nvPicPr>
          <p:cNvPr id="19"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7" name="Footer Placeholder 3"/>
          <p:cNvSpPr>
            <a:spLocks noGrp="1"/>
          </p:cNvSpPr>
          <p:nvPr userDrawn="1">
            <p:ph type="ftr" sz="quarter" idx="4294967295"/>
          </p:nvPr>
        </p:nvSpPr>
        <p:spPr bwMode="auto">
          <a:xfrm>
            <a:off x="663649" y="6258404"/>
            <a:ext cx="5191125" cy="567697"/>
          </a:xfrm>
          <a:prstGeom prst="rect">
            <a:avLst/>
          </a:prstGeom>
          <a:noFill/>
          <a:ln>
            <a:miter lim="800000"/>
            <a:headEnd/>
            <a:tailEnd/>
          </a:ln>
        </p:spPr>
        <p:txBody>
          <a:bodyPr anchor="b"/>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38303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6351429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49440229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5514892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2912472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5436740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40449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8536828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656777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980802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1063725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98170755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2093123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1665699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2234181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472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5220011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7096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83899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7921329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5185386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8983543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8981488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4071226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6269749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7629105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541359416"/>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6636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3081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55516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7595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978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6787197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4221748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420962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7456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17857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5742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42652752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3182208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5067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38573922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9232474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526707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2850765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11107168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14236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20090876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55308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1224352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13878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97821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3673966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4693246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431183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85060615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5485586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000910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7739678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10898804"/>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23957017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283665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9977655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48972691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7369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4962652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1179011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10873135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5044878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6788566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86707659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1045563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00282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998827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6113573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65368519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77523526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73862813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35767495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6192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85407570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48276831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04130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0892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622505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159117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78046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7035802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7344148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7947080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82038123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3160643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10311817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40333262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988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48388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cxnSp>
        <p:nvCxnSpPr>
          <p:cNvPr id="9"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 name="Title 1"/>
          <p:cNvSpPr>
            <a:spLocks noGrp="1"/>
          </p:cNvSpPr>
          <p:nvPr>
            <p:ph type="title"/>
          </p:nvPr>
        </p:nvSpPr>
        <p:spPr>
          <a:xfrm>
            <a:off x="640080" y="73152"/>
            <a:ext cx="8046720" cy="1143000"/>
          </a:xfrm>
          <a:prstGeom prst="rect">
            <a:avLst/>
          </a:prstGeom>
        </p:spPr>
        <p:txBody>
          <a:bodyPr anchor="b"/>
          <a:lstStyle>
            <a:lvl1pPr>
              <a:defRPr sz="3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39191365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Oval 13"/>
          <p:cNvSpPr>
            <a:spLocks noChangeAspect="1"/>
          </p:cNvSpPr>
          <p:nvPr userDrawn="1"/>
        </p:nvSpPr>
        <p:spPr bwMode="auto">
          <a:xfrm>
            <a:off x="8732838" y="6456363"/>
            <a:ext cx="276225" cy="274637"/>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defRPr/>
            </a:pPr>
            <a:endParaRPr lang="en-US" dirty="0">
              <a:solidFill>
                <a:srgbClr val="000000"/>
              </a:solidFill>
              <a:latin typeface="Arial"/>
            </a:endParaRPr>
          </a:p>
        </p:txBody>
      </p:sp>
      <p:cxnSp>
        <p:nvCxnSpPr>
          <p:cNvPr id="3"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Slide Number Placeholder 2"/>
          <p:cNvSpPr>
            <a:spLocks noGrp="1"/>
          </p:cNvSpPr>
          <p:nvPr>
            <p:ph type="sldNum" sz="quarter" idx="10"/>
          </p:nvPr>
        </p:nvSpPr>
        <p:spPr/>
        <p:txBody>
          <a:bodyPr/>
          <a:lstStyle>
            <a:lvl1pPr>
              <a:defRPr/>
            </a:lvl1pPr>
          </a:lstStyle>
          <a:p>
            <a:pPr>
              <a:defRPr/>
            </a:pPr>
            <a:fld id="{83049F7B-2B02-4792-8479-5E3FD296F0E2}" type="slidenum">
              <a:rPr lang="en-US">
                <a:solidFill>
                  <a:srgbClr val="000000"/>
                </a:solidFill>
              </a:rPr>
              <a:pPr>
                <a:defRPr/>
              </a:pPr>
              <a:t>‹#›</a:t>
            </a:fld>
            <a:endParaRPr lang="en-US" dirty="0">
              <a:solidFill>
                <a:srgbClr val="000000"/>
              </a:solidFill>
            </a:endParaRPr>
          </a:p>
        </p:txBody>
      </p:sp>
      <p:sp>
        <p:nvSpPr>
          <p:cNvPr id="6" name="Footer Placeholder 3"/>
          <p:cNvSpPr>
            <a:spLocks noGrp="1"/>
          </p:cNvSpPr>
          <p:nvPr>
            <p:ph type="ftr" sz="quarter" idx="11"/>
          </p:nvPr>
        </p:nvSpPr>
        <p:spPr/>
        <p:txBody>
          <a:bodyPr/>
          <a:lstStyle>
            <a:lvl1pPr>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71655876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pie chart">
    <p:spTree>
      <p:nvGrpSpPr>
        <p:cNvPr id="1" name=""/>
        <p:cNvGrpSpPr/>
        <p:nvPr/>
      </p:nvGrpSpPr>
      <p:grpSpPr>
        <a:xfrm>
          <a:off x="0" y="0"/>
          <a:ext cx="0" cy="0"/>
          <a:chOff x="0" y="0"/>
          <a:chExt cx="0" cy="0"/>
        </a:xfrm>
      </p:grpSpPr>
      <p:sp>
        <p:nvSpPr>
          <p:cNvPr id="12"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cxnSp>
        <p:nvCxnSpPr>
          <p:cNvPr id="14"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9" name="Chart Placeholder 8"/>
          <p:cNvSpPr>
            <a:spLocks noGrp="1"/>
          </p:cNvSpPr>
          <p:nvPr>
            <p:ph type="chart" sz="quarter" idx="12"/>
          </p:nvPr>
        </p:nvSpPr>
        <p:spPr>
          <a:xfrm>
            <a:off x="636998" y="1229475"/>
            <a:ext cx="7945027" cy="4676026"/>
          </a:xfrm>
          <a:prstGeom prst="rect">
            <a:avLst/>
          </a:prstGeom>
        </p:spPr>
        <p:txBody>
          <a:bodyPr/>
          <a:lstStyle>
            <a:lvl1pPr>
              <a:buNone/>
              <a:defRPr sz="1200" i="0">
                <a:latin typeface="Arial" pitchFamily="34" charset="0"/>
                <a:cs typeface="Arial" pitchFamily="34" charset="0"/>
              </a:defRPr>
            </a:lvl1pPr>
          </a:lstStyle>
          <a:p>
            <a:r>
              <a:rPr lang="en-US" smtClean="0"/>
              <a:t>Click icon to add chart</a:t>
            </a:r>
            <a:endParaRPr lang="en-US" dirty="0"/>
          </a:p>
        </p:txBody>
      </p:sp>
      <p:sp>
        <p:nvSpPr>
          <p:cNvPr id="11" name="Text Placeholder 10"/>
          <p:cNvSpPr>
            <a:spLocks noGrp="1"/>
          </p:cNvSpPr>
          <p:nvPr>
            <p:ph type="body" sz="quarter" idx="13" hasCustomPrompt="1"/>
          </p:nvPr>
        </p:nvSpPr>
        <p:spPr>
          <a:xfrm>
            <a:off x="636998" y="895350"/>
            <a:ext cx="7946136" cy="295275"/>
          </a:xfrm>
          <a:prstGeom prst="rect">
            <a:avLst/>
          </a:prstGeom>
        </p:spPr>
        <p:txBody>
          <a:bodyPr/>
          <a:lstStyle>
            <a:lvl1pPr marL="0" indent="0">
              <a:buNone/>
              <a:defRPr sz="1400" i="0" baseline="0">
                <a:latin typeface="Arial" pitchFamily="34" charset="0"/>
                <a:cs typeface="Arial" pitchFamily="34" charset="0"/>
              </a:defRPr>
            </a:lvl1pPr>
            <a:lvl2pPr>
              <a:buNone/>
              <a:defRPr sz="1400"/>
            </a:lvl2pPr>
            <a:lvl3pPr>
              <a:buNone/>
              <a:defRPr sz="1400"/>
            </a:lvl3pPr>
            <a:lvl4pPr>
              <a:buNone/>
              <a:defRPr sz="1400"/>
            </a:lvl4pPr>
            <a:lvl5pPr>
              <a:buNone/>
              <a:defRPr sz="1400"/>
            </a:lvl5pPr>
          </a:lstStyle>
          <a:p>
            <a:pPr lvl="0"/>
            <a:r>
              <a:rPr lang="en-US" dirty="0" smtClean="0"/>
              <a:t>pie chart units here</a:t>
            </a:r>
            <a:endParaRPr lang="en-US" dirty="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6"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9834286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0"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cxnSp>
        <p:nvCxnSpPr>
          <p:cNvPr id="12"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a:noFill/>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14" name="Picture Placeholder 13"/>
          <p:cNvSpPr>
            <a:spLocks noGrp="1"/>
          </p:cNvSpPr>
          <p:nvPr>
            <p:ph type="pic" sz="quarter" idx="12"/>
          </p:nvPr>
        </p:nvSpPr>
        <p:spPr>
          <a:xfrm>
            <a:off x="638175" y="847725"/>
            <a:ext cx="8048625" cy="5057775"/>
          </a:xfrm>
          <a:prstGeom prst="rect">
            <a:avLst/>
          </a:prstGeom>
        </p:spPr>
        <p:txBody>
          <a:bodyPr/>
          <a:lstStyle>
            <a:lvl1pPr>
              <a:buNone/>
              <a:defRPr sz="1200" i="0">
                <a:latin typeface="Arial" pitchFamily="34" charset="0"/>
                <a:cs typeface="Arial" pitchFamily="34" charset="0"/>
              </a:defRPr>
            </a:lvl1pPr>
          </a:lstStyle>
          <a:p>
            <a:r>
              <a:rPr lang="en-US" smtClean="0"/>
              <a:t>Click icon to add picture</a:t>
            </a:r>
            <a:endParaRPr lang="en-US"/>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5"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19499446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149571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21113611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236450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239120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80856768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2759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91790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882405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02631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830165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855261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102357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187287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891809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2770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514709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696779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565758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62369456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08395145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31738189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69881870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3682694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18446900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74245740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75760206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3745016"/>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63355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t>Annual Energy Outlook 2015                                                May 2015</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867409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4417301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5408706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73940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51220339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20784787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1286339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316091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19862558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8668606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466394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2370813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5366438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6678105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98244094"/>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74897190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94852754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74410997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27234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57850132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91650307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529955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840687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1823715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39256494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63861213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1442939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48336135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8362287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90580835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04506990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94076621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86683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648391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8388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77515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14135226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15252565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9159413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4307678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91380444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83058112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39623585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18636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9379862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7866829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319350968"/>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360981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814588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9853311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524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33067130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48937448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463660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28337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877118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31570327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04883767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0519233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01392618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80376451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457533113"/>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69473408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23454723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89251381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466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307706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15812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86325813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53517047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3613720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5434027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5572794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58140375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42664515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2199784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19304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223005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55700100"/>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4247520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73824857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48916083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47826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948807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00680598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39224476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26624677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7881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6748828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37360604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4241273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36531591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22855551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3262538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62779893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15023688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77882983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1094571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135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885720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60434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62200015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91115873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82463049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2582688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86065441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8324830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88932522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17263241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9500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t>Annual Energy Outlook 2015                                                May 2015</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62799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812649665"/>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22744841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10447056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2798412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50575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09682245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15594838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58285354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78973072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4759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52490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26526891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8956707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91142768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05583876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731298012"/>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0622543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7799994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00461451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55006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5507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802827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57277606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393117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646714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09114316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135231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057579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127150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187521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642594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6841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61648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845977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868283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52558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9930602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60933979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0962399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375316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43884898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5500577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96900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296722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29694760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99933744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69013945"/>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3840944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15761748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38115408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59224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082696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55703865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998927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1160250"/>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14163501"/>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89329614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2990266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70549747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94233318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77516464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9068438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033633490"/>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27830718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156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91372987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3481643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4951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66843308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77207375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571856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601478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05779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437718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426521804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48310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697255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250811797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86053709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70964877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7726652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156443789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81771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82638972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822545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0672208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748271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136997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327117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650598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142361792"/>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188917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003878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023142"/>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4922398"/>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336224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9178668"/>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6116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28671588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920904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72359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9509184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92882790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48846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36438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68186054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068776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019944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065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t>Annual Energy Outlook 2015                                                May 2015</a:t>
            </a:r>
            <a:endParaRPr lang="en-US" dirty="0"/>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pPr>
                <a:defRPr/>
              </a:pPr>
              <a:t>‹#›</a:t>
            </a:fld>
            <a:endParaRPr lang="en-US" dirty="0"/>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1345212"/>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6168263"/>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7224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332450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099638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548011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3331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48231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27443756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58538458"/>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0133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8037034"/>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9776684"/>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640531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6412383"/>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297549281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269156177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74757166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681204088"/>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07163356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3518546458"/>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352327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407999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823981"/>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949537602"/>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5771759"/>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8776835"/>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244146241"/>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3993175"/>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4020063"/>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4146204842"/>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48301934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4572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799524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251141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5313665"/>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928680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29981980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4003051955"/>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4543881"/>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94852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93410954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82236721"/>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976355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117421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1718422"/>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8023666"/>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41535997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802470380"/>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907970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0781848"/>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26921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148090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768956609"/>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980576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4108378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258844"/>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22526"/>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29604229"/>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14965487"/>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415895211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9930122"/>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4631110"/>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875656009"/>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40750162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5464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4419181"/>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223900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583727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391992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780382794"/>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60346979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848841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864967"/>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04627204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2735623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1872805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589384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092165"/>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1954544"/>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20186646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72484109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8619966"/>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595596"/>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866935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670566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11071441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044535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1430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4388937"/>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027897"/>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06796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57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t>Annual Energy Outlook 2015                                                May 2015</a:t>
            </a:r>
            <a:endParaRPr lang="en-US" dirty="0"/>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pPr>
                <a:defRPr/>
              </a:pPr>
              <a:t>‹#›</a:t>
            </a:fld>
            <a:endParaRPr lang="en-US" dirty="0"/>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700538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70312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50832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8797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913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0754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112564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48447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972349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02028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t>Annual Energy Outlook 2015                                                May 2015</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766942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2557096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7411907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3678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cxnSp>
        <p:nvCxnSpPr>
          <p:cNvPr id="9"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 name="Title 1"/>
          <p:cNvSpPr>
            <a:spLocks noGrp="1"/>
          </p:cNvSpPr>
          <p:nvPr>
            <p:ph type="title"/>
          </p:nvPr>
        </p:nvSpPr>
        <p:spPr>
          <a:xfrm>
            <a:off x="640080" y="73152"/>
            <a:ext cx="8046720" cy="1143000"/>
          </a:xfrm>
          <a:prstGeom prst="rect">
            <a:avLst/>
          </a:prstGeom>
        </p:spPr>
        <p:txBody>
          <a:bodyPr anchor="b"/>
          <a:lstStyle>
            <a:lvl1pPr>
              <a:defRPr sz="3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285106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Oval 13"/>
          <p:cNvSpPr>
            <a:spLocks noChangeAspect="1"/>
          </p:cNvSpPr>
          <p:nvPr userDrawn="1"/>
        </p:nvSpPr>
        <p:spPr bwMode="auto">
          <a:xfrm>
            <a:off x="8732838" y="6456363"/>
            <a:ext cx="276225" cy="274637"/>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defRPr/>
            </a:pPr>
            <a:endParaRPr lang="en-US" dirty="0">
              <a:solidFill>
                <a:srgbClr val="000000"/>
              </a:solidFill>
              <a:latin typeface="Arial"/>
              <a:cs typeface="+mn-cs"/>
            </a:endParaRPr>
          </a:p>
        </p:txBody>
      </p:sp>
      <p:cxnSp>
        <p:nvCxnSpPr>
          <p:cNvPr id="3"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Slide Number Placeholder 2"/>
          <p:cNvSpPr>
            <a:spLocks noGrp="1"/>
          </p:cNvSpPr>
          <p:nvPr>
            <p:ph type="sldNum" sz="quarter" idx="10"/>
          </p:nvPr>
        </p:nvSpPr>
        <p:spPr/>
        <p:txBody>
          <a:bodyPr/>
          <a:lstStyle>
            <a:lvl1pPr>
              <a:defRPr/>
            </a:lvl1pPr>
          </a:lstStyle>
          <a:p>
            <a:pPr>
              <a:defRPr/>
            </a:pPr>
            <a:fld id="{83049F7B-2B02-4792-8479-5E3FD296F0E2}" type="slidenum">
              <a:rPr lang="en-US">
                <a:solidFill>
                  <a:srgbClr val="000000"/>
                </a:solidFill>
              </a:rPr>
              <a:pPr>
                <a:defRPr/>
              </a:pPr>
              <a:t>‹#›</a:t>
            </a:fld>
            <a:endParaRPr lang="en-US" dirty="0">
              <a:solidFill>
                <a:srgbClr val="000000"/>
              </a:solidFill>
            </a:endParaRPr>
          </a:p>
        </p:txBody>
      </p:sp>
      <p:sp>
        <p:nvSpPr>
          <p:cNvPr id="6" name="Footer Placeholder 3"/>
          <p:cNvSpPr>
            <a:spLocks noGrp="1"/>
          </p:cNvSpPr>
          <p:nvPr>
            <p:ph type="ftr" sz="quarter" idx="11"/>
          </p:nvPr>
        </p:nvSpPr>
        <p:spPr/>
        <p:txBody>
          <a:bodyPr/>
          <a:lstStyle>
            <a:lvl1pPr>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390520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ie chart">
    <p:spTree>
      <p:nvGrpSpPr>
        <p:cNvPr id="1" name=""/>
        <p:cNvGrpSpPr/>
        <p:nvPr/>
      </p:nvGrpSpPr>
      <p:grpSpPr>
        <a:xfrm>
          <a:off x="0" y="0"/>
          <a:ext cx="0" cy="0"/>
          <a:chOff x="0" y="0"/>
          <a:chExt cx="0" cy="0"/>
        </a:xfrm>
      </p:grpSpPr>
      <p:sp>
        <p:nvSpPr>
          <p:cNvPr id="12"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cxnSp>
        <p:nvCxnSpPr>
          <p:cNvPr id="14"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9" name="Chart Placeholder 8"/>
          <p:cNvSpPr>
            <a:spLocks noGrp="1"/>
          </p:cNvSpPr>
          <p:nvPr>
            <p:ph type="chart" sz="quarter" idx="12"/>
          </p:nvPr>
        </p:nvSpPr>
        <p:spPr>
          <a:xfrm>
            <a:off x="636998" y="1229475"/>
            <a:ext cx="7945027" cy="4676026"/>
          </a:xfrm>
          <a:prstGeom prst="rect">
            <a:avLst/>
          </a:prstGeom>
        </p:spPr>
        <p:txBody>
          <a:bodyPr/>
          <a:lstStyle>
            <a:lvl1pPr>
              <a:buNone/>
              <a:defRPr sz="1200" i="0">
                <a:latin typeface="Arial" pitchFamily="34" charset="0"/>
                <a:cs typeface="Arial" pitchFamily="34" charset="0"/>
              </a:defRPr>
            </a:lvl1pPr>
          </a:lstStyle>
          <a:p>
            <a:r>
              <a:rPr lang="en-US" smtClean="0"/>
              <a:t>Click icon to add chart</a:t>
            </a:r>
            <a:endParaRPr lang="en-US" dirty="0"/>
          </a:p>
        </p:txBody>
      </p:sp>
      <p:sp>
        <p:nvSpPr>
          <p:cNvPr id="11" name="Text Placeholder 10"/>
          <p:cNvSpPr>
            <a:spLocks noGrp="1"/>
          </p:cNvSpPr>
          <p:nvPr>
            <p:ph type="body" sz="quarter" idx="13" hasCustomPrompt="1"/>
          </p:nvPr>
        </p:nvSpPr>
        <p:spPr>
          <a:xfrm>
            <a:off x="636998" y="895350"/>
            <a:ext cx="7946136" cy="295275"/>
          </a:xfrm>
          <a:prstGeom prst="rect">
            <a:avLst/>
          </a:prstGeom>
        </p:spPr>
        <p:txBody>
          <a:bodyPr/>
          <a:lstStyle>
            <a:lvl1pPr marL="0" indent="0">
              <a:buNone/>
              <a:defRPr sz="1400" i="0" baseline="0">
                <a:latin typeface="Arial" pitchFamily="34" charset="0"/>
                <a:cs typeface="Arial" pitchFamily="34" charset="0"/>
              </a:defRPr>
            </a:lvl1pPr>
            <a:lvl2pPr>
              <a:buNone/>
              <a:defRPr sz="1400"/>
            </a:lvl2pPr>
            <a:lvl3pPr>
              <a:buNone/>
              <a:defRPr sz="1400"/>
            </a:lvl3pPr>
            <a:lvl4pPr>
              <a:buNone/>
              <a:defRPr sz="1400"/>
            </a:lvl4pPr>
            <a:lvl5pPr>
              <a:buNone/>
              <a:defRPr sz="1400"/>
            </a:lvl5pPr>
          </a:lstStyle>
          <a:p>
            <a:pPr lvl="0"/>
            <a:r>
              <a:rPr lang="en-US" dirty="0" smtClean="0"/>
              <a:t>pie chart units here</a:t>
            </a:r>
            <a:endParaRPr lang="en-US" dirty="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6"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13536710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0"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cxnSp>
        <p:nvCxnSpPr>
          <p:cNvPr id="12"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a:noFill/>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14" name="Picture Placeholder 13"/>
          <p:cNvSpPr>
            <a:spLocks noGrp="1"/>
          </p:cNvSpPr>
          <p:nvPr>
            <p:ph type="pic" sz="quarter" idx="12"/>
          </p:nvPr>
        </p:nvSpPr>
        <p:spPr>
          <a:xfrm>
            <a:off x="638175" y="847725"/>
            <a:ext cx="8048625" cy="5057775"/>
          </a:xfrm>
          <a:prstGeom prst="rect">
            <a:avLst/>
          </a:prstGeom>
        </p:spPr>
        <p:txBody>
          <a:bodyPr/>
          <a:lstStyle>
            <a:lvl1pPr>
              <a:buNone/>
              <a:defRPr sz="1200" i="0">
                <a:latin typeface="Arial" pitchFamily="34" charset="0"/>
                <a:cs typeface="Arial" pitchFamily="34" charset="0"/>
              </a:defRPr>
            </a:lvl1pPr>
          </a:lstStyle>
          <a:p>
            <a:r>
              <a:rPr lang="en-US" smtClean="0"/>
              <a:t>Click icon to add picture</a:t>
            </a:r>
            <a:endParaRPr lang="en-US"/>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5"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8602804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153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56179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t>Annual Energy Outlook 2015                                                May 2015</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8967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72832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5689915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54668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9970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7156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5708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0515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57527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1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t>Annual Energy Outlook 2015                                                May 2015</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pPr>
                <a:defRPr/>
              </a:pPr>
              <a:t>‹#›</a:t>
            </a:fld>
            <a:endParaRPr lang="en-US" dirty="0"/>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99304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1966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Annual Energy Outlook 2015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42477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1841923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770266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2006404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2792618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9927434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4946645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32263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image" Target="../media/image4.jpeg"/><Relationship Id="rId2" Type="http://schemas.openxmlformats.org/officeDocument/2006/relationships/slideLayout" Target="../slideLayouts/slideLayout139.xml"/><Relationship Id="rId16" Type="http://schemas.openxmlformats.org/officeDocument/2006/relationships/theme" Target="../theme/theme10.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image" Target="../media/image4.jpeg"/><Relationship Id="rId2" Type="http://schemas.openxmlformats.org/officeDocument/2006/relationships/slideLayout" Target="../slideLayouts/slideLayout154.xml"/><Relationship Id="rId16" Type="http://schemas.openxmlformats.org/officeDocument/2006/relationships/theme" Target="../theme/theme11.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image" Target="../media/image1.jpe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theme" Target="../theme/theme12.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6" Type="http://schemas.openxmlformats.org/officeDocument/2006/relationships/image" Target="../media/image4.jpeg"/><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theme" Target="../theme/theme13.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6" Type="http://schemas.openxmlformats.org/officeDocument/2006/relationships/image" Target="../media/image4.jpeg"/><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theme" Target="../theme/theme14.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image" Target="../media/image5.jp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theme" Target="../theme/theme15.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4.jpe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theme" Target="../theme/theme16.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6" Type="http://schemas.openxmlformats.org/officeDocument/2006/relationships/image" Target="../media/image4.jpeg"/><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theme" Target="../theme/theme17.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image" Target="../media/image4.jpeg"/><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19" Type="http://schemas.openxmlformats.org/officeDocument/2006/relationships/theme" Target="../theme/theme18.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17" Type="http://schemas.openxmlformats.org/officeDocument/2006/relationships/image" Target="../media/image1.jpeg"/><Relationship Id="rId2" Type="http://schemas.openxmlformats.org/officeDocument/2006/relationships/slideLayout" Target="../slideLayouts/slideLayout275.xml"/><Relationship Id="rId16" Type="http://schemas.openxmlformats.org/officeDocument/2006/relationships/theme" Target="../theme/theme19.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slideLayout" Target="../slideLayouts/slideLayout28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6" Type="http://schemas.openxmlformats.org/officeDocument/2006/relationships/image" Target="../media/image4.jpeg"/><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theme" Target="../theme/theme20.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2" Type="http://schemas.openxmlformats.org/officeDocument/2006/relationships/slideLayout" Target="../slideLayouts/slideLayout304.xml"/><Relationship Id="rId16" Type="http://schemas.openxmlformats.org/officeDocument/2006/relationships/image" Target="../media/image4.jpeg"/><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theme" Target="../theme/theme21.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17" Type="http://schemas.openxmlformats.org/officeDocument/2006/relationships/image" Target="../media/image4.jpeg"/><Relationship Id="rId2" Type="http://schemas.openxmlformats.org/officeDocument/2006/relationships/slideLayout" Target="../slideLayouts/slideLayout318.xml"/><Relationship Id="rId16" Type="http://schemas.openxmlformats.org/officeDocument/2006/relationships/theme" Target="../theme/theme22.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slideLayout" Target="../slideLayouts/slideLayout344.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2" Type="http://schemas.openxmlformats.org/officeDocument/2006/relationships/slideLayout" Target="../slideLayouts/slideLayout333.xml"/><Relationship Id="rId16" Type="http://schemas.openxmlformats.org/officeDocument/2006/relationships/image" Target="../media/image4.jpeg"/><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5" Type="http://schemas.openxmlformats.org/officeDocument/2006/relationships/theme" Target="../theme/theme23.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slideLayout" Target="../slideLayouts/slideLayout34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17" Type="http://schemas.openxmlformats.org/officeDocument/2006/relationships/image" Target="../media/image4.jpeg"/><Relationship Id="rId2" Type="http://schemas.openxmlformats.org/officeDocument/2006/relationships/slideLayout" Target="../slideLayouts/slideLayout347.xml"/><Relationship Id="rId16" Type="http://schemas.openxmlformats.org/officeDocument/2006/relationships/theme" Target="../theme/theme24.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image" Target="../media/image4.jpeg"/><Relationship Id="rId2" Type="http://schemas.openxmlformats.org/officeDocument/2006/relationships/slideLayout" Target="../slideLayouts/slideLayout362.xml"/><Relationship Id="rId16" Type="http://schemas.openxmlformats.org/officeDocument/2006/relationships/theme" Target="../theme/theme25.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slideLayout" Target="../slideLayouts/slideLayout37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slideLayout" Target="../slideLayouts/slideLayout388.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17" Type="http://schemas.openxmlformats.org/officeDocument/2006/relationships/image" Target="../media/image4.jpeg"/><Relationship Id="rId2" Type="http://schemas.openxmlformats.org/officeDocument/2006/relationships/slideLayout" Target="../slideLayouts/slideLayout377.xml"/><Relationship Id="rId16" Type="http://schemas.openxmlformats.org/officeDocument/2006/relationships/theme" Target="../theme/theme26.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5" Type="http://schemas.openxmlformats.org/officeDocument/2006/relationships/slideLayout" Target="../slideLayouts/slideLayout39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slideLayout" Target="../slideLayouts/slideLayout38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2" Type="http://schemas.openxmlformats.org/officeDocument/2006/relationships/slideLayout" Target="../slideLayouts/slideLayout392.xml"/><Relationship Id="rId16" Type="http://schemas.openxmlformats.org/officeDocument/2006/relationships/image" Target="../media/image4.jpeg"/><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theme" Target="../theme/theme27.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2.xml"/><Relationship Id="rId13" Type="http://schemas.openxmlformats.org/officeDocument/2006/relationships/slideLayout" Target="../slideLayouts/slideLayout417.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2" Type="http://schemas.openxmlformats.org/officeDocument/2006/relationships/slideLayout" Target="../slideLayouts/slideLayout406.xml"/><Relationship Id="rId16" Type="http://schemas.openxmlformats.org/officeDocument/2006/relationships/image" Target="../media/image4.jpeg"/><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5" Type="http://schemas.openxmlformats.org/officeDocument/2006/relationships/theme" Target="../theme/theme28.xml"/><Relationship Id="rId10" Type="http://schemas.openxmlformats.org/officeDocument/2006/relationships/slideLayout" Target="../slideLayouts/slideLayout414.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slideLayout" Target="../slideLayouts/slideLayout41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2" Type="http://schemas.openxmlformats.org/officeDocument/2006/relationships/slideLayout" Target="../slideLayouts/slideLayout420.xml"/><Relationship Id="rId16" Type="http://schemas.openxmlformats.org/officeDocument/2006/relationships/image" Target="../media/image1.jpeg"/><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theme" Target="../theme/theme29.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slideLayout" Target="../slideLayouts/slideLayout445.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slideLayout" Target="../slideLayouts/slideLayout444.xml"/><Relationship Id="rId17" Type="http://schemas.openxmlformats.org/officeDocument/2006/relationships/image" Target="../media/image4.jpeg"/><Relationship Id="rId2" Type="http://schemas.openxmlformats.org/officeDocument/2006/relationships/slideLayout" Target="../slideLayouts/slideLayout434.xml"/><Relationship Id="rId16" Type="http://schemas.openxmlformats.org/officeDocument/2006/relationships/theme" Target="../theme/theme30.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5" Type="http://schemas.openxmlformats.org/officeDocument/2006/relationships/slideLayout" Target="../slideLayouts/slideLayout44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 Id="rId14" Type="http://schemas.openxmlformats.org/officeDocument/2006/relationships/slideLayout" Target="../slideLayouts/slideLayout44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55.xml"/><Relationship Id="rId13" Type="http://schemas.openxmlformats.org/officeDocument/2006/relationships/slideLayout" Target="../slideLayouts/slideLayout460.xml"/><Relationship Id="rId3" Type="http://schemas.openxmlformats.org/officeDocument/2006/relationships/slideLayout" Target="../slideLayouts/slideLayout450.xml"/><Relationship Id="rId7" Type="http://schemas.openxmlformats.org/officeDocument/2006/relationships/slideLayout" Target="../slideLayouts/slideLayout454.xml"/><Relationship Id="rId12" Type="http://schemas.openxmlformats.org/officeDocument/2006/relationships/slideLayout" Target="../slideLayouts/slideLayout459.xml"/><Relationship Id="rId2" Type="http://schemas.openxmlformats.org/officeDocument/2006/relationships/slideLayout" Target="../slideLayouts/slideLayout449.xml"/><Relationship Id="rId16" Type="http://schemas.openxmlformats.org/officeDocument/2006/relationships/image" Target="../media/image4.jpeg"/><Relationship Id="rId1" Type="http://schemas.openxmlformats.org/officeDocument/2006/relationships/slideLayout" Target="../slideLayouts/slideLayout448.xml"/><Relationship Id="rId6" Type="http://schemas.openxmlformats.org/officeDocument/2006/relationships/slideLayout" Target="../slideLayouts/slideLayout453.xml"/><Relationship Id="rId11" Type="http://schemas.openxmlformats.org/officeDocument/2006/relationships/slideLayout" Target="../slideLayouts/slideLayout458.xml"/><Relationship Id="rId5" Type="http://schemas.openxmlformats.org/officeDocument/2006/relationships/slideLayout" Target="../slideLayouts/slideLayout452.xml"/><Relationship Id="rId15" Type="http://schemas.openxmlformats.org/officeDocument/2006/relationships/theme" Target="../theme/theme31.xml"/><Relationship Id="rId10" Type="http://schemas.openxmlformats.org/officeDocument/2006/relationships/slideLayout" Target="../slideLayouts/slideLayout457.xml"/><Relationship Id="rId4" Type="http://schemas.openxmlformats.org/officeDocument/2006/relationships/slideLayout" Target="../slideLayouts/slideLayout451.xml"/><Relationship Id="rId9" Type="http://schemas.openxmlformats.org/officeDocument/2006/relationships/slideLayout" Target="../slideLayouts/slideLayout456.xml"/><Relationship Id="rId14" Type="http://schemas.openxmlformats.org/officeDocument/2006/relationships/slideLayout" Target="../slideLayouts/slideLayout46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slideLayout" Target="../slideLayouts/slideLayout474.xml"/><Relationship Id="rId18" Type="http://schemas.openxmlformats.org/officeDocument/2006/relationships/image" Target="../media/image5.jpg"/><Relationship Id="rId3" Type="http://schemas.openxmlformats.org/officeDocument/2006/relationships/slideLayout" Target="../slideLayouts/slideLayout464.xml"/><Relationship Id="rId7" Type="http://schemas.openxmlformats.org/officeDocument/2006/relationships/slideLayout" Target="../slideLayouts/slideLayout468.xml"/><Relationship Id="rId12" Type="http://schemas.openxmlformats.org/officeDocument/2006/relationships/slideLayout" Target="../slideLayouts/slideLayout473.xml"/><Relationship Id="rId17" Type="http://schemas.openxmlformats.org/officeDocument/2006/relationships/theme" Target="../theme/theme32.xml"/><Relationship Id="rId2" Type="http://schemas.openxmlformats.org/officeDocument/2006/relationships/slideLayout" Target="../slideLayouts/slideLayout463.xml"/><Relationship Id="rId16" Type="http://schemas.openxmlformats.org/officeDocument/2006/relationships/slideLayout" Target="../slideLayouts/slideLayout477.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5" Type="http://schemas.openxmlformats.org/officeDocument/2006/relationships/slideLayout" Target="../slideLayouts/slideLayout466.xml"/><Relationship Id="rId15" Type="http://schemas.openxmlformats.org/officeDocument/2006/relationships/slideLayout" Target="../slideLayouts/slideLayout476.xml"/><Relationship Id="rId10" Type="http://schemas.openxmlformats.org/officeDocument/2006/relationships/slideLayout" Target="../slideLayouts/slideLayout471.xml"/><Relationship Id="rId4" Type="http://schemas.openxmlformats.org/officeDocument/2006/relationships/slideLayout" Target="../slideLayouts/slideLayout465.xml"/><Relationship Id="rId9" Type="http://schemas.openxmlformats.org/officeDocument/2006/relationships/slideLayout" Target="../slideLayouts/slideLayout470.xml"/><Relationship Id="rId14" Type="http://schemas.openxmlformats.org/officeDocument/2006/relationships/slideLayout" Target="../slideLayouts/slideLayout47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85.xml"/><Relationship Id="rId13" Type="http://schemas.openxmlformats.org/officeDocument/2006/relationships/slideLayout" Target="../slideLayouts/slideLayout490.xml"/><Relationship Id="rId3" Type="http://schemas.openxmlformats.org/officeDocument/2006/relationships/slideLayout" Target="../slideLayouts/slideLayout480.xml"/><Relationship Id="rId7" Type="http://schemas.openxmlformats.org/officeDocument/2006/relationships/slideLayout" Target="../slideLayouts/slideLayout484.xml"/><Relationship Id="rId12" Type="http://schemas.openxmlformats.org/officeDocument/2006/relationships/slideLayout" Target="../slideLayouts/slideLayout489.xml"/><Relationship Id="rId2" Type="http://schemas.openxmlformats.org/officeDocument/2006/relationships/slideLayout" Target="../slideLayouts/slideLayout479.xml"/><Relationship Id="rId16" Type="http://schemas.openxmlformats.org/officeDocument/2006/relationships/image" Target="../media/image1.jpeg"/><Relationship Id="rId1" Type="http://schemas.openxmlformats.org/officeDocument/2006/relationships/slideLayout" Target="../slideLayouts/slideLayout478.xml"/><Relationship Id="rId6" Type="http://schemas.openxmlformats.org/officeDocument/2006/relationships/slideLayout" Target="../slideLayouts/slideLayout483.xml"/><Relationship Id="rId11" Type="http://schemas.openxmlformats.org/officeDocument/2006/relationships/slideLayout" Target="../slideLayouts/slideLayout488.xml"/><Relationship Id="rId5" Type="http://schemas.openxmlformats.org/officeDocument/2006/relationships/slideLayout" Target="../slideLayouts/slideLayout482.xml"/><Relationship Id="rId15" Type="http://schemas.openxmlformats.org/officeDocument/2006/relationships/theme" Target="../theme/theme33.xml"/><Relationship Id="rId10" Type="http://schemas.openxmlformats.org/officeDocument/2006/relationships/slideLayout" Target="../slideLayouts/slideLayout487.xml"/><Relationship Id="rId4" Type="http://schemas.openxmlformats.org/officeDocument/2006/relationships/slideLayout" Target="../slideLayouts/slideLayout481.xml"/><Relationship Id="rId9" Type="http://schemas.openxmlformats.org/officeDocument/2006/relationships/slideLayout" Target="../slideLayouts/slideLayout486.xml"/><Relationship Id="rId14" Type="http://schemas.openxmlformats.org/officeDocument/2006/relationships/slideLayout" Target="../slideLayouts/slideLayout49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99.xml"/><Relationship Id="rId13" Type="http://schemas.openxmlformats.org/officeDocument/2006/relationships/slideLayout" Target="../slideLayouts/slideLayout504.xml"/><Relationship Id="rId3" Type="http://schemas.openxmlformats.org/officeDocument/2006/relationships/slideLayout" Target="../slideLayouts/slideLayout494.xml"/><Relationship Id="rId7" Type="http://schemas.openxmlformats.org/officeDocument/2006/relationships/slideLayout" Target="../slideLayouts/slideLayout498.xml"/><Relationship Id="rId12" Type="http://schemas.openxmlformats.org/officeDocument/2006/relationships/slideLayout" Target="../slideLayouts/slideLayout503.xml"/><Relationship Id="rId17" Type="http://schemas.openxmlformats.org/officeDocument/2006/relationships/image" Target="../media/image1.jpeg"/><Relationship Id="rId2" Type="http://schemas.openxmlformats.org/officeDocument/2006/relationships/slideLayout" Target="../slideLayouts/slideLayout493.xml"/><Relationship Id="rId16" Type="http://schemas.openxmlformats.org/officeDocument/2006/relationships/theme" Target="../theme/theme34.xml"/><Relationship Id="rId1" Type="http://schemas.openxmlformats.org/officeDocument/2006/relationships/slideLayout" Target="../slideLayouts/slideLayout492.xml"/><Relationship Id="rId6" Type="http://schemas.openxmlformats.org/officeDocument/2006/relationships/slideLayout" Target="../slideLayouts/slideLayout497.xml"/><Relationship Id="rId11" Type="http://schemas.openxmlformats.org/officeDocument/2006/relationships/slideLayout" Target="../slideLayouts/slideLayout502.xml"/><Relationship Id="rId5" Type="http://schemas.openxmlformats.org/officeDocument/2006/relationships/slideLayout" Target="../slideLayouts/slideLayout496.xml"/><Relationship Id="rId15" Type="http://schemas.openxmlformats.org/officeDocument/2006/relationships/slideLayout" Target="../slideLayouts/slideLayout506.xml"/><Relationship Id="rId10" Type="http://schemas.openxmlformats.org/officeDocument/2006/relationships/slideLayout" Target="../slideLayouts/slideLayout501.xml"/><Relationship Id="rId4" Type="http://schemas.openxmlformats.org/officeDocument/2006/relationships/slideLayout" Target="../slideLayouts/slideLayout495.xml"/><Relationship Id="rId9" Type="http://schemas.openxmlformats.org/officeDocument/2006/relationships/slideLayout" Target="../slideLayouts/slideLayout500.xml"/><Relationship Id="rId14" Type="http://schemas.openxmlformats.org/officeDocument/2006/relationships/slideLayout" Target="../slideLayouts/slideLayout50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slideLayout" Target="../slideLayouts/slideLayout519.xml"/><Relationship Id="rId18" Type="http://schemas.openxmlformats.org/officeDocument/2006/relationships/image" Target="../media/image5.jp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slideLayout" Target="../slideLayouts/slideLayout518.xml"/><Relationship Id="rId17" Type="http://schemas.openxmlformats.org/officeDocument/2006/relationships/theme" Target="../theme/theme35.xml"/><Relationship Id="rId2" Type="http://schemas.openxmlformats.org/officeDocument/2006/relationships/slideLayout" Target="../slideLayouts/slideLayout508.xml"/><Relationship Id="rId16" Type="http://schemas.openxmlformats.org/officeDocument/2006/relationships/slideLayout" Target="../slideLayouts/slideLayout522.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5" Type="http://schemas.openxmlformats.org/officeDocument/2006/relationships/slideLayout" Target="../slideLayouts/slideLayout52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slideLayout" Target="../slideLayouts/slideLayout520.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30.xml"/><Relationship Id="rId13" Type="http://schemas.openxmlformats.org/officeDocument/2006/relationships/slideLayout" Target="../slideLayouts/slideLayout535.xml"/><Relationship Id="rId3" Type="http://schemas.openxmlformats.org/officeDocument/2006/relationships/slideLayout" Target="../slideLayouts/slideLayout525.xml"/><Relationship Id="rId7" Type="http://schemas.openxmlformats.org/officeDocument/2006/relationships/slideLayout" Target="../slideLayouts/slideLayout529.xml"/><Relationship Id="rId12" Type="http://schemas.openxmlformats.org/officeDocument/2006/relationships/slideLayout" Target="../slideLayouts/slideLayout534.xml"/><Relationship Id="rId17" Type="http://schemas.openxmlformats.org/officeDocument/2006/relationships/image" Target="../media/image1.jpeg"/><Relationship Id="rId2" Type="http://schemas.openxmlformats.org/officeDocument/2006/relationships/slideLayout" Target="../slideLayouts/slideLayout524.xml"/><Relationship Id="rId16" Type="http://schemas.openxmlformats.org/officeDocument/2006/relationships/theme" Target="../theme/theme36.xml"/><Relationship Id="rId1" Type="http://schemas.openxmlformats.org/officeDocument/2006/relationships/slideLayout" Target="../slideLayouts/slideLayout523.xml"/><Relationship Id="rId6" Type="http://schemas.openxmlformats.org/officeDocument/2006/relationships/slideLayout" Target="../slideLayouts/slideLayout528.xml"/><Relationship Id="rId11" Type="http://schemas.openxmlformats.org/officeDocument/2006/relationships/slideLayout" Target="../slideLayouts/slideLayout533.xml"/><Relationship Id="rId5" Type="http://schemas.openxmlformats.org/officeDocument/2006/relationships/slideLayout" Target="../slideLayouts/slideLayout527.xml"/><Relationship Id="rId15" Type="http://schemas.openxmlformats.org/officeDocument/2006/relationships/slideLayout" Target="../slideLayouts/slideLayout537.xml"/><Relationship Id="rId10" Type="http://schemas.openxmlformats.org/officeDocument/2006/relationships/slideLayout" Target="../slideLayouts/slideLayout532.xml"/><Relationship Id="rId4" Type="http://schemas.openxmlformats.org/officeDocument/2006/relationships/slideLayout" Target="../slideLayouts/slideLayout526.xml"/><Relationship Id="rId9" Type="http://schemas.openxmlformats.org/officeDocument/2006/relationships/slideLayout" Target="../slideLayouts/slideLayout531.xml"/><Relationship Id="rId14" Type="http://schemas.openxmlformats.org/officeDocument/2006/relationships/slideLayout" Target="../slideLayouts/slideLayout5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45.xml"/><Relationship Id="rId13" Type="http://schemas.openxmlformats.org/officeDocument/2006/relationships/slideLayout" Target="../slideLayouts/slideLayout550.xml"/><Relationship Id="rId3" Type="http://schemas.openxmlformats.org/officeDocument/2006/relationships/slideLayout" Target="../slideLayouts/slideLayout540.xml"/><Relationship Id="rId7" Type="http://schemas.openxmlformats.org/officeDocument/2006/relationships/slideLayout" Target="../slideLayouts/slideLayout544.xml"/><Relationship Id="rId12" Type="http://schemas.openxmlformats.org/officeDocument/2006/relationships/slideLayout" Target="../slideLayouts/slideLayout549.xml"/><Relationship Id="rId17" Type="http://schemas.openxmlformats.org/officeDocument/2006/relationships/image" Target="../media/image1.jpeg"/><Relationship Id="rId2" Type="http://schemas.openxmlformats.org/officeDocument/2006/relationships/slideLayout" Target="../slideLayouts/slideLayout539.xml"/><Relationship Id="rId16" Type="http://schemas.openxmlformats.org/officeDocument/2006/relationships/theme" Target="../theme/theme37.xml"/><Relationship Id="rId1" Type="http://schemas.openxmlformats.org/officeDocument/2006/relationships/slideLayout" Target="../slideLayouts/slideLayout538.xml"/><Relationship Id="rId6" Type="http://schemas.openxmlformats.org/officeDocument/2006/relationships/slideLayout" Target="../slideLayouts/slideLayout543.xml"/><Relationship Id="rId11" Type="http://schemas.openxmlformats.org/officeDocument/2006/relationships/slideLayout" Target="../slideLayouts/slideLayout548.xml"/><Relationship Id="rId5" Type="http://schemas.openxmlformats.org/officeDocument/2006/relationships/slideLayout" Target="../slideLayouts/slideLayout542.xml"/><Relationship Id="rId15" Type="http://schemas.openxmlformats.org/officeDocument/2006/relationships/slideLayout" Target="../slideLayouts/slideLayout552.xml"/><Relationship Id="rId10" Type="http://schemas.openxmlformats.org/officeDocument/2006/relationships/slideLayout" Target="../slideLayouts/slideLayout547.xml"/><Relationship Id="rId4" Type="http://schemas.openxmlformats.org/officeDocument/2006/relationships/slideLayout" Target="../slideLayouts/slideLayout541.xml"/><Relationship Id="rId9" Type="http://schemas.openxmlformats.org/officeDocument/2006/relationships/slideLayout" Target="../slideLayouts/slideLayout546.xml"/><Relationship Id="rId14" Type="http://schemas.openxmlformats.org/officeDocument/2006/relationships/slideLayout" Target="../slideLayouts/slideLayout55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60.xml"/><Relationship Id="rId13" Type="http://schemas.openxmlformats.org/officeDocument/2006/relationships/slideLayout" Target="../slideLayouts/slideLayout565.xml"/><Relationship Id="rId3" Type="http://schemas.openxmlformats.org/officeDocument/2006/relationships/slideLayout" Target="../slideLayouts/slideLayout555.xml"/><Relationship Id="rId7" Type="http://schemas.openxmlformats.org/officeDocument/2006/relationships/slideLayout" Target="../slideLayouts/slideLayout559.xml"/><Relationship Id="rId12" Type="http://schemas.openxmlformats.org/officeDocument/2006/relationships/slideLayout" Target="../slideLayouts/slideLayout564.xml"/><Relationship Id="rId17" Type="http://schemas.openxmlformats.org/officeDocument/2006/relationships/image" Target="../media/image1.jpeg"/><Relationship Id="rId2" Type="http://schemas.openxmlformats.org/officeDocument/2006/relationships/slideLayout" Target="../slideLayouts/slideLayout554.xml"/><Relationship Id="rId16" Type="http://schemas.openxmlformats.org/officeDocument/2006/relationships/theme" Target="../theme/theme38.xml"/><Relationship Id="rId1" Type="http://schemas.openxmlformats.org/officeDocument/2006/relationships/slideLayout" Target="../slideLayouts/slideLayout553.xml"/><Relationship Id="rId6" Type="http://schemas.openxmlformats.org/officeDocument/2006/relationships/slideLayout" Target="../slideLayouts/slideLayout558.xml"/><Relationship Id="rId11" Type="http://schemas.openxmlformats.org/officeDocument/2006/relationships/slideLayout" Target="../slideLayouts/slideLayout563.xml"/><Relationship Id="rId5" Type="http://schemas.openxmlformats.org/officeDocument/2006/relationships/slideLayout" Target="../slideLayouts/slideLayout557.xml"/><Relationship Id="rId15" Type="http://schemas.openxmlformats.org/officeDocument/2006/relationships/slideLayout" Target="../slideLayouts/slideLayout567.xml"/><Relationship Id="rId10" Type="http://schemas.openxmlformats.org/officeDocument/2006/relationships/slideLayout" Target="../slideLayouts/slideLayout562.xml"/><Relationship Id="rId4" Type="http://schemas.openxmlformats.org/officeDocument/2006/relationships/slideLayout" Target="../slideLayouts/slideLayout556.xml"/><Relationship Id="rId9" Type="http://schemas.openxmlformats.org/officeDocument/2006/relationships/slideLayout" Target="../slideLayouts/slideLayout561.xml"/><Relationship Id="rId14" Type="http://schemas.openxmlformats.org/officeDocument/2006/relationships/slideLayout" Target="../slideLayouts/slideLayout56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75.xml"/><Relationship Id="rId13" Type="http://schemas.openxmlformats.org/officeDocument/2006/relationships/slideLayout" Target="../slideLayouts/slideLayout580.xml"/><Relationship Id="rId3" Type="http://schemas.openxmlformats.org/officeDocument/2006/relationships/slideLayout" Target="../slideLayouts/slideLayout570.xml"/><Relationship Id="rId7" Type="http://schemas.openxmlformats.org/officeDocument/2006/relationships/slideLayout" Target="../slideLayouts/slideLayout574.xml"/><Relationship Id="rId12" Type="http://schemas.openxmlformats.org/officeDocument/2006/relationships/slideLayout" Target="../slideLayouts/slideLayout579.xml"/><Relationship Id="rId17" Type="http://schemas.openxmlformats.org/officeDocument/2006/relationships/image" Target="../media/image1.jpeg"/><Relationship Id="rId2" Type="http://schemas.openxmlformats.org/officeDocument/2006/relationships/slideLayout" Target="../slideLayouts/slideLayout569.xml"/><Relationship Id="rId16" Type="http://schemas.openxmlformats.org/officeDocument/2006/relationships/theme" Target="../theme/theme39.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5" Type="http://schemas.openxmlformats.org/officeDocument/2006/relationships/slideLayout" Target="../slideLayouts/slideLayout572.xml"/><Relationship Id="rId15" Type="http://schemas.openxmlformats.org/officeDocument/2006/relationships/slideLayout" Target="../slideLayouts/slideLayout582.xml"/><Relationship Id="rId10" Type="http://schemas.openxmlformats.org/officeDocument/2006/relationships/slideLayout" Target="../slideLayouts/slideLayout577.xml"/><Relationship Id="rId4" Type="http://schemas.openxmlformats.org/officeDocument/2006/relationships/slideLayout" Target="../slideLayouts/slideLayout571.xml"/><Relationship Id="rId9" Type="http://schemas.openxmlformats.org/officeDocument/2006/relationships/slideLayout" Target="../slideLayouts/slideLayout576.xml"/><Relationship Id="rId14" Type="http://schemas.openxmlformats.org/officeDocument/2006/relationships/slideLayout" Target="../slideLayouts/slideLayout5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jpe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4.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1.jpeg"/><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4.jpe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image" Target="../media/image1.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heme" Target="../theme/theme8.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image" Target="../media/image4.jpeg"/><Relationship Id="rId2" Type="http://schemas.openxmlformats.org/officeDocument/2006/relationships/slideLayout" Target="../slideLayouts/slideLayout124.xml"/><Relationship Id="rId16" Type="http://schemas.openxmlformats.org/officeDocument/2006/relationships/theme" Target="../theme/theme9.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6"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t>Annual Energy Outlook 2015                                                May 2015</a:t>
            </a:r>
            <a:endParaRPr lang="en-US" dirty="0"/>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62" r:id="rId7"/>
    <p:sldLayoutId id="2147485263" r:id="rId8"/>
    <p:sldLayoutId id="2147485264" r:id="rId9"/>
    <p:sldLayoutId id="2147485265" r:id="rId10"/>
    <p:sldLayoutId id="2147485266" r:id="rId11"/>
    <p:sldLayoutId id="2147485267" r:id="rId12"/>
    <p:sldLayoutId id="2147485268" r:id="rId13"/>
    <p:sldLayoutId id="2147485269" r:id="rId14"/>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Tree>
    <p:extLst>
      <p:ext uri="{BB962C8B-B14F-4D97-AF65-F5344CB8AC3E}">
        <p14:creationId xmlns:p14="http://schemas.microsoft.com/office/powerpoint/2010/main" val="1788023983"/>
      </p:ext>
    </p:extLst>
  </p:cSld>
  <p:clrMap bg1="lt1" tx1="dk1" bg2="lt2" tx2="dk2" accent1="accent1" accent2="accent2" accent3="accent3" accent4="accent4" accent5="accent5" accent6="accent6" hlink="hlink" folHlink="folHlink"/>
  <p:sldLayoutIdLst>
    <p:sldLayoutId id="2147485409" r:id="rId1"/>
    <p:sldLayoutId id="2147485410" r:id="rId2"/>
    <p:sldLayoutId id="2147485411" r:id="rId3"/>
    <p:sldLayoutId id="2147485412" r:id="rId4"/>
    <p:sldLayoutId id="2147485413" r:id="rId5"/>
    <p:sldLayoutId id="2147485414" r:id="rId6"/>
    <p:sldLayoutId id="2147485415" r:id="rId7"/>
    <p:sldLayoutId id="2147485416" r:id="rId8"/>
    <p:sldLayoutId id="2147485417" r:id="rId9"/>
    <p:sldLayoutId id="2147485418" r:id="rId10"/>
    <p:sldLayoutId id="2147485419" r:id="rId11"/>
    <p:sldLayoutId id="2147485420" r:id="rId12"/>
    <p:sldLayoutId id="2147485421" r:id="rId13"/>
    <p:sldLayoutId id="2147485422" r:id="rId14"/>
    <p:sldLayoutId id="2147485423"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258580420"/>
      </p:ext>
    </p:extLst>
  </p:cSld>
  <p:clrMap bg1="lt1" tx1="dk1" bg2="lt2" tx2="dk2" accent1="accent1" accent2="accent2" accent3="accent3" accent4="accent4" accent5="accent5" accent6="accent6" hlink="hlink" folHlink="folHlink"/>
  <p:sldLayoutIdLst>
    <p:sldLayoutId id="2147485425"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7" r:id="rId13"/>
    <p:sldLayoutId id="2147485438" r:id="rId14"/>
    <p:sldLayoutId id="2147485439"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8"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1790350"/>
      </p:ext>
    </p:extLst>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 id="2147485452" r:id="rId12"/>
    <p:sldLayoutId id="2147485453" r:id="rId13"/>
    <p:sldLayoutId id="2147485454" r:id="rId14"/>
    <p:sldLayoutId id="2147485455" r:id="rId15"/>
    <p:sldLayoutId id="2147485456"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4277430042"/>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 id="2147485469" r:id="rId12"/>
    <p:sldLayoutId id="2147485470" r:id="rId13"/>
    <p:sldLayoutId id="2147485471"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1351843221"/>
      </p:ext>
    </p:extLst>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 id="2147485484" r:id="rId12"/>
    <p:sldLayoutId id="2147485485" r:id="rId13"/>
    <p:sldLayoutId id="2147485486"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cs typeface="+mn-cs"/>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Tree>
    <p:extLst>
      <p:ext uri="{BB962C8B-B14F-4D97-AF65-F5344CB8AC3E}">
        <p14:creationId xmlns:p14="http://schemas.microsoft.com/office/powerpoint/2010/main" val="3644482126"/>
      </p:ext>
    </p:extLst>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 id="2147485501" r:id="rId14"/>
    <p:sldLayoutId id="2147485502" r:id="rId15"/>
    <p:sldLayoutId id="2147485503"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026401514"/>
      </p:ext>
    </p:extLst>
  </p:cSld>
  <p:clrMap bg1="lt1" tx1="dk1" bg2="lt2" tx2="dk2" accent1="accent1" accent2="accent2" accent3="accent3" accent4="accent4" accent5="accent5" accent6="accent6" hlink="hlink" folHlink="folHlink"/>
  <p:sldLayoutIdLst>
    <p:sldLayoutId id="2147485505" r:id="rId1"/>
    <p:sldLayoutId id="2147485506" r:id="rId2"/>
    <p:sldLayoutId id="2147485507" r:id="rId3"/>
    <p:sldLayoutId id="2147485508" r:id="rId4"/>
    <p:sldLayoutId id="2147485509" r:id="rId5"/>
    <p:sldLayoutId id="2147485510" r:id="rId6"/>
    <p:sldLayoutId id="2147485511" r:id="rId7"/>
    <p:sldLayoutId id="2147485512" r:id="rId8"/>
    <p:sldLayoutId id="2147485513" r:id="rId9"/>
    <p:sldLayoutId id="2147485514" r:id="rId10"/>
    <p:sldLayoutId id="2147485515" r:id="rId11"/>
    <p:sldLayoutId id="2147485516" r:id="rId12"/>
    <p:sldLayoutId id="2147485517" r:id="rId13"/>
    <p:sldLayoutId id="2147485518"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807267472"/>
      </p:ext>
    </p:extLst>
  </p:cSld>
  <p:clrMap bg1="lt1" tx1="dk1" bg2="lt2" tx2="dk2" accent1="accent1" accent2="accent2" accent3="accent3" accent4="accent4" accent5="accent5" accent6="accent6" hlink="hlink" folHlink="folHlink"/>
  <p:sldLayoutIdLst>
    <p:sldLayoutId id="2147485520" r:id="rId1"/>
    <p:sldLayoutId id="2147485521" r:id="rId2"/>
    <p:sldLayoutId id="2147485522" r:id="rId3"/>
    <p:sldLayoutId id="2147485523" r:id="rId4"/>
    <p:sldLayoutId id="2147485524" r:id="rId5"/>
    <p:sldLayoutId id="2147485525" r:id="rId6"/>
    <p:sldLayoutId id="2147485526" r:id="rId7"/>
    <p:sldLayoutId id="2147485527" r:id="rId8"/>
    <p:sldLayoutId id="2147485528" r:id="rId9"/>
    <p:sldLayoutId id="2147485529" r:id="rId10"/>
    <p:sldLayoutId id="2147485530" r:id="rId11"/>
    <p:sldLayoutId id="2147485531" r:id="rId12"/>
    <p:sldLayoutId id="2147485532" r:id="rId13"/>
    <p:sldLayoutId id="214748553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20"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Tree>
    <p:extLst>
      <p:ext uri="{BB962C8B-B14F-4D97-AF65-F5344CB8AC3E}">
        <p14:creationId xmlns:p14="http://schemas.microsoft.com/office/powerpoint/2010/main" val="1380941864"/>
      </p:ext>
    </p:extLst>
  </p:cSld>
  <p:clrMap bg1="lt1" tx1="dk1" bg2="lt2" tx2="dk2" accent1="accent1" accent2="accent2" accent3="accent3" accent4="accent4" accent5="accent5" accent6="accent6" hlink="hlink" folHlink="folHlink"/>
  <p:sldLayoutIdLst>
    <p:sldLayoutId id="2147485535" r:id="rId1"/>
    <p:sldLayoutId id="2147485536" r:id="rId2"/>
    <p:sldLayoutId id="2147485537" r:id="rId3"/>
    <p:sldLayoutId id="2147485538" r:id="rId4"/>
    <p:sldLayoutId id="2147485539" r:id="rId5"/>
    <p:sldLayoutId id="2147485540" r:id="rId6"/>
    <p:sldLayoutId id="2147485541" r:id="rId7"/>
    <p:sldLayoutId id="2147485542" r:id="rId8"/>
    <p:sldLayoutId id="2147485543" r:id="rId9"/>
    <p:sldLayoutId id="2147485544" r:id="rId10"/>
    <p:sldLayoutId id="2147485545" r:id="rId11"/>
    <p:sldLayoutId id="2147485546" r:id="rId12"/>
    <p:sldLayoutId id="2147485547" r:id="rId13"/>
    <p:sldLayoutId id="2147485548" r:id="rId14"/>
    <p:sldLayoutId id="2147485549" r:id="rId15"/>
    <p:sldLayoutId id="2147485550" r:id="rId16"/>
    <p:sldLayoutId id="2147485551" r:id="rId17"/>
    <p:sldLayoutId id="2147485552" r:id="rId18"/>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7664059"/>
      </p:ext>
    </p:extLst>
  </p:cSld>
  <p:clrMap bg1="lt1" tx1="dk1" bg2="lt2" tx2="dk2" accent1="accent1" accent2="accent2" accent3="accent3" accent4="accent4" accent5="accent5" accent6="accent6" hlink="hlink" folHlink="folHlink"/>
  <p:sldLayoutIdLst>
    <p:sldLayoutId id="2147485554" r:id="rId1"/>
    <p:sldLayoutId id="2147485555" r:id="rId2"/>
    <p:sldLayoutId id="2147485556" r:id="rId3"/>
    <p:sldLayoutId id="2147485557" r:id="rId4"/>
    <p:sldLayoutId id="2147485558" r:id="rId5"/>
    <p:sldLayoutId id="2147485559" r:id="rId6"/>
    <p:sldLayoutId id="2147485560" r:id="rId7"/>
    <p:sldLayoutId id="2147485561" r:id="rId8"/>
    <p:sldLayoutId id="2147485562" r:id="rId9"/>
    <p:sldLayoutId id="2147485563" r:id="rId10"/>
    <p:sldLayoutId id="2147485564" r:id="rId11"/>
    <p:sldLayoutId id="2147485565" r:id="rId12"/>
    <p:sldLayoutId id="2147485566" r:id="rId13"/>
    <p:sldLayoutId id="2147485567" r:id="rId14"/>
    <p:sldLayoutId id="214748556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9647716"/>
      </p:ext>
    </p:extLst>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 id="2147485288" r:id="rId12"/>
    <p:sldLayoutId id="2147485289" r:id="rId13"/>
    <p:sldLayoutId id="2147485290" r:id="rId14"/>
    <p:sldLayoutId id="2147485291"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611152807"/>
      </p:ext>
    </p:extLst>
  </p:cSld>
  <p:clrMap bg1="lt1" tx1="dk1" bg2="lt2" tx2="dk2" accent1="accent1" accent2="accent2" accent3="accent3" accent4="accent4" accent5="accent5" accent6="accent6" hlink="hlink" folHlink="folHlink"/>
  <p:sldLayoutIdLst>
    <p:sldLayoutId id="2147485570" r:id="rId1"/>
    <p:sldLayoutId id="2147485571" r:id="rId2"/>
    <p:sldLayoutId id="2147485572" r:id="rId3"/>
    <p:sldLayoutId id="2147485573" r:id="rId4"/>
    <p:sldLayoutId id="2147485574" r:id="rId5"/>
    <p:sldLayoutId id="2147485575" r:id="rId6"/>
    <p:sldLayoutId id="2147485576" r:id="rId7"/>
    <p:sldLayoutId id="2147485577" r:id="rId8"/>
    <p:sldLayoutId id="2147485578" r:id="rId9"/>
    <p:sldLayoutId id="2147485579" r:id="rId10"/>
    <p:sldLayoutId id="2147485580" r:id="rId11"/>
    <p:sldLayoutId id="2147485581" r:id="rId12"/>
    <p:sldLayoutId id="2147485582" r:id="rId13"/>
    <p:sldLayoutId id="214748558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Tree>
    <p:extLst>
      <p:ext uri="{BB962C8B-B14F-4D97-AF65-F5344CB8AC3E}">
        <p14:creationId xmlns:p14="http://schemas.microsoft.com/office/powerpoint/2010/main" val="918882358"/>
      </p:ext>
    </p:extLst>
  </p:cSld>
  <p:clrMap bg1="lt1" tx1="dk1" bg2="lt2" tx2="dk2" accent1="accent1" accent2="accent2" accent3="accent3" accent4="accent4" accent5="accent5" accent6="accent6" hlink="hlink" folHlink="folHlink"/>
  <p:sldLayoutIdLst>
    <p:sldLayoutId id="2147485586" r:id="rId1"/>
    <p:sldLayoutId id="2147485587" r:id="rId2"/>
    <p:sldLayoutId id="2147485588" r:id="rId3"/>
    <p:sldLayoutId id="2147485589" r:id="rId4"/>
    <p:sldLayoutId id="2147485590" r:id="rId5"/>
    <p:sldLayoutId id="2147485591" r:id="rId6"/>
    <p:sldLayoutId id="2147485592" r:id="rId7"/>
    <p:sldLayoutId id="2147485593" r:id="rId8"/>
    <p:sldLayoutId id="2147485594" r:id="rId9"/>
    <p:sldLayoutId id="2147485595" r:id="rId10"/>
    <p:sldLayoutId id="2147485596" r:id="rId11"/>
    <p:sldLayoutId id="2147485597" r:id="rId12"/>
    <p:sldLayoutId id="2147485598" r:id="rId13"/>
    <p:sldLayoutId id="2147485599"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700474076"/>
      </p:ext>
    </p:extLst>
  </p:cSld>
  <p:clrMap bg1="lt1" tx1="dk1" bg2="lt2" tx2="dk2" accent1="accent1" accent2="accent2" accent3="accent3" accent4="accent4" accent5="accent5" accent6="accent6" hlink="hlink" folHlink="folHlink"/>
  <p:sldLayoutIdLst>
    <p:sldLayoutId id="2147485601" r:id="rId1"/>
    <p:sldLayoutId id="2147485602" r:id="rId2"/>
    <p:sldLayoutId id="2147485603" r:id="rId3"/>
    <p:sldLayoutId id="2147485604" r:id="rId4"/>
    <p:sldLayoutId id="2147485605" r:id="rId5"/>
    <p:sldLayoutId id="2147485606" r:id="rId6"/>
    <p:sldLayoutId id="2147485607" r:id="rId7"/>
    <p:sldLayoutId id="2147485608" r:id="rId8"/>
    <p:sldLayoutId id="2147485609" r:id="rId9"/>
    <p:sldLayoutId id="2147485610" r:id="rId10"/>
    <p:sldLayoutId id="2147485611" r:id="rId11"/>
    <p:sldLayoutId id="2147485612" r:id="rId12"/>
    <p:sldLayoutId id="2147485613" r:id="rId13"/>
    <p:sldLayoutId id="2147485614" r:id="rId14"/>
    <p:sldLayoutId id="2147485615"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Tree>
    <p:extLst>
      <p:ext uri="{BB962C8B-B14F-4D97-AF65-F5344CB8AC3E}">
        <p14:creationId xmlns:p14="http://schemas.microsoft.com/office/powerpoint/2010/main" val="2249443424"/>
      </p:ext>
    </p:extLst>
  </p:cSld>
  <p:clrMap bg1="lt1" tx1="dk1" bg2="lt2" tx2="dk2" accent1="accent1" accent2="accent2" accent3="accent3" accent4="accent4" accent5="accent5" accent6="accent6" hlink="hlink" folHlink="folHlink"/>
  <p:sldLayoutIdLst>
    <p:sldLayoutId id="2147485617" r:id="rId1"/>
    <p:sldLayoutId id="2147485618" r:id="rId2"/>
    <p:sldLayoutId id="2147485619" r:id="rId3"/>
    <p:sldLayoutId id="2147485620" r:id="rId4"/>
    <p:sldLayoutId id="2147485621" r:id="rId5"/>
    <p:sldLayoutId id="2147485622" r:id="rId6"/>
    <p:sldLayoutId id="2147485623" r:id="rId7"/>
    <p:sldLayoutId id="2147485624" r:id="rId8"/>
    <p:sldLayoutId id="2147485625" r:id="rId9"/>
    <p:sldLayoutId id="2147485626" r:id="rId10"/>
    <p:sldLayoutId id="2147485627" r:id="rId11"/>
    <p:sldLayoutId id="2147485628" r:id="rId12"/>
    <p:sldLayoutId id="2147485629" r:id="rId13"/>
    <p:sldLayoutId id="2147485630"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Tree>
    <p:extLst>
      <p:ext uri="{BB962C8B-B14F-4D97-AF65-F5344CB8AC3E}">
        <p14:creationId xmlns:p14="http://schemas.microsoft.com/office/powerpoint/2010/main" val="1221679130"/>
      </p:ext>
    </p:extLst>
  </p:cSld>
  <p:clrMap bg1="lt1" tx1="dk1" bg2="lt2" tx2="dk2" accent1="accent1" accent2="accent2" accent3="accent3" accent4="accent4" accent5="accent5" accent6="accent6" hlink="hlink" folHlink="folHlink"/>
  <p:sldLayoutIdLst>
    <p:sldLayoutId id="2147485632" r:id="rId1"/>
    <p:sldLayoutId id="2147485633" r:id="rId2"/>
    <p:sldLayoutId id="2147485634" r:id="rId3"/>
    <p:sldLayoutId id="2147485635" r:id="rId4"/>
    <p:sldLayoutId id="2147485636" r:id="rId5"/>
    <p:sldLayoutId id="2147485637" r:id="rId6"/>
    <p:sldLayoutId id="2147485638" r:id="rId7"/>
    <p:sldLayoutId id="2147485639" r:id="rId8"/>
    <p:sldLayoutId id="2147485640" r:id="rId9"/>
    <p:sldLayoutId id="2147485641" r:id="rId10"/>
    <p:sldLayoutId id="2147485642" r:id="rId11"/>
    <p:sldLayoutId id="2147485643" r:id="rId12"/>
    <p:sldLayoutId id="2147485644" r:id="rId13"/>
    <p:sldLayoutId id="2147485645" r:id="rId14"/>
    <p:sldLayoutId id="2147485646"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Tree>
    <p:extLst>
      <p:ext uri="{BB962C8B-B14F-4D97-AF65-F5344CB8AC3E}">
        <p14:creationId xmlns:p14="http://schemas.microsoft.com/office/powerpoint/2010/main" val="109286539"/>
      </p:ext>
    </p:extLst>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 id="2147485659" r:id="rId12"/>
    <p:sldLayoutId id="2147485660" r:id="rId13"/>
    <p:sldLayoutId id="2147485661" r:id="rId14"/>
    <p:sldLayoutId id="2147485662"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Tree>
    <p:extLst>
      <p:ext uri="{BB962C8B-B14F-4D97-AF65-F5344CB8AC3E}">
        <p14:creationId xmlns:p14="http://schemas.microsoft.com/office/powerpoint/2010/main" val="702486520"/>
      </p:ext>
    </p:extLst>
  </p:cSld>
  <p:clrMap bg1="lt1" tx1="dk1" bg2="lt2" tx2="dk2" accent1="accent1" accent2="accent2" accent3="accent3" accent4="accent4" accent5="accent5" accent6="accent6" hlink="hlink" folHlink="folHlink"/>
  <p:sldLayoutIdLst>
    <p:sldLayoutId id="2147485664" r:id="rId1"/>
    <p:sldLayoutId id="2147485665" r:id="rId2"/>
    <p:sldLayoutId id="2147485666" r:id="rId3"/>
    <p:sldLayoutId id="2147485667" r:id="rId4"/>
    <p:sldLayoutId id="2147485668" r:id="rId5"/>
    <p:sldLayoutId id="2147485669" r:id="rId6"/>
    <p:sldLayoutId id="2147485670" r:id="rId7"/>
    <p:sldLayoutId id="2147485671" r:id="rId8"/>
    <p:sldLayoutId id="2147485672" r:id="rId9"/>
    <p:sldLayoutId id="2147485673" r:id="rId10"/>
    <p:sldLayoutId id="2147485674" r:id="rId11"/>
    <p:sldLayoutId id="2147485675" r:id="rId12"/>
    <p:sldLayoutId id="2147485676" r:id="rId13"/>
    <p:sldLayoutId id="2147485677" r:id="rId14"/>
    <p:sldLayoutId id="2147485678"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Tree>
    <p:extLst>
      <p:ext uri="{BB962C8B-B14F-4D97-AF65-F5344CB8AC3E}">
        <p14:creationId xmlns:p14="http://schemas.microsoft.com/office/powerpoint/2010/main" val="844007431"/>
      </p:ext>
    </p:extLst>
  </p:cSld>
  <p:clrMap bg1="lt1" tx1="dk1" bg2="lt2" tx2="dk2" accent1="accent1" accent2="accent2" accent3="accent3" accent4="accent4" accent5="accent5" accent6="accent6" hlink="hlink" folHlink="folHlink"/>
  <p:sldLayoutIdLst>
    <p:sldLayoutId id="2147485680" r:id="rId1"/>
    <p:sldLayoutId id="2147485681" r:id="rId2"/>
    <p:sldLayoutId id="2147485682" r:id="rId3"/>
    <p:sldLayoutId id="2147485683" r:id="rId4"/>
    <p:sldLayoutId id="2147485684" r:id="rId5"/>
    <p:sldLayoutId id="2147485685" r:id="rId6"/>
    <p:sldLayoutId id="2147485686" r:id="rId7"/>
    <p:sldLayoutId id="2147485687" r:id="rId8"/>
    <p:sldLayoutId id="2147485688" r:id="rId9"/>
    <p:sldLayoutId id="2147485689" r:id="rId10"/>
    <p:sldLayoutId id="2147485690" r:id="rId11"/>
    <p:sldLayoutId id="2147485691" r:id="rId12"/>
    <p:sldLayoutId id="2147485692" r:id="rId13"/>
    <p:sldLayoutId id="214748569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Tree>
    <p:extLst>
      <p:ext uri="{BB962C8B-B14F-4D97-AF65-F5344CB8AC3E}">
        <p14:creationId xmlns:p14="http://schemas.microsoft.com/office/powerpoint/2010/main" val="2418848631"/>
      </p:ext>
    </p:extLst>
  </p:cSld>
  <p:clrMap bg1="lt1" tx1="dk1" bg2="lt2" tx2="dk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 id="2147485707" r:id="rId12"/>
    <p:sldLayoutId id="2147485708" r:id="rId13"/>
    <p:sldLayoutId id="2147485709"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6"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6836114"/>
      </p:ext>
    </p:extLst>
  </p:cSld>
  <p:clrMap bg1="lt1" tx1="dk1" bg2="lt2" tx2="dk2" accent1="accent1" accent2="accent2" accent3="accent3" accent4="accent4" accent5="accent5" accent6="accent6" hlink="hlink" folHlink="folHlink"/>
  <p:sldLayoutIdLst>
    <p:sldLayoutId id="2147485711" r:id="rId1"/>
    <p:sldLayoutId id="2147485712" r:id="rId2"/>
    <p:sldLayoutId id="2147485713" r:id="rId3"/>
    <p:sldLayoutId id="2147485714" r:id="rId4"/>
    <p:sldLayoutId id="2147485715" r:id="rId5"/>
    <p:sldLayoutId id="2147485716" r:id="rId6"/>
    <p:sldLayoutId id="2147485717" r:id="rId7"/>
    <p:sldLayoutId id="2147485718" r:id="rId8"/>
    <p:sldLayoutId id="2147485719" r:id="rId9"/>
    <p:sldLayoutId id="2147485720" r:id="rId10"/>
    <p:sldLayoutId id="2147485721" r:id="rId11"/>
    <p:sldLayoutId id="2147485722" r:id="rId12"/>
    <p:sldLayoutId id="2147485723" r:id="rId13"/>
    <p:sldLayoutId id="2147485724" r:id="rId14"/>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6255964"/>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 id="2147485304" r:id="rId12"/>
    <p:sldLayoutId id="2147485305" r:id="rId13"/>
    <p:sldLayoutId id="2147485306" r:id="rId14"/>
    <p:sldLayoutId id="2147485307"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929377437"/>
      </p:ext>
    </p:extLst>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 id="2147485738" r:id="rId13"/>
    <p:sldLayoutId id="2147485739" r:id="rId14"/>
    <p:sldLayoutId id="2147485740"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Tree>
    <p:extLst>
      <p:ext uri="{BB962C8B-B14F-4D97-AF65-F5344CB8AC3E}">
        <p14:creationId xmlns:p14="http://schemas.microsoft.com/office/powerpoint/2010/main" val="4204467817"/>
      </p:ext>
    </p:extLst>
  </p:cSld>
  <p:clrMap bg1="lt1" tx1="dk1" bg2="lt2" tx2="dk2" accent1="accent1" accent2="accent2" accent3="accent3" accent4="accent4" accent5="accent5" accent6="accent6" hlink="hlink" folHlink="folHlink"/>
  <p:sldLayoutIdLst>
    <p:sldLayoutId id="2147485742"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 id="2147485753" r:id="rId12"/>
    <p:sldLayoutId id="2147485754" r:id="rId13"/>
    <p:sldLayoutId id="2147485755"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Tree>
    <p:extLst>
      <p:ext uri="{BB962C8B-B14F-4D97-AF65-F5344CB8AC3E}">
        <p14:creationId xmlns:p14="http://schemas.microsoft.com/office/powerpoint/2010/main" val="2793842090"/>
      </p:ext>
    </p:extLst>
  </p:cSld>
  <p:clrMap bg1="lt1" tx1="dk1" bg2="lt2" tx2="dk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 id="2147485768" r:id="rId12"/>
    <p:sldLayoutId id="2147485769" r:id="rId13"/>
    <p:sldLayoutId id="2147485770" r:id="rId14"/>
    <p:sldLayoutId id="2147485771" r:id="rId15"/>
    <p:sldLayoutId id="2147485772"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6"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7331885"/>
      </p:ext>
    </p:extLst>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77" r:id="rId4"/>
    <p:sldLayoutId id="2147485778" r:id="rId5"/>
    <p:sldLayoutId id="2147485779" r:id="rId6"/>
    <p:sldLayoutId id="2147485780" r:id="rId7"/>
    <p:sldLayoutId id="2147485781" r:id="rId8"/>
    <p:sldLayoutId id="2147485782" r:id="rId9"/>
    <p:sldLayoutId id="2147485783" r:id="rId10"/>
    <p:sldLayoutId id="2147485784" r:id="rId11"/>
    <p:sldLayoutId id="2147485785" r:id="rId12"/>
    <p:sldLayoutId id="2147485786" r:id="rId13"/>
    <p:sldLayoutId id="2147485787" r:id="rId14"/>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1851203"/>
      </p:ext>
    </p:extLst>
  </p:cSld>
  <p:clrMap bg1="lt1" tx1="dk1" bg2="lt2" tx2="dk2" accent1="accent1" accent2="accent2" accent3="accent3" accent4="accent4" accent5="accent5" accent6="accent6" hlink="hlink" folHlink="folHlink"/>
  <p:sldLayoutIdLst>
    <p:sldLayoutId id="2147485789" r:id="rId1"/>
    <p:sldLayoutId id="2147485790" r:id="rId2"/>
    <p:sldLayoutId id="2147485791" r:id="rId3"/>
    <p:sldLayoutId id="2147485792" r:id="rId4"/>
    <p:sldLayoutId id="2147485793" r:id="rId5"/>
    <p:sldLayoutId id="2147485794" r:id="rId6"/>
    <p:sldLayoutId id="2147485795" r:id="rId7"/>
    <p:sldLayoutId id="2147485796" r:id="rId8"/>
    <p:sldLayoutId id="2147485797" r:id="rId9"/>
    <p:sldLayoutId id="2147485798" r:id="rId10"/>
    <p:sldLayoutId id="2147485799" r:id="rId11"/>
    <p:sldLayoutId id="2147485800" r:id="rId12"/>
    <p:sldLayoutId id="2147485801" r:id="rId13"/>
    <p:sldLayoutId id="2147485802" r:id="rId14"/>
    <p:sldLayoutId id="2147485803"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Annual Energy Outlook 2015                                                May 2015</a:t>
            </a:r>
            <a:endParaRPr lang="en-US" dirty="0">
              <a:solidFill>
                <a:srgbClr val="FFFFFF"/>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Tree>
    <p:extLst>
      <p:ext uri="{BB962C8B-B14F-4D97-AF65-F5344CB8AC3E}">
        <p14:creationId xmlns:p14="http://schemas.microsoft.com/office/powerpoint/2010/main" val="1377412393"/>
      </p:ext>
    </p:extLst>
  </p:cSld>
  <p:clrMap bg1="lt1" tx1="dk1" bg2="lt2" tx2="dk2" accent1="accent1" accent2="accent2" accent3="accent3" accent4="accent4" accent5="accent5" accent6="accent6" hlink="hlink" folHlink="folHlink"/>
  <p:sldLayoutIdLst>
    <p:sldLayoutId id="2147485805" r:id="rId1"/>
    <p:sldLayoutId id="2147485806" r:id="rId2"/>
    <p:sldLayoutId id="2147485807" r:id="rId3"/>
    <p:sldLayoutId id="2147485808" r:id="rId4"/>
    <p:sldLayoutId id="2147485809" r:id="rId5"/>
    <p:sldLayoutId id="2147485810" r:id="rId6"/>
    <p:sldLayoutId id="2147485811" r:id="rId7"/>
    <p:sldLayoutId id="2147485812" r:id="rId8"/>
    <p:sldLayoutId id="2147485813" r:id="rId9"/>
    <p:sldLayoutId id="2147485814" r:id="rId10"/>
    <p:sldLayoutId id="2147485815" r:id="rId11"/>
    <p:sldLayoutId id="2147485816" r:id="rId12"/>
    <p:sldLayoutId id="2147485817" r:id="rId13"/>
    <p:sldLayoutId id="2147485818" r:id="rId14"/>
    <p:sldLayoutId id="2147485819" r:id="rId15"/>
    <p:sldLayoutId id="2147485820"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6256876"/>
      </p:ext>
    </p:extLst>
  </p:cSld>
  <p:clrMap bg1="lt1" tx1="dk1" bg2="lt2" tx2="dk2" accent1="accent1" accent2="accent2" accent3="accent3" accent4="accent4" accent5="accent5" accent6="accent6" hlink="hlink" folHlink="folHlink"/>
  <p:sldLayoutIdLst>
    <p:sldLayoutId id="2147485822" r:id="rId1"/>
    <p:sldLayoutId id="2147485823" r:id="rId2"/>
    <p:sldLayoutId id="2147485824" r:id="rId3"/>
    <p:sldLayoutId id="2147485825" r:id="rId4"/>
    <p:sldLayoutId id="2147485826" r:id="rId5"/>
    <p:sldLayoutId id="2147485827" r:id="rId6"/>
    <p:sldLayoutId id="2147485828" r:id="rId7"/>
    <p:sldLayoutId id="2147485829" r:id="rId8"/>
    <p:sldLayoutId id="2147485830" r:id="rId9"/>
    <p:sldLayoutId id="2147485831" r:id="rId10"/>
    <p:sldLayoutId id="2147485832" r:id="rId11"/>
    <p:sldLayoutId id="2147485833" r:id="rId12"/>
    <p:sldLayoutId id="2147485834" r:id="rId13"/>
    <p:sldLayoutId id="2147485835" r:id="rId14"/>
    <p:sldLayoutId id="2147485836"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7017929"/>
      </p:ext>
    </p:extLst>
  </p:cSld>
  <p:clrMap bg1="lt1" tx1="dk1" bg2="lt2" tx2="dk2" accent1="accent1" accent2="accent2" accent3="accent3" accent4="accent4" accent5="accent5" accent6="accent6" hlink="hlink" folHlink="folHlink"/>
  <p:sldLayoutIdLst>
    <p:sldLayoutId id="2147485838" r:id="rId1"/>
    <p:sldLayoutId id="2147485839" r:id="rId2"/>
    <p:sldLayoutId id="2147485840" r:id="rId3"/>
    <p:sldLayoutId id="2147485841" r:id="rId4"/>
    <p:sldLayoutId id="2147485842" r:id="rId5"/>
    <p:sldLayoutId id="2147485843" r:id="rId6"/>
    <p:sldLayoutId id="2147485844" r:id="rId7"/>
    <p:sldLayoutId id="2147485845" r:id="rId8"/>
    <p:sldLayoutId id="2147485846" r:id="rId9"/>
    <p:sldLayoutId id="2147485847" r:id="rId10"/>
    <p:sldLayoutId id="2147485848" r:id="rId11"/>
    <p:sldLayoutId id="2147485849" r:id="rId12"/>
    <p:sldLayoutId id="2147485850" r:id="rId13"/>
    <p:sldLayoutId id="2147485851" r:id="rId14"/>
    <p:sldLayoutId id="2147485852"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4679954"/>
      </p:ext>
    </p:extLst>
  </p:cSld>
  <p:clrMap bg1="lt1" tx1="dk1" bg2="lt2" tx2="dk2" accent1="accent1" accent2="accent2" accent3="accent3" accent4="accent4" accent5="accent5" accent6="accent6" hlink="hlink" folHlink="folHlink"/>
  <p:sldLayoutIdLst>
    <p:sldLayoutId id="2147485854" r:id="rId1"/>
    <p:sldLayoutId id="2147485855" r:id="rId2"/>
    <p:sldLayoutId id="2147485856" r:id="rId3"/>
    <p:sldLayoutId id="2147485857" r:id="rId4"/>
    <p:sldLayoutId id="2147485858" r:id="rId5"/>
    <p:sldLayoutId id="2147485859" r:id="rId6"/>
    <p:sldLayoutId id="2147485860" r:id="rId7"/>
    <p:sldLayoutId id="2147485861" r:id="rId8"/>
    <p:sldLayoutId id="2147485862" r:id="rId9"/>
    <p:sldLayoutId id="2147485863" r:id="rId10"/>
    <p:sldLayoutId id="2147485864" r:id="rId11"/>
    <p:sldLayoutId id="2147485865" r:id="rId12"/>
    <p:sldLayoutId id="2147485866" r:id="rId13"/>
    <p:sldLayoutId id="2147485867" r:id="rId14"/>
    <p:sldLayoutId id="214748586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386532"/>
      </p:ext>
    </p:extLst>
  </p:cSld>
  <p:clrMap bg1="lt1" tx1="dk1" bg2="lt2" tx2="dk2" accent1="accent1" accent2="accent2" accent3="accent3" accent4="accent4" accent5="accent5" accent6="accent6" hlink="hlink" folHlink="folHlink"/>
  <p:sldLayoutIdLst>
    <p:sldLayoutId id="2147485870" r:id="rId1"/>
    <p:sldLayoutId id="2147485871" r:id="rId2"/>
    <p:sldLayoutId id="2147485872" r:id="rId3"/>
    <p:sldLayoutId id="2147485873" r:id="rId4"/>
    <p:sldLayoutId id="2147485874" r:id="rId5"/>
    <p:sldLayoutId id="2147485875" r:id="rId6"/>
    <p:sldLayoutId id="2147485876" r:id="rId7"/>
    <p:sldLayoutId id="2147485877" r:id="rId8"/>
    <p:sldLayoutId id="2147485878" r:id="rId9"/>
    <p:sldLayoutId id="2147485879" r:id="rId10"/>
    <p:sldLayoutId id="2147485880" r:id="rId11"/>
    <p:sldLayoutId id="2147485881" r:id="rId12"/>
    <p:sldLayoutId id="2147485882" r:id="rId13"/>
    <p:sldLayoutId id="2147485883" r:id="rId14"/>
    <p:sldLayoutId id="2147485884"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7309095"/>
      </p:ext>
    </p:extLst>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 id="2147485317" r:id="rId9"/>
    <p:sldLayoutId id="2147485318" r:id="rId10"/>
    <p:sldLayoutId id="2147485319" r:id="rId11"/>
    <p:sldLayoutId id="2147485320" r:id="rId12"/>
    <p:sldLayoutId id="2147485321" r:id="rId13"/>
    <p:sldLayoutId id="2147485322" r:id="rId14"/>
    <p:sldLayoutId id="2147485323"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20"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cs typeface="+mn-cs"/>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Tree>
    <p:extLst>
      <p:ext uri="{BB962C8B-B14F-4D97-AF65-F5344CB8AC3E}">
        <p14:creationId xmlns:p14="http://schemas.microsoft.com/office/powerpoint/2010/main" val="1117837365"/>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 id="2147485337" r:id="rId13"/>
    <p:sldLayoutId id="2147485338" r:id="rId14"/>
    <p:sldLayoutId id="2147485339" r:id="rId15"/>
    <p:sldLayoutId id="2147485340" r:id="rId16"/>
    <p:sldLayoutId id="2147485341" r:id="rId17"/>
    <p:sldLayoutId id="2147485342" r:id="rId18"/>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9174055"/>
      </p:ext>
    </p:extLst>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 id="2147485355" r:id="rId12"/>
    <p:sldLayoutId id="2147485356" r:id="rId13"/>
    <p:sldLayoutId id="2147485357" r:id="rId14"/>
    <p:sldLayoutId id="214748535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4174090507"/>
      </p:ext>
    </p:extLst>
  </p:cSld>
  <p:clrMap bg1="lt1" tx1="dk1" bg2="lt2" tx2="dk2" accent1="accent1" accent2="accent2" accent3="accent3" accent4="accent4" accent5="accent5" accent6="accent6" hlink="hlink" folHlink="folHlink"/>
  <p:sldLayoutIdLst>
    <p:sldLayoutId id="2147485360" r:id="rId1"/>
    <p:sldLayoutId id="2147485361" r:id="rId2"/>
    <p:sldLayoutId id="2147485362" r:id="rId3"/>
    <p:sldLayoutId id="2147485363" r:id="rId4"/>
    <p:sldLayoutId id="2147485364" r:id="rId5"/>
    <p:sldLayoutId id="2147485365" r:id="rId6"/>
    <p:sldLayoutId id="2147485366" r:id="rId7"/>
    <p:sldLayoutId id="2147485367" r:id="rId8"/>
    <p:sldLayoutId id="2147485368" r:id="rId9"/>
    <p:sldLayoutId id="2147485369" r:id="rId10"/>
    <p:sldLayoutId id="2147485370" r:id="rId11"/>
    <p:sldLayoutId id="2147485371" r:id="rId12"/>
    <p:sldLayoutId id="2147485372" r:id="rId13"/>
    <p:sldLayoutId id="214748537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8"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Annual Energy Outlook 2015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9378665"/>
      </p:ext>
    </p:extLst>
  </p:cSld>
  <p:clrMap bg1="lt1" tx1="dk1" bg2="lt2" tx2="dk2" accent1="accent1" accent2="accent2" accent3="accent3" accent4="accent4" accent5="accent5" accent6="accent6" hlink="hlink" folHlink="folHlink"/>
  <p:sldLayoutIdLst>
    <p:sldLayoutId id="2147485376" r:id="rId1"/>
    <p:sldLayoutId id="2147485377" r:id="rId2"/>
    <p:sldLayoutId id="2147485378" r:id="rId3"/>
    <p:sldLayoutId id="2147485379" r:id="rId4"/>
    <p:sldLayoutId id="2147485380" r:id="rId5"/>
    <p:sldLayoutId id="2147485381" r:id="rId6"/>
    <p:sldLayoutId id="2147485382" r:id="rId7"/>
    <p:sldLayoutId id="2147485383" r:id="rId8"/>
    <p:sldLayoutId id="2147485384" r:id="rId9"/>
    <p:sldLayoutId id="2147485385" r:id="rId10"/>
    <p:sldLayoutId id="2147485386" r:id="rId11"/>
    <p:sldLayoutId id="2147485387" r:id="rId12"/>
    <p:sldLayoutId id="2147485388" r:id="rId13"/>
    <p:sldLayoutId id="2147485389" r:id="rId14"/>
    <p:sldLayoutId id="2147485390" r:id="rId15"/>
    <p:sldLayoutId id="2147485391"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Annual Energy Outlook 2015                                                May 2015</a:t>
            </a:r>
            <a:endParaRPr lang="en-US" dirty="0">
              <a:solidFill>
                <a:srgbClr val="FFFFFF"/>
              </a:solidFill>
              <a:latin typeface="Arial"/>
              <a:cs typeface="+mn-cs"/>
            </a:endParaRPr>
          </a:p>
        </p:txBody>
      </p:sp>
    </p:spTree>
    <p:extLst>
      <p:ext uri="{BB962C8B-B14F-4D97-AF65-F5344CB8AC3E}">
        <p14:creationId xmlns:p14="http://schemas.microsoft.com/office/powerpoint/2010/main" val="2707120308"/>
      </p:ext>
    </p:extLst>
  </p:cSld>
  <p:clrMap bg1="lt1" tx1="dk1" bg2="lt2" tx2="dk2" accent1="accent1" accent2="accent2" accent3="accent3" accent4="accent4" accent5="accent5" accent6="accent6" hlink="hlink" folHlink="folHlink"/>
  <p:sldLayoutIdLst>
    <p:sldLayoutId id="2147485393" r:id="rId1"/>
    <p:sldLayoutId id="2147485394" r:id="rId2"/>
    <p:sldLayoutId id="2147485395" r:id="rId3"/>
    <p:sldLayoutId id="2147485396" r:id="rId4"/>
    <p:sldLayoutId id="2147485397" r:id="rId5"/>
    <p:sldLayoutId id="2147485398" r:id="rId6"/>
    <p:sldLayoutId id="2147485399" r:id="rId7"/>
    <p:sldLayoutId id="2147485400" r:id="rId8"/>
    <p:sldLayoutId id="2147485401" r:id="rId9"/>
    <p:sldLayoutId id="2147485402" r:id="rId10"/>
    <p:sldLayoutId id="2147485403" r:id="rId11"/>
    <p:sldLayoutId id="2147485404" r:id="rId12"/>
    <p:sldLayoutId id="2147485405" r:id="rId13"/>
    <p:sldLayoutId id="2147485406" r:id="rId14"/>
    <p:sldLayoutId id="2147485407"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5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55.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5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55.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355.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35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5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5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56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57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8.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37.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370.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370.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370.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37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7.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2.xml"/><Relationship Id="rId1" Type="http://schemas.openxmlformats.org/officeDocument/2006/relationships/slideLayout" Target="../slideLayouts/slideLayout385.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385.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4.xml"/><Relationship Id="rId1" Type="http://schemas.openxmlformats.org/officeDocument/2006/relationships/slideLayout" Target="../slideLayouts/slideLayout385.xml"/></Relationships>
</file>

<file path=ppt/slides/_rels/slide33.xml.rels><?xml version="1.0" encoding="UTF-8" standalone="yes"?>
<Relationships xmlns="http://schemas.openxmlformats.org/package/2006/relationships"><Relationship Id="rId8" Type="http://schemas.openxmlformats.org/officeDocument/2006/relationships/hyperlink" Target="http://www.eia.gov/todayinenergy" TargetMode="External"/><Relationship Id="rId3" Type="http://schemas.openxmlformats.org/officeDocument/2006/relationships/hyperlink" Target="http://www.eia.gov/" TargetMode="External"/><Relationship Id="rId7" Type="http://schemas.openxmlformats.org/officeDocument/2006/relationships/hyperlink" Target="http://www.eia.gov/mer"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www.eia.gov/ieo" TargetMode="External"/><Relationship Id="rId5" Type="http://schemas.openxmlformats.org/officeDocument/2006/relationships/hyperlink" Target="http://www.eia.gov/steo" TargetMode="External"/><Relationship Id="rId10" Type="http://schemas.openxmlformats.org/officeDocument/2006/relationships/hyperlink" Target="http://www.eia.gov/petroleum/drilling/" TargetMode="External"/><Relationship Id="rId4" Type="http://schemas.openxmlformats.org/officeDocument/2006/relationships/hyperlink" Target="http://www.eia.gov/aeo" TargetMode="External"/><Relationship Id="rId9" Type="http://schemas.openxmlformats.org/officeDocument/2006/relationships/hyperlink" Target="http://www.eia.gov/state"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0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0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00.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0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87552"/>
            <a:ext cx="7772400" cy="947574"/>
          </a:xfrm>
        </p:spPr>
        <p:txBody>
          <a:bodyPr/>
          <a:lstStyle/>
          <a:p>
            <a:r>
              <a:rPr lang="en-US" i="1" dirty="0" smtClean="0"/>
              <a:t>Annual Energy Outlook 2015</a:t>
            </a:r>
            <a:endParaRPr lang="en-US" i="1" dirty="0"/>
          </a:p>
        </p:txBody>
      </p:sp>
      <p:sp>
        <p:nvSpPr>
          <p:cNvPr id="8" name="Text Placeholder 2"/>
          <p:cNvSpPr>
            <a:spLocks noGrp="1"/>
          </p:cNvSpPr>
          <p:nvPr>
            <p:ph type="body" sz="quarter" idx="10"/>
          </p:nvPr>
        </p:nvSpPr>
        <p:spPr>
          <a:xfrm>
            <a:off x="893136" y="3738620"/>
            <a:ext cx="7388352" cy="2428264"/>
          </a:xfrm>
        </p:spPr>
        <p:txBody>
          <a:bodyPr/>
          <a:lstStyle/>
          <a:p>
            <a:pPr>
              <a:defRPr/>
            </a:pPr>
            <a:r>
              <a:rPr lang="en-US" dirty="0" smtClean="0"/>
              <a:t>For</a:t>
            </a:r>
          </a:p>
          <a:p>
            <a:pPr>
              <a:defRPr/>
            </a:pPr>
            <a:r>
              <a:rPr lang="en-US" dirty="0" smtClean="0"/>
              <a:t>Columbia University</a:t>
            </a:r>
          </a:p>
          <a:p>
            <a:pPr>
              <a:defRPr/>
            </a:pPr>
            <a:r>
              <a:rPr lang="en-US" dirty="0" smtClean="0"/>
              <a:t>May 2015 | New York, NY</a:t>
            </a:r>
          </a:p>
          <a:p>
            <a:pPr>
              <a:defRPr/>
            </a:pPr>
            <a:endParaRPr lang="en-US" dirty="0"/>
          </a:p>
          <a:p>
            <a:pPr>
              <a:defRPr/>
            </a:pPr>
            <a:r>
              <a:rPr lang="en-US" dirty="0" smtClean="0"/>
              <a:t>By</a:t>
            </a:r>
          </a:p>
          <a:p>
            <a:pPr>
              <a:defRPr/>
            </a:pPr>
            <a:r>
              <a:rPr lang="en-US" dirty="0" smtClean="0"/>
              <a:t>Adam Sieminski</a:t>
            </a:r>
          </a:p>
          <a:p>
            <a:pPr>
              <a:defRPr/>
            </a:pPr>
            <a:r>
              <a:rPr lang="en-US" dirty="0" smtClean="0"/>
              <a:t>U.S. Energy Information Administration</a:t>
            </a:r>
          </a:p>
        </p:txBody>
      </p:sp>
    </p:spTree>
    <p:extLst>
      <p:ext uri="{BB962C8B-B14F-4D97-AF65-F5344CB8AC3E}">
        <p14:creationId xmlns:p14="http://schemas.microsoft.com/office/powerpoint/2010/main" val="417019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13391" y="909115"/>
            <a:ext cx="4005072" cy="548640"/>
          </a:xfrm>
        </p:spPr>
        <p:txBody>
          <a:bodyPr/>
          <a:lstStyle/>
          <a:p>
            <a:r>
              <a:rPr lang="en-US" dirty="0" smtClean="0"/>
              <a:t>household energy expenditures</a:t>
            </a:r>
          </a:p>
          <a:p>
            <a:r>
              <a:rPr lang="en-US" dirty="0" smtClean="0"/>
              <a:t>dollars</a:t>
            </a:r>
            <a:endParaRPr lang="en-US" dirty="0"/>
          </a:p>
        </p:txBody>
      </p:sp>
      <p:sp>
        <p:nvSpPr>
          <p:cNvPr id="10" name="Text Placeholder 9"/>
          <p:cNvSpPr>
            <a:spLocks noGrp="1"/>
          </p:cNvSpPr>
          <p:nvPr>
            <p:ph type="body" sz="quarter" idx="15"/>
          </p:nvPr>
        </p:nvSpPr>
        <p:spPr>
          <a:xfrm>
            <a:off x="685800" y="5579533"/>
            <a:ext cx="8001000" cy="638387"/>
          </a:xfrm>
        </p:spPr>
        <p:txBody>
          <a:bodyPr/>
          <a:lstStyle/>
          <a:p>
            <a:r>
              <a:rPr lang="en-US" dirty="0"/>
              <a:t>Sources:  2013 expenditures and income from BLS Consumer Expenditure Survey.  The average household in the BLS survey (called a consuming unit) averages 2.5 people and 1.3 income earners.  </a:t>
            </a:r>
            <a:r>
              <a:rPr lang="en-US" dirty="0" smtClean="0"/>
              <a:t>Expenditures for 2014-16 based on average </a:t>
            </a:r>
            <a:r>
              <a:rPr lang="en-US" dirty="0"/>
              <a:t>prices </a:t>
            </a:r>
            <a:r>
              <a:rPr lang="en-US" dirty="0" smtClean="0"/>
              <a:t>from </a:t>
            </a:r>
            <a:r>
              <a:rPr lang="en-US" dirty="0"/>
              <a:t>EIA Short-Term Energy Outlook, </a:t>
            </a:r>
            <a:r>
              <a:rPr lang="en-US" dirty="0" smtClean="0"/>
              <a:t>April 2015</a:t>
            </a:r>
            <a:endParaRPr lang="en-US" dirty="0"/>
          </a:p>
        </p:txBody>
      </p:sp>
      <p:sp>
        <p:nvSpPr>
          <p:cNvPr id="4" name="Slide Number Placeholder 3"/>
          <p:cNvSpPr>
            <a:spLocks noGrp="1"/>
          </p:cNvSpPr>
          <p:nvPr>
            <p:ph type="sldNum" sz="quarter" idx="4294967295"/>
          </p:nvPr>
        </p:nvSpPr>
        <p:spPr>
          <a:xfrm>
            <a:off x="8686800" y="6419850"/>
            <a:ext cx="384175" cy="365125"/>
          </a:xfrm>
          <a:prstGeom prst="rect">
            <a:avLst/>
          </a:prstGeom>
        </p:spPr>
        <p:txBody>
          <a:bodyPr/>
          <a:lstStyle/>
          <a:p>
            <a:fld id="{2D80C5C9-96E0-47EC-B500-37C5FE284639}" type="slidenum">
              <a:rPr lang="en-US" smtClean="0">
                <a:solidFill>
                  <a:srgbClr val="000000"/>
                </a:solidFill>
              </a:rPr>
              <a:pPr/>
              <a:t>10</a:t>
            </a:fld>
            <a:endParaRPr lang="en-US" dirty="0">
              <a:solidFill>
                <a:srgbClr val="000000"/>
              </a:solidFill>
            </a:endParaRPr>
          </a:p>
        </p:txBody>
      </p:sp>
      <p:sp>
        <p:nvSpPr>
          <p:cNvPr id="2" name="Title 1"/>
          <p:cNvSpPr>
            <a:spLocks noGrp="1"/>
          </p:cNvSpPr>
          <p:nvPr>
            <p:ph type="title"/>
          </p:nvPr>
        </p:nvSpPr>
        <p:spPr>
          <a:xfrm>
            <a:off x="685800" y="0"/>
            <a:ext cx="8192386" cy="914400"/>
          </a:xfrm>
        </p:spPr>
        <p:txBody>
          <a:bodyPr/>
          <a:lstStyle/>
          <a:p>
            <a:r>
              <a:rPr lang="en-US" dirty="0"/>
              <a:t>Average household energy expenditures fall by </a:t>
            </a:r>
            <a:r>
              <a:rPr lang="en-US" dirty="0" smtClean="0"/>
              <a:t>16% in 2015, then increase somewhat in 2016 (based on EIA price forecast)</a:t>
            </a:r>
            <a:endParaRPr lang="en-US" dirty="0"/>
          </a:p>
        </p:txBody>
      </p:sp>
      <p:graphicFrame>
        <p:nvGraphicFramePr>
          <p:cNvPr id="11" name="Content Placeholder 3"/>
          <p:cNvGraphicFramePr>
            <a:graphicFrameLocks noGrp="1"/>
          </p:cNvGraphicFramePr>
          <p:nvPr>
            <p:ph type="chart" sz="quarter" idx="12"/>
            <p:extLst>
              <p:ext uri="{D42A27DB-BD31-4B8C-83A1-F6EECF244321}">
                <p14:modId xmlns:p14="http://schemas.microsoft.com/office/powerpoint/2010/main" val="1056121197"/>
              </p:ext>
            </p:extLst>
          </p:nvPr>
        </p:nvGraphicFramePr>
        <p:xfrm>
          <a:off x="595618" y="1453292"/>
          <a:ext cx="8066016" cy="42052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08664" y="1596507"/>
            <a:ext cx="4324303" cy="307777"/>
          </a:xfrm>
          <a:prstGeom prst="rect">
            <a:avLst/>
          </a:prstGeom>
          <a:noFill/>
        </p:spPr>
        <p:txBody>
          <a:bodyPr wrap="square" rtlCol="0">
            <a:spAutoFit/>
          </a:bodyPr>
          <a:lstStyle/>
          <a:p>
            <a:pPr fontAlgn="auto">
              <a:spcBef>
                <a:spcPts val="0"/>
              </a:spcBef>
              <a:spcAft>
                <a:spcPts val="0"/>
              </a:spcAft>
            </a:pPr>
            <a:r>
              <a:rPr lang="en-US" sz="1400" dirty="0">
                <a:solidFill>
                  <a:srgbClr val="000000"/>
                </a:solidFill>
                <a:latin typeface="Arial"/>
              </a:rPr>
              <a:t>$4,568            $</a:t>
            </a:r>
            <a:r>
              <a:rPr lang="en-US" sz="1400" dirty="0" smtClean="0">
                <a:solidFill>
                  <a:srgbClr val="000000"/>
                </a:solidFill>
                <a:latin typeface="Arial"/>
              </a:rPr>
              <a:t>4,534             </a:t>
            </a:r>
            <a:r>
              <a:rPr lang="en-US" sz="1400" dirty="0">
                <a:solidFill>
                  <a:srgbClr val="000000"/>
                </a:solidFill>
                <a:latin typeface="Arial"/>
              </a:rPr>
              <a:t>$</a:t>
            </a:r>
            <a:r>
              <a:rPr lang="en-US" sz="1400" dirty="0" smtClean="0">
                <a:solidFill>
                  <a:srgbClr val="000000"/>
                </a:solidFill>
                <a:latin typeface="Arial"/>
              </a:rPr>
              <a:t>3,805             </a:t>
            </a:r>
            <a:r>
              <a:rPr lang="en-US" sz="1400" dirty="0">
                <a:solidFill>
                  <a:srgbClr val="000000"/>
                </a:solidFill>
                <a:latin typeface="Arial"/>
              </a:rPr>
              <a:t>$</a:t>
            </a:r>
            <a:r>
              <a:rPr lang="en-US" sz="1400" dirty="0" smtClean="0">
                <a:solidFill>
                  <a:srgbClr val="000000"/>
                </a:solidFill>
                <a:latin typeface="Arial"/>
              </a:rPr>
              <a:t>4,090</a:t>
            </a:r>
            <a:endParaRPr lang="en-US" sz="1400" dirty="0">
              <a:solidFill>
                <a:srgbClr val="000000"/>
              </a:solidFill>
              <a:latin typeface="Arial"/>
            </a:endParaRPr>
          </a:p>
        </p:txBody>
      </p:sp>
      <p:sp>
        <p:nvSpPr>
          <p:cNvPr id="3" name="Footer Placeholder 2"/>
          <p:cNvSpPr>
            <a:spLocks noGrp="1"/>
          </p:cNvSpPr>
          <p:nvPr>
            <p:ph type="ftr" sz="quarter" idx="4294967295"/>
          </p:nvPr>
        </p:nvSpPr>
        <p:spPr>
          <a:xfrm>
            <a:off x="666750" y="6391275"/>
            <a:ext cx="3439584" cy="393700"/>
          </a:xfrm>
          <a:prstGeom prst="rect">
            <a:avLst/>
          </a:prstGeom>
        </p:spPr>
        <p:txBody>
          <a:body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222780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
            <a:ext cx="8328805" cy="1009291"/>
          </a:xfrm>
        </p:spPr>
        <p:txBody>
          <a:bodyPr/>
          <a:lstStyle/>
          <a:p>
            <a:r>
              <a:rPr lang="en-US" dirty="0" smtClean="0"/>
              <a:t>Oil prices rise from mid-2015 through mid-2016 in EIA’s forecast – however, the market-implied confidence band  is very wide</a:t>
            </a:r>
            <a:endParaRPr lang="en-US" dirty="0"/>
          </a:p>
        </p:txBody>
      </p:sp>
      <p:sp>
        <p:nvSpPr>
          <p:cNvPr id="4" name="Slide Number Placeholder 3"/>
          <p:cNvSpPr>
            <a:spLocks noGrp="1"/>
          </p:cNvSpPr>
          <p:nvPr>
            <p:ph type="sldNum" sz="quarter" idx="4294967295"/>
          </p:nvPr>
        </p:nvSpPr>
        <p:spPr>
          <a:xfrm>
            <a:off x="8686800" y="6419088"/>
            <a:ext cx="384048" cy="365125"/>
          </a:xfrm>
          <a:prstGeom prst="rect">
            <a:avLst/>
          </a:prstGeom>
        </p:spPr>
        <p:txBody>
          <a:bodyPr/>
          <a:lstStyle/>
          <a:p>
            <a:r>
              <a:rPr lang="en-US" dirty="0" smtClean="0">
                <a:solidFill>
                  <a:srgbClr val="000000"/>
                </a:solidFill>
              </a:rPr>
              <a:t> </a:t>
            </a:r>
            <a:fld id="{2D80C5C9-96E0-47EC-B500-37C5FE284639}" type="slidenum">
              <a:rPr lang="en-US" smtClean="0">
                <a:solidFill>
                  <a:srgbClr val="000000"/>
                </a:solidFill>
              </a:rPr>
              <a:pPr/>
              <a:t>11</a:t>
            </a:fld>
            <a:endParaRPr lang="en-US" dirty="0">
              <a:solidFill>
                <a:srgbClr val="000000"/>
              </a:solidFill>
            </a:endParaRPr>
          </a:p>
        </p:txBody>
      </p:sp>
      <p:sp>
        <p:nvSpPr>
          <p:cNvPr id="6" name="Text Placeholder 5"/>
          <p:cNvSpPr>
            <a:spLocks noGrp="1"/>
          </p:cNvSpPr>
          <p:nvPr>
            <p:ph type="body" sz="quarter" idx="13"/>
          </p:nvPr>
        </p:nvSpPr>
        <p:spPr/>
        <p:txBody>
          <a:bodyPr/>
          <a:lstStyle/>
          <a:p>
            <a:r>
              <a:rPr lang="en-US" dirty="0"/>
              <a:t>WTI </a:t>
            </a:r>
            <a:r>
              <a:rPr lang="en-US" dirty="0" smtClean="0"/>
              <a:t>price</a:t>
            </a:r>
          </a:p>
          <a:p>
            <a:r>
              <a:rPr lang="en-US" dirty="0" smtClean="0"/>
              <a:t>dollars </a:t>
            </a:r>
            <a:r>
              <a:rPr lang="en-US" dirty="0"/>
              <a:t>per </a:t>
            </a:r>
            <a:r>
              <a:rPr lang="en-US" dirty="0" smtClean="0"/>
              <a:t>barrel</a:t>
            </a:r>
            <a:endParaRPr lang="en-US" dirty="0"/>
          </a:p>
        </p:txBody>
      </p:sp>
      <p:sp>
        <p:nvSpPr>
          <p:cNvPr id="8" name="Text Placeholder 7"/>
          <p:cNvSpPr>
            <a:spLocks noGrp="1"/>
          </p:cNvSpPr>
          <p:nvPr>
            <p:ph type="body" sz="quarter" idx="15"/>
          </p:nvPr>
        </p:nvSpPr>
        <p:spPr/>
        <p:txBody>
          <a:bodyPr/>
          <a:lstStyle/>
          <a:p>
            <a:r>
              <a:rPr lang="en-US" dirty="0"/>
              <a:t>Source: EIA, Short-Term Energy Outlook, </a:t>
            </a:r>
            <a:r>
              <a:rPr lang="en-US" dirty="0" smtClean="0"/>
              <a:t>April 2015</a:t>
            </a:r>
            <a:endParaRPr lang="en-US" dirty="0"/>
          </a:p>
        </p:txBody>
      </p:sp>
      <p:graphicFrame>
        <p:nvGraphicFramePr>
          <p:cNvPr id="10" name="Content Placeholder 3"/>
          <p:cNvGraphicFramePr>
            <a:graphicFrameLocks noGrp="1"/>
          </p:cNvGraphicFramePr>
          <p:nvPr>
            <p:ph type="chart" sz="quarter" idx="12"/>
            <p:extLst>
              <p:ext uri="{D42A27DB-BD31-4B8C-83A1-F6EECF244321}">
                <p14:modId xmlns:p14="http://schemas.microsoft.com/office/powerpoint/2010/main" val="1458920540"/>
              </p:ext>
            </p:extLst>
          </p:nvPr>
        </p:nvGraphicFramePr>
        <p:xfrm>
          <a:off x="579475" y="1656871"/>
          <a:ext cx="8001000" cy="420528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4294967295"/>
          </p:nvPr>
        </p:nvSpPr>
        <p:spPr>
          <a:xfrm>
            <a:off x="666750" y="6391275"/>
            <a:ext cx="3473450" cy="393700"/>
          </a:xfrm>
          <a:prstGeom prst="rect">
            <a:avLst/>
          </a:prstGeom>
        </p:spPr>
        <p:txBody>
          <a:bodyPr/>
          <a:lstStyle/>
          <a:p>
            <a:pPr>
              <a:defRPr/>
            </a:pPr>
            <a:r>
              <a:rPr lang="en-US" sz="1200" smtClean="0">
                <a:solidFill>
                  <a:srgbClr val="FFFFFF"/>
                </a:solidFill>
              </a:rPr>
              <a:t>Annual Energy Outlook 2015                                                May 2015</a:t>
            </a:r>
            <a:endParaRPr lang="en-US" sz="1200" dirty="0">
              <a:solidFill>
                <a:srgbClr val="FFFFFF"/>
              </a:solidFill>
            </a:endParaRPr>
          </a:p>
        </p:txBody>
      </p:sp>
    </p:spTree>
    <p:extLst>
      <p:ext uri="{BB962C8B-B14F-4D97-AF65-F5344CB8AC3E}">
        <p14:creationId xmlns:p14="http://schemas.microsoft.com/office/powerpoint/2010/main" val="4144163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343949"/>
            <a:ext cx="8001000" cy="914400"/>
          </a:xfrm>
        </p:spPr>
        <p:txBody>
          <a:bodyPr/>
          <a:lstStyle/>
          <a:p>
            <a:r>
              <a:rPr lang="en-US" dirty="0" smtClean="0"/>
              <a:t>Various events could </a:t>
            </a:r>
            <a:r>
              <a:rPr lang="en-US" dirty="0"/>
              <a:t>lead to </a:t>
            </a:r>
            <a:r>
              <a:rPr lang="en-US" dirty="0" smtClean="0"/>
              <a:t>changes in global </a:t>
            </a:r>
            <a:r>
              <a:rPr lang="en-US" dirty="0"/>
              <a:t>supply or demand that could push future crude oil prices higher or </a:t>
            </a:r>
            <a:r>
              <a:rPr lang="en-US" dirty="0" smtClean="0"/>
              <a:t>lower than the forecast</a:t>
            </a:r>
            <a:endParaRPr lang="en-US" dirty="0"/>
          </a:p>
        </p:txBody>
      </p:sp>
      <p:sp>
        <p:nvSpPr>
          <p:cNvPr id="7" name="TextBox 6"/>
          <p:cNvSpPr txBox="1"/>
          <p:nvPr/>
        </p:nvSpPr>
        <p:spPr>
          <a:xfrm>
            <a:off x="219076" y="2552700"/>
            <a:ext cx="2419350" cy="400110"/>
          </a:xfrm>
          <a:prstGeom prst="rect">
            <a:avLst/>
          </a:prstGeom>
          <a:noFill/>
        </p:spPr>
        <p:txBody>
          <a:bodyPr wrap="square" rtlCol="0">
            <a:spAutoFit/>
          </a:bodyPr>
          <a:lstStyle/>
          <a:p>
            <a:pPr algn="r" fontAlgn="auto">
              <a:spcBef>
                <a:spcPts val="0"/>
              </a:spcBef>
              <a:spcAft>
                <a:spcPts val="0"/>
              </a:spcAft>
            </a:pPr>
            <a:r>
              <a:rPr lang="en-US" sz="2000" dirty="0" smtClean="0">
                <a:solidFill>
                  <a:srgbClr val="000000"/>
                </a:solidFill>
                <a:latin typeface="Arial"/>
                <a:cs typeface="+mn-cs"/>
              </a:rPr>
              <a:t>Increase Prices</a:t>
            </a:r>
            <a:endParaRPr lang="en-US" sz="2000" dirty="0">
              <a:solidFill>
                <a:srgbClr val="000000"/>
              </a:solidFill>
              <a:latin typeface="Arial"/>
              <a:cs typeface="+mn-cs"/>
            </a:endParaRPr>
          </a:p>
        </p:txBody>
      </p:sp>
      <p:sp>
        <p:nvSpPr>
          <p:cNvPr id="8" name="TextBox 7"/>
          <p:cNvSpPr txBox="1"/>
          <p:nvPr/>
        </p:nvSpPr>
        <p:spPr>
          <a:xfrm>
            <a:off x="276226" y="4886325"/>
            <a:ext cx="2505074" cy="400110"/>
          </a:xfrm>
          <a:prstGeom prst="rect">
            <a:avLst/>
          </a:prstGeom>
          <a:noFill/>
        </p:spPr>
        <p:txBody>
          <a:bodyPr wrap="square" rtlCol="0">
            <a:spAutoFit/>
          </a:bodyPr>
          <a:lstStyle/>
          <a:p>
            <a:pPr algn="r" fontAlgn="auto">
              <a:spcBef>
                <a:spcPts val="0"/>
              </a:spcBef>
              <a:spcAft>
                <a:spcPts val="0"/>
              </a:spcAft>
            </a:pPr>
            <a:r>
              <a:rPr lang="en-US" sz="2000" dirty="0" smtClean="0">
                <a:solidFill>
                  <a:srgbClr val="000000"/>
                </a:solidFill>
                <a:latin typeface="Arial"/>
                <a:cs typeface="+mn-cs"/>
              </a:rPr>
              <a:t>Decrease Prices</a:t>
            </a:r>
            <a:endParaRPr lang="en-US" sz="2000" dirty="0">
              <a:solidFill>
                <a:srgbClr val="000000"/>
              </a:solidFill>
              <a:latin typeface="Arial"/>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693015091"/>
              </p:ext>
            </p:extLst>
          </p:nvPr>
        </p:nvGraphicFramePr>
        <p:xfrm>
          <a:off x="2895599" y="1501769"/>
          <a:ext cx="5838826" cy="4110678"/>
        </p:xfrm>
        <a:graphic>
          <a:graphicData uri="http://schemas.openxmlformats.org/drawingml/2006/table">
            <a:tbl>
              <a:tblPr firstRow="1" bandRow="1">
                <a:tableStyleId>{5C22544A-7EE6-4342-B048-85BDC9FD1C3A}</a:tableStyleId>
              </a:tblPr>
              <a:tblGrid>
                <a:gridCol w="5838826"/>
              </a:tblGrid>
              <a:tr h="373698">
                <a:tc>
                  <a:txBody>
                    <a:bodyPr/>
                    <a:lstStyle/>
                    <a:p>
                      <a:pPr algn="ctr"/>
                      <a:r>
                        <a:rPr lang="en-US" dirty="0" smtClean="0"/>
                        <a:t>Event</a:t>
                      </a:r>
                      <a:endParaRPr lang="en-US" dirty="0"/>
                    </a:p>
                  </a:txBody>
                  <a:tcPr/>
                </a:tc>
              </a:tr>
              <a:tr h="373698">
                <a:tc>
                  <a:txBody>
                    <a:bodyPr/>
                    <a:lstStyle/>
                    <a:p>
                      <a:r>
                        <a:rPr lang="en-US" sz="1400" dirty="0" smtClean="0"/>
                        <a:t>Oil</a:t>
                      </a:r>
                      <a:r>
                        <a:rPr lang="en-US" sz="1400" baseline="0" dirty="0" smtClean="0"/>
                        <a:t> demand growth surprises to the upside  (economy- or price-driven)</a:t>
                      </a:r>
                      <a:endParaRPr lang="en-US" sz="1400" dirty="0"/>
                    </a:p>
                  </a:txBody>
                  <a:tcPr/>
                </a:tc>
              </a:tr>
              <a:tr h="373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Key OPEC producers cut output more than expected</a:t>
                      </a:r>
                    </a:p>
                  </a:txBody>
                  <a:tcPr/>
                </a:tc>
              </a:tr>
              <a:tr h="373698">
                <a:tc>
                  <a:txBody>
                    <a:bodyPr/>
                    <a:lstStyle/>
                    <a:p>
                      <a:r>
                        <a:rPr lang="en-US" sz="1400" dirty="0" smtClean="0"/>
                        <a:t>Iraq</a:t>
                      </a:r>
                      <a:r>
                        <a:rPr lang="en-US" sz="1400" baseline="0" dirty="0" smtClean="0"/>
                        <a:t> production is significantly disrupted (ISIL?  other discord?)  </a:t>
                      </a:r>
                      <a:endParaRPr lang="en-US" sz="1400" dirty="0"/>
                    </a:p>
                  </a:txBody>
                  <a:tcPr/>
                </a:tc>
              </a:tr>
              <a:tr h="373698">
                <a:tc>
                  <a:txBody>
                    <a:bodyPr/>
                    <a:lstStyle/>
                    <a:p>
                      <a:r>
                        <a:rPr lang="en-US" sz="1400" dirty="0" smtClean="0"/>
                        <a:t>Social unrest in oil-dependent countries leads to supply disruptions</a:t>
                      </a:r>
                      <a:endParaRPr lang="en-US" sz="1400" dirty="0"/>
                    </a:p>
                  </a:txBody>
                  <a:tcPr/>
                </a:tc>
              </a:tr>
              <a:tr h="373698">
                <a:tc>
                  <a:txBody>
                    <a:bodyPr/>
                    <a:lstStyle/>
                    <a:p>
                      <a:r>
                        <a:rPr lang="en-US" sz="1400" dirty="0" smtClean="0"/>
                        <a:t>Non-OPEC production slows more than expected</a:t>
                      </a:r>
                      <a:endParaRPr lang="en-US" sz="1400" dirty="0"/>
                    </a:p>
                  </a:txBody>
                  <a:tcPr/>
                </a:tc>
              </a:tr>
              <a:tr h="373698">
                <a:tc>
                  <a:txBody>
                    <a:bodyPr/>
                    <a:lstStyle/>
                    <a:p>
                      <a:endParaRPr lang="en-US" sz="1400" dirty="0"/>
                    </a:p>
                  </a:txBody>
                  <a:tcPr/>
                </a:tc>
              </a:tr>
              <a:tr h="373698">
                <a:tc>
                  <a:txBody>
                    <a:bodyPr/>
                    <a:lstStyle/>
                    <a:p>
                      <a:r>
                        <a:rPr lang="en-US" sz="1400" dirty="0" smtClean="0"/>
                        <a:t>World economic</a:t>
                      </a:r>
                      <a:r>
                        <a:rPr lang="en-US" sz="1400" baseline="0" dirty="0" smtClean="0"/>
                        <a:t> growth is lower than projected (e.g., China)</a:t>
                      </a:r>
                      <a:endParaRPr lang="en-US" sz="1400" dirty="0"/>
                    </a:p>
                  </a:txBody>
                  <a:tcPr/>
                </a:tc>
              </a:tr>
              <a:tr h="373698">
                <a:tc>
                  <a:txBody>
                    <a:bodyPr/>
                    <a:lstStyle/>
                    <a:p>
                      <a:r>
                        <a:rPr lang="en-US" sz="1400" dirty="0" smtClean="0"/>
                        <a:t>Saudi Arabia keeps production at 9.6-9.7 million </a:t>
                      </a:r>
                      <a:r>
                        <a:rPr lang="en-US" sz="1400" dirty="0" err="1" smtClean="0"/>
                        <a:t>bbl</a:t>
                      </a:r>
                      <a:r>
                        <a:rPr lang="en-US" sz="1400" dirty="0" smtClean="0"/>
                        <a:t>/d in 2016</a:t>
                      </a:r>
                      <a:endParaRPr lang="en-US" sz="1400" dirty="0"/>
                    </a:p>
                  </a:txBody>
                  <a:tcPr/>
                </a:tc>
              </a:tr>
              <a:tr h="373698">
                <a:tc>
                  <a:txBody>
                    <a:bodyPr/>
                    <a:lstStyle/>
                    <a:p>
                      <a:pPr lvl="0"/>
                      <a:r>
                        <a:rPr lang="en-US" sz="1400" kern="1200" dirty="0" smtClean="0">
                          <a:solidFill>
                            <a:schemeClr val="dk1"/>
                          </a:solidFill>
                          <a:effectLst/>
                          <a:latin typeface="+mn-lt"/>
                          <a:ea typeface="+mn-ea"/>
                          <a:cs typeface="+mn-cs"/>
                        </a:rPr>
                        <a:t>Reduction in unplanned production</a:t>
                      </a:r>
                      <a:r>
                        <a:rPr lang="en-US" sz="1400" kern="1200" baseline="0" dirty="0" smtClean="0">
                          <a:solidFill>
                            <a:schemeClr val="dk1"/>
                          </a:solidFill>
                          <a:effectLst/>
                          <a:latin typeface="+mn-lt"/>
                          <a:ea typeface="+mn-ea"/>
                          <a:cs typeface="+mn-cs"/>
                        </a:rPr>
                        <a:t> outages</a:t>
                      </a:r>
                      <a:endParaRPr lang="en-US" sz="1400" kern="1200" dirty="0">
                        <a:solidFill>
                          <a:schemeClr val="dk1"/>
                        </a:solidFill>
                        <a:effectLst/>
                        <a:latin typeface="+mn-lt"/>
                        <a:ea typeface="+mn-ea"/>
                        <a:cs typeface="+mn-cs"/>
                      </a:endParaRPr>
                    </a:p>
                  </a:txBody>
                  <a:tcPr/>
                </a:tc>
              </a:tr>
              <a:tr h="373698">
                <a:tc>
                  <a:txBody>
                    <a:bodyPr/>
                    <a:lstStyle/>
                    <a:p>
                      <a:r>
                        <a:rPr lang="en-US" sz="1400" dirty="0" smtClean="0"/>
                        <a:t>Iranian</a:t>
                      </a:r>
                      <a:r>
                        <a:rPr lang="en-US" sz="1400" baseline="0" dirty="0" smtClean="0"/>
                        <a:t> sanctions are lifted</a:t>
                      </a:r>
                      <a:endParaRPr lang="en-US" sz="1400" dirty="0"/>
                    </a:p>
                  </a:txBody>
                  <a:tcPr/>
                </a:tc>
              </a:tr>
            </a:tbl>
          </a:graphicData>
        </a:graphic>
      </p:graphicFrame>
      <p:cxnSp>
        <p:nvCxnSpPr>
          <p:cNvPr id="10" name="Straight Connector 9"/>
          <p:cNvCxnSpPr/>
          <p:nvPr/>
        </p:nvCxnSpPr>
        <p:spPr>
          <a:xfrm>
            <a:off x="419101" y="3933825"/>
            <a:ext cx="8620124" cy="95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294967295"/>
          </p:nvPr>
        </p:nvSpPr>
        <p:spPr>
          <a:xfrm>
            <a:off x="8686800" y="6419850"/>
            <a:ext cx="384175" cy="365125"/>
          </a:xfrm>
          <a:prstGeom prst="rect">
            <a:avLst/>
          </a:prstGeom>
        </p:spPr>
        <p:txBody>
          <a:bodyPr/>
          <a:lstStyle/>
          <a:p>
            <a:pPr>
              <a:defRPr/>
            </a:pPr>
            <a:fld id="{3328D088-7B04-4EFB-98D0-39FA6889644B}" type="slidenum">
              <a:rPr lang="en-US" smtClean="0">
                <a:solidFill>
                  <a:srgbClr val="000000"/>
                </a:solidFill>
              </a:rPr>
              <a:pPr>
                <a:defRPr/>
              </a:pPr>
              <a:t>12</a:t>
            </a:fld>
            <a:endParaRPr lang="en-US" dirty="0">
              <a:solidFill>
                <a:srgbClr val="000000"/>
              </a:solidFill>
            </a:endParaRPr>
          </a:p>
        </p:txBody>
      </p:sp>
      <p:sp>
        <p:nvSpPr>
          <p:cNvPr id="4" name="Footer Placeholder 3"/>
          <p:cNvSpPr>
            <a:spLocks noGrp="1"/>
          </p:cNvSpPr>
          <p:nvPr>
            <p:ph type="ftr" sz="quarter" idx="3"/>
          </p:nvPr>
        </p:nvSpPr>
        <p:spPr>
          <a:xfrm>
            <a:off x="667511" y="6391656"/>
            <a:ext cx="4061651"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05006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4275309645"/>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AEO2015 explores scenarios that encompass a wide range of future crude </a:t>
            </a:r>
            <a:r>
              <a:rPr lang="en-US" dirty="0"/>
              <a:t>oil </a:t>
            </a:r>
            <a:r>
              <a:rPr lang="en-US" dirty="0" smtClean="0"/>
              <a:t>price paths</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13</a:t>
            </a:fld>
            <a:endParaRPr lang="en-US" dirty="0">
              <a:solidFill>
                <a:srgbClr val="000000"/>
              </a:solidFill>
            </a:endParaRPr>
          </a:p>
        </p:txBody>
      </p:sp>
      <p:sp>
        <p:nvSpPr>
          <p:cNvPr id="6" name="Text Placeholder 5"/>
          <p:cNvSpPr>
            <a:spLocks noGrp="1"/>
          </p:cNvSpPr>
          <p:nvPr>
            <p:ph type="body" sz="quarter" idx="13"/>
          </p:nvPr>
        </p:nvSpPr>
        <p:spPr/>
        <p:txBody>
          <a:bodyPr/>
          <a:lstStyle/>
          <a:p>
            <a:pPr eaLnBrk="0" hangingPunct="0">
              <a:spcBef>
                <a:spcPts val="336"/>
              </a:spcBef>
            </a:pPr>
            <a:r>
              <a:rPr lang="en-US" dirty="0" smtClean="0">
                <a:solidFill>
                  <a:srgbClr val="000000"/>
                </a:solidFill>
              </a:rPr>
              <a:t>Brent crude oil spot price</a:t>
            </a:r>
          </a:p>
          <a:p>
            <a:pPr eaLnBrk="0" hangingPunct="0">
              <a:spcBef>
                <a:spcPts val="336"/>
              </a:spcBef>
            </a:pPr>
            <a:r>
              <a:rPr lang="en-US" dirty="0" smtClean="0">
                <a:solidFill>
                  <a:srgbClr val="000000"/>
                </a:solidFill>
              </a:rPr>
              <a:t>2013 dollars per barrel</a:t>
            </a:r>
          </a:p>
        </p:txBody>
      </p:sp>
      <p:sp>
        <p:nvSpPr>
          <p:cNvPr id="17" name="Text Placeholder 16"/>
          <p:cNvSpPr>
            <a:spLocks noGrp="1"/>
          </p:cNvSpPr>
          <p:nvPr>
            <p:ph type="body" sz="quarter" idx="15"/>
          </p:nvPr>
        </p:nvSpPr>
        <p:spPr/>
        <p:txBody>
          <a:bodyPr/>
          <a:lstStyle/>
          <a:p>
            <a:r>
              <a:rPr lang="en-US" dirty="0" smtClean="0"/>
              <a:t>Source:  EIA, Annual Energy Outlook 2015</a:t>
            </a:r>
            <a:endParaRPr lang="en-US" dirty="0"/>
          </a:p>
        </p:txBody>
      </p:sp>
      <p:sp>
        <p:nvSpPr>
          <p:cNvPr id="21" name="TextBox 20"/>
          <p:cNvSpPr txBox="1"/>
          <p:nvPr/>
        </p:nvSpPr>
        <p:spPr bwMode="auto">
          <a:xfrm>
            <a:off x="1157592" y="1432506"/>
            <a:ext cx="3774332"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22" name="TextBox 21"/>
          <p:cNvSpPr txBox="1"/>
          <p:nvPr/>
        </p:nvSpPr>
        <p:spPr bwMode="auto">
          <a:xfrm>
            <a:off x="4931924" y="1422779"/>
            <a:ext cx="3307404"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sp>
        <p:nvSpPr>
          <p:cNvPr id="24" name="TextBox 23"/>
          <p:cNvSpPr txBox="1"/>
          <p:nvPr/>
        </p:nvSpPr>
        <p:spPr bwMode="auto">
          <a:xfrm>
            <a:off x="4222540" y="1440430"/>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4" name="Text Box 20"/>
          <p:cNvSpPr txBox="1">
            <a:spLocks noChangeArrowheads="1"/>
          </p:cNvSpPr>
          <p:nvPr/>
        </p:nvSpPr>
        <p:spPr bwMode="auto">
          <a:xfrm>
            <a:off x="6092952" y="2022685"/>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5D9732"/>
                </a:solidFill>
                <a:latin typeface="Arial"/>
              </a:rPr>
              <a:t>High Oil Price</a:t>
            </a:r>
            <a:endParaRPr lang="en-US" sz="1400" dirty="0">
              <a:solidFill>
                <a:srgbClr val="5D9732"/>
              </a:solidFill>
              <a:latin typeface="Arial"/>
            </a:endParaRPr>
          </a:p>
        </p:txBody>
      </p:sp>
      <p:cxnSp>
        <p:nvCxnSpPr>
          <p:cNvPr id="23" name="Straight Connector 22"/>
          <p:cNvCxnSpPr/>
          <p:nvPr/>
        </p:nvCxnSpPr>
        <p:spPr bwMode="auto">
          <a:xfrm flipH="1">
            <a:off x="4416374" y="1712031"/>
            <a:ext cx="4939" cy="376530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38" name="Text Box 20"/>
          <p:cNvSpPr txBox="1">
            <a:spLocks noChangeArrowheads="1"/>
          </p:cNvSpPr>
          <p:nvPr/>
        </p:nvSpPr>
        <p:spPr bwMode="auto">
          <a:xfrm>
            <a:off x="6324600" y="3453246"/>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rPr>
              <a:t>Reference</a:t>
            </a:r>
            <a:endParaRPr lang="en-US" sz="1400" dirty="0">
              <a:solidFill>
                <a:srgbClr val="000000"/>
              </a:solidFill>
              <a:latin typeface="Arial"/>
            </a:endParaRPr>
          </a:p>
        </p:txBody>
      </p:sp>
      <p:sp>
        <p:nvSpPr>
          <p:cNvPr id="39" name="Text Box 20"/>
          <p:cNvSpPr txBox="1">
            <a:spLocks noChangeArrowheads="1"/>
          </p:cNvSpPr>
          <p:nvPr/>
        </p:nvSpPr>
        <p:spPr bwMode="auto">
          <a:xfrm>
            <a:off x="4802965" y="4872690"/>
            <a:ext cx="2480733"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A33340"/>
                </a:solidFill>
                <a:latin typeface="Arial"/>
              </a:rPr>
              <a:t>High Oil and Gas Resource</a:t>
            </a:r>
            <a:endParaRPr lang="en-US" sz="1400" dirty="0">
              <a:solidFill>
                <a:srgbClr val="A33340"/>
              </a:solidFill>
              <a:latin typeface="Arial"/>
            </a:endParaRPr>
          </a:p>
        </p:txBody>
      </p:sp>
      <p:sp>
        <p:nvSpPr>
          <p:cNvPr id="40" name="Text Box 20"/>
          <p:cNvSpPr txBox="1">
            <a:spLocks noChangeArrowheads="1"/>
          </p:cNvSpPr>
          <p:nvPr/>
        </p:nvSpPr>
        <p:spPr bwMode="auto">
          <a:xfrm>
            <a:off x="6775704" y="4511573"/>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96D7"/>
                </a:solidFill>
                <a:latin typeface="Arial"/>
              </a:rPr>
              <a:t>Low Oil Price</a:t>
            </a:r>
            <a:endParaRPr lang="en-US" sz="1400" dirty="0">
              <a:solidFill>
                <a:srgbClr val="0096D7"/>
              </a:solidFill>
              <a:latin typeface="Arial"/>
            </a:endParaRPr>
          </a:p>
        </p:txBody>
      </p:sp>
      <p:cxnSp>
        <p:nvCxnSpPr>
          <p:cNvPr id="16" name="Straight Arrow Connector 15"/>
          <p:cNvCxnSpPr/>
          <p:nvPr/>
        </p:nvCxnSpPr>
        <p:spPr>
          <a:xfrm flipH="1" flipV="1">
            <a:off x="5934456" y="4291584"/>
            <a:ext cx="232808" cy="629564"/>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a:xfrm>
            <a:off x="667511" y="6391656"/>
            <a:ext cx="4135454"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39067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xfrm>
            <a:off x="284567" y="73152"/>
            <a:ext cx="8678458" cy="917448"/>
          </a:xfrm>
          <a:prstGeom prst="rect">
            <a:avLst/>
          </a:prstGeom>
          <a:noFill/>
        </p:spPr>
        <p:txBody>
          <a:bodyPr anchor="ctr" anchorCtr="0"/>
          <a:lstStyle/>
          <a:p>
            <a:r>
              <a:rPr lang="en-US" dirty="0" smtClean="0"/>
              <a:t>U.S. crude oil production rises above previous historical highs before 2020 in all AEO2015 cases, with a range of longer-term outcomes</a:t>
            </a:r>
            <a:endParaRPr lang="en-US" dirty="0" smtClean="0">
              <a:solidFill>
                <a:schemeClr val="accent1"/>
              </a:solidFill>
            </a:endParaRPr>
          </a:p>
        </p:txBody>
      </p:sp>
      <p:sp>
        <p:nvSpPr>
          <p:cNvPr id="39" name="Slide Number Placeholder 3"/>
          <p:cNvSpPr>
            <a:spLocks noGrp="1"/>
          </p:cNvSpPr>
          <p:nvPr>
            <p:ph type="sldNum" sz="quarter" idx="11"/>
          </p:nvPr>
        </p:nvSpPr>
        <p:spPr/>
        <p:txBody>
          <a:bodyPr/>
          <a:lstStyle/>
          <a:p>
            <a:pPr>
              <a:defRPr/>
            </a:pPr>
            <a:fld id="{B3424F81-F06C-4AD8-AE56-B62176B75971}" type="slidenum">
              <a:rPr lang="en-US">
                <a:solidFill>
                  <a:srgbClr val="000000"/>
                </a:solidFill>
              </a:rPr>
              <a:pPr>
                <a:defRPr/>
              </a:pPr>
              <a:t>14</a:t>
            </a:fld>
            <a:endParaRPr lang="en-US" dirty="0">
              <a:solidFill>
                <a:srgbClr val="000000"/>
              </a:solidFill>
            </a:endParaRPr>
          </a:p>
        </p:txBody>
      </p:sp>
      <p:sp>
        <p:nvSpPr>
          <p:cNvPr id="42" name="Text Placeholder 41"/>
          <p:cNvSpPr>
            <a:spLocks noGrp="1"/>
          </p:cNvSpPr>
          <p:nvPr>
            <p:ph type="body" sz="quarter" idx="13"/>
          </p:nvPr>
        </p:nvSpPr>
        <p:spPr>
          <a:xfrm>
            <a:off x="511506" y="979218"/>
            <a:ext cx="4005072" cy="548640"/>
          </a:xfrm>
        </p:spPr>
        <p:txBody>
          <a:bodyPr/>
          <a:lstStyle/>
          <a:p>
            <a:pPr eaLnBrk="0" hangingPunct="0"/>
            <a:r>
              <a:rPr lang="en-US" dirty="0" smtClean="0">
                <a:solidFill>
                  <a:schemeClr val="tx1"/>
                </a:solidFill>
              </a:rPr>
              <a:t>U.S. crude oil production</a:t>
            </a:r>
          </a:p>
          <a:p>
            <a:pPr eaLnBrk="0" hangingPunct="0"/>
            <a:r>
              <a:rPr lang="en-US" dirty="0" smtClean="0"/>
              <a:t>million barrels per day</a:t>
            </a:r>
            <a:endParaRPr lang="en-GB" dirty="0" smtClean="0">
              <a:solidFill>
                <a:schemeClr val="tx1"/>
              </a:solidFill>
            </a:endParaRPr>
          </a:p>
        </p:txBody>
      </p:sp>
      <p:sp>
        <p:nvSpPr>
          <p:cNvPr id="21" name="Text Placeholder 20"/>
          <p:cNvSpPr>
            <a:spLocks noGrp="1"/>
          </p:cNvSpPr>
          <p:nvPr>
            <p:ph type="body" sz="quarter" idx="15"/>
          </p:nvPr>
        </p:nvSpPr>
        <p:spPr/>
        <p:txBody>
          <a:bodyPr/>
          <a:lstStyle/>
          <a:p>
            <a:r>
              <a:rPr lang="en-US" dirty="0" smtClean="0"/>
              <a:t>Source:  EIA, Annual Energy Outlook 2015</a:t>
            </a:r>
            <a:endParaRPr lang="en-US" dirty="0"/>
          </a:p>
        </p:txBody>
      </p:sp>
      <p:graphicFrame>
        <p:nvGraphicFramePr>
          <p:cNvPr id="23" name="Object 2"/>
          <p:cNvGraphicFramePr>
            <a:graphicFrameLocks noGrp="1" noChangeAspect="1"/>
          </p:cNvGraphicFramePr>
          <p:nvPr>
            <p:ph type="chart" sz="quarter" idx="12"/>
            <p:extLst>
              <p:ext uri="{D42A27DB-BD31-4B8C-83A1-F6EECF244321}">
                <p14:modId xmlns:p14="http://schemas.microsoft.com/office/powerpoint/2010/main" val="2435117349"/>
              </p:ext>
            </p:extLst>
          </p:nvPr>
        </p:nvGraphicFramePr>
        <p:xfrm>
          <a:off x="606518" y="1681880"/>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 Box 15"/>
          <p:cNvSpPr txBox="1">
            <a:spLocks noChangeArrowheads="1"/>
          </p:cNvSpPr>
          <p:nvPr/>
        </p:nvSpPr>
        <p:spPr bwMode="auto">
          <a:xfrm>
            <a:off x="2246724" y="3850296"/>
            <a:ext cx="2516187"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Tight oil</a:t>
            </a:r>
            <a:endParaRPr lang="en-US" sz="1400" dirty="0">
              <a:solidFill>
                <a:srgbClr val="FFFFFF"/>
              </a:solidFill>
              <a:latin typeface="Arial"/>
              <a:cs typeface="Arial" pitchFamily="34" charset="0"/>
            </a:endParaRPr>
          </a:p>
        </p:txBody>
      </p:sp>
      <p:sp>
        <p:nvSpPr>
          <p:cNvPr id="46" name="Text Box 6"/>
          <p:cNvSpPr txBox="1">
            <a:spLocks noChangeArrowheads="1"/>
          </p:cNvSpPr>
          <p:nvPr/>
        </p:nvSpPr>
        <p:spPr bwMode="auto">
          <a:xfrm>
            <a:off x="884239" y="5084925"/>
            <a:ext cx="1469543" cy="310896"/>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cs typeface="Arial" pitchFamily="34" charset="0"/>
              </a:rPr>
              <a:t>Alaska</a:t>
            </a:r>
          </a:p>
        </p:txBody>
      </p:sp>
      <p:cxnSp>
        <p:nvCxnSpPr>
          <p:cNvPr id="43" name="Straight Connector 42"/>
          <p:cNvCxnSpPr/>
          <p:nvPr/>
        </p:nvCxnSpPr>
        <p:spPr bwMode="auto">
          <a:xfrm rot="16200000" flipV="1">
            <a:off x="888572" y="3559007"/>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20" name="Text Box 14"/>
          <p:cNvSpPr txBox="1">
            <a:spLocks noChangeArrowheads="1"/>
          </p:cNvSpPr>
          <p:nvPr/>
        </p:nvSpPr>
        <p:spPr bwMode="auto">
          <a:xfrm>
            <a:off x="2097750" y="4500971"/>
            <a:ext cx="2814135"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Lower 48 offshore</a:t>
            </a:r>
            <a:endParaRPr lang="en-US" sz="1400" dirty="0">
              <a:solidFill>
                <a:srgbClr val="FFFFFF"/>
              </a:solidFill>
              <a:latin typeface="Arial"/>
              <a:cs typeface="Arial" pitchFamily="34" charset="0"/>
            </a:endParaRPr>
          </a:p>
        </p:txBody>
      </p:sp>
      <p:sp>
        <p:nvSpPr>
          <p:cNvPr id="49" name="Text Box 9"/>
          <p:cNvSpPr txBox="1">
            <a:spLocks noChangeArrowheads="1"/>
          </p:cNvSpPr>
          <p:nvPr/>
        </p:nvSpPr>
        <p:spPr bwMode="auto">
          <a:xfrm>
            <a:off x="284566" y="1485746"/>
            <a:ext cx="3083668"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History</a:t>
            </a:r>
          </a:p>
        </p:txBody>
      </p:sp>
      <p:sp>
        <p:nvSpPr>
          <p:cNvPr id="55" name="Text Box 4"/>
          <p:cNvSpPr txBox="1">
            <a:spLocks noChangeArrowheads="1"/>
          </p:cNvSpPr>
          <p:nvPr/>
        </p:nvSpPr>
        <p:spPr bwMode="auto">
          <a:xfrm>
            <a:off x="2195269" y="1521762"/>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18" name="Line 19"/>
          <p:cNvSpPr>
            <a:spLocks noChangeShapeType="1"/>
          </p:cNvSpPr>
          <p:nvPr/>
        </p:nvSpPr>
        <p:spPr bwMode="auto">
          <a:xfrm>
            <a:off x="4053563" y="3438450"/>
            <a:ext cx="66780" cy="182573"/>
          </a:xfrm>
          <a:prstGeom prst="line">
            <a:avLst/>
          </a:prstGeom>
          <a:noFill/>
          <a:ln w="19050">
            <a:solidFill>
              <a:schemeClr val="tx1"/>
            </a:solidFill>
            <a:round/>
            <a:headEnd/>
            <a:tailEnd type="triangle" w="lg" len="med"/>
          </a:ln>
        </p:spPr>
        <p:txBody>
          <a:bodyPr/>
          <a:lstStyle/>
          <a:p>
            <a:pPr fontAlgn="auto">
              <a:spcBef>
                <a:spcPts val="0"/>
              </a:spcBef>
              <a:spcAft>
                <a:spcPts val="0"/>
              </a:spcAft>
            </a:pPr>
            <a:endParaRPr lang="en-US" dirty="0">
              <a:solidFill>
                <a:srgbClr val="000000"/>
              </a:solidFill>
              <a:latin typeface="Arial"/>
            </a:endParaRPr>
          </a:p>
        </p:txBody>
      </p:sp>
      <p:sp>
        <p:nvSpPr>
          <p:cNvPr id="2" name="Rectangle 1"/>
          <p:cNvSpPr/>
          <p:nvPr/>
        </p:nvSpPr>
        <p:spPr>
          <a:xfrm>
            <a:off x="2514042" y="3001603"/>
            <a:ext cx="277926" cy="4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2" name="Text Box 4"/>
          <p:cNvSpPr txBox="1">
            <a:spLocks noChangeArrowheads="1"/>
          </p:cNvSpPr>
          <p:nvPr/>
        </p:nvSpPr>
        <p:spPr bwMode="auto">
          <a:xfrm>
            <a:off x="4115509" y="1527858"/>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5" name="Text Box 4"/>
          <p:cNvSpPr txBox="1">
            <a:spLocks noChangeArrowheads="1"/>
          </p:cNvSpPr>
          <p:nvPr/>
        </p:nvSpPr>
        <p:spPr bwMode="auto">
          <a:xfrm>
            <a:off x="6017461" y="1527858"/>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7" name="Rectangle 26"/>
          <p:cNvSpPr/>
          <p:nvPr/>
        </p:nvSpPr>
        <p:spPr>
          <a:xfrm>
            <a:off x="6298406" y="1799423"/>
            <a:ext cx="169559" cy="362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8" name="Rectangle 27"/>
          <p:cNvSpPr/>
          <p:nvPr/>
        </p:nvSpPr>
        <p:spPr>
          <a:xfrm>
            <a:off x="4385698" y="1799618"/>
            <a:ext cx="169559" cy="362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cxnSp>
        <p:nvCxnSpPr>
          <p:cNvPr id="19" name="Straight Connector 18"/>
          <p:cNvCxnSpPr/>
          <p:nvPr/>
        </p:nvCxnSpPr>
        <p:spPr bwMode="auto">
          <a:xfrm rot="16200000" flipV="1">
            <a:off x="2801383" y="3574629"/>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cxnSp>
        <p:nvCxnSpPr>
          <p:cNvPr id="24" name="Straight Connector 23"/>
          <p:cNvCxnSpPr/>
          <p:nvPr/>
        </p:nvCxnSpPr>
        <p:spPr bwMode="auto">
          <a:xfrm rot="16200000" flipV="1">
            <a:off x="4710764" y="3574629"/>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29" name="Rectangle 28"/>
          <p:cNvSpPr/>
          <p:nvPr/>
        </p:nvSpPr>
        <p:spPr>
          <a:xfrm>
            <a:off x="4422090" y="2995507"/>
            <a:ext cx="277926" cy="4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 name="TextBox 16"/>
          <p:cNvSpPr txBox="1"/>
          <p:nvPr/>
        </p:nvSpPr>
        <p:spPr bwMode="auto">
          <a:xfrm>
            <a:off x="2036400" y="3001603"/>
            <a:ext cx="2685030" cy="477054"/>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333333"/>
                </a:solidFill>
                <a:latin typeface="Arial"/>
                <a:ea typeface="Times New Roman" charset="0"/>
                <a:cs typeface="Times New Roman" charset="0"/>
              </a:rPr>
              <a:t>U.S. maximum production level of</a:t>
            </a:r>
          </a:p>
          <a:p>
            <a:pPr eaLnBrk="0" fontAlgn="auto" hangingPunct="0">
              <a:spcBef>
                <a:spcPts val="0"/>
              </a:spcBef>
              <a:spcAft>
                <a:spcPts val="0"/>
              </a:spcAft>
            </a:pPr>
            <a:r>
              <a:rPr lang="en-US" sz="1400" dirty="0" smtClean="0">
                <a:solidFill>
                  <a:srgbClr val="333333"/>
                </a:solidFill>
                <a:latin typeface="Arial"/>
                <a:ea typeface="Times New Roman" charset="0"/>
                <a:cs typeface="Times New Roman" charset="0"/>
              </a:rPr>
              <a:t>9.6 million barrels per day in 1970</a:t>
            </a:r>
          </a:p>
        </p:txBody>
      </p:sp>
      <p:sp>
        <p:nvSpPr>
          <p:cNvPr id="30" name="Rectangle 29"/>
          <p:cNvSpPr/>
          <p:nvPr/>
        </p:nvSpPr>
        <p:spPr>
          <a:xfrm>
            <a:off x="2560320" y="4908618"/>
            <a:ext cx="152400" cy="2184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73" name="Text Box 15"/>
          <p:cNvSpPr txBox="1">
            <a:spLocks noChangeArrowheads="1"/>
          </p:cNvSpPr>
          <p:nvPr/>
        </p:nvSpPr>
        <p:spPr bwMode="auto">
          <a:xfrm>
            <a:off x="2091778" y="4876447"/>
            <a:ext cx="2516187"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Other lower 48 onshore</a:t>
            </a:r>
            <a:endParaRPr lang="en-US" sz="1400" dirty="0">
              <a:solidFill>
                <a:srgbClr val="FFFFFF"/>
              </a:solidFill>
              <a:latin typeface="Arial"/>
              <a:cs typeface="Arial" pitchFamily="34" charset="0"/>
            </a:endParaRPr>
          </a:p>
        </p:txBody>
      </p:sp>
      <p:sp>
        <p:nvSpPr>
          <p:cNvPr id="31" name="Text Box 9"/>
          <p:cNvSpPr txBox="1">
            <a:spLocks noChangeArrowheads="1"/>
          </p:cNvSpPr>
          <p:nvPr/>
        </p:nvSpPr>
        <p:spPr bwMode="auto">
          <a:xfrm>
            <a:off x="2246724" y="2114443"/>
            <a:ext cx="2398970"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Reference</a:t>
            </a:r>
            <a:endParaRPr lang="en-US" sz="1400" b="1" dirty="0">
              <a:solidFill>
                <a:srgbClr val="000000"/>
              </a:solidFill>
              <a:latin typeface="Arial"/>
              <a:cs typeface="Arial" pitchFamily="34" charset="0"/>
            </a:endParaRPr>
          </a:p>
        </p:txBody>
      </p:sp>
      <p:sp>
        <p:nvSpPr>
          <p:cNvPr id="32" name="Text Box 9"/>
          <p:cNvSpPr txBox="1">
            <a:spLocks noChangeArrowheads="1"/>
          </p:cNvSpPr>
          <p:nvPr/>
        </p:nvSpPr>
        <p:spPr bwMode="auto">
          <a:xfrm>
            <a:off x="4479253" y="2015473"/>
            <a:ext cx="1865376"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High Oil and Gas Resource</a:t>
            </a:r>
            <a:endParaRPr lang="en-US" sz="1400" b="1" dirty="0">
              <a:solidFill>
                <a:srgbClr val="000000"/>
              </a:solidFill>
              <a:latin typeface="Arial"/>
              <a:cs typeface="Arial" pitchFamily="34" charset="0"/>
            </a:endParaRPr>
          </a:p>
        </p:txBody>
      </p:sp>
      <p:sp>
        <p:nvSpPr>
          <p:cNvPr id="33" name="Text Box 9"/>
          <p:cNvSpPr txBox="1">
            <a:spLocks noChangeArrowheads="1"/>
          </p:cNvSpPr>
          <p:nvPr/>
        </p:nvSpPr>
        <p:spPr bwMode="auto">
          <a:xfrm>
            <a:off x="6344629" y="2027439"/>
            <a:ext cx="2398970"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Low Oil Price</a:t>
            </a:r>
            <a:endParaRPr lang="en-US" sz="1400" b="1" dirty="0">
              <a:solidFill>
                <a:srgbClr val="000000"/>
              </a:solidFill>
              <a:latin typeface="Arial"/>
              <a:cs typeface="Arial" pitchFamily="34" charset="0"/>
            </a:endParaRPr>
          </a:p>
        </p:txBody>
      </p:sp>
      <p:sp>
        <p:nvSpPr>
          <p:cNvPr id="3" name="Footer Placeholder 2"/>
          <p:cNvSpPr>
            <a:spLocks noGrp="1"/>
          </p:cNvSpPr>
          <p:nvPr>
            <p:ph type="ftr" sz="quarter" idx="3"/>
          </p:nvPr>
        </p:nvSpPr>
        <p:spPr>
          <a:xfrm>
            <a:off x="667511" y="6391656"/>
            <a:ext cx="3811742"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2610325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p:cNvSpPr>
            <a:spLocks noGrp="1"/>
          </p:cNvSpPr>
          <p:nvPr>
            <p:ph type="body" sz="quarter" idx="13"/>
          </p:nvPr>
        </p:nvSpPr>
        <p:spPr>
          <a:xfrm>
            <a:off x="684330" y="868246"/>
            <a:ext cx="5837560" cy="548640"/>
          </a:xfrm>
        </p:spPr>
        <p:txBody>
          <a:bodyPr/>
          <a:lstStyle/>
          <a:p>
            <a:pPr eaLnBrk="0" hangingPunct="0"/>
            <a:r>
              <a:rPr lang="en-US" dirty="0" smtClean="0">
                <a:solidFill>
                  <a:schemeClr val="tx1"/>
                </a:solidFill>
              </a:rPr>
              <a:t>U.S. petroleum product imports and </a:t>
            </a:r>
            <a:r>
              <a:rPr lang="en-US" dirty="0" smtClean="0"/>
              <a:t>exports</a:t>
            </a:r>
            <a:endParaRPr lang="en-US" dirty="0" smtClean="0">
              <a:solidFill>
                <a:schemeClr val="tx1"/>
              </a:solidFill>
            </a:endParaRPr>
          </a:p>
          <a:p>
            <a:pPr eaLnBrk="0" hangingPunct="0"/>
            <a:r>
              <a:rPr lang="en-US" dirty="0" smtClean="0">
                <a:solidFill>
                  <a:schemeClr val="tx1"/>
                </a:solidFill>
              </a:rPr>
              <a:t>million barrels per day</a:t>
            </a:r>
            <a:endParaRPr lang="en-GB" dirty="0" smtClean="0">
              <a:solidFill>
                <a:schemeClr val="tx1"/>
              </a:solidFill>
            </a:endParaRPr>
          </a:p>
        </p:txBody>
      </p:sp>
      <p:graphicFrame>
        <p:nvGraphicFramePr>
          <p:cNvPr id="23" name="Object 2"/>
          <p:cNvGraphicFramePr>
            <a:graphicFrameLocks noGrp="1"/>
          </p:cNvGraphicFramePr>
          <p:nvPr>
            <p:ph type="chart" sz="quarter" idx="12"/>
            <p:extLst>
              <p:ext uri="{D42A27DB-BD31-4B8C-83A1-F6EECF244321}">
                <p14:modId xmlns:p14="http://schemas.microsoft.com/office/powerpoint/2010/main" val="2663145151"/>
              </p:ext>
            </p:extLst>
          </p:nvPr>
        </p:nvGraphicFramePr>
        <p:xfrm>
          <a:off x="640080" y="1527048"/>
          <a:ext cx="7946136" cy="4288536"/>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 Box 14"/>
          <p:cNvSpPr txBox="1">
            <a:spLocks noChangeArrowheads="1"/>
          </p:cNvSpPr>
          <p:nvPr/>
        </p:nvSpPr>
        <p:spPr bwMode="auto">
          <a:xfrm>
            <a:off x="341376" y="4842084"/>
            <a:ext cx="1694688"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96D7"/>
                </a:solidFill>
                <a:latin typeface="Arial"/>
                <a:cs typeface="Arial" pitchFamily="34" charset="0"/>
              </a:rPr>
              <a:t>Other petroleum</a:t>
            </a:r>
          </a:p>
          <a:p>
            <a:pPr algn="ctr" fontAlgn="auto">
              <a:spcBef>
                <a:spcPts val="0"/>
              </a:spcBef>
              <a:spcAft>
                <a:spcPts val="0"/>
              </a:spcAft>
            </a:pPr>
            <a:r>
              <a:rPr lang="en-US" sz="1400" dirty="0" smtClean="0">
                <a:solidFill>
                  <a:srgbClr val="0096D7"/>
                </a:solidFill>
                <a:latin typeface="Arial"/>
                <a:cs typeface="Arial" pitchFamily="34" charset="0"/>
              </a:rPr>
              <a:t>product imports</a:t>
            </a:r>
            <a:endParaRPr lang="en-US" sz="1400" dirty="0">
              <a:solidFill>
                <a:srgbClr val="0096D7"/>
              </a:solidFill>
              <a:latin typeface="Arial"/>
              <a:cs typeface="Arial" pitchFamily="34" charset="0"/>
            </a:endParaRPr>
          </a:p>
        </p:txBody>
      </p:sp>
      <p:sp>
        <p:nvSpPr>
          <p:cNvPr id="54" name="Text Box 15"/>
          <p:cNvSpPr txBox="1">
            <a:spLocks noChangeArrowheads="1"/>
          </p:cNvSpPr>
          <p:nvPr/>
        </p:nvSpPr>
        <p:spPr bwMode="auto">
          <a:xfrm>
            <a:off x="4210915" y="3994164"/>
            <a:ext cx="2516187" cy="277536"/>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Distillate</a:t>
            </a:r>
            <a:endParaRPr lang="en-US" sz="1400" dirty="0">
              <a:solidFill>
                <a:srgbClr val="FFFFFF"/>
              </a:solidFill>
              <a:latin typeface="Arial"/>
              <a:cs typeface="Arial" pitchFamily="34" charset="0"/>
            </a:endParaRPr>
          </a:p>
        </p:txBody>
      </p:sp>
      <p:sp>
        <p:nvSpPr>
          <p:cNvPr id="73" name="Text Box 15"/>
          <p:cNvSpPr txBox="1">
            <a:spLocks noChangeArrowheads="1"/>
          </p:cNvSpPr>
          <p:nvPr/>
        </p:nvSpPr>
        <p:spPr bwMode="auto">
          <a:xfrm>
            <a:off x="6585211" y="2858855"/>
            <a:ext cx="1987700" cy="260127"/>
          </a:xfrm>
          <a:prstGeom prst="rect">
            <a:avLst/>
          </a:prstGeom>
          <a:noFill/>
          <a:ln w="9525" algn="ctr">
            <a:noFill/>
            <a:miter lim="800000"/>
            <a:headEnd/>
            <a:tailEnd/>
          </a:ln>
        </p:spPr>
        <p:txBody>
          <a:bodyPr/>
          <a:lstStyle/>
          <a:p>
            <a:pPr fontAlgn="auto">
              <a:spcBef>
                <a:spcPts val="0"/>
              </a:spcBef>
              <a:spcAft>
                <a:spcPts val="0"/>
              </a:spcAft>
            </a:pPr>
            <a:r>
              <a:rPr lang="en-US" sz="1400" dirty="0" smtClean="0">
                <a:solidFill>
                  <a:srgbClr val="A33340"/>
                </a:solidFill>
                <a:latin typeface="Arial"/>
                <a:cs typeface="Arial" pitchFamily="34" charset="0"/>
              </a:rPr>
              <a:t>Motor gasoline exports</a:t>
            </a:r>
            <a:endParaRPr lang="en-US" sz="1400" dirty="0">
              <a:solidFill>
                <a:srgbClr val="A33340"/>
              </a:solidFill>
              <a:latin typeface="Arial"/>
              <a:cs typeface="Arial" pitchFamily="34" charset="0"/>
            </a:endParaRPr>
          </a:p>
        </p:txBody>
      </p:sp>
      <p:sp>
        <p:nvSpPr>
          <p:cNvPr id="20" name="Text Box 14"/>
          <p:cNvSpPr txBox="1">
            <a:spLocks noChangeArrowheads="1"/>
          </p:cNvSpPr>
          <p:nvPr/>
        </p:nvSpPr>
        <p:spPr bwMode="auto">
          <a:xfrm>
            <a:off x="6412641" y="1763918"/>
            <a:ext cx="1726459" cy="31358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3953"/>
                </a:solidFill>
                <a:latin typeface="Arial"/>
                <a:cs typeface="Arial" pitchFamily="34" charset="0"/>
              </a:rPr>
              <a:t>Other petroleum product exports</a:t>
            </a:r>
            <a:endParaRPr lang="en-US" sz="1400" dirty="0">
              <a:solidFill>
                <a:srgbClr val="003953"/>
              </a:solidFill>
              <a:latin typeface="Arial"/>
              <a:cs typeface="Arial" pitchFamily="34" charset="0"/>
            </a:endParaRPr>
          </a:p>
        </p:txBody>
      </p:sp>
      <p:cxnSp>
        <p:nvCxnSpPr>
          <p:cNvPr id="15" name="Straight Arrow Connector 14"/>
          <p:cNvCxnSpPr/>
          <p:nvPr/>
        </p:nvCxnSpPr>
        <p:spPr bwMode="auto">
          <a:xfrm flipV="1">
            <a:off x="3289112" y="4858027"/>
            <a:ext cx="219035" cy="299472"/>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14" name="Text Placeholder 7"/>
          <p:cNvSpPr>
            <a:spLocks noGrp="1"/>
          </p:cNvSpPr>
          <p:nvPr>
            <p:ph type="body" sz="quarter" idx="15"/>
          </p:nvPr>
        </p:nvSpPr>
        <p:spPr>
          <a:xfrm>
            <a:off x="640080" y="5904106"/>
            <a:ext cx="7946136" cy="246888"/>
          </a:xfrm>
        </p:spPr>
        <p:txBody>
          <a:bodyPr/>
          <a:lstStyle/>
          <a:p>
            <a:r>
              <a:rPr lang="en-US" dirty="0" smtClean="0"/>
              <a:t>Source:  EIA, Annual Energy Outlook 2015</a:t>
            </a:r>
          </a:p>
        </p:txBody>
      </p:sp>
      <p:sp>
        <p:nvSpPr>
          <p:cNvPr id="2" name="Slide Number Placeholder 1"/>
          <p:cNvSpPr>
            <a:spLocks noGrp="1"/>
          </p:cNvSpPr>
          <p:nvPr>
            <p:ph type="sldNum" sz="quarter" idx="11"/>
          </p:nvPr>
        </p:nvSpPr>
        <p:spPr/>
        <p:txBody>
          <a:bodyPr/>
          <a:lstStyle/>
          <a:p>
            <a:fld id="{2D80C5C9-96E0-47EC-B500-37C5FE284639}" type="slidenum">
              <a:rPr lang="en-US" smtClean="0">
                <a:solidFill>
                  <a:srgbClr val="000000"/>
                </a:solidFill>
              </a:rPr>
              <a:pPr/>
              <a:t>15</a:t>
            </a:fld>
            <a:endParaRPr lang="en-US" dirty="0">
              <a:solidFill>
                <a:srgbClr val="000000"/>
              </a:solidFill>
            </a:endParaRPr>
          </a:p>
        </p:txBody>
      </p:sp>
      <p:sp>
        <p:nvSpPr>
          <p:cNvPr id="4" name="Title 3"/>
          <p:cNvSpPr>
            <a:spLocks noGrp="1"/>
          </p:cNvSpPr>
          <p:nvPr>
            <p:ph type="title"/>
          </p:nvPr>
        </p:nvSpPr>
        <p:spPr>
          <a:xfrm>
            <a:off x="238125" y="73152"/>
            <a:ext cx="8753475" cy="777240"/>
          </a:xfrm>
        </p:spPr>
        <p:txBody>
          <a:bodyPr/>
          <a:lstStyle/>
          <a:p>
            <a:r>
              <a:rPr lang="en-US" dirty="0" smtClean="0"/>
              <a:t>U.S</a:t>
            </a:r>
            <a:r>
              <a:rPr lang="en-US" dirty="0"/>
              <a:t>. </a:t>
            </a:r>
            <a:r>
              <a:rPr lang="en-US" dirty="0" smtClean="0"/>
              <a:t>net exports of </a:t>
            </a:r>
            <a:r>
              <a:rPr lang="en-US" dirty="0"/>
              <a:t>petroleum </a:t>
            </a:r>
            <a:r>
              <a:rPr lang="en-US" dirty="0" smtClean="0"/>
              <a:t>products vary with the level of domestic oil production given current limits on U.S. crude oil exports </a:t>
            </a:r>
            <a:endParaRPr lang="en-US" dirty="0"/>
          </a:p>
        </p:txBody>
      </p:sp>
      <p:cxnSp>
        <p:nvCxnSpPr>
          <p:cNvPr id="39" name="Straight Connector 38"/>
          <p:cNvCxnSpPr/>
          <p:nvPr/>
        </p:nvCxnSpPr>
        <p:spPr bwMode="auto">
          <a:xfrm flipV="1">
            <a:off x="2648747" y="1690192"/>
            <a:ext cx="0" cy="3698955"/>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41" name="Text Box 9"/>
          <p:cNvSpPr txBox="1">
            <a:spLocks noChangeArrowheads="1"/>
          </p:cNvSpPr>
          <p:nvPr/>
        </p:nvSpPr>
        <p:spPr bwMode="auto">
          <a:xfrm>
            <a:off x="444627" y="1334513"/>
            <a:ext cx="2838368" cy="270552"/>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History</a:t>
            </a:r>
          </a:p>
        </p:txBody>
      </p:sp>
      <p:sp>
        <p:nvSpPr>
          <p:cNvPr id="43" name="Text Box 4"/>
          <p:cNvSpPr txBox="1">
            <a:spLocks noChangeArrowheads="1"/>
          </p:cNvSpPr>
          <p:nvPr/>
        </p:nvSpPr>
        <p:spPr bwMode="auto">
          <a:xfrm>
            <a:off x="2191832" y="1431489"/>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cxnSp>
        <p:nvCxnSpPr>
          <p:cNvPr id="47" name="Straight Arrow Connector 46"/>
          <p:cNvCxnSpPr/>
          <p:nvPr/>
        </p:nvCxnSpPr>
        <p:spPr bwMode="auto">
          <a:xfrm flipH="1">
            <a:off x="4109406" y="2289382"/>
            <a:ext cx="110916" cy="124901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27" name="Straight Arrow Connector 26"/>
          <p:cNvCxnSpPr/>
          <p:nvPr/>
        </p:nvCxnSpPr>
        <p:spPr bwMode="auto">
          <a:xfrm flipV="1">
            <a:off x="5108838" y="4951398"/>
            <a:ext cx="60764" cy="206101"/>
          </a:xfrm>
          <a:prstGeom prst="straightConnector1">
            <a:avLst/>
          </a:prstGeom>
          <a:solidFill>
            <a:schemeClr val="accent1"/>
          </a:solidFill>
          <a:ln w="25400" cap="flat" cmpd="sng" algn="ctr">
            <a:solidFill>
              <a:schemeClr val="accent5">
                <a:lumMod val="60000"/>
                <a:lumOff val="40000"/>
              </a:schemeClr>
            </a:solidFill>
            <a:prstDash val="solid"/>
            <a:round/>
            <a:headEnd type="none" w="med" len="med"/>
            <a:tailEnd type="triangle" w="lg" len="lg"/>
          </a:ln>
          <a:effectLst/>
        </p:spPr>
      </p:cxnSp>
      <p:sp>
        <p:nvSpPr>
          <p:cNvPr id="26" name="Text Box 9"/>
          <p:cNvSpPr txBox="1">
            <a:spLocks noChangeArrowheads="1"/>
          </p:cNvSpPr>
          <p:nvPr/>
        </p:nvSpPr>
        <p:spPr bwMode="auto">
          <a:xfrm>
            <a:off x="2796199" y="1247930"/>
            <a:ext cx="1625336"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Reference</a:t>
            </a:r>
            <a:endParaRPr lang="en-US" sz="1400" b="1" dirty="0">
              <a:solidFill>
                <a:srgbClr val="000000"/>
              </a:solidFill>
              <a:latin typeface="Arial"/>
              <a:cs typeface="Arial" pitchFamily="34" charset="0"/>
            </a:endParaRPr>
          </a:p>
        </p:txBody>
      </p:sp>
      <p:sp>
        <p:nvSpPr>
          <p:cNvPr id="29" name="Text Box 9"/>
          <p:cNvSpPr txBox="1">
            <a:spLocks noChangeArrowheads="1"/>
          </p:cNvSpPr>
          <p:nvPr/>
        </p:nvSpPr>
        <p:spPr bwMode="auto">
          <a:xfrm>
            <a:off x="6517649" y="1247930"/>
            <a:ext cx="1628542"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Low Oil Price</a:t>
            </a:r>
            <a:endParaRPr lang="en-US" sz="1400" b="1" dirty="0">
              <a:solidFill>
                <a:srgbClr val="000000"/>
              </a:solidFill>
              <a:latin typeface="Arial"/>
              <a:cs typeface="Arial" pitchFamily="34" charset="0"/>
            </a:endParaRPr>
          </a:p>
        </p:txBody>
      </p:sp>
      <p:cxnSp>
        <p:nvCxnSpPr>
          <p:cNvPr id="30" name="Straight Connector 29"/>
          <p:cNvCxnSpPr/>
          <p:nvPr/>
        </p:nvCxnSpPr>
        <p:spPr bwMode="auto">
          <a:xfrm flipV="1">
            <a:off x="4556102" y="1693620"/>
            <a:ext cx="3076" cy="3705051"/>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31" name="Text Box 4"/>
          <p:cNvSpPr txBox="1">
            <a:spLocks noChangeArrowheads="1"/>
          </p:cNvSpPr>
          <p:nvPr/>
        </p:nvSpPr>
        <p:spPr bwMode="auto">
          <a:xfrm>
            <a:off x="4109406" y="1431489"/>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cxnSp>
        <p:nvCxnSpPr>
          <p:cNvPr id="32" name="Straight Connector 31"/>
          <p:cNvCxnSpPr/>
          <p:nvPr/>
        </p:nvCxnSpPr>
        <p:spPr bwMode="auto">
          <a:xfrm flipV="1">
            <a:off x="6456915" y="1696288"/>
            <a:ext cx="3076" cy="3705051"/>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33" name="Text Box 4"/>
          <p:cNvSpPr txBox="1">
            <a:spLocks noChangeArrowheads="1"/>
          </p:cNvSpPr>
          <p:nvPr/>
        </p:nvSpPr>
        <p:spPr bwMode="auto">
          <a:xfrm>
            <a:off x="6005457" y="1431489"/>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grpSp>
        <p:nvGrpSpPr>
          <p:cNvPr id="51" name="Group 50"/>
          <p:cNvGrpSpPr/>
          <p:nvPr/>
        </p:nvGrpSpPr>
        <p:grpSpPr>
          <a:xfrm>
            <a:off x="4371975" y="1687656"/>
            <a:ext cx="175465" cy="3706347"/>
            <a:chOff x="5390759" y="1687656"/>
            <a:chExt cx="124324" cy="3706347"/>
          </a:xfrm>
        </p:grpSpPr>
        <p:sp>
          <p:nvSpPr>
            <p:cNvPr id="25" name="Rectangle 24"/>
            <p:cNvSpPr/>
            <p:nvPr/>
          </p:nvSpPr>
          <p:spPr>
            <a:xfrm>
              <a:off x="5436478" y="1687656"/>
              <a:ext cx="78605" cy="3701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4" name="Rectangle 33"/>
            <p:cNvSpPr/>
            <p:nvPr/>
          </p:nvSpPr>
          <p:spPr>
            <a:xfrm>
              <a:off x="5390759" y="1692512"/>
              <a:ext cx="85021" cy="3701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52" name="Group 51"/>
          <p:cNvGrpSpPr/>
          <p:nvPr/>
        </p:nvGrpSpPr>
        <p:grpSpPr>
          <a:xfrm>
            <a:off x="6274594" y="1687656"/>
            <a:ext cx="175118" cy="3711420"/>
            <a:chOff x="6791325" y="1687656"/>
            <a:chExt cx="124064" cy="3711420"/>
          </a:xfrm>
        </p:grpSpPr>
        <p:sp>
          <p:nvSpPr>
            <p:cNvPr id="44" name="Rectangle 43"/>
            <p:cNvSpPr/>
            <p:nvPr/>
          </p:nvSpPr>
          <p:spPr>
            <a:xfrm>
              <a:off x="6846413" y="1692548"/>
              <a:ext cx="68976" cy="3706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45" name="Rectangle 44"/>
            <p:cNvSpPr/>
            <p:nvPr/>
          </p:nvSpPr>
          <p:spPr>
            <a:xfrm>
              <a:off x="6791325" y="1687656"/>
              <a:ext cx="68976" cy="3706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cxnSp>
        <p:nvCxnSpPr>
          <p:cNvPr id="48" name="Straight Arrow Connector 47"/>
          <p:cNvCxnSpPr/>
          <p:nvPr/>
        </p:nvCxnSpPr>
        <p:spPr bwMode="auto">
          <a:xfrm flipH="1">
            <a:off x="6283404" y="1916052"/>
            <a:ext cx="345729" cy="27257"/>
          </a:xfrm>
          <a:prstGeom prst="straightConnector1">
            <a:avLst/>
          </a:prstGeom>
          <a:solidFill>
            <a:schemeClr val="accent1"/>
          </a:solidFill>
          <a:ln w="25400" cap="flat" cmpd="sng" algn="ctr">
            <a:solidFill>
              <a:schemeClr val="tx2"/>
            </a:solidFill>
            <a:prstDash val="solid"/>
            <a:round/>
            <a:headEnd type="none" w="med" len="med"/>
            <a:tailEnd type="triangle" w="lg" len="lg"/>
          </a:ln>
          <a:effectLst/>
        </p:spPr>
      </p:cxnSp>
      <p:cxnSp>
        <p:nvCxnSpPr>
          <p:cNvPr id="49" name="Straight Arrow Connector 48"/>
          <p:cNvCxnSpPr/>
          <p:nvPr/>
        </p:nvCxnSpPr>
        <p:spPr bwMode="auto">
          <a:xfrm flipV="1">
            <a:off x="1805636" y="4680849"/>
            <a:ext cx="399389" cy="25681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13" name="Text Box 15"/>
          <p:cNvSpPr txBox="1">
            <a:spLocks noChangeArrowheads="1"/>
          </p:cNvSpPr>
          <p:nvPr/>
        </p:nvSpPr>
        <p:spPr bwMode="auto">
          <a:xfrm>
            <a:off x="4259812" y="5065373"/>
            <a:ext cx="2516187"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A33340">
                    <a:lumMod val="60000"/>
                    <a:lumOff val="40000"/>
                  </a:srgbClr>
                </a:solidFill>
                <a:latin typeface="Arial"/>
                <a:cs typeface="Arial" pitchFamily="34" charset="0"/>
              </a:rPr>
              <a:t>Motor gasoline imports</a:t>
            </a:r>
            <a:endParaRPr lang="en-US" sz="1400" dirty="0">
              <a:solidFill>
                <a:srgbClr val="A33340">
                  <a:lumMod val="60000"/>
                  <a:lumOff val="40000"/>
                </a:srgbClr>
              </a:solidFill>
              <a:latin typeface="Arial"/>
              <a:cs typeface="Arial" pitchFamily="34" charset="0"/>
            </a:endParaRPr>
          </a:p>
        </p:txBody>
      </p:sp>
      <p:sp>
        <p:nvSpPr>
          <p:cNvPr id="28" name="Text Box 9"/>
          <p:cNvSpPr txBox="1">
            <a:spLocks noChangeArrowheads="1"/>
          </p:cNvSpPr>
          <p:nvPr/>
        </p:nvSpPr>
        <p:spPr bwMode="auto">
          <a:xfrm>
            <a:off x="4576789" y="1150394"/>
            <a:ext cx="1865376"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High Oil and Gas Resource</a:t>
            </a:r>
            <a:endParaRPr lang="en-US" sz="1400" b="1" dirty="0">
              <a:solidFill>
                <a:srgbClr val="000000"/>
              </a:solidFill>
              <a:latin typeface="Arial"/>
              <a:cs typeface="Arial" pitchFamily="34" charset="0"/>
            </a:endParaRPr>
          </a:p>
        </p:txBody>
      </p:sp>
      <p:sp>
        <p:nvSpPr>
          <p:cNvPr id="12" name="Text Box 15"/>
          <p:cNvSpPr txBox="1">
            <a:spLocks noChangeArrowheads="1"/>
          </p:cNvSpPr>
          <p:nvPr/>
        </p:nvSpPr>
        <p:spPr bwMode="auto">
          <a:xfrm>
            <a:off x="2361544" y="5096635"/>
            <a:ext cx="2323888"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5D9732">
                    <a:lumMod val="60000"/>
                    <a:lumOff val="40000"/>
                  </a:srgbClr>
                </a:solidFill>
                <a:latin typeface="Arial"/>
                <a:cs typeface="Arial" pitchFamily="34" charset="0"/>
              </a:rPr>
              <a:t>Distillate imports</a:t>
            </a:r>
            <a:endParaRPr lang="en-US" sz="1400" dirty="0">
              <a:solidFill>
                <a:srgbClr val="5D9732">
                  <a:lumMod val="60000"/>
                  <a:lumOff val="40000"/>
                </a:srgbClr>
              </a:solidFill>
              <a:latin typeface="Arial"/>
              <a:cs typeface="Arial" pitchFamily="34" charset="0"/>
            </a:endParaRPr>
          </a:p>
        </p:txBody>
      </p:sp>
      <p:cxnSp>
        <p:nvCxnSpPr>
          <p:cNvPr id="21" name="Straight Arrow Connector 20"/>
          <p:cNvCxnSpPr/>
          <p:nvPr/>
        </p:nvCxnSpPr>
        <p:spPr bwMode="auto">
          <a:xfrm flipH="1">
            <a:off x="6277191" y="3037687"/>
            <a:ext cx="365794" cy="157502"/>
          </a:xfrm>
          <a:prstGeom prst="straightConnector1">
            <a:avLst/>
          </a:prstGeom>
          <a:solidFill>
            <a:schemeClr val="accent1"/>
          </a:solidFill>
          <a:ln w="25400" cap="flat" cmpd="sng" algn="ctr">
            <a:solidFill>
              <a:schemeClr val="accent5"/>
            </a:solidFill>
            <a:prstDash val="solid"/>
            <a:round/>
            <a:headEnd type="none" w="med" len="med"/>
            <a:tailEnd type="triangle" w="lg" len="lg"/>
          </a:ln>
          <a:effectLst/>
        </p:spPr>
      </p:cxnSp>
      <p:sp>
        <p:nvSpPr>
          <p:cNvPr id="57" name="Rectangle 56"/>
          <p:cNvSpPr/>
          <p:nvPr/>
        </p:nvSpPr>
        <p:spPr>
          <a:xfrm>
            <a:off x="1135034" y="1873047"/>
            <a:ext cx="2337410" cy="1255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aphicFrame>
        <p:nvGraphicFramePr>
          <p:cNvPr id="58" name="Chart Placeholder 10"/>
          <p:cNvGraphicFramePr>
            <a:graphicFrameLocks/>
          </p:cNvGraphicFramePr>
          <p:nvPr>
            <p:extLst>
              <p:ext uri="{D42A27DB-BD31-4B8C-83A1-F6EECF244321}">
                <p14:modId xmlns:p14="http://schemas.microsoft.com/office/powerpoint/2010/main" val="236805851"/>
              </p:ext>
            </p:extLst>
          </p:nvPr>
        </p:nvGraphicFramePr>
        <p:xfrm>
          <a:off x="1056432" y="1848783"/>
          <a:ext cx="2515319" cy="1309830"/>
        </p:xfrm>
        <a:graphic>
          <a:graphicData uri="http://schemas.openxmlformats.org/drawingml/2006/chart">
            <c:chart xmlns:c="http://schemas.openxmlformats.org/drawingml/2006/chart" xmlns:r="http://schemas.openxmlformats.org/officeDocument/2006/relationships" r:id="rId4"/>
          </a:graphicData>
        </a:graphic>
      </p:graphicFrame>
      <p:sp>
        <p:nvSpPr>
          <p:cNvPr id="63" name="Text Box 15"/>
          <p:cNvSpPr txBox="1">
            <a:spLocks noChangeArrowheads="1"/>
          </p:cNvSpPr>
          <p:nvPr/>
        </p:nvSpPr>
        <p:spPr bwMode="auto">
          <a:xfrm>
            <a:off x="1011935" y="1657719"/>
            <a:ext cx="2584199" cy="355769"/>
          </a:xfrm>
          <a:prstGeom prst="rect">
            <a:avLst/>
          </a:prstGeom>
          <a:noFill/>
          <a:ln w="9525" algn="ctr">
            <a:noFill/>
            <a:miter lim="800000"/>
            <a:headEnd/>
            <a:tailEnd/>
          </a:ln>
        </p:spPr>
        <p:txBody>
          <a:bodyPr/>
          <a:lstStyle/>
          <a:p>
            <a:pPr algn="ctr" fontAlgn="auto">
              <a:spcBef>
                <a:spcPts val="0"/>
              </a:spcBef>
              <a:spcAft>
                <a:spcPts val="0"/>
              </a:spcAft>
            </a:pPr>
            <a:r>
              <a:rPr lang="en-US" sz="1150" dirty="0" smtClean="0">
                <a:solidFill>
                  <a:srgbClr val="000000"/>
                </a:solidFill>
                <a:latin typeface="Arial"/>
                <a:cs typeface="Arial" pitchFamily="34" charset="0"/>
              </a:rPr>
              <a:t>Total petroleum product net exports</a:t>
            </a:r>
            <a:endParaRPr lang="en-US" sz="1150" dirty="0">
              <a:solidFill>
                <a:srgbClr val="000000"/>
              </a:solidFill>
              <a:latin typeface="Arial"/>
              <a:cs typeface="Arial" pitchFamily="34" charset="0"/>
            </a:endParaRPr>
          </a:p>
        </p:txBody>
      </p:sp>
      <p:sp>
        <p:nvSpPr>
          <p:cNvPr id="64" name="Rectangle 63"/>
          <p:cNvSpPr/>
          <p:nvPr/>
        </p:nvSpPr>
        <p:spPr>
          <a:xfrm>
            <a:off x="1104800" y="1694521"/>
            <a:ext cx="2379227" cy="142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65" name="Text Box 15"/>
          <p:cNvSpPr txBox="1">
            <a:spLocks noChangeArrowheads="1"/>
          </p:cNvSpPr>
          <p:nvPr/>
        </p:nvSpPr>
        <p:spPr bwMode="auto">
          <a:xfrm>
            <a:off x="4779458" y="4158756"/>
            <a:ext cx="1356332" cy="277536"/>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exports</a:t>
            </a:r>
            <a:endParaRPr lang="en-US" sz="1400" dirty="0">
              <a:solidFill>
                <a:srgbClr val="FFFFFF"/>
              </a:solidFill>
              <a:latin typeface="Arial"/>
              <a:cs typeface="Arial" pitchFamily="34" charset="0"/>
            </a:endParaRPr>
          </a:p>
        </p:txBody>
      </p:sp>
      <p:sp>
        <p:nvSpPr>
          <p:cNvPr id="50" name="TextBox 1"/>
          <p:cNvSpPr txBox="1"/>
          <p:nvPr/>
        </p:nvSpPr>
        <p:spPr>
          <a:xfrm>
            <a:off x="2630911" y="2235500"/>
            <a:ext cx="725569" cy="173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900" dirty="0" smtClean="0">
                <a:solidFill>
                  <a:srgbClr val="000000"/>
                </a:solidFill>
              </a:rPr>
              <a:t>Reference</a:t>
            </a:r>
            <a:endParaRPr lang="en-US" sz="900" dirty="0">
              <a:solidFill>
                <a:srgbClr val="000000"/>
              </a:solidFill>
            </a:endParaRPr>
          </a:p>
        </p:txBody>
      </p:sp>
      <p:sp>
        <p:nvSpPr>
          <p:cNvPr id="55" name="TextBox 2"/>
          <p:cNvSpPr txBox="1"/>
          <p:nvPr/>
        </p:nvSpPr>
        <p:spPr>
          <a:xfrm>
            <a:off x="1989039" y="2495989"/>
            <a:ext cx="955889" cy="209546"/>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900" dirty="0" smtClean="0">
                <a:solidFill>
                  <a:srgbClr val="0096D7"/>
                </a:solidFill>
              </a:rPr>
              <a:t>Low Oil Price</a:t>
            </a:r>
            <a:endParaRPr lang="en-US" sz="900" dirty="0">
              <a:solidFill>
                <a:srgbClr val="0096D7"/>
              </a:solidFill>
            </a:endParaRPr>
          </a:p>
        </p:txBody>
      </p:sp>
      <p:sp>
        <p:nvSpPr>
          <p:cNvPr id="56" name="TextBox 3"/>
          <p:cNvSpPr txBox="1"/>
          <p:nvPr/>
        </p:nvSpPr>
        <p:spPr>
          <a:xfrm>
            <a:off x="1525611" y="1957904"/>
            <a:ext cx="1630505" cy="1558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en-US" sz="900" dirty="0" smtClean="0">
                <a:solidFill>
                  <a:srgbClr val="A33340"/>
                </a:solidFill>
              </a:rPr>
              <a:t>High Oil and Gas Resource</a:t>
            </a:r>
            <a:endParaRPr lang="en-US" sz="900" dirty="0">
              <a:solidFill>
                <a:srgbClr val="A33340"/>
              </a:solidFill>
            </a:endParaRPr>
          </a:p>
        </p:txBody>
      </p:sp>
      <p:sp>
        <p:nvSpPr>
          <p:cNvPr id="6" name="Rectangle 5"/>
          <p:cNvSpPr/>
          <p:nvPr/>
        </p:nvSpPr>
        <p:spPr>
          <a:xfrm>
            <a:off x="4436501" y="1835603"/>
            <a:ext cx="248931" cy="48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46" name="Text Box 15"/>
          <p:cNvSpPr txBox="1">
            <a:spLocks noChangeArrowheads="1"/>
          </p:cNvSpPr>
          <p:nvPr/>
        </p:nvSpPr>
        <p:spPr bwMode="auto">
          <a:xfrm>
            <a:off x="3535680" y="1806197"/>
            <a:ext cx="2150581"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Total petroleum product net exports</a:t>
            </a:r>
            <a:endParaRPr lang="en-US" sz="1400" dirty="0">
              <a:solidFill>
                <a:srgbClr val="000000"/>
              </a:solidFill>
              <a:latin typeface="Arial"/>
              <a:cs typeface="Arial" pitchFamily="34" charset="0"/>
            </a:endParaRPr>
          </a:p>
        </p:txBody>
      </p:sp>
      <p:cxnSp>
        <p:nvCxnSpPr>
          <p:cNvPr id="59" name="Straight Arrow Connector 58"/>
          <p:cNvCxnSpPr/>
          <p:nvPr/>
        </p:nvCxnSpPr>
        <p:spPr bwMode="auto">
          <a:xfrm>
            <a:off x="4655748" y="2291211"/>
            <a:ext cx="736116" cy="567644"/>
          </a:xfrm>
          <a:prstGeom prst="straightConnector1">
            <a:avLst/>
          </a:prstGeom>
          <a:solidFill>
            <a:schemeClr val="accent1"/>
          </a:solidFill>
          <a:ln w="25400" cap="flat" cmpd="sng" algn="ctr">
            <a:solidFill>
              <a:schemeClr val="accent5"/>
            </a:solidFill>
            <a:prstDash val="solid"/>
            <a:round/>
            <a:headEnd type="none" w="med" len="med"/>
            <a:tailEnd type="triangle" w="lg" len="lg"/>
          </a:ln>
          <a:effectLst/>
        </p:spPr>
      </p:cxnSp>
      <p:cxnSp>
        <p:nvCxnSpPr>
          <p:cNvPr id="60" name="Straight Arrow Connector 59"/>
          <p:cNvCxnSpPr/>
          <p:nvPr/>
        </p:nvCxnSpPr>
        <p:spPr bwMode="auto">
          <a:xfrm>
            <a:off x="5100756" y="2077851"/>
            <a:ext cx="1589770" cy="1879737"/>
          </a:xfrm>
          <a:prstGeom prst="straightConnector1">
            <a:avLst/>
          </a:prstGeom>
          <a:solidFill>
            <a:schemeClr val="accent1"/>
          </a:solidFill>
          <a:ln w="25400" cap="flat" cmpd="sng" algn="ctr">
            <a:solidFill>
              <a:schemeClr val="accent1"/>
            </a:solidFill>
            <a:prstDash val="solid"/>
            <a:round/>
            <a:headEnd type="none" w="med" len="med"/>
            <a:tailEnd type="triangle" w="lg" len="lg"/>
          </a:ln>
          <a:effectLst/>
        </p:spPr>
      </p:cxnSp>
      <p:sp>
        <p:nvSpPr>
          <p:cNvPr id="3" name="Footer Placeholder 2"/>
          <p:cNvSpPr>
            <a:spLocks noGrp="1"/>
          </p:cNvSpPr>
          <p:nvPr>
            <p:ph type="ftr" sz="quarter" idx="3"/>
          </p:nvPr>
        </p:nvSpPr>
        <p:spPr>
          <a:xfrm>
            <a:off x="667512" y="6391656"/>
            <a:ext cx="3592300"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7895793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43" y="73151"/>
            <a:ext cx="7821038" cy="821793"/>
          </a:xfrm>
        </p:spPr>
        <p:txBody>
          <a:bodyPr/>
          <a:lstStyle/>
          <a:p>
            <a:r>
              <a:rPr lang="en-US" dirty="0" smtClean="0"/>
              <a:t>Combination of increased tight oil production and higher fuel efficiency drive projected decline in oil imports</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16</a:t>
            </a:fld>
            <a:endParaRPr lang="en-US" dirty="0">
              <a:solidFill>
                <a:srgbClr val="000000"/>
              </a:solidFill>
            </a:endParaRPr>
          </a:p>
        </p:txBody>
      </p:sp>
      <p:graphicFrame>
        <p:nvGraphicFramePr>
          <p:cNvPr id="10" name="Object 2"/>
          <p:cNvGraphicFramePr>
            <a:graphicFrameLocks noGrp="1" noChangeAspect="1"/>
          </p:cNvGraphicFramePr>
          <p:nvPr>
            <p:ph type="chart" sz="quarter" idx="12"/>
            <p:extLst>
              <p:ext uri="{D42A27DB-BD31-4B8C-83A1-F6EECF244321}">
                <p14:modId xmlns:p14="http://schemas.microsoft.com/office/powerpoint/2010/main" val="3491632375"/>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33"/>
          <p:cNvSpPr>
            <a:spLocks noGrp="1"/>
          </p:cNvSpPr>
          <p:nvPr>
            <p:ph type="body" sz="quarter" idx="15"/>
          </p:nvPr>
        </p:nvSpPr>
        <p:spPr>
          <a:xfrm>
            <a:off x="184826" y="5952744"/>
            <a:ext cx="8842441" cy="246888"/>
          </a:xfrm>
        </p:spPr>
        <p:txBody>
          <a:bodyPr/>
          <a:lstStyle/>
          <a:p>
            <a:r>
              <a:rPr lang="en-US" dirty="0" smtClean="0"/>
              <a:t>Note: “Other” includes refinery gain, biofuels production, all stock withdrawals, and other domestic sources of liquid fuels</a:t>
            </a:r>
          </a:p>
          <a:p>
            <a:r>
              <a:rPr lang="en-US" dirty="0" smtClean="0"/>
              <a:t>Source:  EIA, Annual Energy Outlook 2015 Reference case</a:t>
            </a:r>
            <a:endParaRPr lang="en-US" dirty="0"/>
          </a:p>
        </p:txBody>
      </p:sp>
      <p:sp>
        <p:nvSpPr>
          <p:cNvPr id="13" name="Text Box 6"/>
          <p:cNvSpPr txBox="1">
            <a:spLocks noChangeArrowheads="1"/>
          </p:cNvSpPr>
          <p:nvPr/>
        </p:nvSpPr>
        <p:spPr bwMode="auto">
          <a:xfrm>
            <a:off x="5418305" y="1516702"/>
            <a:ext cx="2782111" cy="282916"/>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Projections</a:t>
            </a:r>
          </a:p>
        </p:txBody>
      </p:sp>
      <p:sp>
        <p:nvSpPr>
          <p:cNvPr id="14" name="Text Box 7"/>
          <p:cNvSpPr txBox="1">
            <a:spLocks noChangeArrowheads="1"/>
          </p:cNvSpPr>
          <p:nvPr/>
        </p:nvSpPr>
        <p:spPr bwMode="auto">
          <a:xfrm>
            <a:off x="1196503" y="1516702"/>
            <a:ext cx="4202348" cy="292644"/>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History</a:t>
            </a:r>
          </a:p>
        </p:txBody>
      </p:sp>
      <p:sp>
        <p:nvSpPr>
          <p:cNvPr id="15" name="Text Box 8"/>
          <p:cNvSpPr txBox="1">
            <a:spLocks noChangeArrowheads="1"/>
          </p:cNvSpPr>
          <p:nvPr/>
        </p:nvSpPr>
        <p:spPr bwMode="auto">
          <a:xfrm>
            <a:off x="5336531" y="3034864"/>
            <a:ext cx="3270310" cy="366437"/>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Natural </a:t>
            </a:r>
            <a:r>
              <a:rPr lang="en-US" sz="1400" dirty="0" smtClean="0">
                <a:solidFill>
                  <a:srgbClr val="000000"/>
                </a:solidFill>
                <a:latin typeface="Arial"/>
              </a:rPr>
              <a:t>gas</a:t>
            </a:r>
          </a:p>
          <a:p>
            <a:pPr algn="ctr" fontAlgn="auto">
              <a:spcBef>
                <a:spcPts val="0"/>
              </a:spcBef>
              <a:spcAft>
                <a:spcPts val="0"/>
              </a:spcAft>
            </a:pPr>
            <a:r>
              <a:rPr lang="en-US" sz="1400" dirty="0" smtClean="0">
                <a:solidFill>
                  <a:srgbClr val="000000"/>
                </a:solidFill>
                <a:latin typeface="Arial"/>
              </a:rPr>
              <a:t>plant </a:t>
            </a:r>
            <a:r>
              <a:rPr lang="en-US" sz="1400" dirty="0">
                <a:solidFill>
                  <a:srgbClr val="000000"/>
                </a:solidFill>
                <a:latin typeface="Arial"/>
              </a:rPr>
              <a:t>liquids</a:t>
            </a:r>
          </a:p>
        </p:txBody>
      </p:sp>
      <p:sp>
        <p:nvSpPr>
          <p:cNvPr id="17" name="Text Box 10"/>
          <p:cNvSpPr txBox="1">
            <a:spLocks noChangeArrowheads="1"/>
          </p:cNvSpPr>
          <p:nvPr/>
        </p:nvSpPr>
        <p:spPr bwMode="auto">
          <a:xfrm>
            <a:off x="1486259" y="4422827"/>
            <a:ext cx="2803123" cy="435973"/>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Other crude oil production</a:t>
            </a:r>
          </a:p>
          <a:p>
            <a:pPr algn="ctr" fontAlgn="auto">
              <a:spcBef>
                <a:spcPts val="0"/>
              </a:spcBef>
              <a:spcAft>
                <a:spcPts val="0"/>
              </a:spcAft>
            </a:pPr>
            <a:r>
              <a:rPr lang="en-US" sz="1400" dirty="0" smtClean="0">
                <a:solidFill>
                  <a:srgbClr val="FFFFFF"/>
                </a:solidFill>
                <a:latin typeface="Arial"/>
              </a:rPr>
              <a:t>(excluding tight)</a:t>
            </a:r>
            <a:endParaRPr lang="en-US" sz="1400" dirty="0">
              <a:solidFill>
                <a:srgbClr val="FFFFFF"/>
              </a:solidFill>
              <a:latin typeface="Arial"/>
            </a:endParaRPr>
          </a:p>
        </p:txBody>
      </p:sp>
      <p:sp>
        <p:nvSpPr>
          <p:cNvPr id="19" name="Text Box 12"/>
          <p:cNvSpPr txBox="1">
            <a:spLocks noChangeArrowheads="1"/>
          </p:cNvSpPr>
          <p:nvPr/>
        </p:nvSpPr>
        <p:spPr bwMode="auto">
          <a:xfrm>
            <a:off x="1354445" y="3301835"/>
            <a:ext cx="3450160" cy="435973"/>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rPr>
              <a:t>Net </a:t>
            </a:r>
            <a:r>
              <a:rPr lang="en-US" sz="1400" dirty="0" smtClean="0">
                <a:solidFill>
                  <a:srgbClr val="FFFFFF"/>
                </a:solidFill>
                <a:latin typeface="Arial"/>
              </a:rPr>
              <a:t>petroleum and other liquids </a:t>
            </a:r>
            <a:r>
              <a:rPr lang="en-US" sz="1400" dirty="0">
                <a:solidFill>
                  <a:srgbClr val="FFFFFF"/>
                </a:solidFill>
                <a:latin typeface="Arial"/>
              </a:rPr>
              <a:t>imports</a:t>
            </a:r>
          </a:p>
        </p:txBody>
      </p:sp>
      <p:sp>
        <p:nvSpPr>
          <p:cNvPr id="22" name="Text Box 4"/>
          <p:cNvSpPr txBox="1">
            <a:spLocks noChangeArrowheads="1"/>
          </p:cNvSpPr>
          <p:nvPr/>
        </p:nvSpPr>
        <p:spPr bwMode="auto">
          <a:xfrm>
            <a:off x="7773790" y="2708904"/>
            <a:ext cx="37375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17%</a:t>
            </a:r>
            <a:endParaRPr lang="en-GB" sz="1400" dirty="0">
              <a:solidFill>
                <a:srgbClr val="FFFFFF"/>
              </a:solidFill>
              <a:latin typeface="Arial"/>
            </a:endParaRPr>
          </a:p>
        </p:txBody>
      </p:sp>
      <p:sp>
        <p:nvSpPr>
          <p:cNvPr id="23" name="Text Box 4"/>
          <p:cNvSpPr txBox="1">
            <a:spLocks noChangeArrowheads="1"/>
          </p:cNvSpPr>
          <p:nvPr/>
        </p:nvSpPr>
        <p:spPr bwMode="auto">
          <a:xfrm>
            <a:off x="7773790" y="3817210"/>
            <a:ext cx="37375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22%</a:t>
            </a:r>
            <a:endParaRPr lang="en-GB" sz="1400" dirty="0">
              <a:solidFill>
                <a:srgbClr val="FFFFFF"/>
              </a:solidFill>
              <a:latin typeface="Arial"/>
            </a:endParaRPr>
          </a:p>
        </p:txBody>
      </p:sp>
      <p:sp>
        <p:nvSpPr>
          <p:cNvPr id="24" name="Text Box 4"/>
          <p:cNvSpPr txBox="1">
            <a:spLocks noChangeArrowheads="1"/>
          </p:cNvSpPr>
          <p:nvPr/>
        </p:nvSpPr>
        <p:spPr bwMode="auto">
          <a:xfrm>
            <a:off x="7773790" y="5021435"/>
            <a:ext cx="37375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12%</a:t>
            </a:r>
            <a:endParaRPr lang="en-GB" sz="1400" dirty="0">
              <a:solidFill>
                <a:srgbClr val="FFFFFF"/>
              </a:solidFill>
              <a:latin typeface="Arial"/>
            </a:endParaRPr>
          </a:p>
        </p:txBody>
      </p:sp>
      <p:sp>
        <p:nvSpPr>
          <p:cNvPr id="25" name="Text Box 4"/>
          <p:cNvSpPr txBox="1">
            <a:spLocks noChangeArrowheads="1"/>
          </p:cNvSpPr>
          <p:nvPr/>
        </p:nvSpPr>
        <p:spPr bwMode="auto">
          <a:xfrm>
            <a:off x="7773790" y="4464236"/>
            <a:ext cx="37375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27%</a:t>
            </a:r>
            <a:endParaRPr lang="en-GB" sz="1400" dirty="0">
              <a:solidFill>
                <a:srgbClr val="FFFFFF"/>
              </a:solidFill>
              <a:latin typeface="Arial"/>
            </a:endParaRPr>
          </a:p>
        </p:txBody>
      </p:sp>
      <p:sp>
        <p:nvSpPr>
          <p:cNvPr id="26" name="Text Box 4"/>
          <p:cNvSpPr txBox="1">
            <a:spLocks noChangeArrowheads="1"/>
          </p:cNvSpPr>
          <p:nvPr/>
        </p:nvSpPr>
        <p:spPr bwMode="auto">
          <a:xfrm>
            <a:off x="4745220" y="4089234"/>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17%</a:t>
            </a:r>
            <a:endParaRPr lang="en-GB" sz="1400" dirty="0">
              <a:solidFill>
                <a:srgbClr val="000000"/>
              </a:solidFill>
              <a:latin typeface="Arial"/>
            </a:endParaRPr>
          </a:p>
        </p:txBody>
      </p:sp>
      <p:sp>
        <p:nvSpPr>
          <p:cNvPr id="28" name="Text Box 4"/>
          <p:cNvSpPr txBox="1">
            <a:spLocks noChangeArrowheads="1"/>
          </p:cNvSpPr>
          <p:nvPr/>
        </p:nvSpPr>
        <p:spPr bwMode="auto">
          <a:xfrm>
            <a:off x="4804605" y="3696581"/>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14%</a:t>
            </a:r>
            <a:endParaRPr lang="en-GB" sz="1400" dirty="0">
              <a:solidFill>
                <a:srgbClr val="FFFFFF"/>
              </a:solidFill>
              <a:latin typeface="Arial"/>
            </a:endParaRPr>
          </a:p>
        </p:txBody>
      </p:sp>
      <p:sp>
        <p:nvSpPr>
          <p:cNvPr id="29" name="Text Box 4"/>
          <p:cNvSpPr txBox="1">
            <a:spLocks noChangeArrowheads="1"/>
          </p:cNvSpPr>
          <p:nvPr/>
        </p:nvSpPr>
        <p:spPr bwMode="auto">
          <a:xfrm>
            <a:off x="5011869" y="2978715"/>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33%</a:t>
            </a:r>
            <a:endParaRPr lang="en-GB" sz="1400" dirty="0">
              <a:solidFill>
                <a:srgbClr val="FFFFFF"/>
              </a:solidFill>
              <a:latin typeface="Arial"/>
            </a:endParaRPr>
          </a:p>
        </p:txBody>
      </p:sp>
      <p:sp>
        <p:nvSpPr>
          <p:cNvPr id="30" name="Line 29"/>
          <p:cNvSpPr>
            <a:spLocks noChangeShapeType="1"/>
          </p:cNvSpPr>
          <p:nvPr/>
        </p:nvSpPr>
        <p:spPr bwMode="auto">
          <a:xfrm flipV="1">
            <a:off x="5252199" y="4201469"/>
            <a:ext cx="242113" cy="39596"/>
          </a:xfrm>
          <a:prstGeom prst="line">
            <a:avLst/>
          </a:prstGeom>
          <a:noFill/>
          <a:ln w="19050">
            <a:solidFill>
              <a:schemeClr val="bg1"/>
            </a:solidFill>
            <a:round/>
            <a:headEnd/>
            <a:tailEnd type="triangle" w="lg" len="med"/>
          </a:ln>
        </p:spPr>
        <p:txBody>
          <a:bodyPr/>
          <a:lstStyle/>
          <a:p>
            <a:pPr fontAlgn="auto">
              <a:spcBef>
                <a:spcPts val="0"/>
              </a:spcBef>
              <a:spcAft>
                <a:spcPts val="0"/>
              </a:spcAft>
            </a:pPr>
            <a:endParaRPr lang="en-US" dirty="0">
              <a:solidFill>
                <a:srgbClr val="FFFFFF"/>
              </a:solidFill>
              <a:latin typeface="Arial"/>
            </a:endParaRPr>
          </a:p>
        </p:txBody>
      </p:sp>
      <p:cxnSp>
        <p:nvCxnSpPr>
          <p:cNvPr id="35" name="Straight Connector 34"/>
          <p:cNvCxnSpPr/>
          <p:nvPr/>
        </p:nvCxnSpPr>
        <p:spPr bwMode="auto">
          <a:xfrm flipH="1">
            <a:off x="5486974" y="1816608"/>
            <a:ext cx="24713" cy="3534032"/>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36" name="Text Box 4"/>
          <p:cNvSpPr txBox="1">
            <a:spLocks noChangeArrowheads="1"/>
          </p:cNvSpPr>
          <p:nvPr/>
        </p:nvSpPr>
        <p:spPr bwMode="auto">
          <a:xfrm>
            <a:off x="5035085" y="155107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2013</a:t>
            </a:r>
            <a:endParaRPr lang="en-GB" sz="1400" dirty="0">
              <a:solidFill>
                <a:srgbClr val="000000"/>
              </a:solidFill>
              <a:latin typeface="Arial"/>
            </a:endParaRPr>
          </a:p>
        </p:txBody>
      </p:sp>
      <p:sp>
        <p:nvSpPr>
          <p:cNvPr id="31" name="Text Box 10"/>
          <p:cNvSpPr txBox="1">
            <a:spLocks noChangeArrowheads="1"/>
          </p:cNvSpPr>
          <p:nvPr/>
        </p:nvSpPr>
        <p:spPr bwMode="auto">
          <a:xfrm>
            <a:off x="2955828" y="5084065"/>
            <a:ext cx="1814704" cy="36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Other</a:t>
            </a:r>
            <a:endParaRPr lang="en-US" sz="1400" dirty="0">
              <a:solidFill>
                <a:srgbClr val="FFFFFF"/>
              </a:solidFill>
              <a:latin typeface="Arial"/>
            </a:endParaRPr>
          </a:p>
        </p:txBody>
      </p:sp>
      <p:sp>
        <p:nvSpPr>
          <p:cNvPr id="37" name="Text Box 4"/>
          <p:cNvSpPr txBox="1">
            <a:spLocks noChangeArrowheads="1"/>
          </p:cNvSpPr>
          <p:nvPr/>
        </p:nvSpPr>
        <p:spPr bwMode="auto">
          <a:xfrm>
            <a:off x="5011869" y="4538052"/>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a:solidFill>
                  <a:srgbClr val="FFFFFF"/>
                </a:solidFill>
                <a:latin typeface="Arial"/>
              </a:rPr>
              <a:t>2</a:t>
            </a:r>
            <a:r>
              <a:rPr lang="en-US" sz="1400" dirty="0" smtClean="0">
                <a:solidFill>
                  <a:srgbClr val="FFFFFF"/>
                </a:solidFill>
                <a:latin typeface="Arial"/>
              </a:rPr>
              <a:t>3%</a:t>
            </a:r>
            <a:endParaRPr lang="en-GB" sz="1400" dirty="0">
              <a:solidFill>
                <a:srgbClr val="FFFFFF"/>
              </a:solidFill>
              <a:latin typeface="Arial"/>
            </a:endParaRPr>
          </a:p>
        </p:txBody>
      </p:sp>
      <p:sp>
        <p:nvSpPr>
          <p:cNvPr id="38" name="Text Box 10"/>
          <p:cNvSpPr txBox="1">
            <a:spLocks noChangeArrowheads="1"/>
          </p:cNvSpPr>
          <p:nvPr/>
        </p:nvSpPr>
        <p:spPr bwMode="auto">
          <a:xfrm>
            <a:off x="5997299" y="3707690"/>
            <a:ext cx="1951885" cy="435973"/>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Tight oil</a:t>
            </a:r>
          </a:p>
          <a:p>
            <a:pPr algn="ctr" fontAlgn="auto">
              <a:spcBef>
                <a:spcPts val="0"/>
              </a:spcBef>
              <a:spcAft>
                <a:spcPts val="0"/>
              </a:spcAft>
            </a:pPr>
            <a:r>
              <a:rPr lang="en-US" sz="1400" dirty="0" smtClean="0">
                <a:solidFill>
                  <a:srgbClr val="FFFFFF"/>
                </a:solidFill>
                <a:latin typeface="Arial"/>
              </a:rPr>
              <a:t>production</a:t>
            </a:r>
            <a:endParaRPr lang="en-US" sz="1400" dirty="0">
              <a:solidFill>
                <a:srgbClr val="FFFFFF"/>
              </a:solidFill>
              <a:latin typeface="Arial"/>
            </a:endParaRPr>
          </a:p>
        </p:txBody>
      </p:sp>
      <p:sp>
        <p:nvSpPr>
          <p:cNvPr id="27" name="Text Box 4"/>
          <p:cNvSpPr txBox="1">
            <a:spLocks noChangeArrowheads="1"/>
          </p:cNvSpPr>
          <p:nvPr/>
        </p:nvSpPr>
        <p:spPr bwMode="auto">
          <a:xfrm>
            <a:off x="7773790" y="3222557"/>
            <a:ext cx="37375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21%</a:t>
            </a:r>
            <a:endParaRPr lang="en-GB" sz="1400" dirty="0">
              <a:solidFill>
                <a:srgbClr val="000000"/>
              </a:solidFill>
              <a:latin typeface="Arial"/>
            </a:endParaRPr>
          </a:p>
        </p:txBody>
      </p:sp>
      <p:sp>
        <p:nvSpPr>
          <p:cNvPr id="32" name="Text Box 4"/>
          <p:cNvSpPr txBox="1">
            <a:spLocks noChangeArrowheads="1"/>
          </p:cNvSpPr>
          <p:nvPr/>
        </p:nvSpPr>
        <p:spPr bwMode="auto">
          <a:xfrm>
            <a:off x="5011869" y="5059260"/>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14%</a:t>
            </a:r>
            <a:endParaRPr lang="en-GB" sz="1400" dirty="0">
              <a:solidFill>
                <a:srgbClr val="FFFFFF"/>
              </a:solidFill>
              <a:latin typeface="Arial"/>
            </a:endParaRPr>
          </a:p>
        </p:txBody>
      </p:sp>
      <p:sp>
        <p:nvSpPr>
          <p:cNvPr id="40" name="Text Placeholder 39"/>
          <p:cNvSpPr>
            <a:spLocks noGrp="1"/>
          </p:cNvSpPr>
          <p:nvPr>
            <p:ph type="body" sz="quarter" idx="13"/>
          </p:nvPr>
        </p:nvSpPr>
        <p:spPr/>
        <p:txBody>
          <a:bodyPr/>
          <a:lstStyle/>
          <a:p>
            <a:r>
              <a:rPr lang="en-US" dirty="0" smtClean="0"/>
              <a:t>U.S. liquid fuels supply</a:t>
            </a:r>
          </a:p>
          <a:p>
            <a:r>
              <a:rPr lang="en-US" dirty="0" smtClean="0"/>
              <a:t>million barrels per day</a:t>
            </a:r>
          </a:p>
        </p:txBody>
      </p:sp>
      <p:sp>
        <p:nvSpPr>
          <p:cNvPr id="33" name="Text Box 4"/>
          <p:cNvSpPr txBox="1">
            <a:spLocks noChangeArrowheads="1"/>
          </p:cNvSpPr>
          <p:nvPr/>
        </p:nvSpPr>
        <p:spPr bwMode="auto">
          <a:xfrm>
            <a:off x="5700717" y="3141845"/>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21%</a:t>
            </a:r>
            <a:endParaRPr lang="en-GB" sz="1400" dirty="0">
              <a:solidFill>
                <a:srgbClr val="000000"/>
              </a:solidFill>
              <a:latin typeface="Arial"/>
            </a:endParaRPr>
          </a:p>
        </p:txBody>
      </p:sp>
      <p:sp>
        <p:nvSpPr>
          <p:cNvPr id="39" name="Text Box 4"/>
          <p:cNvSpPr txBox="1">
            <a:spLocks noChangeArrowheads="1"/>
          </p:cNvSpPr>
          <p:nvPr/>
        </p:nvSpPr>
        <p:spPr bwMode="auto">
          <a:xfrm>
            <a:off x="5700717" y="2619051"/>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14%</a:t>
            </a:r>
            <a:endParaRPr lang="en-GB" sz="1400" dirty="0">
              <a:solidFill>
                <a:srgbClr val="FFFFFF"/>
              </a:solidFill>
              <a:latin typeface="Arial"/>
            </a:endParaRPr>
          </a:p>
        </p:txBody>
      </p:sp>
      <p:sp>
        <p:nvSpPr>
          <p:cNvPr id="43" name="Text Box 4"/>
          <p:cNvSpPr txBox="1">
            <a:spLocks noChangeArrowheads="1"/>
          </p:cNvSpPr>
          <p:nvPr/>
        </p:nvSpPr>
        <p:spPr bwMode="auto">
          <a:xfrm>
            <a:off x="5736125" y="1837583"/>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2020</a:t>
            </a:r>
            <a:endParaRPr lang="en-GB" sz="1400" dirty="0">
              <a:solidFill>
                <a:srgbClr val="000000"/>
              </a:solidFill>
              <a:latin typeface="Arial"/>
            </a:endParaRPr>
          </a:p>
        </p:txBody>
      </p:sp>
      <p:sp>
        <p:nvSpPr>
          <p:cNvPr id="44" name="Text Box 4"/>
          <p:cNvSpPr txBox="1">
            <a:spLocks noChangeArrowheads="1"/>
          </p:cNvSpPr>
          <p:nvPr/>
        </p:nvSpPr>
        <p:spPr bwMode="auto">
          <a:xfrm>
            <a:off x="5700717" y="4495380"/>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25%</a:t>
            </a:r>
            <a:endParaRPr lang="en-GB" sz="1400" dirty="0">
              <a:solidFill>
                <a:srgbClr val="FFFFFF"/>
              </a:solidFill>
              <a:latin typeface="Arial"/>
            </a:endParaRPr>
          </a:p>
        </p:txBody>
      </p:sp>
      <p:sp>
        <p:nvSpPr>
          <p:cNvPr id="45" name="Text Box 4"/>
          <p:cNvSpPr txBox="1">
            <a:spLocks noChangeArrowheads="1"/>
          </p:cNvSpPr>
          <p:nvPr/>
        </p:nvSpPr>
        <p:spPr bwMode="auto">
          <a:xfrm>
            <a:off x="5700717" y="5028780"/>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12%</a:t>
            </a:r>
            <a:endParaRPr lang="en-GB" sz="1400" dirty="0">
              <a:solidFill>
                <a:srgbClr val="FFFFFF"/>
              </a:solidFill>
              <a:latin typeface="Arial"/>
            </a:endParaRPr>
          </a:p>
        </p:txBody>
      </p:sp>
      <p:sp>
        <p:nvSpPr>
          <p:cNvPr id="46" name="Text Box 4"/>
          <p:cNvSpPr txBox="1">
            <a:spLocks noChangeArrowheads="1"/>
          </p:cNvSpPr>
          <p:nvPr/>
        </p:nvSpPr>
        <p:spPr bwMode="auto">
          <a:xfrm>
            <a:off x="5706813" y="3794340"/>
            <a:ext cx="467187"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29%</a:t>
            </a:r>
            <a:endParaRPr lang="en-GB" sz="1400" dirty="0">
              <a:solidFill>
                <a:srgbClr val="FFFFFF"/>
              </a:solidFill>
              <a:latin typeface="Arial"/>
            </a:endParaRPr>
          </a:p>
        </p:txBody>
      </p:sp>
      <p:sp>
        <p:nvSpPr>
          <p:cNvPr id="48" name="Text Box 4"/>
          <p:cNvSpPr txBox="1">
            <a:spLocks noChangeArrowheads="1"/>
          </p:cNvSpPr>
          <p:nvPr/>
        </p:nvSpPr>
        <p:spPr bwMode="auto">
          <a:xfrm>
            <a:off x="7729517" y="1843679"/>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2040</a:t>
            </a:r>
            <a:endParaRPr lang="en-GB" sz="1400" dirty="0">
              <a:solidFill>
                <a:srgbClr val="000000"/>
              </a:solidFill>
              <a:latin typeface="Arial"/>
            </a:endParaRPr>
          </a:p>
        </p:txBody>
      </p:sp>
      <p:cxnSp>
        <p:nvCxnSpPr>
          <p:cNvPr id="49" name="Straight Connector 48"/>
          <p:cNvCxnSpPr/>
          <p:nvPr/>
        </p:nvCxnSpPr>
        <p:spPr>
          <a:xfrm flipV="1">
            <a:off x="8202752" y="2095973"/>
            <a:ext cx="0" cy="3233149"/>
          </a:xfrm>
          <a:prstGeom prst="line">
            <a:avLst/>
          </a:prstGeom>
          <a:ln w="12700" cmpd="sng">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191072" y="2084668"/>
            <a:ext cx="0" cy="3233149"/>
          </a:xfrm>
          <a:prstGeom prst="line">
            <a:avLst/>
          </a:prstGeom>
          <a:ln w="12700" cmpd="sng">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Line 29"/>
          <p:cNvSpPr>
            <a:spLocks noChangeShapeType="1"/>
          </p:cNvSpPr>
          <p:nvPr/>
        </p:nvSpPr>
        <p:spPr bwMode="auto">
          <a:xfrm flipV="1">
            <a:off x="5269847" y="3797435"/>
            <a:ext cx="241511" cy="53167"/>
          </a:xfrm>
          <a:prstGeom prst="line">
            <a:avLst/>
          </a:prstGeom>
          <a:noFill/>
          <a:ln w="19050">
            <a:solidFill>
              <a:schemeClr val="tx1"/>
            </a:solidFill>
            <a:round/>
            <a:headEnd/>
            <a:tailEnd type="triangle" w="lg" len="med"/>
          </a:ln>
        </p:spPr>
        <p:txBody>
          <a:bodyPr/>
          <a:lstStyle/>
          <a:p>
            <a:pPr fontAlgn="auto">
              <a:spcBef>
                <a:spcPts val="0"/>
              </a:spcBef>
              <a:spcAft>
                <a:spcPts val="0"/>
              </a:spcAft>
            </a:pPr>
            <a:endParaRPr lang="en-US" dirty="0">
              <a:solidFill>
                <a:srgbClr val="FFFFFF"/>
              </a:solidFill>
              <a:latin typeface="Arial"/>
            </a:endParaRPr>
          </a:p>
        </p:txBody>
      </p:sp>
      <p:sp>
        <p:nvSpPr>
          <p:cNvPr id="4" name="Footer Placeholder 3"/>
          <p:cNvSpPr>
            <a:spLocks noGrp="1"/>
          </p:cNvSpPr>
          <p:nvPr>
            <p:ph type="ftr" sz="quarter" idx="3"/>
          </p:nvPr>
        </p:nvSpPr>
        <p:spPr>
          <a:xfrm>
            <a:off x="667511" y="6391656"/>
            <a:ext cx="3896021"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884898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1604332472"/>
              </p:ext>
            </p:extLst>
          </p:nvPr>
        </p:nvGraphicFramePr>
        <p:xfrm>
          <a:off x="695325" y="1712032"/>
          <a:ext cx="7843838" cy="43847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09550" y="73152"/>
            <a:ext cx="8934450" cy="879348"/>
          </a:xfrm>
        </p:spPr>
        <p:txBody>
          <a:bodyPr/>
          <a:lstStyle/>
          <a:p>
            <a:r>
              <a:rPr lang="en-US" dirty="0" smtClean="0"/>
              <a:t>Net liquid imports provide a declining share of U.S. liquid fuels supply in most AEO2015 cases; in two cases the nation becomes a net exporter </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17</a:t>
            </a:fld>
            <a:endParaRPr lang="en-US" dirty="0">
              <a:solidFill>
                <a:srgbClr val="000000"/>
              </a:solidFill>
            </a:endParaRPr>
          </a:p>
        </p:txBody>
      </p:sp>
      <p:sp>
        <p:nvSpPr>
          <p:cNvPr id="6" name="Text Placeholder 5"/>
          <p:cNvSpPr>
            <a:spLocks noGrp="1"/>
          </p:cNvSpPr>
          <p:nvPr>
            <p:ph type="body" sz="quarter" idx="13"/>
          </p:nvPr>
        </p:nvSpPr>
        <p:spPr>
          <a:xfrm>
            <a:off x="640080" y="1008825"/>
            <a:ext cx="7792720" cy="548640"/>
          </a:xfrm>
        </p:spPr>
        <p:txBody>
          <a:bodyPr/>
          <a:lstStyle/>
          <a:p>
            <a:pPr marL="0" indent="0" eaLnBrk="0" hangingPunct="0">
              <a:spcBef>
                <a:spcPts val="336"/>
              </a:spcBef>
            </a:pPr>
            <a:r>
              <a:rPr lang="en-US" dirty="0">
                <a:solidFill>
                  <a:srgbClr val="000000"/>
                </a:solidFill>
              </a:rPr>
              <a:t>n</a:t>
            </a:r>
            <a:r>
              <a:rPr lang="en-US" dirty="0" smtClean="0">
                <a:solidFill>
                  <a:srgbClr val="000000"/>
                </a:solidFill>
              </a:rPr>
              <a:t>et crude oil and petroleum product imports as a percentage of total U.S. supply</a:t>
            </a:r>
          </a:p>
          <a:p>
            <a:pPr eaLnBrk="0" hangingPunct="0">
              <a:spcBef>
                <a:spcPts val="336"/>
              </a:spcBef>
            </a:pPr>
            <a:r>
              <a:rPr lang="en-US" dirty="0">
                <a:solidFill>
                  <a:srgbClr val="000000"/>
                </a:solidFill>
              </a:rPr>
              <a:t>p</a:t>
            </a:r>
            <a:r>
              <a:rPr lang="en-US" dirty="0" smtClean="0">
                <a:solidFill>
                  <a:srgbClr val="000000"/>
                </a:solidFill>
              </a:rPr>
              <a:t>ercent</a:t>
            </a:r>
          </a:p>
        </p:txBody>
      </p:sp>
      <p:sp>
        <p:nvSpPr>
          <p:cNvPr id="17" name="Text Placeholder 16"/>
          <p:cNvSpPr>
            <a:spLocks noGrp="1"/>
          </p:cNvSpPr>
          <p:nvPr>
            <p:ph type="body" sz="quarter" idx="15"/>
          </p:nvPr>
        </p:nvSpPr>
        <p:spPr/>
        <p:txBody>
          <a:bodyPr/>
          <a:lstStyle/>
          <a:p>
            <a:r>
              <a:rPr lang="en-US" dirty="0" smtClean="0"/>
              <a:t>Source:  EIA, Annual Energy Outlook 2015</a:t>
            </a:r>
            <a:endParaRPr lang="en-US" dirty="0"/>
          </a:p>
        </p:txBody>
      </p:sp>
      <p:sp>
        <p:nvSpPr>
          <p:cNvPr id="21" name="TextBox 20"/>
          <p:cNvSpPr txBox="1"/>
          <p:nvPr/>
        </p:nvSpPr>
        <p:spPr bwMode="auto">
          <a:xfrm>
            <a:off x="1186916" y="1598414"/>
            <a:ext cx="1559889"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22" name="TextBox 21"/>
          <p:cNvSpPr txBox="1"/>
          <p:nvPr/>
        </p:nvSpPr>
        <p:spPr bwMode="auto">
          <a:xfrm>
            <a:off x="2746805" y="1598262"/>
            <a:ext cx="5515647"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sp>
        <p:nvSpPr>
          <p:cNvPr id="24" name="TextBox 23"/>
          <p:cNvSpPr txBox="1"/>
          <p:nvPr/>
        </p:nvSpPr>
        <p:spPr bwMode="auto">
          <a:xfrm>
            <a:off x="2548031" y="1426660"/>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4" name="Text Box 20"/>
          <p:cNvSpPr txBox="1">
            <a:spLocks noChangeArrowheads="1"/>
          </p:cNvSpPr>
          <p:nvPr/>
        </p:nvSpPr>
        <p:spPr bwMode="auto">
          <a:xfrm>
            <a:off x="5545751" y="4635880"/>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5D9732"/>
                </a:solidFill>
                <a:latin typeface="Arial"/>
              </a:rPr>
              <a:t>High Oil Price</a:t>
            </a:r>
            <a:endParaRPr lang="en-US" sz="1400" dirty="0">
              <a:solidFill>
                <a:srgbClr val="5D9732"/>
              </a:solidFill>
              <a:latin typeface="Arial"/>
            </a:endParaRPr>
          </a:p>
        </p:txBody>
      </p:sp>
      <p:cxnSp>
        <p:nvCxnSpPr>
          <p:cNvPr id="23" name="Straight Connector 22"/>
          <p:cNvCxnSpPr/>
          <p:nvPr/>
        </p:nvCxnSpPr>
        <p:spPr bwMode="auto">
          <a:xfrm>
            <a:off x="2746805" y="1712031"/>
            <a:ext cx="0" cy="3791302"/>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39" name="Text Box 20"/>
          <p:cNvSpPr txBox="1">
            <a:spLocks noChangeArrowheads="1"/>
          </p:cNvSpPr>
          <p:nvPr/>
        </p:nvSpPr>
        <p:spPr bwMode="auto">
          <a:xfrm>
            <a:off x="4588415" y="5437151"/>
            <a:ext cx="2480733"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A33340"/>
                </a:solidFill>
                <a:latin typeface="Arial"/>
              </a:rPr>
              <a:t>High Oil and Gas Resource</a:t>
            </a:r>
            <a:endParaRPr lang="en-US" sz="1400" dirty="0">
              <a:solidFill>
                <a:srgbClr val="A33340"/>
              </a:solidFill>
              <a:latin typeface="Arial"/>
            </a:endParaRPr>
          </a:p>
        </p:txBody>
      </p:sp>
      <p:sp>
        <p:nvSpPr>
          <p:cNvPr id="40" name="Text Box 20"/>
          <p:cNvSpPr txBox="1">
            <a:spLocks noChangeArrowheads="1"/>
          </p:cNvSpPr>
          <p:nvPr/>
        </p:nvSpPr>
        <p:spPr bwMode="auto">
          <a:xfrm>
            <a:off x="6326038" y="3892552"/>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rPr>
              <a:t>Reference</a:t>
            </a:r>
            <a:endParaRPr lang="en-US" sz="1400" dirty="0">
              <a:solidFill>
                <a:srgbClr val="000000"/>
              </a:solidFill>
              <a:latin typeface="Arial"/>
            </a:endParaRPr>
          </a:p>
        </p:txBody>
      </p:sp>
      <p:sp>
        <p:nvSpPr>
          <p:cNvPr id="25" name="Text Box 20"/>
          <p:cNvSpPr txBox="1">
            <a:spLocks noChangeArrowheads="1"/>
          </p:cNvSpPr>
          <p:nvPr/>
        </p:nvSpPr>
        <p:spPr bwMode="auto">
          <a:xfrm>
            <a:off x="6088943" y="2978130"/>
            <a:ext cx="1960411"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96D7"/>
                </a:solidFill>
                <a:latin typeface="Arial"/>
              </a:rPr>
              <a:t>Low Oil Price</a:t>
            </a:r>
            <a:endParaRPr lang="en-US" sz="1400" dirty="0">
              <a:solidFill>
                <a:srgbClr val="0096D7"/>
              </a:solidFill>
              <a:latin typeface="Arial"/>
            </a:endParaRPr>
          </a:p>
        </p:txBody>
      </p:sp>
      <p:sp>
        <p:nvSpPr>
          <p:cNvPr id="4" name="Footer Placeholder 3"/>
          <p:cNvSpPr>
            <a:spLocks noGrp="1"/>
          </p:cNvSpPr>
          <p:nvPr>
            <p:ph type="ftr" sz="quarter" idx="3"/>
          </p:nvPr>
        </p:nvSpPr>
        <p:spPr>
          <a:xfrm>
            <a:off x="667512" y="6391656"/>
            <a:ext cx="3683508"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605937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Grp="1" noChangeAspect="1"/>
          </p:cNvGraphicFramePr>
          <p:nvPr>
            <p:ph type="chart" sz="quarter" idx="12"/>
            <p:extLst>
              <p:ext uri="{D42A27DB-BD31-4B8C-83A1-F6EECF244321}">
                <p14:modId xmlns:p14="http://schemas.microsoft.com/office/powerpoint/2010/main" val="4042057864"/>
              </p:ext>
            </p:extLst>
          </p:nvPr>
        </p:nvGraphicFramePr>
        <p:xfrm>
          <a:off x="639763" y="1793523"/>
          <a:ext cx="7947025" cy="4113565"/>
        </p:xfrm>
        <a:graphic>
          <a:graphicData uri="http://schemas.openxmlformats.org/drawingml/2006/chart">
            <c:chart xmlns:c="http://schemas.openxmlformats.org/drawingml/2006/chart" xmlns:r="http://schemas.openxmlformats.org/officeDocument/2006/relationships" r:id="rId3"/>
          </a:graphicData>
        </a:graphic>
      </p:graphicFrame>
      <p:sp>
        <p:nvSpPr>
          <p:cNvPr id="5124" name="Rectangle 3"/>
          <p:cNvSpPr>
            <a:spLocks noGrp="1" noChangeArrowheads="1"/>
          </p:cNvSpPr>
          <p:nvPr>
            <p:ph type="title"/>
          </p:nvPr>
        </p:nvSpPr>
        <p:spPr>
          <a:xfrm>
            <a:off x="457200" y="73151"/>
            <a:ext cx="8475132" cy="976715"/>
          </a:xfrm>
          <a:prstGeom prst="rect">
            <a:avLst/>
          </a:prstGeom>
          <a:noFill/>
        </p:spPr>
        <p:txBody>
          <a:bodyPr anchor="ctr" anchorCtr="0"/>
          <a:lstStyle/>
          <a:p>
            <a:r>
              <a:rPr lang="en-US" dirty="0" smtClean="0"/>
              <a:t>In the transportation sector, motor </a:t>
            </a:r>
            <a:r>
              <a:rPr lang="en-US" dirty="0"/>
              <a:t>gasoline </a:t>
            </a:r>
            <a:r>
              <a:rPr lang="en-US" dirty="0" smtClean="0"/>
              <a:t>use declines; diesel fuel, jet fuel, and natural gas use all grow</a:t>
            </a:r>
            <a:endParaRPr lang="en-US" dirty="0" smtClean="0">
              <a:solidFill>
                <a:schemeClr val="accent1"/>
              </a:solidFill>
            </a:endParaRPr>
          </a:p>
        </p:txBody>
      </p:sp>
      <p:sp>
        <p:nvSpPr>
          <p:cNvPr id="39" name="Slide Number Placeholder 3"/>
          <p:cNvSpPr>
            <a:spLocks noGrp="1"/>
          </p:cNvSpPr>
          <p:nvPr>
            <p:ph type="sldNum" sz="quarter" idx="11"/>
          </p:nvPr>
        </p:nvSpPr>
        <p:spPr/>
        <p:txBody>
          <a:bodyPr/>
          <a:lstStyle/>
          <a:p>
            <a:pPr>
              <a:defRPr/>
            </a:pPr>
            <a:fld id="{B3424F81-F06C-4AD8-AE56-B62176B75971}" type="slidenum">
              <a:rPr lang="en-US">
                <a:solidFill>
                  <a:srgbClr val="000000"/>
                </a:solidFill>
              </a:rPr>
              <a:pPr>
                <a:defRPr/>
              </a:pPr>
              <a:t>18</a:t>
            </a:fld>
            <a:endParaRPr lang="en-US" dirty="0">
              <a:solidFill>
                <a:srgbClr val="000000"/>
              </a:solidFill>
            </a:endParaRPr>
          </a:p>
        </p:txBody>
      </p:sp>
      <p:sp>
        <p:nvSpPr>
          <p:cNvPr id="42" name="Text Placeholder 41"/>
          <p:cNvSpPr>
            <a:spLocks noGrp="1"/>
          </p:cNvSpPr>
          <p:nvPr>
            <p:ph type="body" sz="quarter" idx="13"/>
          </p:nvPr>
        </p:nvSpPr>
        <p:spPr>
          <a:xfrm>
            <a:off x="604477" y="1156294"/>
            <a:ext cx="4005072" cy="548640"/>
          </a:xfrm>
        </p:spPr>
        <p:txBody>
          <a:bodyPr/>
          <a:lstStyle/>
          <a:p>
            <a:pPr eaLnBrk="0" hangingPunct="0"/>
            <a:r>
              <a:rPr lang="en-US" dirty="0"/>
              <a:t>t</a:t>
            </a:r>
            <a:r>
              <a:rPr lang="en-US" dirty="0" smtClean="0">
                <a:solidFill>
                  <a:schemeClr val="tx1"/>
                </a:solidFill>
              </a:rPr>
              <a:t>ransportation energy consumption by fuel</a:t>
            </a:r>
          </a:p>
          <a:p>
            <a:pPr eaLnBrk="0" hangingPunct="0"/>
            <a:r>
              <a:rPr lang="en-US" dirty="0" smtClean="0"/>
              <a:t>quadrillion Btu</a:t>
            </a:r>
            <a:endParaRPr lang="en-GB" dirty="0" smtClean="0">
              <a:solidFill>
                <a:schemeClr val="tx1"/>
              </a:solidFill>
            </a:endParaRPr>
          </a:p>
        </p:txBody>
      </p:sp>
      <p:sp>
        <p:nvSpPr>
          <p:cNvPr id="21" name="Text Placeholder 20"/>
          <p:cNvSpPr>
            <a:spLocks noGrp="1"/>
          </p:cNvSpPr>
          <p:nvPr>
            <p:ph type="body" sz="quarter" idx="15"/>
          </p:nvPr>
        </p:nvSpPr>
        <p:spPr>
          <a:xfrm>
            <a:off x="640079" y="5952744"/>
            <a:ext cx="4608251" cy="246888"/>
          </a:xfrm>
        </p:spPr>
        <p:txBody>
          <a:bodyPr/>
          <a:lstStyle/>
          <a:p>
            <a:r>
              <a:rPr lang="en-US" dirty="0" smtClean="0"/>
              <a:t>Source:  EIA, Annual Energy Outlook 2015 Reference case</a:t>
            </a:r>
            <a:endParaRPr lang="en-US" dirty="0"/>
          </a:p>
        </p:txBody>
      </p:sp>
      <p:sp>
        <p:nvSpPr>
          <p:cNvPr id="19" name="Text Box 8"/>
          <p:cNvSpPr txBox="1">
            <a:spLocks noChangeArrowheads="1"/>
          </p:cNvSpPr>
          <p:nvPr/>
        </p:nvSpPr>
        <p:spPr bwMode="auto">
          <a:xfrm>
            <a:off x="4221804" y="1669449"/>
            <a:ext cx="4095345" cy="336930"/>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Projections</a:t>
            </a:r>
          </a:p>
        </p:txBody>
      </p:sp>
      <p:sp>
        <p:nvSpPr>
          <p:cNvPr id="22" name="Text Box 9"/>
          <p:cNvSpPr txBox="1">
            <a:spLocks noChangeArrowheads="1"/>
          </p:cNvSpPr>
          <p:nvPr/>
        </p:nvSpPr>
        <p:spPr bwMode="auto">
          <a:xfrm>
            <a:off x="1001949" y="1669448"/>
            <a:ext cx="3210128" cy="327203"/>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History</a:t>
            </a:r>
          </a:p>
        </p:txBody>
      </p:sp>
      <p:sp>
        <p:nvSpPr>
          <p:cNvPr id="24" name="Text Box 4"/>
          <p:cNvSpPr txBox="1">
            <a:spLocks noChangeArrowheads="1"/>
          </p:cNvSpPr>
          <p:nvPr/>
        </p:nvSpPr>
        <p:spPr bwMode="auto">
          <a:xfrm>
            <a:off x="3905177" y="1669449"/>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2013</a:t>
            </a:r>
            <a:endParaRPr lang="en-GB" sz="1400" dirty="0">
              <a:solidFill>
                <a:srgbClr val="000000"/>
              </a:solidFill>
              <a:latin typeface="Arial"/>
            </a:endParaRPr>
          </a:p>
        </p:txBody>
      </p:sp>
      <p:sp>
        <p:nvSpPr>
          <p:cNvPr id="25" name="Text Box 4"/>
          <p:cNvSpPr txBox="1">
            <a:spLocks noChangeArrowheads="1"/>
          </p:cNvSpPr>
          <p:nvPr/>
        </p:nvSpPr>
        <p:spPr bwMode="auto">
          <a:xfrm>
            <a:off x="3833577" y="4747359"/>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58%</a:t>
            </a:r>
            <a:endParaRPr lang="en-GB" sz="1400" dirty="0">
              <a:solidFill>
                <a:srgbClr val="FFFFFF"/>
              </a:solidFill>
              <a:latin typeface="Arial"/>
            </a:endParaRPr>
          </a:p>
        </p:txBody>
      </p:sp>
      <p:sp>
        <p:nvSpPr>
          <p:cNvPr id="26" name="Text Box 4"/>
          <p:cNvSpPr txBox="1">
            <a:spLocks noChangeArrowheads="1"/>
          </p:cNvSpPr>
          <p:nvPr/>
        </p:nvSpPr>
        <p:spPr bwMode="auto">
          <a:xfrm>
            <a:off x="4660392" y="4740895"/>
            <a:ext cx="1343025"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rPr>
              <a:t>Motor gasoline</a:t>
            </a:r>
            <a:endParaRPr lang="en-GB" sz="1400" dirty="0">
              <a:solidFill>
                <a:srgbClr val="FFFFFF"/>
              </a:solidFill>
              <a:latin typeface="Arial"/>
            </a:endParaRPr>
          </a:p>
        </p:txBody>
      </p:sp>
      <p:sp>
        <p:nvSpPr>
          <p:cNvPr id="28" name="Text Box 4"/>
          <p:cNvSpPr txBox="1">
            <a:spLocks noChangeArrowheads="1"/>
          </p:cNvSpPr>
          <p:nvPr/>
        </p:nvSpPr>
        <p:spPr bwMode="auto">
          <a:xfrm>
            <a:off x="4882386" y="3258321"/>
            <a:ext cx="781050"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GB" sz="1400" dirty="0" smtClean="0">
                <a:solidFill>
                  <a:srgbClr val="000000"/>
                </a:solidFill>
                <a:latin typeface="Arial"/>
              </a:rPr>
              <a:t>Jet fuel</a:t>
            </a:r>
            <a:endParaRPr lang="en-GB" sz="1400" dirty="0">
              <a:solidFill>
                <a:srgbClr val="000000"/>
              </a:solidFill>
              <a:latin typeface="Arial"/>
            </a:endParaRPr>
          </a:p>
        </p:txBody>
      </p:sp>
      <p:sp>
        <p:nvSpPr>
          <p:cNvPr id="29" name="Text Box 4"/>
          <p:cNvSpPr txBox="1">
            <a:spLocks noChangeArrowheads="1"/>
          </p:cNvSpPr>
          <p:nvPr/>
        </p:nvSpPr>
        <p:spPr bwMode="auto">
          <a:xfrm>
            <a:off x="6840252" y="3422808"/>
            <a:ext cx="1085850"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GB" sz="1400" dirty="0" smtClean="0">
                <a:solidFill>
                  <a:srgbClr val="000000"/>
                </a:solidFill>
                <a:latin typeface="Arial"/>
              </a:rPr>
              <a:t>CNG/LNG</a:t>
            </a:r>
            <a:endParaRPr lang="en-GB" sz="1400" dirty="0">
              <a:solidFill>
                <a:srgbClr val="000000"/>
              </a:solidFill>
              <a:latin typeface="Arial"/>
            </a:endParaRPr>
          </a:p>
        </p:txBody>
      </p:sp>
      <p:cxnSp>
        <p:nvCxnSpPr>
          <p:cNvPr id="30" name="Straight Arrow Connector 29"/>
          <p:cNvCxnSpPr/>
          <p:nvPr/>
        </p:nvCxnSpPr>
        <p:spPr bwMode="auto">
          <a:xfrm>
            <a:off x="7668768" y="3693988"/>
            <a:ext cx="131359" cy="184922"/>
          </a:xfrm>
          <a:prstGeom prst="straightConnector1">
            <a:avLst/>
          </a:prstGeom>
          <a:ln w="19050">
            <a:solidFill>
              <a:schemeClr val="tx1"/>
            </a:solidFill>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31" name="Text Box 4"/>
          <p:cNvSpPr txBox="1">
            <a:spLocks noChangeArrowheads="1"/>
          </p:cNvSpPr>
          <p:nvPr/>
        </p:nvSpPr>
        <p:spPr bwMode="auto">
          <a:xfrm>
            <a:off x="3757377" y="3096138"/>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10%</a:t>
            </a:r>
            <a:endParaRPr lang="en-GB" sz="1400" dirty="0">
              <a:solidFill>
                <a:srgbClr val="000000"/>
              </a:solidFill>
              <a:latin typeface="Arial"/>
            </a:endParaRPr>
          </a:p>
        </p:txBody>
      </p:sp>
      <p:sp>
        <p:nvSpPr>
          <p:cNvPr id="32" name="Text Box 4"/>
          <p:cNvSpPr txBox="1">
            <a:spLocks noChangeArrowheads="1"/>
          </p:cNvSpPr>
          <p:nvPr/>
        </p:nvSpPr>
        <p:spPr bwMode="auto">
          <a:xfrm>
            <a:off x="7843175" y="3494455"/>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14%</a:t>
            </a:r>
            <a:endParaRPr lang="en-GB" sz="1400" dirty="0">
              <a:solidFill>
                <a:srgbClr val="000000"/>
              </a:solidFill>
              <a:latin typeface="Arial"/>
            </a:endParaRPr>
          </a:p>
        </p:txBody>
      </p:sp>
      <p:sp>
        <p:nvSpPr>
          <p:cNvPr id="33" name="Text Box 4"/>
          <p:cNvSpPr txBox="1">
            <a:spLocks noChangeArrowheads="1"/>
          </p:cNvSpPr>
          <p:nvPr/>
        </p:nvSpPr>
        <p:spPr bwMode="auto">
          <a:xfrm>
            <a:off x="8613434" y="3693988"/>
            <a:ext cx="428625" cy="277268"/>
          </a:xfrm>
          <a:prstGeom prst="rect">
            <a:avLst/>
          </a:prstGeom>
          <a:noFill/>
          <a:ln w="9525">
            <a:noFill/>
            <a:miter lim="800000"/>
            <a:headEnd/>
            <a:tailEnd/>
          </a:ln>
        </p:spPr>
        <p:txBody>
          <a:bodyPr wrap="square" lIns="0" tIns="45853" rIns="0" bIns="45853">
            <a:spAutoFit/>
          </a:bodyPr>
          <a:lstStyle/>
          <a:p>
            <a:pPr eaLnBrk="0" fontAlgn="auto" hangingPunct="0">
              <a:spcBef>
                <a:spcPct val="50000"/>
              </a:spcBef>
              <a:spcAft>
                <a:spcPts val="0"/>
              </a:spcAft>
              <a:buFont typeface="Wingdings" pitchFamily="2" charset="2"/>
              <a:buNone/>
            </a:pPr>
            <a:r>
              <a:rPr lang="en-US" sz="1200" dirty="0" smtClean="0">
                <a:solidFill>
                  <a:srgbClr val="000000"/>
                </a:solidFill>
                <a:latin typeface="Arial"/>
              </a:rPr>
              <a:t>3%</a:t>
            </a:r>
            <a:endParaRPr lang="en-GB" sz="1200" dirty="0">
              <a:solidFill>
                <a:srgbClr val="000000"/>
              </a:solidFill>
              <a:latin typeface="Arial"/>
            </a:endParaRPr>
          </a:p>
        </p:txBody>
      </p:sp>
      <p:sp>
        <p:nvSpPr>
          <p:cNvPr id="34" name="Text Box 4"/>
          <p:cNvSpPr txBox="1">
            <a:spLocks noChangeArrowheads="1"/>
          </p:cNvSpPr>
          <p:nvPr/>
        </p:nvSpPr>
        <p:spPr bwMode="auto">
          <a:xfrm>
            <a:off x="7843175" y="4543857"/>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44%</a:t>
            </a:r>
            <a:endParaRPr lang="en-GB" sz="1400" dirty="0">
              <a:solidFill>
                <a:srgbClr val="FFFFFF"/>
              </a:solidFill>
              <a:latin typeface="Arial"/>
            </a:endParaRPr>
          </a:p>
        </p:txBody>
      </p:sp>
      <p:sp>
        <p:nvSpPr>
          <p:cNvPr id="35" name="Text Box 4"/>
          <p:cNvSpPr txBox="1">
            <a:spLocks noChangeArrowheads="1"/>
          </p:cNvSpPr>
          <p:nvPr/>
        </p:nvSpPr>
        <p:spPr bwMode="auto">
          <a:xfrm>
            <a:off x="7843175" y="2789795"/>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31%</a:t>
            </a:r>
            <a:endParaRPr lang="en-GB" sz="1400" dirty="0">
              <a:solidFill>
                <a:srgbClr val="FFFFFF"/>
              </a:solidFill>
              <a:latin typeface="Arial"/>
            </a:endParaRPr>
          </a:p>
        </p:txBody>
      </p:sp>
      <p:sp>
        <p:nvSpPr>
          <p:cNvPr id="36" name="Text Box 4"/>
          <p:cNvSpPr txBox="1">
            <a:spLocks noChangeArrowheads="1"/>
          </p:cNvSpPr>
          <p:nvPr/>
        </p:nvSpPr>
        <p:spPr bwMode="auto">
          <a:xfrm>
            <a:off x="3800596" y="3386506"/>
            <a:ext cx="495300" cy="277268"/>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200" dirty="0" smtClean="0">
                <a:solidFill>
                  <a:srgbClr val="FFFFFF"/>
                </a:solidFill>
                <a:latin typeface="Arial"/>
              </a:rPr>
              <a:t>3%</a:t>
            </a:r>
            <a:endParaRPr lang="en-GB" sz="1200" dirty="0">
              <a:solidFill>
                <a:srgbClr val="FFFFFF"/>
              </a:solidFill>
              <a:latin typeface="Arial"/>
            </a:endParaRPr>
          </a:p>
        </p:txBody>
      </p:sp>
      <p:sp>
        <p:nvSpPr>
          <p:cNvPr id="38" name="Text Box 4"/>
          <p:cNvSpPr txBox="1">
            <a:spLocks noChangeArrowheads="1"/>
          </p:cNvSpPr>
          <p:nvPr/>
        </p:nvSpPr>
        <p:spPr bwMode="auto">
          <a:xfrm>
            <a:off x="8425410" y="3925234"/>
            <a:ext cx="428625" cy="277268"/>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200" dirty="0" smtClean="0">
                <a:solidFill>
                  <a:srgbClr val="000000"/>
                </a:solidFill>
                <a:latin typeface="Arial"/>
              </a:rPr>
              <a:t>3%</a:t>
            </a:r>
            <a:endParaRPr lang="en-GB" sz="1200" dirty="0">
              <a:solidFill>
                <a:srgbClr val="000000"/>
              </a:solidFill>
              <a:latin typeface="Arial"/>
            </a:endParaRPr>
          </a:p>
        </p:txBody>
      </p:sp>
      <p:sp>
        <p:nvSpPr>
          <p:cNvPr id="41" name="Text Box 4"/>
          <p:cNvSpPr txBox="1">
            <a:spLocks noChangeArrowheads="1"/>
          </p:cNvSpPr>
          <p:nvPr/>
        </p:nvSpPr>
        <p:spPr bwMode="auto">
          <a:xfrm>
            <a:off x="1063997" y="3341996"/>
            <a:ext cx="600408"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Other*</a:t>
            </a:r>
            <a:endParaRPr lang="en-GB" sz="1400" dirty="0">
              <a:solidFill>
                <a:srgbClr val="000000"/>
              </a:solidFill>
              <a:latin typeface="Arial"/>
            </a:endParaRPr>
          </a:p>
        </p:txBody>
      </p:sp>
      <p:sp>
        <p:nvSpPr>
          <p:cNvPr id="47" name="Text Box 4"/>
          <p:cNvSpPr txBox="1">
            <a:spLocks noChangeArrowheads="1"/>
          </p:cNvSpPr>
          <p:nvPr/>
        </p:nvSpPr>
        <p:spPr bwMode="auto">
          <a:xfrm>
            <a:off x="4857806" y="2658953"/>
            <a:ext cx="781050"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GB" sz="1400" dirty="0" smtClean="0">
                <a:solidFill>
                  <a:srgbClr val="FFFFFF"/>
                </a:solidFill>
                <a:latin typeface="Arial"/>
              </a:rPr>
              <a:t>Diesel</a:t>
            </a:r>
            <a:endParaRPr lang="en-GB" sz="1400" dirty="0">
              <a:solidFill>
                <a:srgbClr val="FFFFFF"/>
              </a:solidFill>
              <a:latin typeface="Arial"/>
            </a:endParaRPr>
          </a:p>
        </p:txBody>
      </p:sp>
      <p:sp>
        <p:nvSpPr>
          <p:cNvPr id="50" name="Text Box 4"/>
          <p:cNvSpPr txBox="1">
            <a:spLocks noChangeArrowheads="1"/>
          </p:cNvSpPr>
          <p:nvPr/>
        </p:nvSpPr>
        <p:spPr bwMode="auto">
          <a:xfrm>
            <a:off x="3757377" y="2583294"/>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24%</a:t>
            </a:r>
            <a:endParaRPr lang="en-GB" sz="1400" dirty="0">
              <a:solidFill>
                <a:srgbClr val="FFFFFF"/>
              </a:solidFill>
              <a:latin typeface="Arial"/>
            </a:endParaRPr>
          </a:p>
        </p:txBody>
      </p:sp>
      <p:sp>
        <p:nvSpPr>
          <p:cNvPr id="46" name="Text Box 4"/>
          <p:cNvSpPr txBox="1">
            <a:spLocks noChangeArrowheads="1"/>
          </p:cNvSpPr>
          <p:nvPr/>
        </p:nvSpPr>
        <p:spPr bwMode="auto">
          <a:xfrm>
            <a:off x="6386249" y="1983590"/>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2030</a:t>
            </a:r>
            <a:endParaRPr lang="en-GB" sz="1400" dirty="0">
              <a:solidFill>
                <a:srgbClr val="000000"/>
              </a:solidFill>
              <a:latin typeface="Arial"/>
            </a:endParaRPr>
          </a:p>
        </p:txBody>
      </p:sp>
      <p:sp>
        <p:nvSpPr>
          <p:cNvPr id="48" name="Text Box 4"/>
          <p:cNvSpPr txBox="1">
            <a:spLocks noChangeArrowheads="1"/>
          </p:cNvSpPr>
          <p:nvPr/>
        </p:nvSpPr>
        <p:spPr bwMode="auto">
          <a:xfrm>
            <a:off x="6302457" y="4643727"/>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48%</a:t>
            </a:r>
            <a:endParaRPr lang="en-GB" sz="1400" dirty="0">
              <a:solidFill>
                <a:srgbClr val="FFFFFF"/>
              </a:solidFill>
              <a:latin typeface="Arial"/>
            </a:endParaRPr>
          </a:p>
        </p:txBody>
      </p:sp>
      <p:sp>
        <p:nvSpPr>
          <p:cNvPr id="49" name="Text Box 4"/>
          <p:cNvSpPr txBox="1">
            <a:spLocks noChangeArrowheads="1"/>
          </p:cNvSpPr>
          <p:nvPr/>
        </p:nvSpPr>
        <p:spPr bwMode="auto">
          <a:xfrm>
            <a:off x="6226257" y="3443610"/>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13%</a:t>
            </a:r>
            <a:endParaRPr lang="en-GB" sz="1400" dirty="0">
              <a:solidFill>
                <a:srgbClr val="000000"/>
              </a:solidFill>
              <a:latin typeface="Arial"/>
            </a:endParaRPr>
          </a:p>
        </p:txBody>
      </p:sp>
      <p:sp>
        <p:nvSpPr>
          <p:cNvPr id="54" name="Text Box 4"/>
          <p:cNvSpPr txBox="1">
            <a:spLocks noChangeArrowheads="1"/>
          </p:cNvSpPr>
          <p:nvPr/>
        </p:nvSpPr>
        <p:spPr bwMode="auto">
          <a:xfrm>
            <a:off x="6866884" y="3880282"/>
            <a:ext cx="495300" cy="277268"/>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200" dirty="0" smtClean="0">
                <a:solidFill>
                  <a:srgbClr val="FFFFFF"/>
                </a:solidFill>
                <a:latin typeface="Arial"/>
              </a:rPr>
              <a:t>2%</a:t>
            </a:r>
            <a:endParaRPr lang="en-GB" sz="1200" dirty="0">
              <a:solidFill>
                <a:srgbClr val="FFFFFF"/>
              </a:solidFill>
              <a:latin typeface="Arial"/>
            </a:endParaRPr>
          </a:p>
        </p:txBody>
      </p:sp>
      <p:sp>
        <p:nvSpPr>
          <p:cNvPr id="58" name="Text Box 4"/>
          <p:cNvSpPr txBox="1">
            <a:spLocks noChangeArrowheads="1"/>
          </p:cNvSpPr>
          <p:nvPr/>
        </p:nvSpPr>
        <p:spPr bwMode="auto">
          <a:xfrm>
            <a:off x="6226257" y="2784462"/>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31%</a:t>
            </a:r>
            <a:endParaRPr lang="en-GB" sz="1400" dirty="0">
              <a:solidFill>
                <a:srgbClr val="FFFFFF"/>
              </a:solidFill>
              <a:latin typeface="Arial"/>
            </a:endParaRPr>
          </a:p>
        </p:txBody>
      </p:sp>
      <p:sp>
        <p:nvSpPr>
          <p:cNvPr id="59" name="Text Box 4"/>
          <p:cNvSpPr txBox="1">
            <a:spLocks noChangeArrowheads="1"/>
          </p:cNvSpPr>
          <p:nvPr/>
        </p:nvSpPr>
        <p:spPr bwMode="auto">
          <a:xfrm>
            <a:off x="6168938" y="3541588"/>
            <a:ext cx="428625" cy="277268"/>
          </a:xfrm>
          <a:prstGeom prst="rect">
            <a:avLst/>
          </a:prstGeom>
          <a:noFill/>
          <a:ln w="9525">
            <a:noFill/>
            <a:miter lim="800000"/>
            <a:headEnd/>
            <a:tailEnd/>
          </a:ln>
        </p:spPr>
        <p:txBody>
          <a:bodyPr wrap="square" lIns="0" tIns="45853" rIns="0" bIns="45853">
            <a:spAutoFit/>
          </a:bodyPr>
          <a:lstStyle/>
          <a:p>
            <a:pPr eaLnBrk="0" fontAlgn="auto" hangingPunct="0">
              <a:spcBef>
                <a:spcPct val="50000"/>
              </a:spcBef>
              <a:spcAft>
                <a:spcPts val="0"/>
              </a:spcAft>
              <a:buFont typeface="Wingdings" pitchFamily="2" charset="2"/>
              <a:buNone/>
            </a:pPr>
            <a:r>
              <a:rPr lang="en-US" sz="1200" dirty="0">
                <a:solidFill>
                  <a:srgbClr val="000000"/>
                </a:solidFill>
                <a:latin typeface="Arial"/>
              </a:rPr>
              <a:t>1</a:t>
            </a:r>
            <a:r>
              <a:rPr lang="en-US" sz="1200" dirty="0" smtClean="0">
                <a:solidFill>
                  <a:srgbClr val="000000"/>
                </a:solidFill>
                <a:latin typeface="Arial"/>
              </a:rPr>
              <a:t>%</a:t>
            </a:r>
            <a:endParaRPr lang="en-GB" sz="1200" dirty="0">
              <a:solidFill>
                <a:srgbClr val="000000"/>
              </a:solidFill>
              <a:latin typeface="Arial"/>
            </a:endParaRPr>
          </a:p>
        </p:txBody>
      </p:sp>
      <p:cxnSp>
        <p:nvCxnSpPr>
          <p:cNvPr id="62" name="Straight Arrow Connector 61"/>
          <p:cNvCxnSpPr/>
          <p:nvPr/>
        </p:nvCxnSpPr>
        <p:spPr>
          <a:xfrm>
            <a:off x="6419826" y="3707736"/>
            <a:ext cx="379551" cy="12639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flipH="1">
            <a:off x="6843093" y="2279602"/>
            <a:ext cx="356" cy="321631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cxnSp>
        <p:nvCxnSpPr>
          <p:cNvPr id="57" name="Straight Connector 56"/>
          <p:cNvCxnSpPr/>
          <p:nvPr/>
        </p:nvCxnSpPr>
        <p:spPr bwMode="auto">
          <a:xfrm flipH="1">
            <a:off x="8300037" y="2218267"/>
            <a:ext cx="356" cy="3210492"/>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sp>
        <p:nvSpPr>
          <p:cNvPr id="63" name="Text Box 4"/>
          <p:cNvSpPr txBox="1">
            <a:spLocks noChangeArrowheads="1"/>
          </p:cNvSpPr>
          <p:nvPr/>
        </p:nvSpPr>
        <p:spPr bwMode="auto">
          <a:xfrm>
            <a:off x="7831001" y="1977494"/>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2040</a:t>
            </a:r>
            <a:endParaRPr lang="en-GB" sz="1400" dirty="0">
              <a:solidFill>
                <a:srgbClr val="000000"/>
              </a:solidFill>
              <a:latin typeface="Arial"/>
            </a:endParaRPr>
          </a:p>
        </p:txBody>
      </p:sp>
      <p:cxnSp>
        <p:nvCxnSpPr>
          <p:cNvPr id="18" name="Straight Connector 17"/>
          <p:cNvCxnSpPr/>
          <p:nvPr/>
        </p:nvCxnSpPr>
        <p:spPr bwMode="auto">
          <a:xfrm flipH="1">
            <a:off x="4362021" y="1989686"/>
            <a:ext cx="356" cy="3457083"/>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65" name="Text Box 4"/>
          <p:cNvSpPr txBox="1">
            <a:spLocks noChangeArrowheads="1"/>
          </p:cNvSpPr>
          <p:nvPr/>
        </p:nvSpPr>
        <p:spPr bwMode="auto">
          <a:xfrm>
            <a:off x="4654296" y="3900818"/>
            <a:ext cx="1343025"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rPr>
              <a:t>Ethanol</a:t>
            </a:r>
            <a:endParaRPr lang="en-GB" sz="1400" dirty="0">
              <a:solidFill>
                <a:srgbClr val="FFFFFF"/>
              </a:solidFill>
              <a:latin typeface="Arial"/>
            </a:endParaRPr>
          </a:p>
        </p:txBody>
      </p:sp>
      <p:sp>
        <p:nvSpPr>
          <p:cNvPr id="66" name="Text Box 4"/>
          <p:cNvSpPr txBox="1">
            <a:spLocks noChangeArrowheads="1"/>
          </p:cNvSpPr>
          <p:nvPr/>
        </p:nvSpPr>
        <p:spPr bwMode="auto">
          <a:xfrm>
            <a:off x="3827481" y="3529330"/>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a:solidFill>
                  <a:srgbClr val="FFFFFF"/>
                </a:solidFill>
                <a:latin typeface="Arial"/>
              </a:rPr>
              <a:t>4</a:t>
            </a:r>
            <a:r>
              <a:rPr lang="en-US" sz="1400" dirty="0" smtClean="0">
                <a:solidFill>
                  <a:srgbClr val="FFFFFF"/>
                </a:solidFill>
                <a:latin typeface="Arial"/>
              </a:rPr>
              <a:t>%</a:t>
            </a:r>
            <a:endParaRPr lang="en-GB" sz="1400" dirty="0">
              <a:solidFill>
                <a:srgbClr val="FFFFFF"/>
              </a:solidFill>
              <a:latin typeface="Arial"/>
            </a:endParaRPr>
          </a:p>
        </p:txBody>
      </p:sp>
      <p:sp>
        <p:nvSpPr>
          <p:cNvPr id="67" name="Text Box 4"/>
          <p:cNvSpPr txBox="1">
            <a:spLocks noChangeArrowheads="1"/>
          </p:cNvSpPr>
          <p:nvPr/>
        </p:nvSpPr>
        <p:spPr bwMode="auto">
          <a:xfrm>
            <a:off x="6308553" y="3828034"/>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4%</a:t>
            </a:r>
            <a:endParaRPr lang="en-GB" sz="1400" dirty="0">
              <a:solidFill>
                <a:srgbClr val="FFFFFF"/>
              </a:solidFill>
              <a:latin typeface="Arial"/>
            </a:endParaRPr>
          </a:p>
        </p:txBody>
      </p:sp>
      <p:sp>
        <p:nvSpPr>
          <p:cNvPr id="68" name="Text Box 4"/>
          <p:cNvSpPr txBox="1">
            <a:spLocks noChangeArrowheads="1"/>
          </p:cNvSpPr>
          <p:nvPr/>
        </p:nvSpPr>
        <p:spPr bwMode="auto">
          <a:xfrm>
            <a:off x="7837079" y="3911044"/>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a:solidFill>
                  <a:srgbClr val="FFFFFF"/>
                </a:solidFill>
                <a:latin typeface="Arial"/>
              </a:rPr>
              <a:t>5</a:t>
            </a:r>
            <a:r>
              <a:rPr lang="en-US" sz="1400" dirty="0" smtClean="0">
                <a:solidFill>
                  <a:srgbClr val="FFFFFF"/>
                </a:solidFill>
                <a:latin typeface="Arial"/>
              </a:rPr>
              <a:t>%</a:t>
            </a:r>
            <a:endParaRPr lang="en-GB" sz="1400" dirty="0">
              <a:solidFill>
                <a:srgbClr val="FFFFFF"/>
              </a:solidFill>
              <a:latin typeface="Arial"/>
            </a:endParaRPr>
          </a:p>
        </p:txBody>
      </p:sp>
      <p:sp>
        <p:nvSpPr>
          <p:cNvPr id="44" name="TextBox 43"/>
          <p:cNvSpPr txBox="1"/>
          <p:nvPr/>
        </p:nvSpPr>
        <p:spPr bwMode="auto">
          <a:xfrm>
            <a:off x="5393266" y="5840738"/>
            <a:ext cx="3689773" cy="384721"/>
          </a:xfrm>
          <a:prstGeom prst="rect">
            <a:avLst/>
          </a:prstGeom>
          <a:noFill/>
          <a:ln w="9525">
            <a:noFill/>
            <a:miter lim="800000"/>
            <a:headEnd/>
            <a:tailEnd/>
          </a:ln>
        </p:spPr>
        <p:txBody>
          <a:bodyPr wrap="square" lIns="0" tIns="0" rIns="0" rtlCol="0">
            <a:prstTxWarp prst="textNoShape">
              <a:avLst/>
            </a:prstTxWarp>
            <a:spAutoFit/>
          </a:bodyPr>
          <a:lstStyle/>
          <a:p>
            <a:pPr eaLnBrk="0" fontAlgn="auto" hangingPunct="0">
              <a:spcBef>
                <a:spcPts val="0"/>
              </a:spcBef>
              <a:spcAft>
                <a:spcPts val="0"/>
              </a:spcAft>
            </a:pPr>
            <a:r>
              <a:rPr lang="en-US" sz="1100" i="1" dirty="0" smtClean="0">
                <a:solidFill>
                  <a:srgbClr val="000000"/>
                </a:solidFill>
                <a:latin typeface="Arial"/>
                <a:ea typeface="Times New Roman" charset="0"/>
                <a:cs typeface="Times New Roman" charset="0"/>
              </a:rPr>
              <a:t>*Includes aviation gasoline, propane, residual fuel oil, lubricants, electricity, and liquid hydrogen</a:t>
            </a:r>
          </a:p>
        </p:txBody>
      </p:sp>
      <p:cxnSp>
        <p:nvCxnSpPr>
          <p:cNvPr id="45" name="Straight Arrow Connector 44"/>
          <p:cNvCxnSpPr/>
          <p:nvPr/>
        </p:nvCxnSpPr>
        <p:spPr>
          <a:xfrm flipH="1" flipV="1">
            <a:off x="6840649" y="3882756"/>
            <a:ext cx="273885" cy="79311"/>
          </a:xfrm>
          <a:prstGeom prst="straightConnector1">
            <a:avLst/>
          </a:prstGeom>
          <a:ln w="190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325808" y="3784000"/>
            <a:ext cx="152400" cy="186268"/>
          </a:xfrm>
          <a:prstGeom prst="straightConnector1">
            <a:avLst/>
          </a:prstGeom>
          <a:ln w="190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8302280" y="3956382"/>
            <a:ext cx="306010" cy="8222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3" idx="1"/>
          </p:cNvCxnSpPr>
          <p:nvPr/>
        </p:nvCxnSpPr>
        <p:spPr>
          <a:xfrm flipH="1">
            <a:off x="8308377" y="3832622"/>
            <a:ext cx="305057" cy="5670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1260945" y="3566366"/>
            <a:ext cx="131359" cy="147886"/>
          </a:xfrm>
          <a:prstGeom prst="straightConnector1">
            <a:avLst/>
          </a:prstGeom>
          <a:ln w="19050">
            <a:solidFill>
              <a:schemeClr val="tx1"/>
            </a:solidFill>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3"/>
          </p:nvPr>
        </p:nvSpPr>
        <p:spPr>
          <a:xfrm>
            <a:off x="667512" y="6391656"/>
            <a:ext cx="4214874"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4313018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0"/>
            <a:ext cx="8303821" cy="914400"/>
          </a:xfrm>
        </p:spPr>
        <p:txBody>
          <a:bodyPr/>
          <a:lstStyle/>
          <a:p>
            <a:r>
              <a:rPr lang="en-US" dirty="0" smtClean="0"/>
              <a:t>Most significant contributors to non-OPEC crude and lease condensate production: Canada, Brazil, U.S., Kazakhstan, Russia</a:t>
            </a:r>
            <a:endParaRPr lang="en-US" dirty="0"/>
          </a:p>
        </p:txBody>
      </p:sp>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2822405791"/>
              </p:ext>
            </p:extLst>
          </p:nvPr>
        </p:nvGraphicFramePr>
        <p:xfrm>
          <a:off x="685800" y="1646238"/>
          <a:ext cx="8001000" cy="42052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685799" y="1005840"/>
            <a:ext cx="5845629" cy="548640"/>
          </a:xfrm>
        </p:spPr>
        <p:txBody>
          <a:bodyPr/>
          <a:lstStyle/>
          <a:p>
            <a:r>
              <a:rPr lang="en-US" dirty="0" smtClean="0"/>
              <a:t>non-OPEC crude and lease condensate production, Reference case</a:t>
            </a:r>
          </a:p>
          <a:p>
            <a:r>
              <a:rPr lang="en-US" dirty="0" smtClean="0"/>
              <a:t>million barrels per day</a:t>
            </a:r>
            <a:endParaRPr lang="en-GB" dirty="0" smtClean="0"/>
          </a:p>
        </p:txBody>
      </p:sp>
      <p:sp>
        <p:nvSpPr>
          <p:cNvPr id="22" name="Text Placeholder 21"/>
          <p:cNvSpPr>
            <a:spLocks noGrp="1"/>
          </p:cNvSpPr>
          <p:nvPr>
            <p:ph type="body" sz="quarter" idx="15"/>
          </p:nvPr>
        </p:nvSpPr>
        <p:spPr/>
        <p:txBody>
          <a:bodyPr/>
          <a:lstStyle/>
          <a:p>
            <a:r>
              <a:rPr lang="en-US" dirty="0"/>
              <a:t>Source:  EIA, International Energy Outlook </a:t>
            </a:r>
            <a:r>
              <a:rPr lang="en-US" dirty="0" smtClean="0"/>
              <a:t>2014</a:t>
            </a:r>
            <a:endParaRPr lang="en-US" dirty="0"/>
          </a:p>
        </p:txBody>
      </p:sp>
      <p:sp>
        <p:nvSpPr>
          <p:cNvPr id="9" name="Footer Placeholder 3"/>
          <p:cNvSpPr>
            <a:spLocks noGrp="1"/>
          </p:cNvSpPr>
          <p:nvPr>
            <p:ph type="ftr" sz="quarter" idx="16"/>
          </p:nvPr>
        </p:nvSpPr>
        <p:spPr>
          <a:xfrm>
            <a:off x="666749" y="6391275"/>
            <a:ext cx="4049183" cy="393700"/>
          </a:xfrm>
        </p:spPr>
        <p:txBody>
          <a:bodyPr/>
          <a:lstStyle/>
          <a:p>
            <a:r>
              <a:rPr lang="en-US" smtClean="0">
                <a:solidFill>
                  <a:srgbClr val="FFFFFF"/>
                </a:solidFill>
              </a:rPr>
              <a:t>Annual Energy Outlook 2015                                                May 2015</a:t>
            </a:r>
            <a:endParaRPr lang="en-US" dirty="0">
              <a:solidFill>
                <a:srgbClr val="FFFFFF"/>
              </a:solidFill>
            </a:endParaRPr>
          </a:p>
        </p:txBody>
      </p:sp>
      <p:sp>
        <p:nvSpPr>
          <p:cNvPr id="3" name="Slide Number Placeholder 2"/>
          <p:cNvSpPr>
            <a:spLocks noGrp="1"/>
          </p:cNvSpPr>
          <p:nvPr>
            <p:ph type="sldNum" sz="quarter" idx="17"/>
          </p:nvPr>
        </p:nvSpPr>
        <p:spPr/>
        <p:txBody>
          <a:bodyPr/>
          <a:lstStyle/>
          <a:p>
            <a:fld id="{2D80C5C9-96E0-47EC-B500-37C5FE284639}"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414537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73152"/>
            <a:ext cx="8046720" cy="595442"/>
          </a:xfrm>
        </p:spPr>
        <p:txBody>
          <a:bodyPr/>
          <a:lstStyle/>
          <a:p>
            <a:r>
              <a:rPr lang="en-US" dirty="0" smtClean="0"/>
              <a:t>Key results from </a:t>
            </a:r>
            <a:r>
              <a:rPr lang="en-US" i="1" dirty="0" smtClean="0"/>
              <a:t>Annual Energy Outlook 2015 (AEO2015)</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2</a:t>
            </a:fld>
            <a:endParaRPr lang="en-US" dirty="0">
              <a:solidFill>
                <a:srgbClr val="000000"/>
              </a:solidFill>
            </a:endParaRPr>
          </a:p>
        </p:txBody>
      </p:sp>
      <p:sp>
        <p:nvSpPr>
          <p:cNvPr id="8" name="Text Placeholder 4"/>
          <p:cNvSpPr>
            <a:spLocks noGrp="1"/>
          </p:cNvSpPr>
          <p:nvPr>
            <p:ph type="body" sz="quarter" idx="12"/>
          </p:nvPr>
        </p:nvSpPr>
        <p:spPr>
          <a:xfrm>
            <a:off x="640080" y="865238"/>
            <a:ext cx="8046720" cy="5306961"/>
          </a:xfrm>
        </p:spPr>
        <p:txBody>
          <a:bodyPr/>
          <a:lstStyle/>
          <a:p>
            <a:pPr lvl="0">
              <a:spcBef>
                <a:spcPts val="0"/>
              </a:spcBef>
              <a:spcAft>
                <a:spcPts val="1200"/>
              </a:spcAft>
            </a:pPr>
            <a:r>
              <a:rPr lang="en-US" sz="1800" dirty="0"/>
              <a:t>In most AEO2015 cases, U.S. net energy </a:t>
            </a:r>
            <a:r>
              <a:rPr lang="en-US" sz="1800" dirty="0" smtClean="0"/>
              <a:t>imports, including all fuels, decline </a:t>
            </a:r>
            <a:r>
              <a:rPr lang="en-US" sz="1800" dirty="0"/>
              <a:t>and ultimately end by 2030 for the first time since the 1950s</a:t>
            </a:r>
          </a:p>
          <a:p>
            <a:pPr marL="455613" lvl="1" indent="-236538">
              <a:spcBef>
                <a:spcPts val="0"/>
              </a:spcBef>
              <a:spcAft>
                <a:spcPts val="1200"/>
              </a:spcAft>
            </a:pPr>
            <a:r>
              <a:rPr lang="en-US" dirty="0" smtClean="0"/>
              <a:t>Strong </a:t>
            </a:r>
            <a:r>
              <a:rPr lang="en-US" dirty="0"/>
              <a:t>growth in domestic production of crude oil from tight formations </a:t>
            </a:r>
            <a:r>
              <a:rPr lang="en-US" dirty="0" smtClean="0"/>
              <a:t>through 2020 and limited growth in domestic demand after 2020 leads </a:t>
            </a:r>
            <a:r>
              <a:rPr lang="en-US" dirty="0"/>
              <a:t>to a decline in net </a:t>
            </a:r>
            <a:r>
              <a:rPr lang="en-US" dirty="0" smtClean="0"/>
              <a:t>petroleum and other liquids imports</a:t>
            </a:r>
          </a:p>
          <a:p>
            <a:pPr marL="455613" lvl="1" indent="-236538">
              <a:spcBef>
                <a:spcPts val="0"/>
              </a:spcBef>
              <a:spcAft>
                <a:spcPts val="1200"/>
              </a:spcAft>
            </a:pPr>
            <a:r>
              <a:rPr lang="en-US" dirty="0" smtClean="0"/>
              <a:t>The </a:t>
            </a:r>
            <a:r>
              <a:rPr lang="en-US" dirty="0"/>
              <a:t>United States transitions from being a net importer of natural gas </a:t>
            </a:r>
            <a:r>
              <a:rPr lang="en-US" dirty="0" smtClean="0"/>
              <a:t>to a </a:t>
            </a:r>
            <a:r>
              <a:rPr lang="en-US" dirty="0"/>
              <a:t>net exporter by </a:t>
            </a:r>
            <a:r>
              <a:rPr lang="en-US" dirty="0" smtClean="0"/>
              <a:t>2017 in all cases</a:t>
            </a:r>
          </a:p>
          <a:p>
            <a:pPr>
              <a:spcBef>
                <a:spcPts val="0"/>
              </a:spcBef>
              <a:spcAft>
                <a:spcPts val="1200"/>
              </a:spcAft>
            </a:pPr>
            <a:r>
              <a:rPr lang="en-US" sz="1800" dirty="0" smtClean="0"/>
              <a:t>U.S</a:t>
            </a:r>
            <a:r>
              <a:rPr lang="en-US" sz="1800" dirty="0"/>
              <a:t>. energy consumption grows at a modest rate over the projection with reductions in energy intensity resulting from improved technologies and </a:t>
            </a:r>
            <a:r>
              <a:rPr lang="en-US" sz="1800" dirty="0" smtClean="0"/>
              <a:t>trends driven by existing laws and regulations</a:t>
            </a:r>
          </a:p>
          <a:p>
            <a:pPr lvl="0">
              <a:spcBef>
                <a:spcPts val="0"/>
              </a:spcBef>
              <a:spcAft>
                <a:spcPts val="1200"/>
              </a:spcAft>
            </a:pPr>
            <a:r>
              <a:rPr lang="en-US" sz="1800" dirty="0" smtClean="0"/>
              <a:t>Renewables provide an increased share of electricity generation, reflecting rising long-term natural gas prices and the high capital costs of new coal and nuclear generation capacity</a:t>
            </a:r>
          </a:p>
          <a:p>
            <a:pPr>
              <a:spcBef>
                <a:spcPts val="0"/>
              </a:spcBef>
              <a:spcAft>
                <a:spcPts val="1200"/>
              </a:spcAft>
            </a:pPr>
            <a:r>
              <a:rPr lang="en-US" sz="1800" dirty="0"/>
              <a:t>Improved efficiency of energy consumption in end-use sectors and a shift away from more carbon-intensive fuels help to stabilize U.S. energy-related carbon dioxide emissions, which remain below the 2005 level through 2040</a:t>
            </a:r>
          </a:p>
          <a:p>
            <a:pPr lvl="0">
              <a:spcBef>
                <a:spcPts val="0"/>
              </a:spcBef>
              <a:spcAft>
                <a:spcPts val="1200"/>
              </a:spcAft>
            </a:pPr>
            <a:endParaRPr lang="en-US" sz="1800" dirty="0" smtClean="0"/>
          </a:p>
          <a:p>
            <a:pPr marL="0" indent="0">
              <a:spcBef>
                <a:spcPts val="0"/>
              </a:spcBef>
              <a:buNone/>
            </a:pPr>
            <a:endParaRPr lang="en-US" sz="1800" dirty="0"/>
          </a:p>
        </p:txBody>
      </p:sp>
      <p:sp>
        <p:nvSpPr>
          <p:cNvPr id="4" name="Footer Placeholder 3"/>
          <p:cNvSpPr>
            <a:spLocks noGrp="1"/>
          </p:cNvSpPr>
          <p:nvPr>
            <p:ph type="ftr" sz="quarter" idx="3"/>
          </p:nvPr>
        </p:nvSpPr>
        <p:spPr>
          <a:xfrm>
            <a:off x="667512" y="6391656"/>
            <a:ext cx="3424428"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172261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the growth in liquid fuels consumption occurs in the emerging non-OECD (million barrels per day)</a:t>
            </a:r>
            <a:endParaRPr lang="en-US" dirty="0"/>
          </a:p>
        </p:txBody>
      </p:sp>
      <p:graphicFrame>
        <p:nvGraphicFramePr>
          <p:cNvPr id="9" name="Object 2"/>
          <p:cNvGraphicFramePr>
            <a:graphicFrameLocks noGrp="1" noChangeAspect="1"/>
          </p:cNvGraphicFramePr>
          <p:nvPr>
            <p:ph type="chart" sz="quarter" idx="12"/>
            <p:extLst>
              <p:ext uri="{D42A27DB-BD31-4B8C-83A1-F6EECF244321}">
                <p14:modId xmlns:p14="http://schemas.microsoft.com/office/powerpoint/2010/main" val="710928013"/>
              </p:ext>
            </p:extLst>
          </p:nvPr>
        </p:nvGraphicFramePr>
        <p:xfrm>
          <a:off x="685800" y="1646238"/>
          <a:ext cx="8001000" cy="42052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13"/>
          </p:nvPr>
        </p:nvSpPr>
        <p:spPr>
          <a:xfrm>
            <a:off x="685800" y="1005840"/>
            <a:ext cx="5358740" cy="548640"/>
          </a:xfrm>
        </p:spPr>
        <p:txBody>
          <a:bodyPr/>
          <a:lstStyle/>
          <a:p>
            <a:r>
              <a:rPr lang="en-US" dirty="0"/>
              <a:t>petroleum and other liquid fuels consumption, 1990-2040</a:t>
            </a:r>
          </a:p>
          <a:p>
            <a:r>
              <a:rPr lang="en-US" dirty="0"/>
              <a:t>million barrels per </a:t>
            </a:r>
            <a:r>
              <a:rPr lang="en-US" dirty="0" smtClean="0"/>
              <a:t>day</a:t>
            </a:r>
            <a:endParaRPr lang="en-US" dirty="0"/>
          </a:p>
        </p:txBody>
      </p:sp>
      <p:sp>
        <p:nvSpPr>
          <p:cNvPr id="12" name="Text Placeholder 11"/>
          <p:cNvSpPr>
            <a:spLocks noGrp="1"/>
          </p:cNvSpPr>
          <p:nvPr>
            <p:ph type="body" sz="quarter" idx="15"/>
          </p:nvPr>
        </p:nvSpPr>
        <p:spPr/>
        <p:txBody>
          <a:bodyPr/>
          <a:lstStyle/>
          <a:p>
            <a:r>
              <a:rPr lang="en-US" dirty="0" smtClean="0"/>
              <a:t>Source:  EIA, International Energy Outlook 2014</a:t>
            </a:r>
          </a:p>
        </p:txBody>
      </p:sp>
      <p:sp>
        <p:nvSpPr>
          <p:cNvPr id="13" name="Footer Placeholder 3"/>
          <p:cNvSpPr>
            <a:spLocks noGrp="1"/>
          </p:cNvSpPr>
          <p:nvPr>
            <p:ph type="ftr" sz="quarter" idx="16"/>
          </p:nvPr>
        </p:nvSpPr>
        <p:spPr>
          <a:xfrm>
            <a:off x="666749" y="6391275"/>
            <a:ext cx="4023783" cy="393700"/>
          </a:xfrm>
        </p:spPr>
        <p:txBody>
          <a:bodyPr/>
          <a:lstStyle/>
          <a:p>
            <a:r>
              <a:rPr lang="en-US" smtClean="0">
                <a:solidFill>
                  <a:srgbClr val="FFFFFF"/>
                </a:solidFill>
              </a:rPr>
              <a:t>Annual Energy Outlook 2015                                                May 2015</a:t>
            </a:r>
            <a:endParaRPr lang="en-US" dirty="0">
              <a:solidFill>
                <a:srgbClr val="FFFFFF"/>
              </a:solidFill>
            </a:endParaRPr>
          </a:p>
        </p:txBody>
      </p:sp>
      <p:sp>
        <p:nvSpPr>
          <p:cNvPr id="3" name="Slide Number Placeholder 2"/>
          <p:cNvSpPr>
            <a:spLocks noGrp="1"/>
          </p:cNvSpPr>
          <p:nvPr>
            <p:ph type="sldNum" sz="quarter" idx="17"/>
          </p:nvPr>
        </p:nvSpPr>
        <p:spPr/>
        <p:txBody>
          <a:bodyPr/>
          <a:lstStyle/>
          <a:p>
            <a:fld id="{2D80C5C9-96E0-47EC-B500-37C5FE284639}" type="slidenum">
              <a:rPr lang="en-US" smtClean="0">
                <a:solidFill>
                  <a:srgbClr val="000000"/>
                </a:solidFill>
              </a:rPr>
              <a:pPr/>
              <a:t>20</a:t>
            </a:fld>
            <a:endParaRPr lang="en-US" dirty="0">
              <a:solidFill>
                <a:srgbClr val="000000"/>
              </a:solidFill>
            </a:endParaRPr>
          </a:p>
        </p:txBody>
      </p:sp>
      <p:sp>
        <p:nvSpPr>
          <p:cNvPr id="37" name="Text Box 8"/>
          <p:cNvSpPr txBox="1">
            <a:spLocks noChangeArrowheads="1"/>
          </p:cNvSpPr>
          <p:nvPr/>
        </p:nvSpPr>
        <p:spPr bwMode="auto">
          <a:xfrm>
            <a:off x="4772188" y="1617648"/>
            <a:ext cx="2312664"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000000"/>
                </a:solidFill>
              </a:rPr>
              <a:t>p</a:t>
            </a:r>
            <a:r>
              <a:rPr lang="en-US" sz="1400" dirty="0" smtClean="0">
                <a:solidFill>
                  <a:srgbClr val="000000"/>
                </a:solidFill>
              </a:rPr>
              <a:t>rojections</a:t>
            </a:r>
            <a:endParaRPr lang="en-US" sz="1400" dirty="0">
              <a:solidFill>
                <a:srgbClr val="000000"/>
              </a:solidFill>
            </a:endParaRPr>
          </a:p>
        </p:txBody>
      </p:sp>
      <p:sp>
        <p:nvSpPr>
          <p:cNvPr id="38" name="Text Box 9"/>
          <p:cNvSpPr txBox="1">
            <a:spLocks noChangeArrowheads="1"/>
          </p:cNvSpPr>
          <p:nvPr/>
        </p:nvSpPr>
        <p:spPr bwMode="auto">
          <a:xfrm>
            <a:off x="1340650" y="1617404"/>
            <a:ext cx="2312663" cy="421348"/>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000000"/>
                </a:solidFill>
              </a:rPr>
              <a:t>h</a:t>
            </a:r>
            <a:r>
              <a:rPr lang="en-US" sz="1400" dirty="0" smtClean="0">
                <a:solidFill>
                  <a:srgbClr val="000000"/>
                </a:solidFill>
              </a:rPr>
              <a:t>istory</a:t>
            </a:r>
            <a:endParaRPr lang="en-US" sz="1400" dirty="0">
              <a:solidFill>
                <a:srgbClr val="000000"/>
              </a:solidFill>
            </a:endParaRPr>
          </a:p>
        </p:txBody>
      </p:sp>
      <p:sp>
        <p:nvSpPr>
          <p:cNvPr id="39" name="Text Box 4"/>
          <p:cNvSpPr txBox="1">
            <a:spLocks noChangeArrowheads="1"/>
          </p:cNvSpPr>
          <p:nvPr/>
        </p:nvSpPr>
        <p:spPr bwMode="auto">
          <a:xfrm>
            <a:off x="3576656" y="1631488"/>
            <a:ext cx="840477" cy="316886"/>
          </a:xfrm>
          <a:prstGeom prst="rect">
            <a:avLst/>
          </a:prstGeom>
          <a:noFill/>
          <a:ln w="9525">
            <a:noFill/>
            <a:miter lim="800000"/>
            <a:headEnd/>
            <a:tailEnd/>
          </a:ln>
        </p:spPr>
        <p:txBody>
          <a:bodyPr lIns="0" tIns="45853" rIns="0" bIns="4585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50000"/>
              </a:spcBef>
              <a:buFont typeface="Wingdings" pitchFamily="2" charset="2"/>
              <a:buNone/>
            </a:pPr>
            <a:r>
              <a:rPr lang="en-US" sz="1400" dirty="0" smtClean="0">
                <a:solidFill>
                  <a:srgbClr val="000000"/>
                </a:solidFill>
              </a:rPr>
              <a:t>2010</a:t>
            </a:r>
            <a:endParaRPr lang="en-GB" sz="1400" dirty="0">
              <a:solidFill>
                <a:srgbClr val="000000"/>
              </a:solidFill>
            </a:endParaRPr>
          </a:p>
        </p:txBody>
      </p:sp>
      <p:sp>
        <p:nvSpPr>
          <p:cNvPr id="40" name="Straight Connector 39"/>
          <p:cNvSpPr/>
          <p:nvPr/>
        </p:nvSpPr>
        <p:spPr bwMode="auto">
          <a:xfrm rot="5400000">
            <a:off x="2300008" y="3645264"/>
            <a:ext cx="3393775" cy="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srgbClr val="000000"/>
              </a:solidFill>
            </a:endParaRPr>
          </a:p>
        </p:txBody>
      </p:sp>
      <p:sp>
        <p:nvSpPr>
          <p:cNvPr id="24" name="Text Box 6"/>
          <p:cNvSpPr txBox="1">
            <a:spLocks noChangeArrowheads="1"/>
          </p:cNvSpPr>
          <p:nvPr/>
        </p:nvSpPr>
        <p:spPr bwMode="auto">
          <a:xfrm>
            <a:off x="6717742" y="3705289"/>
            <a:ext cx="1421241"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rgbClr val="002060"/>
                </a:solidFill>
              </a:rPr>
              <a:t>OECD</a:t>
            </a:r>
            <a:endParaRPr lang="en-US" sz="1400" dirty="0">
              <a:solidFill>
                <a:srgbClr val="002060"/>
              </a:solidFill>
            </a:endParaRPr>
          </a:p>
        </p:txBody>
      </p:sp>
      <p:sp>
        <p:nvSpPr>
          <p:cNvPr id="26" name="Text Box 10"/>
          <p:cNvSpPr txBox="1">
            <a:spLocks noChangeArrowheads="1"/>
          </p:cNvSpPr>
          <p:nvPr/>
        </p:nvSpPr>
        <p:spPr bwMode="auto">
          <a:xfrm>
            <a:off x="6801875" y="2314886"/>
            <a:ext cx="1178011" cy="35322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rgbClr val="5D9732"/>
                </a:solidFill>
              </a:rPr>
              <a:t>Non-OECD</a:t>
            </a:r>
            <a:endParaRPr lang="en-US" sz="1400" dirty="0">
              <a:solidFill>
                <a:srgbClr val="5D9732"/>
              </a:solidFill>
            </a:endParaRPr>
          </a:p>
        </p:txBody>
      </p:sp>
    </p:spTree>
    <p:extLst>
      <p:ext uri="{BB962C8B-B14F-4D97-AF65-F5344CB8AC3E}">
        <p14:creationId xmlns:p14="http://schemas.microsoft.com/office/powerpoint/2010/main" val="1343201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Non-OECD Asia and the Middle East account for 85% of the world’s growth in liquids consumption over the projection</a:t>
            </a:r>
            <a:endParaRPr lang="en-US" dirty="0"/>
          </a:p>
        </p:txBody>
      </p:sp>
      <p:graphicFrame>
        <p:nvGraphicFramePr>
          <p:cNvPr id="9" name="Object 2"/>
          <p:cNvGraphicFramePr>
            <a:graphicFrameLocks noGrp="1" noChangeAspect="1"/>
          </p:cNvGraphicFramePr>
          <p:nvPr>
            <p:ph type="chart" sz="quarter" idx="12"/>
            <p:extLst>
              <p:ext uri="{D42A27DB-BD31-4B8C-83A1-F6EECF244321}">
                <p14:modId xmlns:p14="http://schemas.microsoft.com/office/powerpoint/2010/main" val="1417959498"/>
              </p:ext>
            </p:extLst>
          </p:nvPr>
        </p:nvGraphicFramePr>
        <p:xfrm>
          <a:off x="685800" y="1646238"/>
          <a:ext cx="8001000" cy="420528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2"/>
          <p:cNvSpPr>
            <a:spLocks noGrp="1"/>
          </p:cNvSpPr>
          <p:nvPr>
            <p:ph type="body" sz="quarter" idx="13"/>
          </p:nvPr>
        </p:nvSpPr>
        <p:spPr>
          <a:xfrm>
            <a:off x="685799" y="1005840"/>
            <a:ext cx="7496299" cy="548640"/>
          </a:xfrm>
        </p:spPr>
        <p:txBody>
          <a:bodyPr/>
          <a:lstStyle/>
          <a:p>
            <a:r>
              <a:rPr lang="en-US" dirty="0"/>
              <a:t>non-OECD petroleum and other liquid fuels consumption, Reference case, 1990-2040 </a:t>
            </a:r>
          </a:p>
          <a:p>
            <a:r>
              <a:rPr lang="en-US" dirty="0"/>
              <a:t>million barrels per </a:t>
            </a:r>
            <a:r>
              <a:rPr lang="en-US" dirty="0" smtClean="0"/>
              <a:t>day</a:t>
            </a:r>
            <a:endParaRPr lang="en-US" dirty="0"/>
          </a:p>
        </p:txBody>
      </p:sp>
      <p:sp>
        <p:nvSpPr>
          <p:cNvPr id="11" name="Text Placeholder 11"/>
          <p:cNvSpPr>
            <a:spLocks noGrp="1"/>
          </p:cNvSpPr>
          <p:nvPr>
            <p:ph type="body" sz="quarter" idx="15"/>
          </p:nvPr>
        </p:nvSpPr>
        <p:spPr/>
        <p:txBody>
          <a:bodyPr/>
          <a:lstStyle/>
          <a:p>
            <a:r>
              <a:rPr lang="en-US" dirty="0" smtClean="0"/>
              <a:t>Source:  EIA, International Energy Outlook 2014</a:t>
            </a:r>
          </a:p>
        </p:txBody>
      </p:sp>
      <p:sp>
        <p:nvSpPr>
          <p:cNvPr id="10" name="Footer Placeholder 3"/>
          <p:cNvSpPr>
            <a:spLocks noGrp="1"/>
          </p:cNvSpPr>
          <p:nvPr>
            <p:ph type="ftr" sz="quarter" idx="16"/>
          </p:nvPr>
        </p:nvSpPr>
        <p:spPr>
          <a:xfrm>
            <a:off x="666749" y="6391275"/>
            <a:ext cx="4036115" cy="393700"/>
          </a:xfrm>
        </p:spPr>
        <p:txBody>
          <a:bodyPr/>
          <a:lstStyle/>
          <a:p>
            <a:r>
              <a:rPr lang="en-US" smtClean="0">
                <a:solidFill>
                  <a:srgbClr val="FFFFFF"/>
                </a:solidFill>
              </a:rPr>
              <a:t>Annual Energy Outlook 2015                                                May 2015</a:t>
            </a:r>
            <a:endParaRPr lang="en-US" dirty="0">
              <a:solidFill>
                <a:srgbClr val="FFFFFF"/>
              </a:solidFill>
            </a:endParaRPr>
          </a:p>
        </p:txBody>
      </p:sp>
      <p:sp>
        <p:nvSpPr>
          <p:cNvPr id="3" name="Slide Number Placeholder 2"/>
          <p:cNvSpPr>
            <a:spLocks noGrp="1"/>
          </p:cNvSpPr>
          <p:nvPr>
            <p:ph type="sldNum" sz="quarter" idx="17"/>
          </p:nvPr>
        </p:nvSpPr>
        <p:spPr/>
        <p:txBody>
          <a:bodyPr/>
          <a:lstStyle/>
          <a:p>
            <a:fld id="{2D80C5C9-96E0-47EC-B500-37C5FE284639}" type="slidenum">
              <a:rPr lang="en-US" smtClean="0">
                <a:solidFill>
                  <a:srgbClr val="000000"/>
                </a:solidFill>
              </a:rPr>
              <a:pPr/>
              <a:t>21</a:t>
            </a:fld>
            <a:endParaRPr lang="en-US" dirty="0">
              <a:solidFill>
                <a:srgbClr val="000000"/>
              </a:solidFill>
            </a:endParaRPr>
          </a:p>
        </p:txBody>
      </p:sp>
      <p:sp>
        <p:nvSpPr>
          <p:cNvPr id="37" name="Text Box 8"/>
          <p:cNvSpPr txBox="1">
            <a:spLocks noChangeArrowheads="1"/>
          </p:cNvSpPr>
          <p:nvPr/>
        </p:nvSpPr>
        <p:spPr bwMode="auto">
          <a:xfrm>
            <a:off x="4934598" y="1675703"/>
            <a:ext cx="2312664"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000000"/>
                </a:solidFill>
              </a:rPr>
              <a:t>p</a:t>
            </a:r>
            <a:r>
              <a:rPr lang="en-US" sz="1400" dirty="0" smtClean="0">
                <a:solidFill>
                  <a:srgbClr val="000000"/>
                </a:solidFill>
              </a:rPr>
              <a:t>rojections</a:t>
            </a:r>
            <a:endParaRPr lang="en-US" sz="1400" dirty="0">
              <a:solidFill>
                <a:srgbClr val="000000"/>
              </a:solidFill>
            </a:endParaRPr>
          </a:p>
        </p:txBody>
      </p:sp>
      <p:sp>
        <p:nvSpPr>
          <p:cNvPr id="38" name="Text Box 9"/>
          <p:cNvSpPr txBox="1">
            <a:spLocks noChangeArrowheads="1"/>
          </p:cNvSpPr>
          <p:nvPr/>
        </p:nvSpPr>
        <p:spPr bwMode="auto">
          <a:xfrm>
            <a:off x="1346541" y="1689544"/>
            <a:ext cx="2312663" cy="421348"/>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000000"/>
                </a:solidFill>
              </a:rPr>
              <a:t>h</a:t>
            </a:r>
            <a:r>
              <a:rPr lang="en-US" sz="1400" dirty="0" smtClean="0">
                <a:solidFill>
                  <a:srgbClr val="000000"/>
                </a:solidFill>
              </a:rPr>
              <a:t>istory</a:t>
            </a:r>
            <a:endParaRPr lang="en-US" sz="1400" dirty="0">
              <a:solidFill>
                <a:srgbClr val="000000"/>
              </a:solidFill>
            </a:endParaRPr>
          </a:p>
        </p:txBody>
      </p:sp>
      <p:sp>
        <p:nvSpPr>
          <p:cNvPr id="40" name="Straight Connector 39"/>
          <p:cNvSpPr/>
          <p:nvPr/>
        </p:nvSpPr>
        <p:spPr bwMode="auto">
          <a:xfrm rot="5400000">
            <a:off x="3012366" y="3653401"/>
            <a:ext cx="3380997" cy="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srgbClr val="000000"/>
              </a:solidFill>
            </a:endParaRPr>
          </a:p>
        </p:txBody>
      </p:sp>
    </p:spTree>
    <p:extLst>
      <p:ext uri="{BB962C8B-B14F-4D97-AF65-F5344CB8AC3E}">
        <p14:creationId xmlns:p14="http://schemas.microsoft.com/office/powerpoint/2010/main" val="2081829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Short-term and long-term outlook: </a:t>
            </a:r>
            <a:r>
              <a:rPr lang="en-US" dirty="0" smtClean="0"/>
              <a:t>Natural gas</a:t>
            </a:r>
            <a:endParaRPr lang="en-US" dirty="0"/>
          </a:p>
        </p:txBody>
      </p:sp>
      <p:sp>
        <p:nvSpPr>
          <p:cNvPr id="6" name="Footer Placeholder 5"/>
          <p:cNvSpPr>
            <a:spLocks noGrp="1"/>
          </p:cNvSpPr>
          <p:nvPr>
            <p:ph type="ftr" sz="quarter" idx="3"/>
          </p:nvPr>
        </p:nvSpPr>
        <p:spPr>
          <a:xfrm>
            <a:off x="667511" y="6391656"/>
            <a:ext cx="4023021" cy="393192"/>
          </a:xfrm>
        </p:spPr>
        <p:txBody>
          <a:bodyPr/>
          <a:lstStyle/>
          <a:p>
            <a:r>
              <a:rPr lang="en-US" smtClean="0">
                <a:solidFill>
                  <a:srgbClr val="FFFFFF"/>
                </a:solidFill>
              </a:rPr>
              <a:t>Annual Energy Outlook 2015                                                May 2015</a:t>
            </a:r>
            <a:endParaRPr lang="en-US" dirty="0">
              <a:solidFill>
                <a:srgbClr val="FFFFFF"/>
              </a:solidFill>
            </a:endParaRPr>
          </a:p>
        </p:txBody>
      </p:sp>
      <p:sp>
        <p:nvSpPr>
          <p:cNvPr id="7" name="Slide Number Placeholder 6"/>
          <p:cNvSpPr>
            <a:spLocks noGrp="1"/>
          </p:cNvSpPr>
          <p:nvPr>
            <p:ph type="sldNum" sz="quarter" idx="11"/>
          </p:nvPr>
        </p:nvSpPr>
        <p:spPr/>
        <p:txBody>
          <a:bodyPr/>
          <a:lstStyle/>
          <a:p>
            <a:fld id="{2D80C5C9-96E0-47EC-B500-37C5FE284639}"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414219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6447"/>
            <a:ext cx="8001000" cy="914400"/>
          </a:xfrm>
        </p:spPr>
        <p:txBody>
          <a:bodyPr/>
          <a:lstStyle/>
          <a:p>
            <a:r>
              <a:rPr lang="en-US" dirty="0" smtClean="0"/>
              <a:t>Henry Hub spot prices are expected to average $3.07/million Btu in 2015 and $3.45/million Btu in 2016</a:t>
            </a:r>
            <a:endParaRPr lang="en-US" dirty="0"/>
          </a:p>
        </p:txBody>
      </p:sp>
      <p:sp>
        <p:nvSpPr>
          <p:cNvPr id="4" name="Slide Number Placeholder 3"/>
          <p:cNvSpPr>
            <a:spLocks noGrp="1"/>
          </p:cNvSpPr>
          <p:nvPr>
            <p:ph type="sldNum" sz="quarter" idx="4294967295"/>
          </p:nvPr>
        </p:nvSpPr>
        <p:spPr>
          <a:xfrm>
            <a:off x="8686800" y="6419088"/>
            <a:ext cx="384048" cy="365125"/>
          </a:xfrm>
          <a:prstGeom prst="rect">
            <a:avLst/>
          </a:prstGeom>
        </p:spPr>
        <p:txBody>
          <a:bodyPr/>
          <a:lstStyle/>
          <a:p>
            <a:r>
              <a:rPr lang="en-US" dirty="0" smtClean="0">
                <a:solidFill>
                  <a:srgbClr val="000000"/>
                </a:solidFill>
              </a:rPr>
              <a:t> </a:t>
            </a:r>
            <a:fld id="{2D80C5C9-96E0-47EC-B500-37C5FE284639}" type="slidenum">
              <a:rPr lang="en-US" smtClean="0">
                <a:solidFill>
                  <a:srgbClr val="000000"/>
                </a:solidFill>
              </a:rPr>
              <a:pPr/>
              <a:t>23</a:t>
            </a:fld>
            <a:endParaRPr lang="en-US" dirty="0">
              <a:solidFill>
                <a:srgbClr val="000000"/>
              </a:solidFill>
            </a:endParaRPr>
          </a:p>
        </p:txBody>
      </p:sp>
      <p:sp>
        <p:nvSpPr>
          <p:cNvPr id="8" name="Text Placeholder 7"/>
          <p:cNvSpPr>
            <a:spLocks noGrp="1"/>
          </p:cNvSpPr>
          <p:nvPr>
            <p:ph type="body" sz="quarter" idx="15"/>
          </p:nvPr>
        </p:nvSpPr>
        <p:spPr/>
        <p:txBody>
          <a:bodyPr/>
          <a:lstStyle/>
          <a:p>
            <a:r>
              <a:rPr lang="en-US" dirty="0"/>
              <a:t>Source: EIA, Short-Term Energy Outlook, </a:t>
            </a:r>
            <a:r>
              <a:rPr lang="en-US" dirty="0" smtClean="0"/>
              <a:t>April 2015</a:t>
            </a:r>
            <a:endParaRPr lang="en-US" dirty="0"/>
          </a:p>
        </p:txBody>
      </p:sp>
      <p:graphicFrame>
        <p:nvGraphicFramePr>
          <p:cNvPr id="9" name="Content Placeholder 3"/>
          <p:cNvGraphicFramePr>
            <a:graphicFrameLocks noGrp="1"/>
          </p:cNvGraphicFramePr>
          <p:nvPr>
            <p:ph type="chart" sz="quarter" idx="12"/>
            <p:extLst>
              <p:ext uri="{D42A27DB-BD31-4B8C-83A1-F6EECF244321}">
                <p14:modId xmlns:p14="http://schemas.microsoft.com/office/powerpoint/2010/main" val="689300013"/>
              </p:ext>
            </p:extLst>
          </p:nvPr>
        </p:nvGraphicFramePr>
        <p:xfrm>
          <a:off x="326571" y="1862667"/>
          <a:ext cx="8360229" cy="398885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5"/>
          <p:cNvSpPr>
            <a:spLocks noGrp="1"/>
          </p:cNvSpPr>
          <p:nvPr>
            <p:ph type="body" sz="quarter" idx="13"/>
          </p:nvPr>
        </p:nvSpPr>
        <p:spPr>
          <a:xfrm>
            <a:off x="631371" y="1265887"/>
            <a:ext cx="4005072" cy="548640"/>
          </a:xfrm>
        </p:spPr>
        <p:txBody>
          <a:bodyPr/>
          <a:lstStyle/>
          <a:p>
            <a:r>
              <a:rPr lang="en-US" dirty="0" smtClean="0"/>
              <a:t>Henry Hub spot price</a:t>
            </a:r>
          </a:p>
          <a:p>
            <a:r>
              <a:rPr lang="en-US" dirty="0" smtClean="0"/>
              <a:t>dollars </a:t>
            </a:r>
            <a:r>
              <a:rPr lang="en-US" dirty="0"/>
              <a:t>per </a:t>
            </a:r>
            <a:r>
              <a:rPr lang="en-US" dirty="0" smtClean="0"/>
              <a:t>million Btu</a:t>
            </a:r>
            <a:endParaRPr lang="en-US" dirty="0"/>
          </a:p>
        </p:txBody>
      </p:sp>
      <p:cxnSp>
        <p:nvCxnSpPr>
          <p:cNvPr id="11" name="Straight Connector 10"/>
          <p:cNvCxnSpPr/>
          <p:nvPr/>
        </p:nvCxnSpPr>
        <p:spPr>
          <a:xfrm flipH="1" flipV="1">
            <a:off x="5105400" y="2074126"/>
            <a:ext cx="8361" cy="298748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4294967295"/>
          </p:nvPr>
        </p:nvSpPr>
        <p:spPr>
          <a:xfrm>
            <a:off x="666750" y="6391275"/>
            <a:ext cx="3439584" cy="393700"/>
          </a:xfrm>
          <a:prstGeom prst="rect">
            <a:avLst/>
          </a:prstGeom>
        </p:spPr>
        <p:txBody>
          <a:body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628258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02" y="276447"/>
            <a:ext cx="8001000" cy="914400"/>
          </a:xfrm>
        </p:spPr>
        <p:txBody>
          <a:bodyPr/>
          <a:lstStyle/>
          <a:p>
            <a:r>
              <a:rPr lang="en-US" dirty="0" smtClean="0"/>
              <a:t>After cold weather caused large natural gas storage withdrawals in 2014, inventories are expected to remain within historical average levels in 2015 and 2016</a:t>
            </a:r>
            <a:endParaRPr lang="en-US" dirty="0"/>
          </a:p>
        </p:txBody>
      </p:sp>
      <p:sp>
        <p:nvSpPr>
          <p:cNvPr id="4" name="Slide Number Placeholder 3"/>
          <p:cNvSpPr>
            <a:spLocks noGrp="1"/>
          </p:cNvSpPr>
          <p:nvPr>
            <p:ph type="sldNum" sz="quarter" idx="4294967295"/>
          </p:nvPr>
        </p:nvSpPr>
        <p:spPr>
          <a:xfrm>
            <a:off x="8686800" y="6419088"/>
            <a:ext cx="384048" cy="365125"/>
          </a:xfrm>
          <a:prstGeom prst="rect">
            <a:avLst/>
          </a:prstGeom>
        </p:spPr>
        <p:txBody>
          <a:bodyPr/>
          <a:lstStyle/>
          <a:p>
            <a:r>
              <a:rPr lang="en-US" dirty="0" smtClean="0">
                <a:solidFill>
                  <a:srgbClr val="000000"/>
                </a:solidFill>
              </a:rPr>
              <a:t> </a:t>
            </a:r>
            <a:fld id="{2D80C5C9-96E0-47EC-B500-37C5FE284639}" type="slidenum">
              <a:rPr lang="en-US" smtClean="0">
                <a:solidFill>
                  <a:srgbClr val="000000"/>
                </a:solidFill>
              </a:rPr>
              <a:pPr/>
              <a:t>24</a:t>
            </a:fld>
            <a:endParaRPr lang="en-US" dirty="0">
              <a:solidFill>
                <a:srgbClr val="000000"/>
              </a:solidFill>
            </a:endParaRPr>
          </a:p>
        </p:txBody>
      </p:sp>
      <p:sp>
        <p:nvSpPr>
          <p:cNvPr id="8" name="Text Placeholder 7"/>
          <p:cNvSpPr>
            <a:spLocks noGrp="1"/>
          </p:cNvSpPr>
          <p:nvPr>
            <p:ph type="body" sz="quarter" idx="15"/>
          </p:nvPr>
        </p:nvSpPr>
        <p:spPr/>
        <p:txBody>
          <a:bodyPr/>
          <a:lstStyle/>
          <a:p>
            <a:r>
              <a:rPr lang="en-US" dirty="0"/>
              <a:t>Source: EIA, Short-Term Energy Outlook, </a:t>
            </a:r>
            <a:r>
              <a:rPr lang="en-US" dirty="0" smtClean="0"/>
              <a:t>April 2015</a:t>
            </a:r>
            <a:endParaRPr lang="en-US" dirty="0"/>
          </a:p>
        </p:txBody>
      </p:sp>
      <p:sp>
        <p:nvSpPr>
          <p:cNvPr id="10" name="Text Placeholder 7"/>
          <p:cNvSpPr>
            <a:spLocks noGrp="1"/>
          </p:cNvSpPr>
          <p:nvPr>
            <p:ph type="body" sz="quarter" idx="13"/>
          </p:nvPr>
        </p:nvSpPr>
        <p:spPr>
          <a:xfrm>
            <a:off x="633413" y="1208088"/>
            <a:ext cx="4003675" cy="547687"/>
          </a:xfrm>
        </p:spPr>
        <p:txBody>
          <a:bodyPr/>
          <a:lstStyle/>
          <a:p>
            <a:r>
              <a:rPr lang="en-US" dirty="0" smtClean="0"/>
              <a:t>U.S. working natural gas in storage</a:t>
            </a:r>
            <a:endParaRPr lang="en-US" dirty="0"/>
          </a:p>
          <a:p>
            <a:r>
              <a:rPr lang="en-US" dirty="0" smtClean="0"/>
              <a:t>billion cubic feet per day</a:t>
            </a:r>
          </a:p>
        </p:txBody>
      </p:sp>
      <p:sp>
        <p:nvSpPr>
          <p:cNvPr id="11" name="TextBox 10"/>
          <p:cNvSpPr txBox="1"/>
          <p:nvPr/>
        </p:nvSpPr>
        <p:spPr>
          <a:xfrm>
            <a:off x="6273388" y="1387560"/>
            <a:ext cx="2466753" cy="584775"/>
          </a:xfrm>
          <a:prstGeom prst="rect">
            <a:avLst/>
          </a:prstGeom>
          <a:noFill/>
        </p:spPr>
        <p:txBody>
          <a:bodyPr wrap="square" rtlCol="0">
            <a:spAutoFit/>
          </a:bodyPr>
          <a:lstStyle/>
          <a:p>
            <a:pPr algn="r"/>
            <a:r>
              <a:rPr lang="en-US" sz="1400" dirty="0">
                <a:solidFill>
                  <a:srgbClr val="000000"/>
                </a:solidFill>
                <a:latin typeface="Arial"/>
              </a:rPr>
              <a:t>deviation from average</a:t>
            </a:r>
          </a:p>
          <a:p>
            <a:pPr algn="r"/>
            <a:endParaRPr lang="en-US" dirty="0">
              <a:solidFill>
                <a:srgbClr val="000000"/>
              </a:solidFill>
              <a:latin typeface="Arial"/>
            </a:endParaRPr>
          </a:p>
        </p:txBody>
      </p:sp>
      <p:sp>
        <p:nvSpPr>
          <p:cNvPr id="12" name="TextBox 1"/>
          <p:cNvSpPr txBox="1">
            <a:spLocks noChangeAspect="1"/>
          </p:cNvSpPr>
          <p:nvPr/>
        </p:nvSpPr>
        <p:spPr>
          <a:xfrm>
            <a:off x="755904" y="5562600"/>
            <a:ext cx="5070147" cy="4286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fld id="{95FE529B-B094-43D4-B910-DB1258ACF826}" type="TxLink">
              <a:rPr lang="en-US" sz="1000">
                <a:solidFill>
                  <a:srgbClr val="000000"/>
                </a:solidFill>
                <a:cs typeface="Arial" pitchFamily="34" charset="0"/>
              </a:rPr>
              <a:pPr fontAlgn="auto">
                <a:spcBef>
                  <a:spcPts val="0"/>
                </a:spcBef>
                <a:spcAft>
                  <a:spcPts val="0"/>
                </a:spcAft>
              </a:pPr>
              <a:t>Note:  Colored band around storage levels represents the range between the minimum and maximum from Jan. 2010 - Dec. 2014.</a:t>
            </a:fld>
            <a:endParaRPr lang="en-US" sz="1000" dirty="0">
              <a:solidFill>
                <a:srgbClr val="000000"/>
              </a:solidFill>
              <a:cs typeface="Arial" pitchFamily="34" charset="0"/>
            </a:endParaRPr>
          </a:p>
        </p:txBody>
      </p:sp>
      <p:graphicFrame>
        <p:nvGraphicFramePr>
          <p:cNvPr id="13" name="Chart Placeholder 12"/>
          <p:cNvGraphicFramePr>
            <a:graphicFrameLocks noGrp="1"/>
          </p:cNvGraphicFramePr>
          <p:nvPr>
            <p:ph type="chart" sz="quarter" idx="12"/>
            <p:extLst>
              <p:ext uri="{D42A27DB-BD31-4B8C-83A1-F6EECF244321}">
                <p14:modId xmlns:p14="http://schemas.microsoft.com/office/powerpoint/2010/main" val="1382603418"/>
              </p:ext>
            </p:extLst>
          </p:nvPr>
        </p:nvGraphicFramePr>
        <p:xfrm>
          <a:off x="609600" y="1752600"/>
          <a:ext cx="8077200" cy="3809999"/>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6"/>
          </p:nvPr>
        </p:nvSpPr>
        <p:spPr>
          <a:xfrm>
            <a:off x="666750" y="6391275"/>
            <a:ext cx="3448050" cy="393700"/>
          </a:xfrm>
        </p:spPr>
        <p:txBody>
          <a:body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749507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1964688791"/>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Future domestic natural gas prices depend on both domestic </a:t>
            </a:r>
            <a:r>
              <a:rPr lang="en-US" dirty="0"/>
              <a:t>resource </a:t>
            </a:r>
            <a:r>
              <a:rPr lang="en-US" dirty="0" smtClean="0"/>
              <a:t>availability and world energy prices</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25</a:t>
            </a:fld>
            <a:endParaRPr lang="en-US" dirty="0">
              <a:solidFill>
                <a:srgbClr val="000000"/>
              </a:solidFill>
            </a:endParaRPr>
          </a:p>
        </p:txBody>
      </p:sp>
      <p:sp>
        <p:nvSpPr>
          <p:cNvPr id="6" name="Text Placeholder 5"/>
          <p:cNvSpPr>
            <a:spLocks noGrp="1"/>
          </p:cNvSpPr>
          <p:nvPr>
            <p:ph type="body" sz="quarter" idx="13"/>
          </p:nvPr>
        </p:nvSpPr>
        <p:spPr/>
        <p:txBody>
          <a:bodyPr/>
          <a:lstStyle/>
          <a:p>
            <a:pPr eaLnBrk="0" hangingPunct="0">
              <a:spcBef>
                <a:spcPts val="336"/>
              </a:spcBef>
            </a:pPr>
            <a:r>
              <a:rPr lang="en-US" dirty="0">
                <a:solidFill>
                  <a:srgbClr val="000000"/>
                </a:solidFill>
              </a:rPr>
              <a:t>a</a:t>
            </a:r>
            <a:r>
              <a:rPr lang="en-US" dirty="0" smtClean="0">
                <a:solidFill>
                  <a:srgbClr val="000000"/>
                </a:solidFill>
              </a:rPr>
              <a:t>verage Henry Hub spot prices for natural gas</a:t>
            </a:r>
          </a:p>
          <a:p>
            <a:pPr eaLnBrk="0" hangingPunct="0">
              <a:spcBef>
                <a:spcPts val="336"/>
              </a:spcBef>
            </a:pPr>
            <a:r>
              <a:rPr lang="en-US" dirty="0" smtClean="0">
                <a:solidFill>
                  <a:srgbClr val="000000"/>
                </a:solidFill>
              </a:rPr>
              <a:t>2013 dollars per million Btu</a:t>
            </a:r>
          </a:p>
        </p:txBody>
      </p:sp>
      <p:sp>
        <p:nvSpPr>
          <p:cNvPr id="17" name="Text Placeholder 16"/>
          <p:cNvSpPr>
            <a:spLocks noGrp="1"/>
          </p:cNvSpPr>
          <p:nvPr>
            <p:ph type="body" sz="quarter" idx="15"/>
          </p:nvPr>
        </p:nvSpPr>
        <p:spPr/>
        <p:txBody>
          <a:bodyPr/>
          <a:lstStyle/>
          <a:p>
            <a:r>
              <a:rPr lang="en-US" dirty="0" smtClean="0"/>
              <a:t>Source:  EIA, Annual Energy Outlook 2015</a:t>
            </a:r>
            <a:endParaRPr lang="en-US" dirty="0"/>
          </a:p>
        </p:txBody>
      </p:sp>
      <p:sp>
        <p:nvSpPr>
          <p:cNvPr id="21" name="TextBox 20"/>
          <p:cNvSpPr txBox="1"/>
          <p:nvPr/>
        </p:nvSpPr>
        <p:spPr bwMode="auto">
          <a:xfrm>
            <a:off x="1157592" y="1432506"/>
            <a:ext cx="1559889"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22" name="TextBox 21"/>
          <p:cNvSpPr txBox="1"/>
          <p:nvPr/>
        </p:nvSpPr>
        <p:spPr bwMode="auto">
          <a:xfrm>
            <a:off x="2722419" y="1432506"/>
            <a:ext cx="5515647"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sp>
        <p:nvSpPr>
          <p:cNvPr id="24" name="TextBox 23"/>
          <p:cNvSpPr txBox="1"/>
          <p:nvPr/>
        </p:nvSpPr>
        <p:spPr bwMode="auto">
          <a:xfrm>
            <a:off x="2523647" y="1475428"/>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4" name="Text Box 20"/>
          <p:cNvSpPr txBox="1">
            <a:spLocks noChangeArrowheads="1"/>
          </p:cNvSpPr>
          <p:nvPr/>
        </p:nvSpPr>
        <p:spPr bwMode="auto">
          <a:xfrm>
            <a:off x="6324600" y="2261572"/>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5D9732"/>
                </a:solidFill>
                <a:latin typeface="Arial"/>
              </a:rPr>
              <a:t>High Oil Price</a:t>
            </a:r>
            <a:endParaRPr lang="en-US" sz="1400" dirty="0">
              <a:solidFill>
                <a:srgbClr val="5D9732"/>
              </a:solidFill>
              <a:latin typeface="Arial"/>
            </a:endParaRPr>
          </a:p>
        </p:txBody>
      </p:sp>
      <p:cxnSp>
        <p:nvCxnSpPr>
          <p:cNvPr id="23" name="Straight Connector 22"/>
          <p:cNvCxnSpPr/>
          <p:nvPr/>
        </p:nvCxnSpPr>
        <p:spPr bwMode="auto">
          <a:xfrm flipH="1">
            <a:off x="2717481" y="1712031"/>
            <a:ext cx="4939" cy="376530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38" name="Text Box 20"/>
          <p:cNvSpPr txBox="1">
            <a:spLocks noChangeArrowheads="1"/>
          </p:cNvSpPr>
          <p:nvPr/>
        </p:nvSpPr>
        <p:spPr bwMode="auto">
          <a:xfrm>
            <a:off x="6970776" y="2836873"/>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rPr>
              <a:t>Reference</a:t>
            </a:r>
            <a:endParaRPr lang="en-US" sz="1400" dirty="0">
              <a:solidFill>
                <a:srgbClr val="000000"/>
              </a:solidFill>
              <a:latin typeface="Arial"/>
            </a:endParaRPr>
          </a:p>
        </p:txBody>
      </p:sp>
      <p:sp>
        <p:nvSpPr>
          <p:cNvPr id="39" name="Text Box 20"/>
          <p:cNvSpPr txBox="1">
            <a:spLocks noChangeArrowheads="1"/>
          </p:cNvSpPr>
          <p:nvPr/>
        </p:nvSpPr>
        <p:spPr bwMode="auto">
          <a:xfrm>
            <a:off x="6241871" y="4301420"/>
            <a:ext cx="2480733"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A33340"/>
                </a:solidFill>
                <a:latin typeface="Arial"/>
              </a:rPr>
              <a:t>High Oil and Gas Resource</a:t>
            </a:r>
            <a:endParaRPr lang="en-US" sz="1400" dirty="0">
              <a:solidFill>
                <a:srgbClr val="A33340"/>
              </a:solidFill>
              <a:latin typeface="Arial"/>
            </a:endParaRPr>
          </a:p>
        </p:txBody>
      </p:sp>
      <p:sp>
        <p:nvSpPr>
          <p:cNvPr id="40" name="Text Box 20"/>
          <p:cNvSpPr txBox="1">
            <a:spLocks noChangeArrowheads="1"/>
          </p:cNvSpPr>
          <p:nvPr/>
        </p:nvSpPr>
        <p:spPr bwMode="auto">
          <a:xfrm>
            <a:off x="6540588" y="3635442"/>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96D7"/>
                </a:solidFill>
                <a:latin typeface="Arial"/>
              </a:rPr>
              <a:t>Low Oil Price</a:t>
            </a:r>
            <a:endParaRPr lang="en-US" sz="1400" dirty="0">
              <a:solidFill>
                <a:srgbClr val="0096D7"/>
              </a:solidFill>
              <a:latin typeface="Arial"/>
            </a:endParaRPr>
          </a:p>
        </p:txBody>
      </p:sp>
      <p:sp>
        <p:nvSpPr>
          <p:cNvPr id="4" name="Footer Placeholder 3"/>
          <p:cNvSpPr>
            <a:spLocks noGrp="1"/>
          </p:cNvSpPr>
          <p:nvPr>
            <p:ph type="ftr" sz="quarter" idx="3"/>
          </p:nvPr>
        </p:nvSpPr>
        <p:spPr>
          <a:xfrm>
            <a:off x="667512" y="6391656"/>
            <a:ext cx="3904488"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309106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prstGeom prst="rect">
            <a:avLst/>
          </a:prstGeom>
          <a:noFill/>
        </p:spPr>
        <p:txBody>
          <a:bodyPr anchor="ctr" anchorCtr="0"/>
          <a:lstStyle/>
          <a:p>
            <a:r>
              <a:rPr lang="en-US" dirty="0" smtClean="0"/>
              <a:t>Shale resources remain the dominant source of U.S. natural gas production growth</a:t>
            </a:r>
            <a:endParaRPr lang="en-US" dirty="0" smtClean="0">
              <a:solidFill>
                <a:schemeClr val="accent1"/>
              </a:solidFill>
            </a:endParaRPr>
          </a:p>
        </p:txBody>
      </p:sp>
      <p:sp>
        <p:nvSpPr>
          <p:cNvPr id="39" name="Slide Number Placeholder 3"/>
          <p:cNvSpPr>
            <a:spLocks noGrp="1"/>
          </p:cNvSpPr>
          <p:nvPr>
            <p:ph type="sldNum" sz="quarter" idx="11"/>
          </p:nvPr>
        </p:nvSpPr>
        <p:spPr/>
        <p:txBody>
          <a:bodyPr/>
          <a:lstStyle/>
          <a:p>
            <a:pPr>
              <a:defRPr/>
            </a:pPr>
            <a:fld id="{B3424F81-F06C-4AD8-AE56-B62176B75971}" type="slidenum">
              <a:rPr lang="en-US">
                <a:solidFill>
                  <a:srgbClr val="000000"/>
                </a:solidFill>
              </a:rPr>
              <a:pPr>
                <a:defRPr/>
              </a:pPr>
              <a:t>26</a:t>
            </a:fld>
            <a:endParaRPr lang="en-US" dirty="0">
              <a:solidFill>
                <a:srgbClr val="000000"/>
              </a:solidFill>
            </a:endParaRPr>
          </a:p>
        </p:txBody>
      </p:sp>
      <p:sp>
        <p:nvSpPr>
          <p:cNvPr id="42" name="Text Placeholder 41"/>
          <p:cNvSpPr>
            <a:spLocks noGrp="1"/>
          </p:cNvSpPr>
          <p:nvPr>
            <p:ph type="body" sz="quarter" idx="13"/>
          </p:nvPr>
        </p:nvSpPr>
        <p:spPr/>
        <p:txBody>
          <a:bodyPr/>
          <a:lstStyle/>
          <a:p>
            <a:pPr eaLnBrk="0" hangingPunct="0"/>
            <a:r>
              <a:rPr lang="en-US" dirty="0" smtClean="0">
                <a:solidFill>
                  <a:schemeClr val="tx1"/>
                </a:solidFill>
              </a:rPr>
              <a:t>U.S. dry natural gas production</a:t>
            </a:r>
          </a:p>
          <a:p>
            <a:pPr eaLnBrk="0" hangingPunct="0"/>
            <a:r>
              <a:rPr lang="en-US" dirty="0" smtClean="0">
                <a:solidFill>
                  <a:schemeClr val="tx1"/>
                </a:solidFill>
              </a:rPr>
              <a:t>trillion cubic feet</a:t>
            </a:r>
            <a:endParaRPr lang="en-GB" dirty="0" smtClean="0">
              <a:solidFill>
                <a:schemeClr val="tx1"/>
              </a:solidFill>
            </a:endParaRPr>
          </a:p>
        </p:txBody>
      </p:sp>
      <p:sp>
        <p:nvSpPr>
          <p:cNvPr id="21" name="Text Placeholder 20"/>
          <p:cNvSpPr>
            <a:spLocks noGrp="1"/>
          </p:cNvSpPr>
          <p:nvPr>
            <p:ph type="body" sz="quarter" idx="15"/>
          </p:nvPr>
        </p:nvSpPr>
        <p:spPr/>
        <p:txBody>
          <a:bodyPr/>
          <a:lstStyle/>
          <a:p>
            <a:r>
              <a:rPr lang="en-US" dirty="0" smtClean="0"/>
              <a:t>Source:  EIA, Annual Energy Outlook 2015 Reference case</a:t>
            </a:r>
            <a:endParaRPr lang="en-US" dirty="0"/>
          </a:p>
        </p:txBody>
      </p:sp>
      <p:graphicFrame>
        <p:nvGraphicFramePr>
          <p:cNvPr id="23" name="Object 2"/>
          <p:cNvGraphicFramePr>
            <a:graphicFrameLocks noGrp="1" noChangeAspect="1"/>
          </p:cNvGraphicFramePr>
          <p:nvPr>
            <p:ph type="chart" sz="quarter" idx="12"/>
            <p:extLst>
              <p:ext uri="{D42A27DB-BD31-4B8C-83A1-F6EECF244321}">
                <p14:modId xmlns:p14="http://schemas.microsoft.com/office/powerpoint/2010/main" val="1428034397"/>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 Box 7"/>
          <p:cNvSpPr txBox="1">
            <a:spLocks noChangeArrowheads="1"/>
          </p:cNvSpPr>
          <p:nvPr/>
        </p:nvSpPr>
        <p:spPr bwMode="auto">
          <a:xfrm>
            <a:off x="3736651" y="4251402"/>
            <a:ext cx="3049588"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Tight gas</a:t>
            </a:r>
            <a:endParaRPr lang="en-US" sz="1400" dirty="0">
              <a:solidFill>
                <a:srgbClr val="FFFFFF"/>
              </a:solidFill>
              <a:latin typeface="Arial"/>
              <a:cs typeface="Arial" pitchFamily="34" charset="0"/>
            </a:endParaRPr>
          </a:p>
        </p:txBody>
      </p:sp>
      <p:sp>
        <p:nvSpPr>
          <p:cNvPr id="51" name="Text Box 11"/>
          <p:cNvSpPr txBox="1">
            <a:spLocks noChangeArrowheads="1"/>
          </p:cNvSpPr>
          <p:nvPr/>
        </p:nvSpPr>
        <p:spPr bwMode="auto">
          <a:xfrm>
            <a:off x="3964869" y="4649186"/>
            <a:ext cx="2516188" cy="307475"/>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cs typeface="Arial" pitchFamily="34" charset="0"/>
              </a:rPr>
              <a:t>Coalbed methane</a:t>
            </a:r>
          </a:p>
        </p:txBody>
      </p:sp>
      <p:sp>
        <p:nvSpPr>
          <p:cNvPr id="53" name="Text Box 14"/>
          <p:cNvSpPr txBox="1">
            <a:spLocks noChangeArrowheads="1"/>
          </p:cNvSpPr>
          <p:nvPr/>
        </p:nvSpPr>
        <p:spPr bwMode="auto">
          <a:xfrm>
            <a:off x="666343" y="4308602"/>
            <a:ext cx="3333657"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Other lower 48 onshore</a:t>
            </a:r>
            <a:endParaRPr lang="en-US" sz="1400" dirty="0">
              <a:solidFill>
                <a:srgbClr val="FFFFFF"/>
              </a:solidFill>
              <a:latin typeface="Arial"/>
              <a:cs typeface="Arial" pitchFamily="34" charset="0"/>
            </a:endParaRPr>
          </a:p>
        </p:txBody>
      </p:sp>
      <p:sp>
        <p:nvSpPr>
          <p:cNvPr id="54" name="Text Box 15"/>
          <p:cNvSpPr txBox="1">
            <a:spLocks noChangeArrowheads="1"/>
          </p:cNvSpPr>
          <p:nvPr/>
        </p:nvSpPr>
        <p:spPr bwMode="auto">
          <a:xfrm>
            <a:off x="4722680" y="3245845"/>
            <a:ext cx="2516187"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cs typeface="Arial" pitchFamily="34" charset="0"/>
              </a:rPr>
              <a:t>Shale </a:t>
            </a:r>
            <a:r>
              <a:rPr lang="en-US" sz="1400" dirty="0" smtClean="0">
                <a:solidFill>
                  <a:srgbClr val="FFFFFF"/>
                </a:solidFill>
                <a:latin typeface="Arial"/>
                <a:cs typeface="Arial" pitchFamily="34" charset="0"/>
              </a:rPr>
              <a:t>gas and tight oil plays</a:t>
            </a:r>
            <a:endParaRPr lang="en-US" sz="1400" dirty="0">
              <a:solidFill>
                <a:srgbClr val="FFFFFF"/>
              </a:solidFill>
              <a:latin typeface="Arial"/>
              <a:cs typeface="Arial" pitchFamily="34" charset="0"/>
            </a:endParaRPr>
          </a:p>
        </p:txBody>
      </p:sp>
      <p:sp>
        <p:nvSpPr>
          <p:cNvPr id="46" name="Text Box 6"/>
          <p:cNvSpPr txBox="1">
            <a:spLocks noChangeArrowheads="1"/>
          </p:cNvSpPr>
          <p:nvPr/>
        </p:nvSpPr>
        <p:spPr bwMode="auto">
          <a:xfrm>
            <a:off x="6029541" y="4914686"/>
            <a:ext cx="1935333" cy="310896"/>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3953"/>
                </a:solidFill>
                <a:latin typeface="Arial"/>
                <a:cs typeface="Arial" pitchFamily="34" charset="0"/>
              </a:rPr>
              <a:t>Alaska</a:t>
            </a:r>
          </a:p>
        </p:txBody>
      </p:sp>
      <p:sp>
        <p:nvSpPr>
          <p:cNvPr id="73" name="Text Box 15"/>
          <p:cNvSpPr txBox="1">
            <a:spLocks noChangeArrowheads="1"/>
          </p:cNvSpPr>
          <p:nvPr/>
        </p:nvSpPr>
        <p:spPr bwMode="auto">
          <a:xfrm>
            <a:off x="848408" y="4992198"/>
            <a:ext cx="2516187"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Lower 48 offshore</a:t>
            </a:r>
            <a:endParaRPr lang="en-US" sz="1400" dirty="0">
              <a:solidFill>
                <a:srgbClr val="000000"/>
              </a:solidFill>
              <a:latin typeface="Arial"/>
              <a:cs typeface="Arial" pitchFamily="34" charset="0"/>
            </a:endParaRPr>
          </a:p>
        </p:txBody>
      </p:sp>
      <p:cxnSp>
        <p:nvCxnSpPr>
          <p:cNvPr id="43" name="Straight Connector 42"/>
          <p:cNvCxnSpPr/>
          <p:nvPr/>
        </p:nvCxnSpPr>
        <p:spPr bwMode="auto">
          <a:xfrm rot="16200000" flipV="1">
            <a:off x="2351612" y="3559007"/>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48" name="Text Box 8"/>
          <p:cNvSpPr txBox="1">
            <a:spLocks noChangeArrowheads="1"/>
          </p:cNvSpPr>
          <p:nvPr/>
        </p:nvSpPr>
        <p:spPr bwMode="auto">
          <a:xfrm>
            <a:off x="3972233" y="1505201"/>
            <a:ext cx="3795251"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Projections</a:t>
            </a:r>
          </a:p>
        </p:txBody>
      </p:sp>
      <p:sp>
        <p:nvSpPr>
          <p:cNvPr id="49" name="Text Box 9"/>
          <p:cNvSpPr txBox="1">
            <a:spLocks noChangeArrowheads="1"/>
          </p:cNvSpPr>
          <p:nvPr/>
        </p:nvSpPr>
        <p:spPr bwMode="auto">
          <a:xfrm>
            <a:off x="993058" y="1505200"/>
            <a:ext cx="2989007" cy="323599"/>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History</a:t>
            </a:r>
          </a:p>
        </p:txBody>
      </p:sp>
      <p:sp>
        <p:nvSpPr>
          <p:cNvPr id="55" name="Text Box 4"/>
          <p:cNvSpPr txBox="1">
            <a:spLocks noChangeArrowheads="1"/>
          </p:cNvSpPr>
          <p:nvPr/>
        </p:nvSpPr>
        <p:spPr bwMode="auto">
          <a:xfrm>
            <a:off x="3658309" y="1541217"/>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2" name="Text Placeholder 41"/>
          <p:cNvSpPr>
            <a:spLocks noGrp="1"/>
          </p:cNvSpPr>
          <p:nvPr>
            <p:ph type="body" sz="quarter" idx="13"/>
          </p:nvPr>
        </p:nvSpPr>
        <p:spPr>
          <a:xfrm>
            <a:off x="4267200" y="890016"/>
            <a:ext cx="4005072" cy="548640"/>
          </a:xfrm>
        </p:spPr>
        <p:txBody>
          <a:bodyPr/>
          <a:lstStyle/>
          <a:p>
            <a:pPr algn="r" eaLnBrk="0" hangingPunct="0"/>
            <a:r>
              <a:rPr lang="en-US" dirty="0" smtClean="0">
                <a:solidFill>
                  <a:schemeClr val="tx1"/>
                </a:solidFill>
              </a:rPr>
              <a:t>billion cubic feet per day</a:t>
            </a:r>
            <a:endParaRPr lang="en-GB" dirty="0" smtClean="0">
              <a:solidFill>
                <a:schemeClr val="tx1"/>
              </a:solidFill>
            </a:endParaRPr>
          </a:p>
        </p:txBody>
      </p:sp>
      <p:cxnSp>
        <p:nvCxnSpPr>
          <p:cNvPr id="25" name="Straight Connector 24"/>
          <p:cNvCxnSpPr/>
          <p:nvPr/>
        </p:nvCxnSpPr>
        <p:spPr>
          <a:xfrm>
            <a:off x="7760525" y="211518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60525" y="5333873"/>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60525" y="2761361"/>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60525" y="3407537"/>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60525" y="4047617"/>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60525" y="4681601"/>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60525" y="244436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60525" y="309054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60525" y="372452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60525" y="436460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60525" y="501078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Line 29"/>
          <p:cNvSpPr>
            <a:spLocks noChangeShapeType="1"/>
          </p:cNvSpPr>
          <p:nvPr/>
        </p:nvSpPr>
        <p:spPr bwMode="auto">
          <a:xfrm>
            <a:off x="5139525" y="4877505"/>
            <a:ext cx="0" cy="174097"/>
          </a:xfrm>
          <a:prstGeom prst="line">
            <a:avLst/>
          </a:prstGeom>
          <a:noFill/>
          <a:ln w="19050">
            <a:solidFill>
              <a:schemeClr val="bg1"/>
            </a:solidFill>
            <a:round/>
            <a:headEnd/>
            <a:tailEnd type="triangle" w="lg"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endParaRPr lang="en-US" dirty="0">
              <a:solidFill>
                <a:srgbClr val="000000"/>
              </a:solidFill>
            </a:endParaRPr>
          </a:p>
        </p:txBody>
      </p:sp>
      <p:sp>
        <p:nvSpPr>
          <p:cNvPr id="33" name="Line 29"/>
          <p:cNvSpPr>
            <a:spLocks noChangeShapeType="1"/>
          </p:cNvSpPr>
          <p:nvPr/>
        </p:nvSpPr>
        <p:spPr bwMode="auto">
          <a:xfrm flipH="1">
            <a:off x="6775759" y="5123833"/>
            <a:ext cx="10480" cy="147224"/>
          </a:xfrm>
          <a:prstGeom prst="line">
            <a:avLst/>
          </a:prstGeom>
          <a:noFill/>
          <a:ln w="19050">
            <a:solidFill>
              <a:schemeClr val="tx2"/>
            </a:solidFill>
            <a:round/>
            <a:headEnd/>
            <a:tailEnd type="triangle" w="lg"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endParaRPr lang="en-US" dirty="0">
              <a:solidFill>
                <a:srgbClr val="000000"/>
              </a:solidFill>
            </a:endParaRPr>
          </a:p>
        </p:txBody>
      </p:sp>
      <p:sp>
        <p:nvSpPr>
          <p:cNvPr id="2" name="Footer Placeholder 1"/>
          <p:cNvSpPr>
            <a:spLocks noGrp="1"/>
          </p:cNvSpPr>
          <p:nvPr>
            <p:ph type="ftr" sz="quarter" idx="3"/>
          </p:nvPr>
        </p:nvSpPr>
        <p:spPr>
          <a:xfrm>
            <a:off x="667511" y="6391656"/>
            <a:ext cx="3905197"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69290299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27</a:t>
            </a:fld>
            <a:endParaRPr lang="en-US" dirty="0">
              <a:solidFill>
                <a:srgbClr val="000000"/>
              </a:solidFill>
            </a:endParaRPr>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202811771"/>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p:txBody>
          <a:bodyPr/>
          <a:lstStyle/>
          <a:p>
            <a:pPr eaLnBrk="0" hangingPunct="0"/>
            <a:r>
              <a:rPr lang="en-US" dirty="0" smtClean="0">
                <a:solidFill>
                  <a:schemeClr val="tx1"/>
                </a:solidFill>
              </a:rPr>
              <a:t>U.S. dry gas consumption</a:t>
            </a:r>
          </a:p>
          <a:p>
            <a:pPr eaLnBrk="0" hangingPunct="0"/>
            <a:r>
              <a:rPr lang="en-US" dirty="0" smtClean="0">
                <a:solidFill>
                  <a:schemeClr val="tx1"/>
                </a:solidFill>
              </a:rPr>
              <a:t>trillion cubic feet</a:t>
            </a:r>
            <a:endParaRPr lang="en-GB" dirty="0" smtClean="0">
              <a:solidFill>
                <a:schemeClr val="tx1"/>
              </a:solidFill>
            </a:endParaRPr>
          </a:p>
        </p:txBody>
      </p:sp>
      <p:sp>
        <p:nvSpPr>
          <p:cNvPr id="32" name="Text Placeholder 31"/>
          <p:cNvSpPr>
            <a:spLocks noGrp="1"/>
          </p:cNvSpPr>
          <p:nvPr>
            <p:ph type="body" sz="quarter" idx="15"/>
          </p:nvPr>
        </p:nvSpPr>
        <p:spPr>
          <a:xfrm>
            <a:off x="640080" y="5952744"/>
            <a:ext cx="4600787" cy="246888"/>
          </a:xfrm>
        </p:spPr>
        <p:txBody>
          <a:bodyPr/>
          <a:lstStyle/>
          <a:p>
            <a:r>
              <a:rPr lang="en-US" dirty="0" smtClean="0"/>
              <a:t>Source:  EIA, Annual Energy Outlook 2015 Reference case</a:t>
            </a:r>
            <a:endParaRPr lang="en-US" dirty="0"/>
          </a:p>
        </p:txBody>
      </p:sp>
      <p:sp>
        <p:nvSpPr>
          <p:cNvPr id="10" name="Text Box 9"/>
          <p:cNvSpPr txBox="1">
            <a:spLocks noChangeArrowheads="1"/>
          </p:cNvSpPr>
          <p:nvPr/>
        </p:nvSpPr>
        <p:spPr bwMode="auto">
          <a:xfrm>
            <a:off x="3064213" y="1415204"/>
            <a:ext cx="4961106" cy="277410"/>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Projections</a:t>
            </a:r>
          </a:p>
        </p:txBody>
      </p:sp>
      <p:sp>
        <p:nvSpPr>
          <p:cNvPr id="11" name="Text Box 10"/>
          <p:cNvSpPr txBox="1">
            <a:spLocks noChangeArrowheads="1"/>
          </p:cNvSpPr>
          <p:nvPr/>
        </p:nvSpPr>
        <p:spPr bwMode="auto">
          <a:xfrm>
            <a:off x="1031132" y="1415204"/>
            <a:ext cx="2013626" cy="277410"/>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History</a:t>
            </a:r>
          </a:p>
        </p:txBody>
      </p:sp>
      <p:cxnSp>
        <p:nvCxnSpPr>
          <p:cNvPr id="13" name="Straight Connector 12"/>
          <p:cNvCxnSpPr/>
          <p:nvPr/>
        </p:nvCxnSpPr>
        <p:spPr bwMode="auto">
          <a:xfrm flipV="1">
            <a:off x="3094164" y="1680950"/>
            <a:ext cx="6876" cy="3821678"/>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15" name="TextBox 14"/>
          <p:cNvSpPr txBox="1"/>
          <p:nvPr/>
        </p:nvSpPr>
        <p:spPr bwMode="auto">
          <a:xfrm>
            <a:off x="7235748" y="1834007"/>
            <a:ext cx="796693"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Industrial*</a:t>
            </a:r>
          </a:p>
        </p:txBody>
      </p:sp>
      <p:sp>
        <p:nvSpPr>
          <p:cNvPr id="16" name="TextBox 15"/>
          <p:cNvSpPr txBox="1"/>
          <p:nvPr/>
        </p:nvSpPr>
        <p:spPr bwMode="auto">
          <a:xfrm>
            <a:off x="5699556" y="1834007"/>
            <a:ext cx="1518108" cy="261610"/>
          </a:xfrm>
          <a:prstGeom prst="rect">
            <a:avLst/>
          </a:prstGeom>
          <a:noFill/>
          <a:ln w="9525">
            <a:noFill/>
            <a:miter lim="800000"/>
            <a:headEnd/>
            <a:tailEnd/>
          </a:ln>
        </p:spPr>
        <p:txBody>
          <a:bodyPr wrap="squar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Electric power</a:t>
            </a:r>
          </a:p>
        </p:txBody>
      </p:sp>
      <p:sp>
        <p:nvSpPr>
          <p:cNvPr id="18" name="TextBox 17"/>
          <p:cNvSpPr txBox="1"/>
          <p:nvPr/>
        </p:nvSpPr>
        <p:spPr bwMode="auto">
          <a:xfrm>
            <a:off x="1359995" y="1834007"/>
            <a:ext cx="886461"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Residential</a:t>
            </a:r>
          </a:p>
        </p:txBody>
      </p:sp>
      <p:sp>
        <p:nvSpPr>
          <p:cNvPr id="19" name="TextBox 18"/>
          <p:cNvSpPr txBox="1"/>
          <p:nvPr/>
        </p:nvSpPr>
        <p:spPr bwMode="auto">
          <a:xfrm>
            <a:off x="4043669" y="1834007"/>
            <a:ext cx="128695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Transportation</a:t>
            </a:r>
            <a:r>
              <a:rPr lang="en-US" sz="1200" dirty="0" smtClean="0">
                <a:solidFill>
                  <a:srgbClr val="000000"/>
                </a:solidFill>
                <a:latin typeface="Arial"/>
                <a:ea typeface="Times New Roman" charset="0"/>
                <a:cs typeface="Times New Roman" charset="0"/>
              </a:rPr>
              <a:t>**</a:t>
            </a:r>
          </a:p>
        </p:txBody>
      </p:sp>
      <p:sp>
        <p:nvSpPr>
          <p:cNvPr id="22" name="Text Box 4"/>
          <p:cNvSpPr txBox="1">
            <a:spLocks noChangeArrowheads="1"/>
          </p:cNvSpPr>
          <p:nvPr/>
        </p:nvSpPr>
        <p:spPr bwMode="auto">
          <a:xfrm>
            <a:off x="7440250" y="2669749"/>
            <a:ext cx="533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10.9</a:t>
            </a:r>
            <a:endParaRPr lang="en-GB" sz="1400" dirty="0">
              <a:solidFill>
                <a:srgbClr val="FFFFFF"/>
              </a:solidFill>
              <a:latin typeface="Arial"/>
              <a:cs typeface="Arial" pitchFamily="34" charset="0"/>
            </a:endParaRPr>
          </a:p>
        </p:txBody>
      </p:sp>
      <p:sp>
        <p:nvSpPr>
          <p:cNvPr id="23" name="Text Box 4"/>
          <p:cNvSpPr txBox="1">
            <a:spLocks noChangeArrowheads="1"/>
          </p:cNvSpPr>
          <p:nvPr/>
        </p:nvSpPr>
        <p:spPr bwMode="auto">
          <a:xfrm>
            <a:off x="7478350" y="5085381"/>
            <a:ext cx="4572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4.2</a:t>
            </a:r>
            <a:endParaRPr lang="en-GB" sz="1400" dirty="0">
              <a:solidFill>
                <a:srgbClr val="FFFFFF"/>
              </a:solidFill>
              <a:latin typeface="Arial"/>
              <a:cs typeface="Arial" pitchFamily="34" charset="0"/>
            </a:endParaRPr>
          </a:p>
        </p:txBody>
      </p:sp>
      <p:sp>
        <p:nvSpPr>
          <p:cNvPr id="24" name="Text Box 4"/>
          <p:cNvSpPr txBox="1">
            <a:spLocks noChangeArrowheads="1"/>
          </p:cNvSpPr>
          <p:nvPr/>
        </p:nvSpPr>
        <p:spPr bwMode="auto">
          <a:xfrm>
            <a:off x="7478350" y="4392191"/>
            <a:ext cx="4572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1.6</a:t>
            </a:r>
            <a:endParaRPr lang="en-GB" sz="1400" dirty="0">
              <a:solidFill>
                <a:srgbClr val="FFFFFF"/>
              </a:solidFill>
              <a:latin typeface="Arial"/>
              <a:cs typeface="Arial" pitchFamily="34" charset="0"/>
            </a:endParaRPr>
          </a:p>
        </p:txBody>
      </p:sp>
      <p:sp>
        <p:nvSpPr>
          <p:cNvPr id="25" name="Text Box 4"/>
          <p:cNvSpPr txBox="1">
            <a:spLocks noChangeArrowheads="1"/>
          </p:cNvSpPr>
          <p:nvPr/>
        </p:nvSpPr>
        <p:spPr bwMode="auto">
          <a:xfrm>
            <a:off x="7478350" y="3757142"/>
            <a:ext cx="4572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9.4</a:t>
            </a:r>
            <a:endParaRPr lang="en-GB" sz="1400" dirty="0">
              <a:solidFill>
                <a:srgbClr val="FFFFFF"/>
              </a:solidFill>
              <a:latin typeface="Arial"/>
              <a:cs typeface="Arial" pitchFamily="34" charset="0"/>
            </a:endParaRPr>
          </a:p>
        </p:txBody>
      </p:sp>
      <p:sp>
        <p:nvSpPr>
          <p:cNvPr id="26" name="Text Box 4"/>
          <p:cNvSpPr txBox="1">
            <a:spLocks noChangeArrowheads="1"/>
          </p:cNvSpPr>
          <p:nvPr/>
        </p:nvSpPr>
        <p:spPr bwMode="auto">
          <a:xfrm>
            <a:off x="7478350" y="4680174"/>
            <a:ext cx="4572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3.6</a:t>
            </a:r>
            <a:endParaRPr lang="en-GB" sz="1400" dirty="0">
              <a:solidFill>
                <a:srgbClr val="FFFFFF"/>
              </a:solidFill>
              <a:latin typeface="Arial"/>
              <a:cs typeface="Arial" pitchFamily="34" charset="0"/>
            </a:endParaRPr>
          </a:p>
        </p:txBody>
      </p:sp>
      <p:sp>
        <p:nvSpPr>
          <p:cNvPr id="27" name="Text Box 4"/>
          <p:cNvSpPr txBox="1">
            <a:spLocks noChangeArrowheads="1"/>
          </p:cNvSpPr>
          <p:nvPr/>
        </p:nvSpPr>
        <p:spPr bwMode="auto">
          <a:xfrm>
            <a:off x="2315453" y="2968986"/>
            <a:ext cx="533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8.9</a:t>
            </a:r>
            <a:endParaRPr lang="en-GB" sz="1400" dirty="0">
              <a:solidFill>
                <a:srgbClr val="FFFFFF"/>
              </a:solidFill>
              <a:latin typeface="Arial"/>
              <a:cs typeface="Arial" pitchFamily="34" charset="0"/>
            </a:endParaRPr>
          </a:p>
        </p:txBody>
      </p:sp>
      <p:sp>
        <p:nvSpPr>
          <p:cNvPr id="28" name="Text Box 4"/>
          <p:cNvSpPr txBox="1">
            <a:spLocks noChangeArrowheads="1"/>
          </p:cNvSpPr>
          <p:nvPr/>
        </p:nvSpPr>
        <p:spPr bwMode="auto">
          <a:xfrm>
            <a:off x="2353553" y="5072858"/>
            <a:ext cx="4572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4.9</a:t>
            </a:r>
            <a:endParaRPr lang="en-GB" sz="1400" dirty="0">
              <a:solidFill>
                <a:srgbClr val="FFFFFF"/>
              </a:solidFill>
              <a:latin typeface="Arial"/>
              <a:cs typeface="Arial" pitchFamily="34" charset="0"/>
            </a:endParaRPr>
          </a:p>
        </p:txBody>
      </p:sp>
      <p:sp>
        <p:nvSpPr>
          <p:cNvPr id="29" name="Text Box 4"/>
          <p:cNvSpPr txBox="1">
            <a:spLocks noChangeArrowheads="1"/>
          </p:cNvSpPr>
          <p:nvPr/>
        </p:nvSpPr>
        <p:spPr bwMode="auto">
          <a:xfrm>
            <a:off x="2353553" y="4406535"/>
            <a:ext cx="4572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0.9</a:t>
            </a:r>
            <a:endParaRPr lang="en-GB" sz="1400" dirty="0">
              <a:solidFill>
                <a:srgbClr val="FFFFFF"/>
              </a:solidFill>
              <a:latin typeface="Arial"/>
              <a:cs typeface="Arial" pitchFamily="34" charset="0"/>
            </a:endParaRPr>
          </a:p>
        </p:txBody>
      </p:sp>
      <p:sp>
        <p:nvSpPr>
          <p:cNvPr id="30" name="Text Box 4"/>
          <p:cNvSpPr txBox="1">
            <a:spLocks noChangeArrowheads="1"/>
          </p:cNvSpPr>
          <p:nvPr/>
        </p:nvSpPr>
        <p:spPr bwMode="auto">
          <a:xfrm>
            <a:off x="2353553" y="3911256"/>
            <a:ext cx="4572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8.2</a:t>
            </a:r>
            <a:endParaRPr lang="en-GB" sz="1400" dirty="0">
              <a:solidFill>
                <a:srgbClr val="FFFFFF"/>
              </a:solidFill>
              <a:latin typeface="Arial"/>
              <a:cs typeface="Arial" pitchFamily="34" charset="0"/>
            </a:endParaRPr>
          </a:p>
        </p:txBody>
      </p:sp>
      <p:sp>
        <p:nvSpPr>
          <p:cNvPr id="31" name="Text Box 4"/>
          <p:cNvSpPr txBox="1">
            <a:spLocks noChangeArrowheads="1"/>
          </p:cNvSpPr>
          <p:nvPr/>
        </p:nvSpPr>
        <p:spPr bwMode="auto">
          <a:xfrm>
            <a:off x="2343825" y="4639925"/>
            <a:ext cx="4572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cs typeface="Arial" pitchFamily="34" charset="0"/>
              </a:rPr>
              <a:t>3.3</a:t>
            </a:r>
            <a:endParaRPr lang="en-GB" sz="1400" dirty="0">
              <a:solidFill>
                <a:srgbClr val="FFFFFF"/>
              </a:solidFill>
              <a:latin typeface="Arial"/>
              <a:cs typeface="Arial" pitchFamily="34" charset="0"/>
            </a:endParaRPr>
          </a:p>
        </p:txBody>
      </p:sp>
      <p:sp>
        <p:nvSpPr>
          <p:cNvPr id="36" name="TextBox 35"/>
          <p:cNvSpPr txBox="1"/>
          <p:nvPr/>
        </p:nvSpPr>
        <p:spPr bwMode="auto">
          <a:xfrm>
            <a:off x="5096933" y="5842312"/>
            <a:ext cx="3800126" cy="384721"/>
          </a:xfrm>
          <a:prstGeom prst="rect">
            <a:avLst/>
          </a:prstGeom>
          <a:noFill/>
          <a:ln w="9525">
            <a:noFill/>
            <a:miter lim="800000"/>
            <a:headEnd/>
            <a:tailEnd/>
          </a:ln>
        </p:spPr>
        <p:txBody>
          <a:bodyPr wrap="square" lIns="0" tIns="0" rIns="0" rtlCol="0">
            <a:prstTxWarp prst="textNoShape">
              <a:avLst/>
            </a:prstTxWarp>
            <a:spAutoFit/>
          </a:bodyPr>
          <a:lstStyle/>
          <a:p>
            <a:pPr eaLnBrk="0" fontAlgn="auto" hangingPunct="0">
              <a:spcBef>
                <a:spcPts val="0"/>
              </a:spcBef>
              <a:spcAft>
                <a:spcPts val="0"/>
              </a:spcAft>
            </a:pPr>
            <a:r>
              <a:rPr lang="en-US" sz="1100" i="1" dirty="0" smtClean="0">
                <a:solidFill>
                  <a:srgbClr val="000000"/>
                </a:solidFill>
                <a:latin typeface="Arial"/>
                <a:ea typeface="Times New Roman" charset="0"/>
                <a:cs typeface="Times New Roman" charset="0"/>
              </a:rPr>
              <a:t>*Includes combined heat-and-power and lease and plant fuel</a:t>
            </a:r>
          </a:p>
          <a:p>
            <a:pPr eaLnBrk="0" fontAlgn="auto" hangingPunct="0">
              <a:spcBef>
                <a:spcPts val="0"/>
              </a:spcBef>
              <a:spcAft>
                <a:spcPts val="0"/>
              </a:spcAft>
            </a:pPr>
            <a:r>
              <a:rPr lang="en-US" sz="1100" i="1" dirty="0" smtClean="0">
                <a:solidFill>
                  <a:srgbClr val="000000"/>
                </a:solidFill>
                <a:latin typeface="Arial"/>
                <a:ea typeface="Times New Roman" charset="0"/>
                <a:cs typeface="Times New Roman" charset="0"/>
              </a:rPr>
              <a:t>**Includes pipeline fuel</a:t>
            </a:r>
          </a:p>
        </p:txBody>
      </p:sp>
      <p:sp>
        <p:nvSpPr>
          <p:cNvPr id="39" name="Title 38"/>
          <p:cNvSpPr>
            <a:spLocks noGrp="1"/>
          </p:cNvSpPr>
          <p:nvPr>
            <p:ph type="title"/>
          </p:nvPr>
        </p:nvSpPr>
        <p:spPr/>
        <p:txBody>
          <a:bodyPr/>
          <a:lstStyle/>
          <a:p>
            <a:r>
              <a:rPr lang="en-US" dirty="0" smtClean="0"/>
              <a:t>Natural gas consumption growth is driven by increased use in all sectors except residential</a:t>
            </a:r>
            <a:endParaRPr lang="en-US" dirty="0"/>
          </a:p>
        </p:txBody>
      </p:sp>
      <p:sp>
        <p:nvSpPr>
          <p:cNvPr id="45" name="Text Placeholder 41"/>
          <p:cNvSpPr>
            <a:spLocks noGrp="1"/>
          </p:cNvSpPr>
          <p:nvPr>
            <p:ph type="body" sz="quarter" idx="13"/>
          </p:nvPr>
        </p:nvSpPr>
        <p:spPr>
          <a:xfrm>
            <a:off x="5679140" y="874342"/>
            <a:ext cx="2867452" cy="548640"/>
          </a:xfrm>
        </p:spPr>
        <p:txBody>
          <a:bodyPr/>
          <a:lstStyle/>
          <a:p>
            <a:pPr algn="r" eaLnBrk="0" hangingPunct="0"/>
            <a:endParaRPr lang="en-US" dirty="0" smtClean="0">
              <a:solidFill>
                <a:schemeClr val="tx1"/>
              </a:solidFill>
            </a:endParaRPr>
          </a:p>
          <a:p>
            <a:pPr algn="r" eaLnBrk="0" hangingPunct="0"/>
            <a:endParaRPr lang="en-US" dirty="0" smtClean="0">
              <a:solidFill>
                <a:schemeClr val="tx1"/>
              </a:solidFill>
            </a:endParaRPr>
          </a:p>
          <a:p>
            <a:pPr algn="r" eaLnBrk="0" hangingPunct="0"/>
            <a:r>
              <a:rPr lang="en-US" dirty="0" smtClean="0">
                <a:solidFill>
                  <a:schemeClr val="tx1"/>
                </a:solidFill>
              </a:rPr>
              <a:t>billion cubic feet per day</a:t>
            </a:r>
            <a:endParaRPr lang="en-GB" dirty="0" smtClean="0">
              <a:solidFill>
                <a:schemeClr val="tx1"/>
              </a:solidFill>
            </a:endParaRPr>
          </a:p>
        </p:txBody>
      </p:sp>
      <p:sp>
        <p:nvSpPr>
          <p:cNvPr id="2" name="Rectangle 1"/>
          <p:cNvSpPr/>
          <p:nvPr/>
        </p:nvSpPr>
        <p:spPr>
          <a:xfrm>
            <a:off x="1207008" y="1853449"/>
            <a:ext cx="134112" cy="149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55" name="Rectangle 54"/>
          <p:cNvSpPr/>
          <p:nvPr/>
        </p:nvSpPr>
        <p:spPr>
          <a:xfrm>
            <a:off x="2504708" y="1853449"/>
            <a:ext cx="134112" cy="149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56" name="Rectangle 55"/>
          <p:cNvSpPr/>
          <p:nvPr/>
        </p:nvSpPr>
        <p:spPr>
          <a:xfrm>
            <a:off x="3876113" y="1853449"/>
            <a:ext cx="134112" cy="14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57" name="Rectangle 56"/>
          <p:cNvSpPr/>
          <p:nvPr/>
        </p:nvSpPr>
        <p:spPr>
          <a:xfrm>
            <a:off x="5545669" y="1853449"/>
            <a:ext cx="134112" cy="14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58" name="Rectangle 57"/>
          <p:cNvSpPr/>
          <p:nvPr/>
        </p:nvSpPr>
        <p:spPr>
          <a:xfrm>
            <a:off x="7085288" y="1853449"/>
            <a:ext cx="134112" cy="149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4" name="Rectangle 3"/>
          <p:cNvSpPr/>
          <p:nvPr/>
        </p:nvSpPr>
        <p:spPr>
          <a:xfrm>
            <a:off x="2999232" y="1858391"/>
            <a:ext cx="179578" cy="169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 name="TextBox 16"/>
          <p:cNvSpPr txBox="1"/>
          <p:nvPr/>
        </p:nvSpPr>
        <p:spPr bwMode="auto">
          <a:xfrm>
            <a:off x="2652347" y="1834007"/>
            <a:ext cx="955390"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Commercial</a:t>
            </a:r>
          </a:p>
        </p:txBody>
      </p:sp>
      <p:cxnSp>
        <p:nvCxnSpPr>
          <p:cNvPr id="54" name="Straight Connector 53"/>
          <p:cNvCxnSpPr/>
          <p:nvPr/>
        </p:nvCxnSpPr>
        <p:spPr>
          <a:xfrm>
            <a:off x="8199437" y="193230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199437" y="549236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199437" y="272478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199437" y="3901313"/>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199437" y="4693793"/>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199437" y="232244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199437" y="311492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199437" y="351726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199437" y="430364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99437" y="5083937"/>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67512" y="6391656"/>
            <a:ext cx="4158488"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568088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p:cNvSpPr>
            <a:spLocks noGrp="1"/>
          </p:cNvSpPr>
          <p:nvPr>
            <p:ph type="body" sz="quarter" idx="13"/>
          </p:nvPr>
        </p:nvSpPr>
        <p:spPr>
          <a:xfrm>
            <a:off x="684330" y="868246"/>
            <a:ext cx="5837560" cy="548640"/>
          </a:xfrm>
        </p:spPr>
        <p:txBody>
          <a:bodyPr/>
          <a:lstStyle/>
          <a:p>
            <a:pPr eaLnBrk="0" hangingPunct="0"/>
            <a:r>
              <a:rPr lang="en-US" dirty="0" smtClean="0">
                <a:solidFill>
                  <a:schemeClr val="tx1"/>
                </a:solidFill>
              </a:rPr>
              <a:t>U.S. natural gas imports and </a:t>
            </a:r>
            <a:r>
              <a:rPr lang="en-US" dirty="0" smtClean="0"/>
              <a:t>exports</a:t>
            </a:r>
            <a:endParaRPr lang="en-US" dirty="0" smtClean="0">
              <a:solidFill>
                <a:schemeClr val="tx1"/>
              </a:solidFill>
            </a:endParaRPr>
          </a:p>
          <a:p>
            <a:pPr eaLnBrk="0" hangingPunct="0"/>
            <a:r>
              <a:rPr lang="en-US" dirty="0" smtClean="0">
                <a:solidFill>
                  <a:schemeClr val="tx1"/>
                </a:solidFill>
              </a:rPr>
              <a:t>trillion cubic feet</a:t>
            </a:r>
            <a:endParaRPr lang="en-GB" dirty="0" smtClean="0">
              <a:solidFill>
                <a:schemeClr val="tx1"/>
              </a:solidFill>
            </a:endParaRPr>
          </a:p>
        </p:txBody>
      </p:sp>
      <p:graphicFrame>
        <p:nvGraphicFramePr>
          <p:cNvPr id="23" name="Object 2"/>
          <p:cNvGraphicFramePr>
            <a:graphicFrameLocks noGrp="1"/>
          </p:cNvGraphicFramePr>
          <p:nvPr>
            <p:ph type="chart" sz="quarter" idx="12"/>
            <p:extLst>
              <p:ext uri="{D42A27DB-BD31-4B8C-83A1-F6EECF244321}">
                <p14:modId xmlns:p14="http://schemas.microsoft.com/office/powerpoint/2010/main" val="3768452227"/>
              </p:ext>
            </p:extLst>
          </p:nvPr>
        </p:nvGraphicFramePr>
        <p:xfrm>
          <a:off x="640080" y="1527048"/>
          <a:ext cx="7947025" cy="437997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5"/>
          <p:cNvSpPr txBox="1">
            <a:spLocks noChangeArrowheads="1"/>
          </p:cNvSpPr>
          <p:nvPr/>
        </p:nvSpPr>
        <p:spPr bwMode="auto">
          <a:xfrm>
            <a:off x="310305" y="5087672"/>
            <a:ext cx="2516187"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3953"/>
                </a:solidFill>
                <a:latin typeface="Arial"/>
                <a:cs typeface="Arial" pitchFamily="34" charset="0"/>
              </a:rPr>
              <a:t>LNG imports</a:t>
            </a:r>
            <a:endParaRPr lang="en-US" sz="1400" dirty="0">
              <a:solidFill>
                <a:srgbClr val="003953"/>
              </a:solidFill>
              <a:latin typeface="Arial"/>
              <a:cs typeface="Arial" pitchFamily="34" charset="0"/>
            </a:endParaRPr>
          </a:p>
        </p:txBody>
      </p:sp>
      <p:cxnSp>
        <p:nvCxnSpPr>
          <p:cNvPr id="15" name="Straight Arrow Connector 14"/>
          <p:cNvCxnSpPr/>
          <p:nvPr/>
        </p:nvCxnSpPr>
        <p:spPr bwMode="auto">
          <a:xfrm flipV="1">
            <a:off x="1536192" y="4329356"/>
            <a:ext cx="113620" cy="803126"/>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14" name="Text Placeholder 7"/>
          <p:cNvSpPr>
            <a:spLocks noGrp="1"/>
          </p:cNvSpPr>
          <p:nvPr>
            <p:ph type="body" sz="quarter" idx="15"/>
          </p:nvPr>
        </p:nvSpPr>
        <p:spPr>
          <a:xfrm>
            <a:off x="640080" y="5904106"/>
            <a:ext cx="7946136" cy="246888"/>
          </a:xfrm>
        </p:spPr>
        <p:txBody>
          <a:bodyPr/>
          <a:lstStyle/>
          <a:p>
            <a:r>
              <a:rPr lang="en-US" dirty="0" smtClean="0"/>
              <a:t>Source:  EIA, Annual Energy Outlook 2015</a:t>
            </a:r>
          </a:p>
        </p:txBody>
      </p:sp>
      <p:sp>
        <p:nvSpPr>
          <p:cNvPr id="2" name="Slide Number Placeholder 1"/>
          <p:cNvSpPr>
            <a:spLocks noGrp="1"/>
          </p:cNvSpPr>
          <p:nvPr>
            <p:ph type="sldNum" sz="quarter" idx="11"/>
          </p:nvPr>
        </p:nvSpPr>
        <p:spPr/>
        <p:txBody>
          <a:bodyPr/>
          <a:lstStyle/>
          <a:p>
            <a:fld id="{2D80C5C9-96E0-47EC-B500-37C5FE284639}" type="slidenum">
              <a:rPr lang="en-US" smtClean="0">
                <a:solidFill>
                  <a:srgbClr val="000000"/>
                </a:solidFill>
              </a:rPr>
              <a:pPr/>
              <a:t>28</a:t>
            </a:fld>
            <a:endParaRPr lang="en-US" dirty="0">
              <a:solidFill>
                <a:srgbClr val="000000"/>
              </a:solidFill>
            </a:endParaRPr>
          </a:p>
        </p:txBody>
      </p:sp>
      <p:sp>
        <p:nvSpPr>
          <p:cNvPr id="30" name="Text Placeholder 41"/>
          <p:cNvSpPr>
            <a:spLocks noGrp="1"/>
          </p:cNvSpPr>
          <p:nvPr>
            <p:ph type="body" sz="quarter" idx="13"/>
          </p:nvPr>
        </p:nvSpPr>
        <p:spPr>
          <a:xfrm>
            <a:off x="5679140" y="874342"/>
            <a:ext cx="2867452" cy="548640"/>
          </a:xfrm>
        </p:spPr>
        <p:txBody>
          <a:bodyPr/>
          <a:lstStyle/>
          <a:p>
            <a:pPr algn="r" eaLnBrk="0" hangingPunct="0"/>
            <a:endParaRPr lang="en-US" dirty="0" smtClean="0">
              <a:solidFill>
                <a:schemeClr val="tx1"/>
              </a:solidFill>
            </a:endParaRPr>
          </a:p>
          <a:p>
            <a:pPr algn="r" eaLnBrk="0" hangingPunct="0"/>
            <a:endParaRPr lang="en-US" dirty="0" smtClean="0">
              <a:solidFill>
                <a:schemeClr val="tx1"/>
              </a:solidFill>
            </a:endParaRPr>
          </a:p>
          <a:p>
            <a:pPr algn="r" eaLnBrk="0" hangingPunct="0"/>
            <a:r>
              <a:rPr lang="en-US" dirty="0" smtClean="0">
                <a:solidFill>
                  <a:schemeClr val="tx1"/>
                </a:solidFill>
              </a:rPr>
              <a:t>billion cubic feet per day</a:t>
            </a:r>
            <a:endParaRPr lang="en-GB" dirty="0" smtClean="0">
              <a:solidFill>
                <a:schemeClr val="tx1"/>
              </a:solidFill>
            </a:endParaRPr>
          </a:p>
        </p:txBody>
      </p:sp>
      <p:sp>
        <p:nvSpPr>
          <p:cNvPr id="4" name="Title 3"/>
          <p:cNvSpPr>
            <a:spLocks noGrp="1"/>
          </p:cNvSpPr>
          <p:nvPr>
            <p:ph type="title"/>
          </p:nvPr>
        </p:nvSpPr>
        <p:spPr>
          <a:xfrm>
            <a:off x="590549" y="92201"/>
            <a:ext cx="8279131" cy="765049"/>
          </a:xfrm>
        </p:spPr>
        <p:txBody>
          <a:bodyPr/>
          <a:lstStyle/>
          <a:p>
            <a:r>
              <a:rPr lang="en-US" sz="2200" dirty="0" smtClean="0"/>
              <a:t>Projected U.S. </a:t>
            </a:r>
            <a:r>
              <a:rPr lang="en-US" sz="2200" dirty="0"/>
              <a:t>natural gas </a:t>
            </a:r>
            <a:r>
              <a:rPr lang="en-US" sz="2200" dirty="0" smtClean="0"/>
              <a:t>exports reflect the spread between domestic natural gas prices and world energy prices</a:t>
            </a:r>
            <a:endParaRPr lang="en-US" sz="2200" dirty="0"/>
          </a:p>
        </p:txBody>
      </p:sp>
      <p:cxnSp>
        <p:nvCxnSpPr>
          <p:cNvPr id="39" name="Straight Connector 38"/>
          <p:cNvCxnSpPr/>
          <p:nvPr/>
        </p:nvCxnSpPr>
        <p:spPr bwMode="auto">
          <a:xfrm flipH="1" flipV="1">
            <a:off x="2095493" y="1708860"/>
            <a:ext cx="3334" cy="3801696"/>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40" name="Text Box 8"/>
          <p:cNvSpPr txBox="1">
            <a:spLocks noChangeArrowheads="1"/>
          </p:cNvSpPr>
          <p:nvPr/>
        </p:nvSpPr>
        <p:spPr bwMode="auto">
          <a:xfrm>
            <a:off x="2805198" y="1407665"/>
            <a:ext cx="4902740" cy="260824"/>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Projections</a:t>
            </a:r>
          </a:p>
        </p:txBody>
      </p:sp>
      <p:sp>
        <p:nvSpPr>
          <p:cNvPr id="41" name="Text Box 9"/>
          <p:cNvSpPr txBox="1">
            <a:spLocks noChangeArrowheads="1"/>
          </p:cNvSpPr>
          <p:nvPr/>
        </p:nvSpPr>
        <p:spPr bwMode="auto">
          <a:xfrm>
            <a:off x="455384" y="1407665"/>
            <a:ext cx="2120630" cy="270552"/>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History</a:t>
            </a:r>
          </a:p>
        </p:txBody>
      </p:sp>
      <p:sp>
        <p:nvSpPr>
          <p:cNvPr id="43" name="Text Box 4"/>
          <p:cNvSpPr txBox="1">
            <a:spLocks noChangeArrowheads="1"/>
          </p:cNvSpPr>
          <p:nvPr/>
        </p:nvSpPr>
        <p:spPr bwMode="auto">
          <a:xfrm>
            <a:off x="1646629" y="144368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1" name="Text Box 15"/>
          <p:cNvSpPr txBox="1">
            <a:spLocks noChangeArrowheads="1"/>
          </p:cNvSpPr>
          <p:nvPr/>
        </p:nvSpPr>
        <p:spPr bwMode="auto">
          <a:xfrm>
            <a:off x="8196512" y="4653412"/>
            <a:ext cx="60611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-10</a:t>
            </a:r>
            <a:endParaRPr lang="en-US" sz="1400" dirty="0">
              <a:solidFill>
                <a:srgbClr val="000000"/>
              </a:solidFill>
              <a:latin typeface="Arial"/>
              <a:cs typeface="Arial" pitchFamily="34" charset="0"/>
            </a:endParaRPr>
          </a:p>
        </p:txBody>
      </p:sp>
      <p:sp>
        <p:nvSpPr>
          <p:cNvPr id="24" name="Text Box 15"/>
          <p:cNvSpPr txBox="1">
            <a:spLocks noChangeArrowheads="1"/>
          </p:cNvSpPr>
          <p:nvPr/>
        </p:nvSpPr>
        <p:spPr bwMode="auto">
          <a:xfrm>
            <a:off x="8196512" y="4067500"/>
            <a:ext cx="425794"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0</a:t>
            </a:r>
            <a:endParaRPr lang="en-US" sz="1400" dirty="0">
              <a:solidFill>
                <a:srgbClr val="000000"/>
              </a:solidFill>
              <a:latin typeface="Arial"/>
              <a:cs typeface="Arial" pitchFamily="34" charset="0"/>
            </a:endParaRPr>
          </a:p>
        </p:txBody>
      </p:sp>
      <p:sp>
        <p:nvSpPr>
          <p:cNvPr id="26" name="Text Box 15"/>
          <p:cNvSpPr txBox="1">
            <a:spLocks noChangeArrowheads="1"/>
          </p:cNvSpPr>
          <p:nvPr/>
        </p:nvSpPr>
        <p:spPr bwMode="auto">
          <a:xfrm>
            <a:off x="8196512" y="3489725"/>
            <a:ext cx="520768"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10</a:t>
            </a:r>
            <a:endParaRPr lang="en-US" sz="1400" dirty="0">
              <a:solidFill>
                <a:srgbClr val="000000"/>
              </a:solidFill>
              <a:latin typeface="Arial"/>
              <a:cs typeface="Arial" pitchFamily="34" charset="0"/>
            </a:endParaRPr>
          </a:p>
        </p:txBody>
      </p:sp>
      <p:sp>
        <p:nvSpPr>
          <p:cNvPr id="28" name="Text Box 15"/>
          <p:cNvSpPr txBox="1">
            <a:spLocks noChangeArrowheads="1"/>
          </p:cNvSpPr>
          <p:nvPr/>
        </p:nvSpPr>
        <p:spPr bwMode="auto">
          <a:xfrm>
            <a:off x="8196512" y="2920088"/>
            <a:ext cx="60611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20</a:t>
            </a:r>
            <a:endParaRPr lang="en-US" sz="1400" dirty="0">
              <a:solidFill>
                <a:srgbClr val="000000"/>
              </a:solidFill>
              <a:latin typeface="Arial"/>
              <a:cs typeface="Arial" pitchFamily="34" charset="0"/>
            </a:endParaRPr>
          </a:p>
        </p:txBody>
      </p:sp>
      <p:cxnSp>
        <p:nvCxnSpPr>
          <p:cNvPr id="55" name="Straight Connector 54"/>
          <p:cNvCxnSpPr/>
          <p:nvPr/>
        </p:nvCxnSpPr>
        <p:spPr bwMode="auto">
          <a:xfrm flipH="1" flipV="1">
            <a:off x="4200723" y="1708844"/>
            <a:ext cx="3334" cy="3801696"/>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cxnSp>
        <p:nvCxnSpPr>
          <p:cNvPr id="56" name="Straight Connector 55"/>
          <p:cNvCxnSpPr/>
          <p:nvPr/>
        </p:nvCxnSpPr>
        <p:spPr bwMode="auto">
          <a:xfrm flipH="1" flipV="1">
            <a:off x="6305953" y="1708828"/>
            <a:ext cx="3334" cy="3801696"/>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65" name="Text Box 4"/>
          <p:cNvSpPr txBox="1">
            <a:spLocks noChangeArrowheads="1"/>
          </p:cNvSpPr>
          <p:nvPr/>
        </p:nvSpPr>
        <p:spPr bwMode="auto">
          <a:xfrm>
            <a:off x="3749749" y="144368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66" name="Text Box 4"/>
          <p:cNvSpPr txBox="1">
            <a:spLocks noChangeArrowheads="1"/>
          </p:cNvSpPr>
          <p:nvPr/>
        </p:nvSpPr>
        <p:spPr bwMode="auto">
          <a:xfrm>
            <a:off x="5846773" y="144368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cxnSp>
        <p:nvCxnSpPr>
          <p:cNvPr id="67" name="Straight Arrow Connector 66"/>
          <p:cNvCxnSpPr/>
          <p:nvPr/>
        </p:nvCxnSpPr>
        <p:spPr bwMode="auto">
          <a:xfrm>
            <a:off x="3267456" y="2919756"/>
            <a:ext cx="333093" cy="106389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70" name="Text Box 15"/>
          <p:cNvSpPr txBox="1">
            <a:spLocks noChangeArrowheads="1"/>
          </p:cNvSpPr>
          <p:nvPr/>
        </p:nvSpPr>
        <p:spPr bwMode="auto">
          <a:xfrm>
            <a:off x="8190416" y="2350380"/>
            <a:ext cx="60611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30</a:t>
            </a:r>
            <a:endParaRPr lang="en-US" sz="1400" dirty="0">
              <a:solidFill>
                <a:srgbClr val="000000"/>
              </a:solidFill>
              <a:latin typeface="Arial"/>
              <a:cs typeface="Arial" pitchFamily="34" charset="0"/>
            </a:endParaRPr>
          </a:p>
        </p:txBody>
      </p:sp>
      <p:sp>
        <p:nvSpPr>
          <p:cNvPr id="72" name="Text Box 15"/>
          <p:cNvSpPr txBox="1">
            <a:spLocks noChangeArrowheads="1"/>
          </p:cNvSpPr>
          <p:nvPr/>
        </p:nvSpPr>
        <p:spPr bwMode="auto">
          <a:xfrm>
            <a:off x="8190416" y="1764468"/>
            <a:ext cx="425794"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40</a:t>
            </a:r>
            <a:endParaRPr lang="en-US" sz="1400" dirty="0">
              <a:solidFill>
                <a:srgbClr val="000000"/>
              </a:solidFill>
              <a:latin typeface="Arial"/>
              <a:cs typeface="Arial" pitchFamily="34" charset="0"/>
            </a:endParaRPr>
          </a:p>
        </p:txBody>
      </p:sp>
      <p:sp>
        <p:nvSpPr>
          <p:cNvPr id="88" name="Text Box 15"/>
          <p:cNvSpPr txBox="1">
            <a:spLocks noChangeArrowheads="1"/>
          </p:cNvSpPr>
          <p:nvPr/>
        </p:nvSpPr>
        <p:spPr bwMode="auto">
          <a:xfrm>
            <a:off x="8202608" y="5228811"/>
            <a:ext cx="66707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-20</a:t>
            </a:r>
            <a:endParaRPr lang="en-US" sz="1400" dirty="0">
              <a:solidFill>
                <a:srgbClr val="000000"/>
              </a:solidFill>
              <a:latin typeface="Arial"/>
              <a:cs typeface="Arial" pitchFamily="34" charset="0"/>
            </a:endParaRPr>
          </a:p>
        </p:txBody>
      </p:sp>
      <p:grpSp>
        <p:nvGrpSpPr>
          <p:cNvPr id="104" name="Group 103"/>
          <p:cNvGrpSpPr/>
          <p:nvPr/>
        </p:nvGrpSpPr>
        <p:grpSpPr>
          <a:xfrm>
            <a:off x="3933822" y="1692512"/>
            <a:ext cx="257765" cy="3884376"/>
            <a:chOff x="3933822" y="1692512"/>
            <a:chExt cx="257765" cy="3706161"/>
          </a:xfrm>
        </p:grpSpPr>
        <p:sp>
          <p:nvSpPr>
            <p:cNvPr id="93" name="Rectangle 92"/>
            <p:cNvSpPr/>
            <p:nvPr/>
          </p:nvSpPr>
          <p:spPr>
            <a:xfrm>
              <a:off x="4027148" y="1697182"/>
              <a:ext cx="164439" cy="3701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4" name="Rectangle 93"/>
            <p:cNvSpPr/>
            <p:nvPr/>
          </p:nvSpPr>
          <p:spPr>
            <a:xfrm>
              <a:off x="3933822" y="1692512"/>
              <a:ext cx="194548" cy="3701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3" name="Group 2"/>
          <p:cNvGrpSpPr/>
          <p:nvPr/>
        </p:nvGrpSpPr>
        <p:grpSpPr>
          <a:xfrm>
            <a:off x="6110290" y="1690047"/>
            <a:ext cx="187096" cy="3839427"/>
            <a:chOff x="6110290" y="1690047"/>
            <a:chExt cx="187096" cy="3839427"/>
          </a:xfrm>
        </p:grpSpPr>
        <p:sp>
          <p:nvSpPr>
            <p:cNvPr id="96" name="Rectangle 95"/>
            <p:cNvSpPr/>
            <p:nvPr/>
          </p:nvSpPr>
          <p:spPr>
            <a:xfrm>
              <a:off x="6174894" y="1690047"/>
              <a:ext cx="122492" cy="3832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7" name="Rectangle 96"/>
            <p:cNvSpPr/>
            <p:nvPr/>
          </p:nvSpPr>
          <p:spPr>
            <a:xfrm>
              <a:off x="6110290" y="1697181"/>
              <a:ext cx="130885" cy="3832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cxnSp>
        <p:nvCxnSpPr>
          <p:cNvPr id="98" name="Straight Arrow Connector 97"/>
          <p:cNvCxnSpPr/>
          <p:nvPr/>
        </p:nvCxnSpPr>
        <p:spPr bwMode="auto">
          <a:xfrm flipH="1">
            <a:off x="6106847" y="2154956"/>
            <a:ext cx="274705" cy="100837"/>
          </a:xfrm>
          <a:prstGeom prst="straightConnector1">
            <a:avLst/>
          </a:prstGeom>
          <a:solidFill>
            <a:schemeClr val="accent1"/>
          </a:solidFill>
          <a:ln w="25400" cap="flat" cmpd="sng" algn="ctr">
            <a:solidFill>
              <a:schemeClr val="accent2"/>
            </a:solidFill>
            <a:prstDash val="solid"/>
            <a:round/>
            <a:headEnd type="none" w="med" len="med"/>
            <a:tailEnd type="triangle" w="lg" len="lg"/>
          </a:ln>
          <a:effectLst/>
        </p:spPr>
      </p:cxnSp>
      <p:cxnSp>
        <p:nvCxnSpPr>
          <p:cNvPr id="99" name="Straight Arrow Connector 98"/>
          <p:cNvCxnSpPr>
            <a:endCxn id="97" idx="1"/>
          </p:cNvCxnSpPr>
          <p:nvPr/>
        </p:nvCxnSpPr>
        <p:spPr bwMode="auto">
          <a:xfrm flipH="1">
            <a:off x="6110290" y="3366849"/>
            <a:ext cx="334208" cy="246479"/>
          </a:xfrm>
          <a:prstGeom prst="straightConnector1">
            <a:avLst/>
          </a:prstGeom>
          <a:solidFill>
            <a:schemeClr val="accent1"/>
          </a:solidFill>
          <a:ln w="25400" cap="flat" cmpd="sng" algn="ctr">
            <a:solidFill>
              <a:schemeClr val="accent5"/>
            </a:solidFill>
            <a:prstDash val="solid"/>
            <a:round/>
            <a:headEnd type="none" w="med" len="med"/>
            <a:tailEnd type="triangle" w="lg" len="lg"/>
          </a:ln>
          <a:effectLst/>
        </p:spPr>
      </p:cxnSp>
      <p:sp>
        <p:nvSpPr>
          <p:cNvPr id="100" name="Text Box 9"/>
          <p:cNvSpPr txBox="1">
            <a:spLocks noChangeArrowheads="1"/>
          </p:cNvSpPr>
          <p:nvPr/>
        </p:nvSpPr>
        <p:spPr bwMode="auto">
          <a:xfrm>
            <a:off x="2271943" y="5051834"/>
            <a:ext cx="1625336"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Reference</a:t>
            </a:r>
            <a:endParaRPr lang="en-US" sz="1400" dirty="0">
              <a:solidFill>
                <a:srgbClr val="000000"/>
              </a:solidFill>
              <a:latin typeface="Arial"/>
              <a:cs typeface="Arial" pitchFamily="34" charset="0"/>
            </a:endParaRPr>
          </a:p>
        </p:txBody>
      </p:sp>
      <p:sp>
        <p:nvSpPr>
          <p:cNvPr id="101" name="Text Box 9"/>
          <p:cNvSpPr txBox="1">
            <a:spLocks noChangeArrowheads="1"/>
          </p:cNvSpPr>
          <p:nvPr/>
        </p:nvSpPr>
        <p:spPr bwMode="auto">
          <a:xfrm>
            <a:off x="6493265" y="5051834"/>
            <a:ext cx="1628542"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Low Oil Price</a:t>
            </a:r>
            <a:endParaRPr lang="en-US" sz="1400" dirty="0">
              <a:solidFill>
                <a:srgbClr val="000000"/>
              </a:solidFill>
              <a:latin typeface="Arial"/>
              <a:cs typeface="Arial" pitchFamily="34" charset="0"/>
            </a:endParaRPr>
          </a:p>
        </p:txBody>
      </p:sp>
      <p:sp>
        <p:nvSpPr>
          <p:cNvPr id="102" name="Text Box 9"/>
          <p:cNvSpPr txBox="1">
            <a:spLocks noChangeArrowheads="1"/>
          </p:cNvSpPr>
          <p:nvPr/>
        </p:nvSpPr>
        <p:spPr bwMode="auto">
          <a:xfrm>
            <a:off x="4296373" y="4954298"/>
            <a:ext cx="1865376"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High Oil and Gas Resource</a:t>
            </a:r>
            <a:endParaRPr lang="en-US" sz="1400" dirty="0">
              <a:solidFill>
                <a:srgbClr val="000000"/>
              </a:solidFill>
              <a:latin typeface="Arial"/>
              <a:cs typeface="Arial" pitchFamily="34" charset="0"/>
            </a:endParaRPr>
          </a:p>
        </p:txBody>
      </p:sp>
      <p:sp>
        <p:nvSpPr>
          <p:cNvPr id="54" name="Text Box 15"/>
          <p:cNvSpPr txBox="1">
            <a:spLocks noChangeArrowheads="1"/>
          </p:cNvSpPr>
          <p:nvPr/>
        </p:nvSpPr>
        <p:spPr bwMode="auto">
          <a:xfrm>
            <a:off x="6444498" y="3049695"/>
            <a:ext cx="1635770" cy="516880"/>
          </a:xfrm>
          <a:prstGeom prst="rect">
            <a:avLst/>
          </a:prstGeom>
          <a:noFill/>
          <a:ln w="9525" algn="ctr">
            <a:noFill/>
            <a:miter lim="800000"/>
            <a:headEnd/>
            <a:tailEnd/>
          </a:ln>
        </p:spPr>
        <p:txBody>
          <a:bodyPr/>
          <a:lstStyle/>
          <a:p>
            <a:pPr fontAlgn="auto">
              <a:spcBef>
                <a:spcPts val="0"/>
              </a:spcBef>
              <a:spcAft>
                <a:spcPts val="0"/>
              </a:spcAft>
            </a:pPr>
            <a:r>
              <a:rPr lang="en-US" sz="1400" dirty="0" smtClean="0">
                <a:solidFill>
                  <a:srgbClr val="A33340"/>
                </a:solidFill>
                <a:latin typeface="Arial"/>
                <a:cs typeface="Arial" pitchFamily="34" charset="0"/>
              </a:rPr>
              <a:t>Pipeline exports to Mexico</a:t>
            </a:r>
            <a:endParaRPr lang="en-US" sz="1400" dirty="0">
              <a:solidFill>
                <a:srgbClr val="A33340"/>
              </a:solidFill>
              <a:latin typeface="Arial"/>
              <a:cs typeface="Arial" pitchFamily="34" charset="0"/>
            </a:endParaRPr>
          </a:p>
        </p:txBody>
      </p:sp>
      <p:sp>
        <p:nvSpPr>
          <p:cNvPr id="20" name="Text Box 14"/>
          <p:cNvSpPr txBox="1">
            <a:spLocks noChangeArrowheads="1"/>
          </p:cNvSpPr>
          <p:nvPr/>
        </p:nvSpPr>
        <p:spPr bwMode="auto">
          <a:xfrm>
            <a:off x="6341602" y="1890211"/>
            <a:ext cx="1617065" cy="552099"/>
          </a:xfrm>
          <a:prstGeom prst="rect">
            <a:avLst/>
          </a:prstGeom>
          <a:noFill/>
          <a:ln w="9525" algn="ctr">
            <a:noFill/>
            <a:miter lim="800000"/>
            <a:headEnd/>
            <a:tailEnd/>
          </a:ln>
        </p:spPr>
        <p:txBody>
          <a:bodyPr/>
          <a:lstStyle/>
          <a:p>
            <a:pPr fontAlgn="auto">
              <a:spcBef>
                <a:spcPts val="0"/>
              </a:spcBef>
              <a:spcAft>
                <a:spcPts val="0"/>
              </a:spcAft>
            </a:pPr>
            <a:r>
              <a:rPr lang="en-US" sz="1400" dirty="0" smtClean="0">
                <a:solidFill>
                  <a:srgbClr val="BD732A"/>
                </a:solidFill>
                <a:latin typeface="Arial"/>
                <a:cs typeface="Arial" pitchFamily="34" charset="0"/>
              </a:rPr>
              <a:t>Lower 48 states LNG exports</a:t>
            </a:r>
            <a:endParaRPr lang="en-US" sz="1400" dirty="0">
              <a:solidFill>
                <a:srgbClr val="BD732A"/>
              </a:solidFill>
              <a:latin typeface="Arial"/>
              <a:cs typeface="Arial" pitchFamily="34" charset="0"/>
            </a:endParaRPr>
          </a:p>
        </p:txBody>
      </p:sp>
      <p:sp>
        <p:nvSpPr>
          <p:cNvPr id="73" name="Text Box 15"/>
          <p:cNvSpPr txBox="1">
            <a:spLocks noChangeArrowheads="1"/>
          </p:cNvSpPr>
          <p:nvPr/>
        </p:nvSpPr>
        <p:spPr bwMode="auto">
          <a:xfrm>
            <a:off x="1851994" y="4633404"/>
            <a:ext cx="2516187" cy="260127"/>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675005"/>
                </a:solidFill>
                <a:latin typeface="Arial"/>
                <a:cs typeface="Arial" pitchFamily="34" charset="0"/>
              </a:rPr>
              <a:t>Pipeline exports to Canada</a:t>
            </a:r>
            <a:endParaRPr lang="en-US" sz="1400" dirty="0">
              <a:solidFill>
                <a:srgbClr val="675005"/>
              </a:solidFill>
              <a:latin typeface="Arial"/>
              <a:cs typeface="Arial" pitchFamily="34" charset="0"/>
            </a:endParaRPr>
          </a:p>
        </p:txBody>
      </p:sp>
      <p:sp>
        <p:nvSpPr>
          <p:cNvPr id="12" name="Text Box 15"/>
          <p:cNvSpPr txBox="1">
            <a:spLocks noChangeArrowheads="1"/>
          </p:cNvSpPr>
          <p:nvPr/>
        </p:nvSpPr>
        <p:spPr bwMode="auto">
          <a:xfrm>
            <a:off x="4549409" y="4610560"/>
            <a:ext cx="2823947" cy="43733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5D9732"/>
                </a:solidFill>
                <a:latin typeface="Arial"/>
                <a:cs typeface="Arial" pitchFamily="34" charset="0"/>
              </a:rPr>
              <a:t>Pipeline imports from Canada</a:t>
            </a:r>
            <a:endParaRPr lang="en-US" sz="1400" dirty="0">
              <a:solidFill>
                <a:srgbClr val="5D9732"/>
              </a:solidFill>
              <a:latin typeface="Arial"/>
              <a:cs typeface="Arial" pitchFamily="34" charset="0"/>
            </a:endParaRPr>
          </a:p>
        </p:txBody>
      </p:sp>
      <p:sp>
        <p:nvSpPr>
          <p:cNvPr id="53" name="Text Box 14"/>
          <p:cNvSpPr txBox="1">
            <a:spLocks noChangeArrowheads="1"/>
          </p:cNvSpPr>
          <p:nvPr/>
        </p:nvSpPr>
        <p:spPr bwMode="auto">
          <a:xfrm>
            <a:off x="1954307" y="2650064"/>
            <a:ext cx="2492969"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Alaska LNG exports</a:t>
            </a:r>
            <a:endParaRPr lang="en-US" sz="1400" dirty="0">
              <a:solidFill>
                <a:srgbClr val="000000"/>
              </a:solidFill>
              <a:latin typeface="Arial"/>
              <a:cs typeface="Arial" pitchFamily="34" charset="0"/>
            </a:endParaRPr>
          </a:p>
        </p:txBody>
      </p:sp>
      <p:cxnSp>
        <p:nvCxnSpPr>
          <p:cNvPr id="106" name="Straight Arrow Connector 105"/>
          <p:cNvCxnSpPr/>
          <p:nvPr/>
        </p:nvCxnSpPr>
        <p:spPr bwMode="auto">
          <a:xfrm flipH="1" flipV="1">
            <a:off x="4726660" y="4510484"/>
            <a:ext cx="185250" cy="241871"/>
          </a:xfrm>
          <a:prstGeom prst="straightConnector1">
            <a:avLst/>
          </a:prstGeom>
          <a:solidFill>
            <a:schemeClr val="accent1"/>
          </a:solidFill>
          <a:ln w="25400" cap="flat" cmpd="sng" algn="ctr">
            <a:solidFill>
              <a:schemeClr val="accent3"/>
            </a:solidFill>
            <a:prstDash val="solid"/>
            <a:round/>
            <a:headEnd type="none" w="med" len="med"/>
            <a:tailEnd type="triangle" w="lg" len="lg"/>
          </a:ln>
          <a:effectLst/>
        </p:spPr>
      </p:cxnSp>
      <p:grpSp>
        <p:nvGrpSpPr>
          <p:cNvPr id="117" name="Group 116"/>
          <p:cNvGrpSpPr/>
          <p:nvPr/>
        </p:nvGrpSpPr>
        <p:grpSpPr>
          <a:xfrm>
            <a:off x="3971011" y="4187355"/>
            <a:ext cx="232921" cy="548166"/>
            <a:chOff x="3971011" y="4187355"/>
            <a:chExt cx="232921" cy="548166"/>
          </a:xfrm>
        </p:grpSpPr>
        <p:cxnSp>
          <p:nvCxnSpPr>
            <p:cNvPr id="108" name="Straight Arrow Connector 107"/>
            <p:cNvCxnSpPr/>
            <p:nvPr/>
          </p:nvCxnSpPr>
          <p:spPr bwMode="auto">
            <a:xfrm flipV="1">
              <a:off x="4027148" y="4187355"/>
              <a:ext cx="176784" cy="84048"/>
            </a:xfrm>
            <a:prstGeom prst="straightConnector1">
              <a:avLst/>
            </a:prstGeom>
            <a:solidFill>
              <a:schemeClr val="accent1"/>
            </a:solidFill>
            <a:ln w="25400" cap="flat" cmpd="sng" algn="ctr">
              <a:solidFill>
                <a:schemeClr val="accent6"/>
              </a:solidFill>
              <a:prstDash val="solid"/>
              <a:round/>
              <a:headEnd type="none" w="med" len="med"/>
              <a:tailEnd type="triangle" w="lg" len="lg"/>
            </a:ln>
            <a:effectLst/>
          </p:spPr>
        </p:cxnSp>
        <p:cxnSp>
          <p:nvCxnSpPr>
            <p:cNvPr id="112" name="Straight Arrow Connector 111"/>
            <p:cNvCxnSpPr/>
            <p:nvPr/>
          </p:nvCxnSpPr>
          <p:spPr bwMode="auto">
            <a:xfrm flipV="1">
              <a:off x="3971011" y="4266640"/>
              <a:ext cx="56810" cy="468881"/>
            </a:xfrm>
            <a:prstGeom prst="straightConnector1">
              <a:avLst/>
            </a:prstGeom>
            <a:solidFill>
              <a:schemeClr val="accent1"/>
            </a:solidFill>
            <a:ln w="25400" cap="flat" cmpd="sng" algn="ctr">
              <a:solidFill>
                <a:schemeClr val="accent6"/>
              </a:solidFill>
              <a:prstDash val="solid"/>
              <a:round/>
              <a:headEnd type="none" w="med" len="med"/>
              <a:tailEnd type="none" w="lg" len="lg"/>
            </a:ln>
            <a:effectLst/>
          </p:spPr>
        </p:cxnSp>
      </p:grpSp>
      <p:sp>
        <p:nvSpPr>
          <p:cNvPr id="5" name="Footer Placeholder 4"/>
          <p:cNvSpPr>
            <a:spLocks noGrp="1"/>
          </p:cNvSpPr>
          <p:nvPr>
            <p:ph type="ftr" sz="quarter" idx="3"/>
          </p:nvPr>
        </p:nvSpPr>
        <p:spPr>
          <a:xfrm>
            <a:off x="667512" y="6391656"/>
            <a:ext cx="3881897"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60946415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and long-term outlook: </a:t>
            </a:r>
            <a:r>
              <a:rPr lang="en-US" dirty="0" smtClean="0"/>
              <a:t>Electricity</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29</a:t>
            </a:fld>
            <a:endParaRPr lang="en-US" dirty="0">
              <a:solidFill>
                <a:srgbClr val="000000"/>
              </a:solidFill>
            </a:endParaRPr>
          </a:p>
        </p:txBody>
      </p:sp>
      <p:sp>
        <p:nvSpPr>
          <p:cNvPr id="4" name="Footer Placeholder 3"/>
          <p:cNvSpPr>
            <a:spLocks noGrp="1"/>
          </p:cNvSpPr>
          <p:nvPr>
            <p:ph type="ftr" sz="quarter" idx="3"/>
          </p:nvPr>
        </p:nvSpPr>
        <p:spPr>
          <a:xfrm>
            <a:off x="667511" y="6391656"/>
            <a:ext cx="3921421"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776940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
            </a:r>
            <a:r>
              <a:rPr lang="en-US" i="1" dirty="0" smtClean="0"/>
              <a:t>AEO2015</a:t>
            </a:r>
            <a:endParaRPr lang="en-US" i="1"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3</a:t>
            </a:fld>
            <a:endParaRPr lang="en-US" dirty="0">
              <a:solidFill>
                <a:srgbClr val="000000"/>
              </a:solidFill>
            </a:endParaRPr>
          </a:p>
        </p:txBody>
      </p:sp>
      <p:sp>
        <p:nvSpPr>
          <p:cNvPr id="4" name="Footer Placeholder 3"/>
          <p:cNvSpPr>
            <a:spLocks noGrp="1"/>
          </p:cNvSpPr>
          <p:nvPr>
            <p:ph type="ftr" sz="quarter" idx="3"/>
          </p:nvPr>
        </p:nvSpPr>
        <p:spPr>
          <a:xfrm>
            <a:off x="667512" y="6391656"/>
            <a:ext cx="3691128"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178883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2"/>
          <p:cNvGraphicFramePr>
            <a:graphicFrameLocks noGrp="1"/>
          </p:cNvGraphicFramePr>
          <p:nvPr>
            <p:ph type="chart" sz="quarter" idx="12"/>
            <p:extLst>
              <p:ext uri="{D42A27DB-BD31-4B8C-83A1-F6EECF244321}">
                <p14:modId xmlns:p14="http://schemas.microsoft.com/office/powerpoint/2010/main" val="1790056740"/>
              </p:ext>
            </p:extLst>
          </p:nvPr>
        </p:nvGraphicFramePr>
        <p:xfrm>
          <a:off x="640080" y="1527047"/>
          <a:ext cx="7947025" cy="437997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p:cNvSpPr>
            <a:spLocks noGrp="1" noChangeArrowheads="1"/>
          </p:cNvSpPr>
          <p:nvPr>
            <p:ph type="title"/>
          </p:nvPr>
        </p:nvSpPr>
        <p:spPr>
          <a:prstGeom prst="rect">
            <a:avLst/>
          </a:prstGeom>
        </p:spPr>
        <p:txBody>
          <a:bodyPr anchor="b" anchorCtr="0"/>
          <a:lstStyle/>
          <a:p>
            <a:pPr eaLnBrk="1" hangingPunct="1"/>
            <a:r>
              <a:rPr lang="en-US" dirty="0" smtClean="0"/>
              <a:t>Growth in electricity use slows, but electricity use still increases by 24% from 2013 to 2040</a:t>
            </a:r>
          </a:p>
        </p:txBody>
      </p:sp>
      <p:sp>
        <p:nvSpPr>
          <p:cNvPr id="14" name="Slide Number Placeholder 13"/>
          <p:cNvSpPr>
            <a:spLocks noGrp="1"/>
          </p:cNvSpPr>
          <p:nvPr>
            <p:ph type="sldNum" sz="quarter" idx="11"/>
          </p:nvPr>
        </p:nvSpPr>
        <p:spPr/>
        <p:txBody>
          <a:bodyPr/>
          <a:lstStyle/>
          <a:p>
            <a:pPr>
              <a:defRPr/>
            </a:pPr>
            <a:fld id="{C95849C3-83F2-4A91-BFDF-7F1F9333E614}" type="slidenum">
              <a:rPr lang="en-US" smtClean="0">
                <a:solidFill>
                  <a:srgbClr val="000000"/>
                </a:solidFill>
              </a:rPr>
              <a:pPr>
                <a:defRPr/>
              </a:pPr>
              <a:t>30</a:t>
            </a:fld>
            <a:endParaRPr lang="en-US" dirty="0">
              <a:solidFill>
                <a:srgbClr val="000000"/>
              </a:solidFill>
            </a:endParaRPr>
          </a:p>
        </p:txBody>
      </p:sp>
      <p:sp>
        <p:nvSpPr>
          <p:cNvPr id="16" name="Text Placeholder 15"/>
          <p:cNvSpPr>
            <a:spLocks noGrp="1"/>
          </p:cNvSpPr>
          <p:nvPr>
            <p:ph type="body" sz="quarter" idx="13"/>
          </p:nvPr>
        </p:nvSpPr>
        <p:spPr>
          <a:xfrm>
            <a:off x="610582" y="924232"/>
            <a:ext cx="4240817" cy="501445"/>
          </a:xfrm>
        </p:spPr>
        <p:txBody>
          <a:bodyPr/>
          <a:lstStyle/>
          <a:p>
            <a:r>
              <a:rPr lang="en-US" dirty="0" smtClean="0"/>
              <a:t>U.S. electricity use and GDP</a:t>
            </a:r>
          </a:p>
          <a:p>
            <a:r>
              <a:rPr lang="en-US" dirty="0" smtClean="0">
                <a:solidFill>
                  <a:schemeClr val="tx1"/>
                </a:solidFill>
              </a:rPr>
              <a:t>percent growth (rolling average of 3-year periods)</a:t>
            </a:r>
            <a:endParaRPr lang="en-US" dirty="0">
              <a:solidFill>
                <a:schemeClr val="tx1"/>
              </a:solidFill>
            </a:endParaRPr>
          </a:p>
        </p:txBody>
      </p:sp>
      <p:sp>
        <p:nvSpPr>
          <p:cNvPr id="18" name="Text Placeholder 17"/>
          <p:cNvSpPr>
            <a:spLocks noGrp="1"/>
          </p:cNvSpPr>
          <p:nvPr>
            <p:ph type="body" sz="quarter" idx="15"/>
          </p:nvPr>
        </p:nvSpPr>
        <p:spPr/>
        <p:txBody>
          <a:bodyPr/>
          <a:lstStyle/>
          <a:p>
            <a:r>
              <a:rPr lang="en-US" dirty="0" smtClean="0"/>
              <a:t>Source:  EIA, Annual Energy Outlook 2015 Reference case</a:t>
            </a:r>
            <a:endParaRPr lang="en-US" dirty="0"/>
          </a:p>
        </p:txBody>
      </p:sp>
      <p:sp>
        <p:nvSpPr>
          <p:cNvPr id="4101" name="Text Box 4"/>
          <p:cNvSpPr txBox="1">
            <a:spLocks noChangeArrowheads="1"/>
          </p:cNvSpPr>
          <p:nvPr/>
        </p:nvSpPr>
        <p:spPr bwMode="auto">
          <a:xfrm>
            <a:off x="174625" y="1371600"/>
            <a:ext cx="3575050" cy="336550"/>
          </a:xfrm>
          <a:prstGeom prst="rect">
            <a:avLst/>
          </a:prstGeom>
          <a:noFill/>
          <a:ln w="9525">
            <a:noFill/>
            <a:miter lim="800000"/>
            <a:headEnd/>
            <a:tailEnd/>
          </a:ln>
        </p:spPr>
        <p:txBody>
          <a:bodyPr lIns="0" tIns="45853" rIns="0" bIns="45853">
            <a:spAutoFit/>
          </a:bodyPr>
          <a:lstStyle/>
          <a:p>
            <a:pPr eaLnBrk="0" fontAlgn="auto" hangingPunct="0">
              <a:spcBef>
                <a:spcPct val="50000"/>
              </a:spcBef>
              <a:spcAft>
                <a:spcPts val="0"/>
              </a:spcAft>
              <a:buFont typeface="Wingdings" pitchFamily="2" charset="2"/>
              <a:buNone/>
            </a:pPr>
            <a:endParaRPr lang="en-GB" sz="1600" dirty="0">
              <a:solidFill>
                <a:srgbClr val="000000"/>
              </a:solidFill>
              <a:latin typeface="Arial"/>
            </a:endParaRPr>
          </a:p>
        </p:txBody>
      </p:sp>
      <p:sp>
        <p:nvSpPr>
          <p:cNvPr id="4105" name="AutoShape 20"/>
          <p:cNvSpPr>
            <a:spLocks noChangeArrowheads="1"/>
          </p:cNvSpPr>
          <p:nvPr/>
        </p:nvSpPr>
        <p:spPr bwMode="auto">
          <a:xfrm rot="1260000">
            <a:off x="984389" y="2242884"/>
            <a:ext cx="5146103" cy="576818"/>
          </a:xfrm>
          <a:prstGeom prst="rightArrow">
            <a:avLst>
              <a:gd name="adj1" fmla="val 50000"/>
              <a:gd name="adj2" fmla="val 206597"/>
            </a:avLst>
          </a:prstGeom>
          <a:solidFill>
            <a:schemeClr val="accent1">
              <a:lumMod val="20000"/>
              <a:lumOff val="80000"/>
            </a:schemeClr>
          </a:solidFill>
          <a:ln w="9525">
            <a:solidFill>
              <a:schemeClr val="tx1"/>
            </a:solidFill>
            <a:miter lim="800000"/>
            <a:headEnd/>
            <a:tailEnd/>
          </a:ln>
        </p:spPr>
        <p:txBody>
          <a:bodyPr wrap="none" anchor="ctr"/>
          <a:lstStyle/>
          <a:p>
            <a:pPr fontAlgn="auto">
              <a:spcBef>
                <a:spcPts val="0"/>
              </a:spcBef>
              <a:spcAft>
                <a:spcPts val="0"/>
              </a:spcAft>
            </a:pPr>
            <a:endParaRPr lang="en-US" sz="1500" dirty="0">
              <a:solidFill>
                <a:srgbClr val="000000"/>
              </a:solidFill>
              <a:latin typeface="Arial"/>
            </a:endParaRPr>
          </a:p>
        </p:txBody>
      </p:sp>
      <p:sp>
        <p:nvSpPr>
          <p:cNvPr id="4106" name="Text Box 19"/>
          <p:cNvSpPr txBox="1">
            <a:spLocks noChangeArrowheads="1"/>
          </p:cNvSpPr>
          <p:nvPr/>
        </p:nvSpPr>
        <p:spPr bwMode="auto">
          <a:xfrm rot="1260000">
            <a:off x="925067" y="2372767"/>
            <a:ext cx="5145926" cy="261610"/>
          </a:xfrm>
          <a:prstGeom prst="rect">
            <a:avLst/>
          </a:prstGeom>
          <a:noFill/>
          <a:ln w="9525">
            <a:noFill/>
            <a:miter lim="800000"/>
            <a:headEnd/>
            <a:tailEnd/>
          </a:ln>
        </p:spPr>
        <p:txBody>
          <a:bodyPr wrap="square">
            <a:spAutoFit/>
          </a:bodyPr>
          <a:lstStyle/>
          <a:p>
            <a:pPr fontAlgn="auto">
              <a:spcBef>
                <a:spcPct val="50000"/>
              </a:spcBef>
              <a:spcAft>
                <a:spcPts val="0"/>
              </a:spcAft>
            </a:pPr>
            <a:r>
              <a:rPr lang="en-US" sz="1100" dirty="0">
                <a:solidFill>
                  <a:srgbClr val="000000"/>
                </a:solidFill>
                <a:latin typeface="Arial"/>
              </a:rPr>
              <a:t>Structural Change in Economy - Higher prices - Standards - Improved efficiency</a:t>
            </a:r>
          </a:p>
        </p:txBody>
      </p:sp>
      <p:sp>
        <p:nvSpPr>
          <p:cNvPr id="17" name="Straight Connector 16"/>
          <p:cNvSpPr/>
          <p:nvPr/>
        </p:nvSpPr>
        <p:spPr bwMode="auto">
          <a:xfrm rot="16200000" flipH="1">
            <a:off x="4372954" y="3510646"/>
            <a:ext cx="3459336" cy="18039"/>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endParaRPr lang="en-US" dirty="0">
              <a:solidFill>
                <a:srgbClr val="000000"/>
              </a:solidFill>
            </a:endParaRPr>
          </a:p>
        </p:txBody>
      </p:sp>
      <p:sp>
        <p:nvSpPr>
          <p:cNvPr id="4102" name="Text Box 8"/>
          <p:cNvSpPr txBox="1">
            <a:spLocks noChangeArrowheads="1"/>
          </p:cNvSpPr>
          <p:nvPr/>
        </p:nvSpPr>
        <p:spPr bwMode="auto">
          <a:xfrm>
            <a:off x="6001967" y="2860822"/>
            <a:ext cx="215954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Projections</a:t>
            </a:r>
          </a:p>
        </p:txBody>
      </p:sp>
      <p:sp>
        <p:nvSpPr>
          <p:cNvPr id="4103" name="Text Box 9"/>
          <p:cNvSpPr txBox="1">
            <a:spLocks noChangeArrowheads="1"/>
          </p:cNvSpPr>
          <p:nvPr/>
        </p:nvSpPr>
        <p:spPr bwMode="auto">
          <a:xfrm>
            <a:off x="1118680" y="1449421"/>
            <a:ext cx="4873557" cy="391012"/>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History</a:t>
            </a:r>
          </a:p>
        </p:txBody>
      </p:sp>
      <p:sp>
        <p:nvSpPr>
          <p:cNvPr id="4108" name="Text Box 4"/>
          <p:cNvSpPr txBox="1">
            <a:spLocks noChangeArrowheads="1"/>
          </p:cNvSpPr>
          <p:nvPr/>
        </p:nvSpPr>
        <p:spPr bwMode="auto">
          <a:xfrm>
            <a:off x="5597411" y="147179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2013</a:t>
            </a:r>
            <a:endParaRPr lang="en-GB" sz="1400" dirty="0">
              <a:solidFill>
                <a:srgbClr val="000000"/>
              </a:solidFill>
              <a:latin typeface="Arial"/>
            </a:endParaRPr>
          </a:p>
        </p:txBody>
      </p:sp>
      <p:sp useBgFill="1">
        <p:nvSpPr>
          <p:cNvPr id="4104" name="Text Box 15"/>
          <p:cNvSpPr txBox="1">
            <a:spLocks noChangeArrowheads="1"/>
          </p:cNvSpPr>
          <p:nvPr/>
        </p:nvSpPr>
        <p:spPr bwMode="auto">
          <a:xfrm>
            <a:off x="6243755" y="603984"/>
            <a:ext cx="2790517" cy="2257541"/>
          </a:xfrm>
          <a:prstGeom prst="rect">
            <a:avLst/>
          </a:prstGeom>
          <a:ln w="9525">
            <a:solidFill>
              <a:schemeClr val="bg2"/>
            </a:solidFill>
            <a:miter lim="800000"/>
            <a:headEnd/>
            <a:tailEnd/>
          </a:ln>
        </p:spPr>
        <p:txBody>
          <a:bodyPr wrap="square">
            <a:spAutoFit/>
          </a:bodyPr>
          <a:lstStyle/>
          <a:p>
            <a:pPr fontAlgn="auto">
              <a:spcBef>
                <a:spcPct val="50000"/>
              </a:spcBef>
              <a:spcAft>
                <a:spcPts val="0"/>
              </a:spcAft>
            </a:pPr>
            <a:r>
              <a:rPr lang="en-US" sz="1400" dirty="0">
                <a:solidFill>
                  <a:srgbClr val="000000"/>
                </a:solidFill>
                <a:latin typeface="Arial"/>
              </a:rPr>
              <a:t>Period        </a:t>
            </a:r>
            <a:r>
              <a:rPr lang="en-US" sz="1400" u="sng" dirty="0">
                <a:solidFill>
                  <a:srgbClr val="000000"/>
                </a:solidFill>
                <a:latin typeface="Arial"/>
              </a:rPr>
              <a:t> </a:t>
            </a:r>
            <a:r>
              <a:rPr lang="en-US" sz="1400" u="sng" dirty="0" smtClean="0">
                <a:solidFill>
                  <a:srgbClr val="000000"/>
                </a:solidFill>
                <a:latin typeface="Arial"/>
              </a:rPr>
              <a:t>   Average Growth__</a:t>
            </a:r>
            <a:r>
              <a:rPr lang="en-US" sz="1400" dirty="0" smtClean="0">
                <a:solidFill>
                  <a:srgbClr val="000000"/>
                </a:solidFill>
                <a:latin typeface="Arial"/>
              </a:rPr>
              <a:t>	Electricity use    GDP</a:t>
            </a:r>
            <a:endParaRPr lang="en-US" sz="1400" dirty="0">
              <a:solidFill>
                <a:srgbClr val="000000"/>
              </a:solidFill>
              <a:latin typeface="Arial"/>
            </a:endParaRPr>
          </a:p>
          <a:p>
            <a:pPr fontAlgn="auto">
              <a:spcBef>
                <a:spcPct val="15000"/>
              </a:spcBef>
              <a:spcAft>
                <a:spcPts val="0"/>
              </a:spcAft>
            </a:pPr>
            <a:r>
              <a:rPr lang="en-US" sz="1400" dirty="0" smtClean="0">
                <a:solidFill>
                  <a:srgbClr val="000000"/>
                </a:solidFill>
                <a:latin typeface="Arial"/>
              </a:rPr>
              <a:t>1950s	          9.8             4.2</a:t>
            </a:r>
            <a:endParaRPr lang="en-US" sz="1400" dirty="0">
              <a:solidFill>
                <a:srgbClr val="000000"/>
              </a:solidFill>
              <a:latin typeface="Arial"/>
            </a:endParaRPr>
          </a:p>
          <a:p>
            <a:pPr fontAlgn="auto">
              <a:spcBef>
                <a:spcPct val="15000"/>
              </a:spcBef>
              <a:spcAft>
                <a:spcPts val="0"/>
              </a:spcAft>
            </a:pPr>
            <a:r>
              <a:rPr lang="en-US" sz="1400" dirty="0" smtClean="0">
                <a:solidFill>
                  <a:srgbClr val="000000"/>
                </a:solidFill>
                <a:latin typeface="Arial"/>
              </a:rPr>
              <a:t>1960s	          7.3</a:t>
            </a:r>
            <a:r>
              <a:rPr lang="en-US" sz="1400" dirty="0">
                <a:solidFill>
                  <a:srgbClr val="000000"/>
                </a:solidFill>
                <a:latin typeface="Arial"/>
              </a:rPr>
              <a:t> </a:t>
            </a:r>
            <a:r>
              <a:rPr lang="en-US" sz="1400" dirty="0" smtClean="0">
                <a:solidFill>
                  <a:srgbClr val="000000"/>
                </a:solidFill>
                <a:latin typeface="Arial"/>
              </a:rPr>
              <a:t>            4.5</a:t>
            </a:r>
            <a:endParaRPr lang="en-US" sz="1400" dirty="0">
              <a:solidFill>
                <a:srgbClr val="000000"/>
              </a:solidFill>
              <a:latin typeface="Arial"/>
            </a:endParaRPr>
          </a:p>
          <a:p>
            <a:pPr fontAlgn="auto">
              <a:spcBef>
                <a:spcPct val="15000"/>
              </a:spcBef>
              <a:spcAft>
                <a:spcPts val="0"/>
              </a:spcAft>
            </a:pPr>
            <a:r>
              <a:rPr lang="en-US" sz="1400" dirty="0" smtClean="0">
                <a:solidFill>
                  <a:srgbClr val="000000"/>
                </a:solidFill>
                <a:latin typeface="Arial"/>
              </a:rPr>
              <a:t>1970s	          </a:t>
            </a:r>
            <a:r>
              <a:rPr lang="en-US" sz="1400" dirty="0">
                <a:solidFill>
                  <a:srgbClr val="000000"/>
                </a:solidFill>
                <a:latin typeface="Arial"/>
              </a:rPr>
              <a:t>4.7  </a:t>
            </a:r>
            <a:r>
              <a:rPr lang="en-US" sz="1400" dirty="0" smtClean="0">
                <a:solidFill>
                  <a:srgbClr val="000000"/>
                </a:solidFill>
                <a:latin typeface="Arial"/>
              </a:rPr>
              <a:t>           3.2</a:t>
            </a:r>
            <a:endParaRPr lang="en-US" sz="1400" dirty="0">
              <a:solidFill>
                <a:srgbClr val="000000"/>
              </a:solidFill>
              <a:latin typeface="Arial"/>
            </a:endParaRPr>
          </a:p>
          <a:p>
            <a:pPr fontAlgn="auto">
              <a:spcBef>
                <a:spcPct val="15000"/>
              </a:spcBef>
              <a:spcAft>
                <a:spcPts val="0"/>
              </a:spcAft>
            </a:pPr>
            <a:r>
              <a:rPr lang="en-US" sz="1400" dirty="0" smtClean="0">
                <a:solidFill>
                  <a:srgbClr val="000000"/>
                </a:solidFill>
                <a:latin typeface="Arial"/>
              </a:rPr>
              <a:t>1980s	          </a:t>
            </a:r>
            <a:r>
              <a:rPr lang="en-US" sz="1400" dirty="0">
                <a:solidFill>
                  <a:srgbClr val="000000"/>
                </a:solidFill>
                <a:latin typeface="Arial"/>
              </a:rPr>
              <a:t>2.9  </a:t>
            </a:r>
            <a:r>
              <a:rPr lang="en-US" sz="1400" dirty="0" smtClean="0">
                <a:solidFill>
                  <a:srgbClr val="000000"/>
                </a:solidFill>
                <a:latin typeface="Arial"/>
              </a:rPr>
              <a:t>           3.1</a:t>
            </a:r>
            <a:endParaRPr lang="en-US" sz="1400" dirty="0">
              <a:solidFill>
                <a:srgbClr val="000000"/>
              </a:solidFill>
              <a:latin typeface="Arial"/>
            </a:endParaRPr>
          </a:p>
          <a:p>
            <a:pPr fontAlgn="auto">
              <a:spcBef>
                <a:spcPct val="15000"/>
              </a:spcBef>
              <a:spcAft>
                <a:spcPts val="0"/>
              </a:spcAft>
            </a:pPr>
            <a:r>
              <a:rPr lang="en-US" sz="1400" dirty="0" smtClean="0">
                <a:solidFill>
                  <a:srgbClr val="000000"/>
                </a:solidFill>
                <a:latin typeface="Arial"/>
              </a:rPr>
              <a:t>1990s	          2.4             3.2</a:t>
            </a:r>
            <a:endParaRPr lang="en-US" sz="1400" dirty="0">
              <a:solidFill>
                <a:srgbClr val="000000"/>
              </a:solidFill>
              <a:latin typeface="Arial"/>
            </a:endParaRPr>
          </a:p>
          <a:p>
            <a:pPr fontAlgn="auto">
              <a:spcBef>
                <a:spcPct val="15000"/>
              </a:spcBef>
              <a:spcAft>
                <a:spcPts val="0"/>
              </a:spcAft>
            </a:pPr>
            <a:r>
              <a:rPr lang="en-US" sz="1400" dirty="0" smtClean="0">
                <a:solidFill>
                  <a:srgbClr val="000000"/>
                </a:solidFill>
                <a:latin typeface="Arial"/>
              </a:rPr>
              <a:t>2000-2013	          0.7             1.9</a:t>
            </a:r>
            <a:endParaRPr lang="en-US" sz="1400" dirty="0">
              <a:solidFill>
                <a:srgbClr val="000000"/>
              </a:solidFill>
              <a:latin typeface="Arial"/>
            </a:endParaRPr>
          </a:p>
          <a:p>
            <a:pPr fontAlgn="auto">
              <a:spcBef>
                <a:spcPct val="15000"/>
              </a:spcBef>
              <a:spcAft>
                <a:spcPts val="0"/>
              </a:spcAft>
            </a:pPr>
            <a:r>
              <a:rPr lang="en-US" sz="1400" dirty="0" smtClean="0">
                <a:solidFill>
                  <a:srgbClr val="000000"/>
                </a:solidFill>
                <a:latin typeface="Arial"/>
              </a:rPr>
              <a:t>2013-2040	          0.8             2.4</a:t>
            </a:r>
            <a:endParaRPr lang="en-US" sz="1400" dirty="0">
              <a:solidFill>
                <a:srgbClr val="000000"/>
              </a:solidFill>
              <a:latin typeface="Arial"/>
            </a:endParaRPr>
          </a:p>
        </p:txBody>
      </p:sp>
      <p:sp>
        <p:nvSpPr>
          <p:cNvPr id="19" name="Text Box 8"/>
          <p:cNvSpPr txBox="1">
            <a:spLocks noChangeArrowheads="1"/>
          </p:cNvSpPr>
          <p:nvPr/>
        </p:nvSpPr>
        <p:spPr bwMode="auto">
          <a:xfrm>
            <a:off x="1339142" y="4975897"/>
            <a:ext cx="2516188"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A33340"/>
                </a:solidFill>
                <a:latin typeface="Arial"/>
              </a:rPr>
              <a:t>Gross domestic product</a:t>
            </a:r>
            <a:endParaRPr lang="en-US" sz="1400" dirty="0">
              <a:solidFill>
                <a:srgbClr val="A33340"/>
              </a:solidFill>
              <a:latin typeface="Arial"/>
            </a:endParaRPr>
          </a:p>
        </p:txBody>
      </p:sp>
      <p:sp>
        <p:nvSpPr>
          <p:cNvPr id="22" name="Text Box 8"/>
          <p:cNvSpPr txBox="1">
            <a:spLocks noChangeArrowheads="1"/>
          </p:cNvSpPr>
          <p:nvPr/>
        </p:nvSpPr>
        <p:spPr bwMode="auto">
          <a:xfrm>
            <a:off x="1315974" y="2933420"/>
            <a:ext cx="2516188"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96D7"/>
                </a:solidFill>
                <a:latin typeface="Arial"/>
              </a:rPr>
              <a:t>Electricity use</a:t>
            </a:r>
            <a:endParaRPr lang="en-US" sz="1400" dirty="0">
              <a:solidFill>
                <a:srgbClr val="0096D7"/>
              </a:solidFill>
              <a:latin typeface="Arial"/>
            </a:endParaRPr>
          </a:p>
        </p:txBody>
      </p:sp>
      <p:sp>
        <p:nvSpPr>
          <p:cNvPr id="3" name="Footer Placeholder 2"/>
          <p:cNvSpPr>
            <a:spLocks noGrp="1"/>
          </p:cNvSpPr>
          <p:nvPr>
            <p:ph type="ftr" sz="quarter" idx="3"/>
          </p:nvPr>
        </p:nvSpPr>
        <p:spPr>
          <a:xfrm>
            <a:off x="667512" y="6391656"/>
            <a:ext cx="3683508"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0187625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4"/>
          <p:cNvSpPr txBox="1">
            <a:spLocks noGrp="1" noChangeArrowheads="1"/>
          </p:cNvSpPr>
          <p:nvPr/>
        </p:nvSpPr>
        <p:spPr bwMode="auto">
          <a:xfrm>
            <a:off x="990600" y="6477000"/>
            <a:ext cx="6858000" cy="476250"/>
          </a:xfrm>
          <a:prstGeom prst="rect">
            <a:avLst/>
          </a:prstGeom>
          <a:noFill/>
          <a:ln w="9525">
            <a:noFill/>
            <a:miter lim="800000"/>
            <a:headEnd/>
            <a:tailEnd/>
          </a:ln>
        </p:spPr>
        <p:txBody>
          <a:bodyPr/>
          <a:lstStyle/>
          <a:p>
            <a:pPr fontAlgn="auto">
              <a:spcBef>
                <a:spcPts val="0"/>
              </a:spcBef>
              <a:spcAft>
                <a:spcPts val="0"/>
              </a:spcAft>
            </a:pPr>
            <a:endParaRPr lang="en-US" dirty="0">
              <a:solidFill>
                <a:srgbClr val="003399"/>
              </a:solidFill>
              <a:latin typeface="Arial"/>
            </a:endParaRPr>
          </a:p>
        </p:txBody>
      </p:sp>
      <p:sp>
        <p:nvSpPr>
          <p:cNvPr id="5124" name="Rectangle 15"/>
          <p:cNvSpPr txBox="1">
            <a:spLocks noGrp="1" noChangeArrowheads="1"/>
          </p:cNvSpPr>
          <p:nvPr/>
        </p:nvSpPr>
        <p:spPr bwMode="auto">
          <a:xfrm>
            <a:off x="7010400" y="6477000"/>
            <a:ext cx="2133600" cy="476250"/>
          </a:xfrm>
          <a:prstGeom prst="rect">
            <a:avLst/>
          </a:prstGeom>
          <a:noFill/>
          <a:ln w="9525">
            <a:noFill/>
            <a:miter lim="800000"/>
            <a:headEnd/>
            <a:tailEnd/>
          </a:ln>
        </p:spPr>
        <p:txBody>
          <a:bodyPr/>
          <a:lstStyle/>
          <a:p>
            <a:pPr algn="r" fontAlgn="auto">
              <a:spcBef>
                <a:spcPts val="0"/>
              </a:spcBef>
              <a:spcAft>
                <a:spcPts val="0"/>
              </a:spcAft>
            </a:pPr>
            <a:endParaRPr lang="en-US" dirty="0">
              <a:solidFill>
                <a:srgbClr val="003399"/>
              </a:solidFill>
              <a:latin typeface="Arial"/>
            </a:endParaRPr>
          </a:p>
        </p:txBody>
      </p:sp>
      <p:sp>
        <p:nvSpPr>
          <p:cNvPr id="30" name="Title 29"/>
          <p:cNvSpPr>
            <a:spLocks noGrp="1"/>
          </p:cNvSpPr>
          <p:nvPr>
            <p:ph type="title"/>
          </p:nvPr>
        </p:nvSpPr>
        <p:spPr/>
        <p:txBody>
          <a:bodyPr anchor="b"/>
          <a:lstStyle/>
          <a:p>
            <a:r>
              <a:rPr lang="en-US" dirty="0" smtClean="0"/>
              <a:t>Over time the electricity mix gradually shifts to lower-carbon options, led by growth in renewables and gas-fired generation </a:t>
            </a:r>
            <a:endParaRPr lang="en-US" dirty="0"/>
          </a:p>
        </p:txBody>
      </p:sp>
      <p:sp>
        <p:nvSpPr>
          <p:cNvPr id="33" name="Slide Number Placeholder 32"/>
          <p:cNvSpPr>
            <a:spLocks noGrp="1"/>
          </p:cNvSpPr>
          <p:nvPr>
            <p:ph type="sldNum" sz="quarter" idx="11"/>
          </p:nvPr>
        </p:nvSpPr>
        <p:spPr/>
        <p:txBody>
          <a:bodyPr/>
          <a:lstStyle/>
          <a:p>
            <a:pPr>
              <a:defRPr/>
            </a:pPr>
            <a:fld id="{BBC9DE89-4C55-418A-B189-333C322F4D76}" type="slidenum">
              <a:rPr lang="en-US" smtClean="0">
                <a:solidFill>
                  <a:srgbClr val="000000"/>
                </a:solidFill>
              </a:rPr>
              <a:pPr>
                <a:defRPr/>
              </a:pPr>
              <a:t>31</a:t>
            </a:fld>
            <a:endParaRPr lang="en-US" dirty="0">
              <a:solidFill>
                <a:srgbClr val="000000"/>
              </a:solidFill>
            </a:endParaRPr>
          </a:p>
        </p:txBody>
      </p:sp>
      <p:sp>
        <p:nvSpPr>
          <p:cNvPr id="34" name="Text Placeholder 33"/>
          <p:cNvSpPr>
            <a:spLocks noGrp="1"/>
          </p:cNvSpPr>
          <p:nvPr>
            <p:ph type="body" sz="quarter" idx="13"/>
          </p:nvPr>
        </p:nvSpPr>
        <p:spPr/>
        <p:txBody>
          <a:bodyPr/>
          <a:lstStyle/>
          <a:p>
            <a:pPr eaLnBrk="0" hangingPunct="0"/>
            <a:r>
              <a:rPr lang="en-US" dirty="0"/>
              <a:t>e</a:t>
            </a:r>
            <a:r>
              <a:rPr lang="en-US" dirty="0" smtClean="0">
                <a:solidFill>
                  <a:schemeClr val="tx1"/>
                </a:solidFill>
              </a:rPr>
              <a:t>lectricity net generation</a:t>
            </a:r>
          </a:p>
          <a:p>
            <a:pPr eaLnBrk="0" hangingPunct="0"/>
            <a:r>
              <a:rPr lang="en-US" dirty="0" smtClean="0">
                <a:solidFill>
                  <a:schemeClr val="tx1"/>
                </a:solidFill>
              </a:rPr>
              <a:t>trillion kilowatthours</a:t>
            </a:r>
            <a:endParaRPr lang="en-GB" dirty="0" smtClean="0">
              <a:solidFill>
                <a:schemeClr val="tx1"/>
              </a:solidFill>
            </a:endParaRPr>
          </a:p>
        </p:txBody>
      </p:sp>
      <p:sp>
        <p:nvSpPr>
          <p:cNvPr id="31" name="Text Placeholder 30"/>
          <p:cNvSpPr>
            <a:spLocks noGrp="1"/>
          </p:cNvSpPr>
          <p:nvPr>
            <p:ph type="body" sz="quarter" idx="15"/>
          </p:nvPr>
        </p:nvSpPr>
        <p:spPr/>
        <p:txBody>
          <a:bodyPr/>
          <a:lstStyle/>
          <a:p>
            <a:r>
              <a:rPr lang="en-US" dirty="0" smtClean="0"/>
              <a:t>Source:  EIA, Annual Energy Outlook 2015 Reference case</a:t>
            </a:r>
            <a:endParaRPr lang="en-US" dirty="0"/>
          </a:p>
        </p:txBody>
      </p:sp>
      <p:graphicFrame>
        <p:nvGraphicFramePr>
          <p:cNvPr id="42" name="Object 2"/>
          <p:cNvGraphicFramePr>
            <a:graphicFrameLocks noGrp="1" noChangeAspect="1"/>
          </p:cNvGraphicFramePr>
          <p:nvPr>
            <p:ph type="chart" sz="quarter" idx="12"/>
            <p:extLst>
              <p:ext uri="{D42A27DB-BD31-4B8C-83A1-F6EECF244321}">
                <p14:modId xmlns:p14="http://schemas.microsoft.com/office/powerpoint/2010/main" val="2010811431"/>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5146" name="Line 28"/>
          <p:cNvSpPr>
            <a:spLocks noChangeShapeType="1"/>
          </p:cNvSpPr>
          <p:nvPr/>
        </p:nvSpPr>
        <p:spPr bwMode="auto">
          <a:xfrm flipH="1">
            <a:off x="2722590" y="5075555"/>
            <a:ext cx="6096" cy="213608"/>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ln>
                <a:solidFill>
                  <a:srgbClr val="FFC702">
                    <a:lumMod val="20000"/>
                    <a:lumOff val="80000"/>
                  </a:srgbClr>
                </a:solidFill>
              </a:ln>
              <a:solidFill>
                <a:srgbClr val="000000"/>
              </a:solidFill>
              <a:latin typeface="Arial"/>
            </a:endParaRPr>
          </a:p>
        </p:txBody>
      </p:sp>
      <p:cxnSp>
        <p:nvCxnSpPr>
          <p:cNvPr id="19" name="Straight Connector 18"/>
          <p:cNvCxnSpPr/>
          <p:nvPr/>
        </p:nvCxnSpPr>
        <p:spPr bwMode="auto">
          <a:xfrm>
            <a:off x="4324403" y="1803748"/>
            <a:ext cx="29614" cy="3593752"/>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23" name="Text Box 7"/>
          <p:cNvSpPr txBox="1">
            <a:spLocks noChangeArrowheads="1"/>
          </p:cNvSpPr>
          <p:nvPr/>
        </p:nvSpPr>
        <p:spPr bwMode="auto">
          <a:xfrm>
            <a:off x="3765907" y="3074807"/>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27%</a:t>
            </a:r>
            <a:endParaRPr lang="en-US" sz="1400" dirty="0">
              <a:solidFill>
                <a:srgbClr val="FFFFFF"/>
              </a:solidFill>
              <a:latin typeface="Arial"/>
            </a:endParaRPr>
          </a:p>
        </p:txBody>
      </p:sp>
      <p:sp>
        <p:nvSpPr>
          <p:cNvPr id="24" name="Text Box 7"/>
          <p:cNvSpPr txBox="1">
            <a:spLocks noChangeArrowheads="1"/>
          </p:cNvSpPr>
          <p:nvPr/>
        </p:nvSpPr>
        <p:spPr bwMode="auto">
          <a:xfrm>
            <a:off x="3765907" y="4844254"/>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19%</a:t>
            </a:r>
            <a:endParaRPr lang="en-US" sz="1400" dirty="0">
              <a:solidFill>
                <a:srgbClr val="FFFFFF"/>
              </a:solidFill>
              <a:latin typeface="Arial"/>
            </a:endParaRPr>
          </a:p>
        </p:txBody>
      </p:sp>
      <p:sp>
        <p:nvSpPr>
          <p:cNvPr id="25" name="Text Box 7"/>
          <p:cNvSpPr txBox="1">
            <a:spLocks noChangeArrowheads="1"/>
          </p:cNvSpPr>
          <p:nvPr/>
        </p:nvSpPr>
        <p:spPr bwMode="auto">
          <a:xfrm>
            <a:off x="3765907" y="4149465"/>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C702">
                    <a:lumMod val="20000"/>
                    <a:lumOff val="80000"/>
                  </a:srgbClr>
                </a:solidFill>
                <a:latin typeface="Arial"/>
              </a:rPr>
              <a:t>39%</a:t>
            </a:r>
            <a:endParaRPr lang="en-US" sz="1400" dirty="0">
              <a:solidFill>
                <a:srgbClr val="FFC702">
                  <a:lumMod val="20000"/>
                  <a:lumOff val="80000"/>
                </a:srgbClr>
              </a:solidFill>
              <a:latin typeface="Arial"/>
            </a:endParaRPr>
          </a:p>
        </p:txBody>
      </p:sp>
      <p:sp>
        <p:nvSpPr>
          <p:cNvPr id="26" name="Text Box 7"/>
          <p:cNvSpPr txBox="1">
            <a:spLocks noChangeArrowheads="1"/>
          </p:cNvSpPr>
          <p:nvPr/>
        </p:nvSpPr>
        <p:spPr bwMode="auto">
          <a:xfrm>
            <a:off x="3794935" y="3516020"/>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13%</a:t>
            </a:r>
            <a:endParaRPr lang="en-US" sz="1400" dirty="0">
              <a:solidFill>
                <a:srgbClr val="FFFFFF"/>
              </a:solidFill>
              <a:latin typeface="Arial"/>
            </a:endParaRPr>
          </a:p>
        </p:txBody>
      </p:sp>
      <p:sp>
        <p:nvSpPr>
          <p:cNvPr id="27" name="Text Box 7"/>
          <p:cNvSpPr txBox="1">
            <a:spLocks noChangeArrowheads="1"/>
          </p:cNvSpPr>
          <p:nvPr/>
        </p:nvSpPr>
        <p:spPr bwMode="auto">
          <a:xfrm>
            <a:off x="3745429" y="5033802"/>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rPr>
              <a:t>1%</a:t>
            </a:r>
          </a:p>
        </p:txBody>
      </p:sp>
      <p:sp>
        <p:nvSpPr>
          <p:cNvPr id="37" name="TextBox 36"/>
          <p:cNvSpPr txBox="1"/>
          <p:nvPr/>
        </p:nvSpPr>
        <p:spPr bwMode="auto">
          <a:xfrm>
            <a:off x="6770163" y="4982362"/>
            <a:ext cx="617157"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Nuclear</a:t>
            </a:r>
          </a:p>
        </p:txBody>
      </p:sp>
      <p:sp>
        <p:nvSpPr>
          <p:cNvPr id="38" name="TextBox 37"/>
          <p:cNvSpPr txBox="1"/>
          <p:nvPr/>
        </p:nvSpPr>
        <p:spPr bwMode="auto">
          <a:xfrm>
            <a:off x="1726174" y="4892412"/>
            <a:ext cx="2258632"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Petroleum and other liquids</a:t>
            </a:r>
          </a:p>
        </p:txBody>
      </p:sp>
      <p:sp>
        <p:nvSpPr>
          <p:cNvPr id="39" name="TextBox 38"/>
          <p:cNvSpPr txBox="1"/>
          <p:nvPr/>
        </p:nvSpPr>
        <p:spPr bwMode="auto">
          <a:xfrm>
            <a:off x="6621084" y="2884124"/>
            <a:ext cx="915315"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Natural gas</a:t>
            </a:r>
          </a:p>
        </p:txBody>
      </p:sp>
      <p:sp>
        <p:nvSpPr>
          <p:cNvPr id="40" name="TextBox 39"/>
          <p:cNvSpPr txBox="1"/>
          <p:nvPr/>
        </p:nvSpPr>
        <p:spPr bwMode="auto">
          <a:xfrm>
            <a:off x="6894396" y="4236572"/>
            <a:ext cx="368691"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C702">
                    <a:lumMod val="20000"/>
                    <a:lumOff val="80000"/>
                  </a:srgbClr>
                </a:solidFill>
                <a:latin typeface="Arial"/>
                <a:ea typeface="Times New Roman" charset="0"/>
                <a:cs typeface="Times New Roman" charset="0"/>
              </a:rPr>
              <a:t>Coal</a:t>
            </a:r>
          </a:p>
        </p:txBody>
      </p:sp>
      <p:sp>
        <p:nvSpPr>
          <p:cNvPr id="41" name="TextBox 40"/>
          <p:cNvSpPr txBox="1"/>
          <p:nvPr/>
        </p:nvSpPr>
        <p:spPr bwMode="auto">
          <a:xfrm>
            <a:off x="6585817" y="3519752"/>
            <a:ext cx="985847"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Renewables</a:t>
            </a:r>
          </a:p>
        </p:txBody>
      </p:sp>
      <p:sp>
        <p:nvSpPr>
          <p:cNvPr id="21" name="TextBox 20"/>
          <p:cNvSpPr txBox="1"/>
          <p:nvPr/>
        </p:nvSpPr>
        <p:spPr bwMode="auto">
          <a:xfrm>
            <a:off x="4150817" y="1609462"/>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44" name="Text Box 8"/>
          <p:cNvSpPr txBox="1">
            <a:spLocks noChangeArrowheads="1"/>
          </p:cNvSpPr>
          <p:nvPr/>
        </p:nvSpPr>
        <p:spPr bwMode="auto">
          <a:xfrm>
            <a:off x="4219905" y="1500281"/>
            <a:ext cx="3990239" cy="372488"/>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dirty="0">
                <a:solidFill>
                  <a:srgbClr val="000000"/>
                </a:solidFill>
              </a:rPr>
              <a:t>Projections</a:t>
            </a:r>
          </a:p>
        </p:txBody>
      </p:sp>
      <p:sp>
        <p:nvSpPr>
          <p:cNvPr id="45" name="Text Box 9"/>
          <p:cNvSpPr txBox="1">
            <a:spLocks noChangeArrowheads="1"/>
          </p:cNvSpPr>
          <p:nvPr/>
        </p:nvSpPr>
        <p:spPr bwMode="auto">
          <a:xfrm>
            <a:off x="1099226" y="1500281"/>
            <a:ext cx="3091065" cy="372488"/>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dirty="0">
                <a:solidFill>
                  <a:srgbClr val="000000"/>
                </a:solidFill>
              </a:rPr>
              <a:t>History</a:t>
            </a:r>
          </a:p>
        </p:txBody>
      </p:sp>
      <p:sp>
        <p:nvSpPr>
          <p:cNvPr id="5135" name="Text Box 18"/>
          <p:cNvSpPr txBox="1">
            <a:spLocks noChangeArrowheads="1"/>
          </p:cNvSpPr>
          <p:nvPr/>
        </p:nvSpPr>
        <p:spPr bwMode="auto">
          <a:xfrm>
            <a:off x="7642012" y="4916061"/>
            <a:ext cx="609600" cy="307777"/>
          </a:xfrm>
          <a:prstGeom prst="rect">
            <a:avLst/>
          </a:prstGeom>
          <a:noFill/>
          <a:ln w="9525">
            <a:noFill/>
            <a:miter lim="800000"/>
            <a:headEnd/>
            <a:tailEnd/>
          </a:ln>
        </p:spPr>
        <p:txBody>
          <a:bodyPr>
            <a:spAutoFit/>
          </a:bodyPr>
          <a:lstStyle/>
          <a:p>
            <a:pPr algn="r" fontAlgn="auto">
              <a:spcBef>
                <a:spcPct val="50000"/>
              </a:spcBef>
              <a:spcAft>
                <a:spcPts val="0"/>
              </a:spcAft>
            </a:pPr>
            <a:r>
              <a:rPr lang="en-US" sz="1400" dirty="0" smtClean="0">
                <a:solidFill>
                  <a:srgbClr val="FFFFFF"/>
                </a:solidFill>
                <a:latin typeface="Arial"/>
              </a:rPr>
              <a:t>16%</a:t>
            </a:r>
            <a:endParaRPr lang="en-US" sz="1400" dirty="0">
              <a:solidFill>
                <a:srgbClr val="FFFFFF"/>
              </a:solidFill>
              <a:latin typeface="Arial"/>
            </a:endParaRPr>
          </a:p>
        </p:txBody>
      </p:sp>
      <p:sp>
        <p:nvSpPr>
          <p:cNvPr id="5139" name="Text Box 22"/>
          <p:cNvSpPr txBox="1">
            <a:spLocks noChangeArrowheads="1"/>
          </p:cNvSpPr>
          <p:nvPr/>
        </p:nvSpPr>
        <p:spPr bwMode="auto">
          <a:xfrm>
            <a:off x="7642012" y="3454721"/>
            <a:ext cx="609600" cy="307777"/>
          </a:xfrm>
          <a:prstGeom prst="rect">
            <a:avLst/>
          </a:prstGeom>
          <a:noFill/>
          <a:ln w="9525">
            <a:noFill/>
            <a:miter lim="800000"/>
            <a:headEnd/>
            <a:tailEnd/>
          </a:ln>
        </p:spPr>
        <p:txBody>
          <a:bodyPr>
            <a:spAutoFit/>
          </a:bodyPr>
          <a:lstStyle/>
          <a:p>
            <a:pPr algn="r" fontAlgn="auto">
              <a:spcBef>
                <a:spcPct val="50000"/>
              </a:spcBef>
              <a:spcAft>
                <a:spcPts val="0"/>
              </a:spcAft>
            </a:pPr>
            <a:r>
              <a:rPr lang="en-US" sz="1400" dirty="0" smtClean="0">
                <a:solidFill>
                  <a:srgbClr val="FFFFFF"/>
                </a:solidFill>
                <a:latin typeface="Arial"/>
              </a:rPr>
              <a:t>18%</a:t>
            </a:r>
            <a:endParaRPr lang="en-US" sz="1400" dirty="0">
              <a:solidFill>
                <a:srgbClr val="FFFFFF"/>
              </a:solidFill>
              <a:latin typeface="Arial"/>
            </a:endParaRPr>
          </a:p>
        </p:txBody>
      </p:sp>
      <p:sp>
        <p:nvSpPr>
          <p:cNvPr id="28" name="Text Box 7"/>
          <p:cNvSpPr txBox="1">
            <a:spLocks noChangeArrowheads="1"/>
          </p:cNvSpPr>
          <p:nvPr/>
        </p:nvSpPr>
        <p:spPr bwMode="auto">
          <a:xfrm>
            <a:off x="7489612" y="4192345"/>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34%</a:t>
            </a:r>
            <a:endParaRPr lang="en-US" sz="1400" dirty="0">
              <a:solidFill>
                <a:srgbClr val="FFFFFF"/>
              </a:solidFill>
              <a:latin typeface="Arial"/>
            </a:endParaRPr>
          </a:p>
        </p:txBody>
      </p:sp>
      <p:sp>
        <p:nvSpPr>
          <p:cNvPr id="32" name="Text Box 7"/>
          <p:cNvSpPr txBox="1">
            <a:spLocks noChangeArrowheads="1"/>
          </p:cNvSpPr>
          <p:nvPr/>
        </p:nvSpPr>
        <p:spPr bwMode="auto">
          <a:xfrm>
            <a:off x="7489612" y="2638060"/>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31%</a:t>
            </a:r>
            <a:endParaRPr lang="en-US" sz="1400" dirty="0">
              <a:solidFill>
                <a:srgbClr val="FFFFFF"/>
              </a:solidFill>
              <a:latin typeface="Arial"/>
            </a:endParaRPr>
          </a:p>
        </p:txBody>
      </p:sp>
      <p:sp>
        <p:nvSpPr>
          <p:cNvPr id="36" name="Text Box 7"/>
          <p:cNvSpPr txBox="1">
            <a:spLocks noChangeArrowheads="1"/>
          </p:cNvSpPr>
          <p:nvPr/>
        </p:nvSpPr>
        <p:spPr bwMode="auto">
          <a:xfrm>
            <a:off x="8239048" y="5054796"/>
            <a:ext cx="762000" cy="409575"/>
          </a:xfrm>
          <a:prstGeom prst="rect">
            <a:avLst/>
          </a:prstGeom>
          <a:noFill/>
          <a:ln w="9525" algn="ctr">
            <a:noFill/>
            <a:miter lim="800000"/>
            <a:headEnd/>
            <a:tailEnd/>
          </a:ln>
        </p:spPr>
        <p:txBody>
          <a:bodyPr/>
          <a:lstStyle/>
          <a:p>
            <a:pPr fontAlgn="auto">
              <a:spcBef>
                <a:spcPts val="0"/>
              </a:spcBef>
              <a:spcAft>
                <a:spcPts val="0"/>
              </a:spcAft>
            </a:pPr>
            <a:r>
              <a:rPr lang="en-US" sz="1400" dirty="0" smtClean="0">
                <a:solidFill>
                  <a:srgbClr val="000000"/>
                </a:solidFill>
                <a:latin typeface="Arial"/>
              </a:rPr>
              <a:t>1%</a:t>
            </a:r>
            <a:endParaRPr lang="en-US" sz="1400" dirty="0">
              <a:solidFill>
                <a:srgbClr val="000000"/>
              </a:solidFill>
              <a:latin typeface="Arial"/>
            </a:endParaRPr>
          </a:p>
        </p:txBody>
      </p:sp>
      <p:sp>
        <p:nvSpPr>
          <p:cNvPr id="47" name="TextBox 46"/>
          <p:cNvSpPr txBox="1"/>
          <p:nvPr/>
        </p:nvSpPr>
        <p:spPr bwMode="auto">
          <a:xfrm>
            <a:off x="1328629" y="1857323"/>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1993</a:t>
            </a:r>
          </a:p>
        </p:txBody>
      </p:sp>
      <p:sp>
        <p:nvSpPr>
          <p:cNvPr id="48" name="Text Box 7"/>
          <p:cNvSpPr txBox="1">
            <a:spLocks noChangeArrowheads="1"/>
          </p:cNvSpPr>
          <p:nvPr/>
        </p:nvSpPr>
        <p:spPr bwMode="auto">
          <a:xfrm>
            <a:off x="982272" y="3696766"/>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C702">
                    <a:lumMod val="20000"/>
                    <a:lumOff val="80000"/>
                  </a:srgbClr>
                </a:solidFill>
                <a:latin typeface="Arial"/>
              </a:rPr>
              <a:t>11%</a:t>
            </a:r>
            <a:endParaRPr lang="en-US" sz="1400" dirty="0">
              <a:solidFill>
                <a:srgbClr val="FFC702">
                  <a:lumMod val="20000"/>
                  <a:lumOff val="80000"/>
                </a:srgbClr>
              </a:solidFill>
              <a:latin typeface="Arial"/>
            </a:endParaRPr>
          </a:p>
        </p:txBody>
      </p:sp>
      <p:sp>
        <p:nvSpPr>
          <p:cNvPr id="49" name="Text Box 7"/>
          <p:cNvSpPr txBox="1">
            <a:spLocks noChangeArrowheads="1"/>
          </p:cNvSpPr>
          <p:nvPr/>
        </p:nvSpPr>
        <p:spPr bwMode="auto">
          <a:xfrm>
            <a:off x="982272" y="3476976"/>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13%</a:t>
            </a:r>
            <a:endParaRPr lang="en-US" sz="1400" dirty="0">
              <a:solidFill>
                <a:srgbClr val="FFFFFF"/>
              </a:solidFill>
              <a:latin typeface="Arial"/>
            </a:endParaRPr>
          </a:p>
        </p:txBody>
      </p:sp>
      <p:sp>
        <p:nvSpPr>
          <p:cNvPr id="43" name="Text Box 7"/>
          <p:cNvSpPr txBox="1">
            <a:spLocks noChangeArrowheads="1"/>
          </p:cNvSpPr>
          <p:nvPr/>
        </p:nvSpPr>
        <p:spPr bwMode="auto">
          <a:xfrm>
            <a:off x="982272" y="4934254"/>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19%</a:t>
            </a:r>
            <a:endParaRPr lang="en-US" sz="1400" dirty="0">
              <a:solidFill>
                <a:srgbClr val="FFFFFF"/>
              </a:solidFill>
              <a:latin typeface="Arial"/>
            </a:endParaRPr>
          </a:p>
        </p:txBody>
      </p:sp>
      <p:sp>
        <p:nvSpPr>
          <p:cNvPr id="50" name="Line 29"/>
          <p:cNvSpPr>
            <a:spLocks noChangeShapeType="1"/>
          </p:cNvSpPr>
          <p:nvPr/>
        </p:nvSpPr>
        <p:spPr bwMode="auto">
          <a:xfrm flipV="1">
            <a:off x="1485872" y="5308318"/>
            <a:ext cx="97272" cy="185073"/>
          </a:xfrm>
          <a:prstGeom prst="line">
            <a:avLst/>
          </a:prstGeom>
          <a:noFill/>
          <a:ln w="19050">
            <a:solidFill>
              <a:schemeClr val="tx1"/>
            </a:solidFill>
            <a:round/>
            <a:headEnd/>
            <a:tailEnd type="triangle" w="med"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endParaRPr lang="en-US" dirty="0">
              <a:solidFill>
                <a:srgbClr val="000000"/>
              </a:solidFill>
            </a:endParaRPr>
          </a:p>
        </p:txBody>
      </p:sp>
      <p:sp>
        <p:nvSpPr>
          <p:cNvPr id="51" name="Text Box 7"/>
          <p:cNvSpPr txBox="1">
            <a:spLocks noChangeArrowheads="1"/>
          </p:cNvSpPr>
          <p:nvPr/>
        </p:nvSpPr>
        <p:spPr bwMode="auto">
          <a:xfrm>
            <a:off x="982312" y="4276065"/>
            <a:ext cx="761960" cy="409610"/>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dirty="0" smtClean="0">
                <a:solidFill>
                  <a:srgbClr val="FFFFFF"/>
                </a:solidFill>
              </a:rPr>
              <a:t>53%</a:t>
            </a:r>
            <a:endParaRPr lang="en-US" sz="1400" dirty="0">
              <a:solidFill>
                <a:srgbClr val="FFFFFF"/>
              </a:solidFill>
            </a:endParaRPr>
          </a:p>
        </p:txBody>
      </p:sp>
      <p:sp>
        <p:nvSpPr>
          <p:cNvPr id="52" name="Text Box 7"/>
          <p:cNvSpPr txBox="1">
            <a:spLocks noChangeArrowheads="1"/>
          </p:cNvSpPr>
          <p:nvPr/>
        </p:nvSpPr>
        <p:spPr bwMode="auto">
          <a:xfrm>
            <a:off x="1088136" y="5462556"/>
            <a:ext cx="762040" cy="409565"/>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dirty="0" smtClean="0">
                <a:solidFill>
                  <a:srgbClr val="000000"/>
                </a:solidFill>
              </a:rPr>
              <a:t>4%</a:t>
            </a:r>
            <a:endParaRPr lang="en-US" sz="1400" dirty="0">
              <a:solidFill>
                <a:srgbClr val="000000"/>
              </a:solidFill>
            </a:endParaRPr>
          </a:p>
        </p:txBody>
      </p:sp>
      <p:sp>
        <p:nvSpPr>
          <p:cNvPr id="5147" name="Line 29"/>
          <p:cNvSpPr>
            <a:spLocks noChangeShapeType="1"/>
          </p:cNvSpPr>
          <p:nvPr/>
        </p:nvSpPr>
        <p:spPr bwMode="auto">
          <a:xfrm>
            <a:off x="4262643" y="5226557"/>
            <a:ext cx="88366" cy="106145"/>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cxnSp>
        <p:nvCxnSpPr>
          <p:cNvPr id="46" name="Straight Connector 45"/>
          <p:cNvCxnSpPr/>
          <p:nvPr/>
        </p:nvCxnSpPr>
        <p:spPr>
          <a:xfrm>
            <a:off x="1546698" y="2104540"/>
            <a:ext cx="48638" cy="3240014"/>
          </a:xfrm>
          <a:prstGeom prst="line">
            <a:avLst/>
          </a:prstGeom>
          <a:ln w="12700">
            <a:solidFill>
              <a:schemeClr val="bg1">
                <a:lumMod val="65000"/>
                <a:alpha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6045617" y="2084832"/>
            <a:ext cx="29614" cy="3306572"/>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sp>
        <p:nvSpPr>
          <p:cNvPr id="54" name="Text Box 7"/>
          <p:cNvSpPr txBox="1">
            <a:spLocks noChangeArrowheads="1"/>
          </p:cNvSpPr>
          <p:nvPr/>
        </p:nvSpPr>
        <p:spPr bwMode="auto">
          <a:xfrm>
            <a:off x="5442307" y="2898023"/>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27%</a:t>
            </a:r>
            <a:endParaRPr lang="en-US" sz="1400" dirty="0">
              <a:solidFill>
                <a:srgbClr val="FFFFFF"/>
              </a:solidFill>
              <a:latin typeface="Arial"/>
            </a:endParaRPr>
          </a:p>
        </p:txBody>
      </p:sp>
      <p:sp>
        <p:nvSpPr>
          <p:cNvPr id="55" name="Text Box 7"/>
          <p:cNvSpPr txBox="1">
            <a:spLocks noChangeArrowheads="1"/>
          </p:cNvSpPr>
          <p:nvPr/>
        </p:nvSpPr>
        <p:spPr bwMode="auto">
          <a:xfrm>
            <a:off x="5442307" y="4838158"/>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18%</a:t>
            </a:r>
            <a:endParaRPr lang="en-US" sz="1400" dirty="0">
              <a:solidFill>
                <a:srgbClr val="FFFFFF"/>
              </a:solidFill>
              <a:latin typeface="Arial"/>
            </a:endParaRPr>
          </a:p>
        </p:txBody>
      </p:sp>
      <p:sp>
        <p:nvSpPr>
          <p:cNvPr id="56" name="Text Box 7"/>
          <p:cNvSpPr txBox="1">
            <a:spLocks noChangeArrowheads="1"/>
          </p:cNvSpPr>
          <p:nvPr/>
        </p:nvSpPr>
        <p:spPr bwMode="auto">
          <a:xfrm>
            <a:off x="5442307" y="4143369"/>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C702">
                    <a:lumMod val="20000"/>
                    <a:lumOff val="80000"/>
                  </a:srgbClr>
                </a:solidFill>
                <a:latin typeface="Arial"/>
              </a:rPr>
              <a:t>38%</a:t>
            </a:r>
            <a:endParaRPr lang="en-US" sz="1400" dirty="0">
              <a:solidFill>
                <a:srgbClr val="FFC702">
                  <a:lumMod val="20000"/>
                  <a:lumOff val="80000"/>
                </a:srgbClr>
              </a:solidFill>
              <a:latin typeface="Arial"/>
            </a:endParaRPr>
          </a:p>
        </p:txBody>
      </p:sp>
      <p:sp>
        <p:nvSpPr>
          <p:cNvPr id="57" name="Text Box 7"/>
          <p:cNvSpPr txBox="1">
            <a:spLocks noChangeArrowheads="1"/>
          </p:cNvSpPr>
          <p:nvPr/>
        </p:nvSpPr>
        <p:spPr bwMode="auto">
          <a:xfrm>
            <a:off x="5471335" y="3509924"/>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16%</a:t>
            </a:r>
            <a:endParaRPr lang="en-US" sz="1400" dirty="0">
              <a:solidFill>
                <a:srgbClr val="FFFFFF"/>
              </a:solidFill>
              <a:latin typeface="Arial"/>
            </a:endParaRPr>
          </a:p>
        </p:txBody>
      </p:sp>
      <p:sp>
        <p:nvSpPr>
          <p:cNvPr id="58" name="Text Box 7"/>
          <p:cNvSpPr txBox="1">
            <a:spLocks noChangeArrowheads="1"/>
          </p:cNvSpPr>
          <p:nvPr/>
        </p:nvSpPr>
        <p:spPr bwMode="auto">
          <a:xfrm>
            <a:off x="5421829" y="5027706"/>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rPr>
              <a:t>1%</a:t>
            </a:r>
          </a:p>
        </p:txBody>
      </p:sp>
      <p:sp>
        <p:nvSpPr>
          <p:cNvPr id="59" name="TextBox 58"/>
          <p:cNvSpPr txBox="1"/>
          <p:nvPr/>
        </p:nvSpPr>
        <p:spPr bwMode="auto">
          <a:xfrm>
            <a:off x="5863793" y="1857323"/>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2025</a:t>
            </a:r>
          </a:p>
        </p:txBody>
      </p:sp>
      <p:sp>
        <p:nvSpPr>
          <p:cNvPr id="67" name="Line 29"/>
          <p:cNvSpPr>
            <a:spLocks noChangeShapeType="1"/>
          </p:cNvSpPr>
          <p:nvPr/>
        </p:nvSpPr>
        <p:spPr bwMode="auto">
          <a:xfrm>
            <a:off x="5951235" y="5232653"/>
            <a:ext cx="88366" cy="106145"/>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cxnSp>
        <p:nvCxnSpPr>
          <p:cNvPr id="60" name="Straight Connector 59"/>
          <p:cNvCxnSpPr/>
          <p:nvPr/>
        </p:nvCxnSpPr>
        <p:spPr bwMode="auto">
          <a:xfrm>
            <a:off x="8206546" y="2112837"/>
            <a:ext cx="7093" cy="3272471"/>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sp>
        <p:nvSpPr>
          <p:cNvPr id="61" name="TextBox 60"/>
          <p:cNvSpPr txBox="1"/>
          <p:nvPr/>
        </p:nvSpPr>
        <p:spPr bwMode="auto">
          <a:xfrm>
            <a:off x="8003489" y="1851227"/>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2040</a:t>
            </a:r>
          </a:p>
        </p:txBody>
      </p:sp>
      <p:sp>
        <p:nvSpPr>
          <p:cNvPr id="62" name="Line 29"/>
          <p:cNvSpPr>
            <a:spLocks noChangeShapeType="1"/>
          </p:cNvSpPr>
          <p:nvPr/>
        </p:nvSpPr>
        <p:spPr bwMode="auto">
          <a:xfrm flipH="1">
            <a:off x="8205775" y="5230014"/>
            <a:ext cx="128601" cy="103258"/>
          </a:xfrm>
          <a:prstGeom prst="line">
            <a:avLst/>
          </a:prstGeom>
          <a:noFill/>
          <a:ln w="19050">
            <a:solidFill>
              <a:schemeClr val="tx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2" name="Footer Placeholder 1"/>
          <p:cNvSpPr>
            <a:spLocks noGrp="1"/>
          </p:cNvSpPr>
          <p:nvPr>
            <p:ph type="ftr" sz="quarter" idx="3"/>
          </p:nvPr>
        </p:nvSpPr>
        <p:spPr>
          <a:xfrm>
            <a:off x="667511" y="6391656"/>
            <a:ext cx="3686505"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79351096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prstGeom prst="rect">
            <a:avLst/>
          </a:prstGeom>
          <a:noFill/>
        </p:spPr>
        <p:txBody>
          <a:bodyPr anchor="b" anchorCtr="0">
            <a:noAutofit/>
          </a:bodyPr>
          <a:lstStyle/>
          <a:p>
            <a:pPr eaLnBrk="1" hangingPunct="1">
              <a:defRPr/>
            </a:pPr>
            <a:r>
              <a:rPr lang="en-US" dirty="0" smtClean="0">
                <a:solidFill>
                  <a:srgbClr val="169DD8"/>
                </a:solidFill>
              </a:rPr>
              <a:t>Non-hydro renewable generation grows to double hydropower generation by 2040 </a:t>
            </a:r>
          </a:p>
        </p:txBody>
      </p:sp>
      <p:sp>
        <p:nvSpPr>
          <p:cNvPr id="18" name="Slide Number Placeholder 17"/>
          <p:cNvSpPr>
            <a:spLocks noGrp="1"/>
          </p:cNvSpPr>
          <p:nvPr>
            <p:ph type="sldNum" sz="quarter" idx="11"/>
          </p:nvPr>
        </p:nvSpPr>
        <p:spPr/>
        <p:txBody>
          <a:bodyPr/>
          <a:lstStyle/>
          <a:p>
            <a:pPr>
              <a:defRPr/>
            </a:pPr>
            <a:fld id="{096FE1F6-4E0A-4585-92EE-28C615204475}" type="slidenum">
              <a:rPr lang="en-US" smtClean="0">
                <a:solidFill>
                  <a:srgbClr val="000000"/>
                </a:solidFill>
              </a:rPr>
              <a:pPr>
                <a:defRPr/>
              </a:pPr>
              <a:t>32</a:t>
            </a:fld>
            <a:endParaRPr lang="en-US" dirty="0">
              <a:solidFill>
                <a:srgbClr val="000000"/>
              </a:solidFill>
            </a:endParaRPr>
          </a:p>
        </p:txBody>
      </p:sp>
      <p:sp>
        <p:nvSpPr>
          <p:cNvPr id="25" name="Text Placeholder 24"/>
          <p:cNvSpPr>
            <a:spLocks noGrp="1"/>
          </p:cNvSpPr>
          <p:nvPr>
            <p:ph type="body" sz="quarter" idx="13"/>
          </p:nvPr>
        </p:nvSpPr>
        <p:spPr/>
        <p:txBody>
          <a:bodyPr/>
          <a:lstStyle/>
          <a:p>
            <a:pPr eaLnBrk="0" hangingPunct="0"/>
            <a:r>
              <a:rPr lang="en-US" dirty="0"/>
              <a:t>r</a:t>
            </a:r>
            <a:r>
              <a:rPr lang="en-US" dirty="0" smtClean="0"/>
              <a:t>enewable electricity generation by fuel type</a:t>
            </a:r>
            <a:endParaRPr lang="en-US" dirty="0" smtClean="0">
              <a:solidFill>
                <a:schemeClr val="tx1"/>
              </a:solidFill>
            </a:endParaRPr>
          </a:p>
          <a:p>
            <a:pPr eaLnBrk="0" hangingPunct="0"/>
            <a:r>
              <a:rPr lang="en-US" dirty="0" smtClean="0">
                <a:solidFill>
                  <a:schemeClr val="tx1"/>
                </a:solidFill>
              </a:rPr>
              <a:t>billion kilowatthours</a:t>
            </a:r>
            <a:endParaRPr lang="en-GB" dirty="0" smtClean="0">
              <a:solidFill>
                <a:schemeClr val="tx1"/>
              </a:solidFill>
            </a:endParaRPr>
          </a:p>
        </p:txBody>
      </p:sp>
      <p:sp>
        <p:nvSpPr>
          <p:cNvPr id="24" name="Text Placeholder 23"/>
          <p:cNvSpPr>
            <a:spLocks noGrp="1"/>
          </p:cNvSpPr>
          <p:nvPr>
            <p:ph type="body" sz="quarter" idx="15"/>
          </p:nvPr>
        </p:nvSpPr>
        <p:spPr/>
        <p:txBody>
          <a:bodyPr/>
          <a:lstStyle/>
          <a:p>
            <a:r>
              <a:rPr lang="en-US" dirty="0" smtClean="0"/>
              <a:t>Source:  EIA, Annual Energy Outlook 2015 Reference case</a:t>
            </a:r>
            <a:endParaRPr lang="en-US" dirty="0"/>
          </a:p>
        </p:txBody>
      </p:sp>
      <p:graphicFrame>
        <p:nvGraphicFramePr>
          <p:cNvPr id="29" name="Object 2"/>
          <p:cNvGraphicFramePr>
            <a:graphicFrameLocks noGrp="1" noChangeAspect="1"/>
          </p:cNvGraphicFramePr>
          <p:nvPr>
            <p:ph type="chart" sz="quarter" idx="12"/>
            <p:extLst>
              <p:ext uri="{D42A27DB-BD31-4B8C-83A1-F6EECF244321}">
                <p14:modId xmlns:p14="http://schemas.microsoft.com/office/powerpoint/2010/main" val="1059609966"/>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6149" name="Text Box 6"/>
          <p:cNvSpPr txBox="1">
            <a:spLocks noChangeArrowheads="1"/>
          </p:cNvSpPr>
          <p:nvPr/>
        </p:nvSpPr>
        <p:spPr bwMode="auto">
          <a:xfrm>
            <a:off x="6803448" y="4197822"/>
            <a:ext cx="13716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Solar</a:t>
            </a:r>
            <a:endParaRPr lang="en-US" sz="1400" dirty="0">
              <a:solidFill>
                <a:srgbClr val="FFFFFF"/>
              </a:solidFill>
              <a:latin typeface="Arial"/>
            </a:endParaRPr>
          </a:p>
        </p:txBody>
      </p:sp>
      <p:sp>
        <p:nvSpPr>
          <p:cNvPr id="11274" name="Text Box 11"/>
          <p:cNvSpPr txBox="1">
            <a:spLocks noChangeArrowheads="1"/>
          </p:cNvSpPr>
          <p:nvPr/>
        </p:nvSpPr>
        <p:spPr bwMode="auto">
          <a:xfrm>
            <a:off x="6836220" y="4570821"/>
            <a:ext cx="1177158" cy="409575"/>
          </a:xfrm>
          <a:prstGeom prst="rect">
            <a:avLst/>
          </a:prstGeom>
          <a:noFill/>
          <a:ln w="9525" algn="ctr">
            <a:noFill/>
            <a:miter lim="800000"/>
            <a:headEnd/>
            <a:tailEnd/>
          </a:ln>
        </p:spPr>
        <p:txBody>
          <a:bodyPr/>
          <a:lstStyle/>
          <a:p>
            <a:pPr algn="ctr" fontAlgn="auto">
              <a:spcBef>
                <a:spcPts val="0"/>
              </a:spcBef>
              <a:spcAft>
                <a:spcPts val="0"/>
              </a:spcAft>
              <a:defRPr/>
            </a:pPr>
            <a:r>
              <a:rPr lang="en-US" sz="1400" dirty="0" smtClean="0">
                <a:solidFill>
                  <a:srgbClr val="FFFFFF"/>
                </a:solidFill>
                <a:latin typeface="Arial"/>
                <a:cs typeface="Arial" pitchFamily="34" charset="0"/>
              </a:rPr>
              <a:t>Geothermal</a:t>
            </a:r>
            <a:endParaRPr lang="en-US" sz="1400" dirty="0">
              <a:solidFill>
                <a:srgbClr val="FFFFFF"/>
              </a:solidFill>
              <a:latin typeface="Arial"/>
              <a:cs typeface="Arial" pitchFamily="34" charset="0"/>
            </a:endParaRPr>
          </a:p>
        </p:txBody>
      </p:sp>
      <p:sp>
        <p:nvSpPr>
          <p:cNvPr id="6155" name="Text Box 14"/>
          <p:cNvSpPr txBox="1">
            <a:spLocks noChangeArrowheads="1"/>
          </p:cNvSpPr>
          <p:nvPr/>
        </p:nvSpPr>
        <p:spPr bwMode="auto">
          <a:xfrm>
            <a:off x="6763531" y="4873286"/>
            <a:ext cx="13716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Biomass</a:t>
            </a:r>
            <a:endParaRPr lang="en-US" sz="1400" dirty="0">
              <a:solidFill>
                <a:srgbClr val="FFFFFF"/>
              </a:solidFill>
              <a:latin typeface="Arial"/>
            </a:endParaRPr>
          </a:p>
        </p:txBody>
      </p:sp>
      <p:sp>
        <p:nvSpPr>
          <p:cNvPr id="6156" name="Text Box 16"/>
          <p:cNvSpPr txBox="1">
            <a:spLocks noChangeArrowheads="1"/>
          </p:cNvSpPr>
          <p:nvPr/>
        </p:nvSpPr>
        <p:spPr bwMode="auto">
          <a:xfrm>
            <a:off x="5181600" y="5111729"/>
            <a:ext cx="315747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Municipal waste/Landfill gas</a:t>
            </a:r>
            <a:endParaRPr lang="en-US" sz="1400" dirty="0">
              <a:solidFill>
                <a:srgbClr val="FFFFFF"/>
              </a:solidFill>
              <a:latin typeface="Arial"/>
            </a:endParaRPr>
          </a:p>
        </p:txBody>
      </p:sp>
      <p:sp>
        <p:nvSpPr>
          <p:cNvPr id="6153" name="Text Box 12"/>
          <p:cNvSpPr txBox="1">
            <a:spLocks noChangeArrowheads="1"/>
          </p:cNvSpPr>
          <p:nvPr/>
        </p:nvSpPr>
        <p:spPr bwMode="auto">
          <a:xfrm>
            <a:off x="6651048" y="3258270"/>
            <a:ext cx="1524000" cy="304074"/>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Wind</a:t>
            </a:r>
            <a:endParaRPr lang="en-US" sz="1400" dirty="0">
              <a:solidFill>
                <a:srgbClr val="FFFFFF"/>
              </a:solidFill>
              <a:latin typeface="Arial"/>
            </a:endParaRPr>
          </a:p>
        </p:txBody>
      </p:sp>
      <p:cxnSp>
        <p:nvCxnSpPr>
          <p:cNvPr id="21" name="Straight Connector 20"/>
          <p:cNvCxnSpPr/>
          <p:nvPr/>
        </p:nvCxnSpPr>
        <p:spPr bwMode="auto">
          <a:xfrm>
            <a:off x="3564260" y="1790694"/>
            <a:ext cx="12700" cy="354330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22" name="TextBox 21"/>
          <p:cNvSpPr txBox="1"/>
          <p:nvPr/>
        </p:nvSpPr>
        <p:spPr bwMode="auto">
          <a:xfrm>
            <a:off x="3326981" y="1580152"/>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32" name="Text Box 8"/>
          <p:cNvSpPr txBox="1">
            <a:spLocks noChangeArrowheads="1"/>
          </p:cNvSpPr>
          <p:nvPr/>
        </p:nvSpPr>
        <p:spPr bwMode="auto">
          <a:xfrm>
            <a:off x="3681542" y="1505470"/>
            <a:ext cx="4509147" cy="303875"/>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dirty="0">
                <a:solidFill>
                  <a:srgbClr val="000000"/>
                </a:solidFill>
              </a:rPr>
              <a:t>Projections</a:t>
            </a:r>
          </a:p>
        </p:txBody>
      </p:sp>
      <p:sp>
        <p:nvSpPr>
          <p:cNvPr id="33" name="Text Box 9"/>
          <p:cNvSpPr txBox="1">
            <a:spLocks noChangeArrowheads="1"/>
          </p:cNvSpPr>
          <p:nvPr/>
        </p:nvSpPr>
        <p:spPr bwMode="auto">
          <a:xfrm>
            <a:off x="1313233" y="1505470"/>
            <a:ext cx="2368309" cy="303875"/>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dirty="0">
                <a:solidFill>
                  <a:srgbClr val="000000"/>
                </a:solidFill>
              </a:rPr>
              <a:t>History</a:t>
            </a:r>
          </a:p>
        </p:txBody>
      </p:sp>
      <p:sp>
        <p:nvSpPr>
          <p:cNvPr id="2" name="TextBox 1"/>
          <p:cNvSpPr txBox="1"/>
          <p:nvPr/>
        </p:nvSpPr>
        <p:spPr>
          <a:xfrm>
            <a:off x="1592512" y="3193012"/>
            <a:ext cx="1365251" cy="738664"/>
          </a:xfrm>
          <a:prstGeom prst="rect">
            <a:avLst/>
          </a:prstGeom>
          <a:noFill/>
        </p:spPr>
        <p:txBody>
          <a:bodyPr wrap="square" rtlCol="0">
            <a:spAutoFit/>
          </a:bodyPr>
          <a:lstStyle/>
          <a:p>
            <a:pPr algn="ctr" fontAlgn="auto">
              <a:spcBef>
                <a:spcPts val="0"/>
              </a:spcBef>
              <a:spcAft>
                <a:spcPts val="0"/>
              </a:spcAft>
            </a:pPr>
            <a:r>
              <a:rPr lang="en-US" sz="1400" dirty="0" smtClean="0">
                <a:solidFill>
                  <a:srgbClr val="003953"/>
                </a:solidFill>
                <a:latin typeface="Arial"/>
              </a:rPr>
              <a:t>Conventional Hydroelectric Power</a:t>
            </a:r>
            <a:endParaRPr lang="en-US" sz="1400" dirty="0">
              <a:solidFill>
                <a:srgbClr val="003953"/>
              </a:solidFill>
              <a:latin typeface="Arial"/>
            </a:endParaRPr>
          </a:p>
        </p:txBody>
      </p:sp>
      <p:sp>
        <p:nvSpPr>
          <p:cNvPr id="3" name="Footer Placeholder 2"/>
          <p:cNvSpPr>
            <a:spLocks noGrp="1"/>
          </p:cNvSpPr>
          <p:nvPr>
            <p:ph type="ftr" sz="quarter" idx="3"/>
          </p:nvPr>
        </p:nvSpPr>
        <p:spPr>
          <a:xfrm>
            <a:off x="667512" y="6391656"/>
            <a:ext cx="3614928"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405065283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600" dirty="0" smtClean="0"/>
              <a:t>For more information</a:t>
            </a:r>
            <a:endParaRPr lang="en-US" sz="2600" dirty="0"/>
          </a:p>
        </p:txBody>
      </p:sp>
      <p:sp>
        <p:nvSpPr>
          <p:cNvPr id="3" name="Slide Number Placeholder 2"/>
          <p:cNvSpPr>
            <a:spLocks noGrp="1"/>
          </p:cNvSpPr>
          <p:nvPr>
            <p:ph type="sldNum" sz="quarter" idx="11"/>
          </p:nvPr>
        </p:nvSpPr>
        <p:spPr>
          <a:xfrm>
            <a:off x="8686984" y="6418112"/>
            <a:ext cx="384048" cy="365125"/>
          </a:xfrm>
        </p:spPr>
        <p:txBody>
          <a:bodyPr/>
          <a:lstStyle/>
          <a:p>
            <a:fld id="{2D80C5C9-96E0-47EC-B500-37C5FE284639}" type="slidenum">
              <a:rPr lang="en-US" smtClean="0"/>
              <a:pPr/>
              <a:t>33</a:t>
            </a:fld>
            <a:endParaRPr lang="en-US" dirty="0"/>
          </a:p>
        </p:txBody>
      </p:sp>
      <p:sp>
        <p:nvSpPr>
          <p:cNvPr id="11" name="Text Placeholder 10"/>
          <p:cNvSpPr>
            <a:spLocks noGrp="1"/>
          </p:cNvSpPr>
          <p:nvPr>
            <p:ph type="body" sz="quarter" idx="4294967295"/>
          </p:nvPr>
        </p:nvSpPr>
        <p:spPr>
          <a:xfrm>
            <a:off x="640080" y="1317624"/>
            <a:ext cx="8050212" cy="4759325"/>
          </a:xfrm>
          <a:prstGeom prst="rect">
            <a:avLst/>
          </a:prstGeom>
        </p:spPr>
        <p:txBody>
          <a:bodyPr/>
          <a:lstStyle/>
          <a:p>
            <a:pPr>
              <a:spcBef>
                <a:spcPts val="1600"/>
              </a:spcBef>
              <a:spcAft>
                <a:spcPts val="600"/>
              </a:spcAft>
              <a:buNone/>
            </a:pPr>
            <a:r>
              <a:rPr lang="en-US" sz="2000" dirty="0" smtClean="0"/>
              <a:t>U.S. Energy Information Administration home page | </a:t>
            </a:r>
            <a:r>
              <a:rPr lang="en-US" sz="2000" dirty="0" smtClean="0">
                <a:hlinkClick r:id="rId3"/>
              </a:rPr>
              <a:t>www.eia.gov</a:t>
            </a:r>
            <a:endParaRPr lang="en-US" sz="2000" dirty="0" smtClean="0"/>
          </a:p>
          <a:p>
            <a:pPr>
              <a:spcBef>
                <a:spcPts val="1600"/>
              </a:spcBef>
              <a:spcAft>
                <a:spcPts val="600"/>
              </a:spcAft>
              <a:buNone/>
            </a:pPr>
            <a:r>
              <a:rPr lang="en-US" sz="2000" dirty="0" smtClean="0"/>
              <a:t>Annual Energy Outlook | </a:t>
            </a:r>
            <a:r>
              <a:rPr lang="en-US" sz="2000" dirty="0" smtClean="0">
                <a:hlinkClick r:id="rId4"/>
              </a:rPr>
              <a:t>www.eia.gov/aeo</a:t>
            </a:r>
            <a:endParaRPr lang="en-US" sz="2000" dirty="0" smtClean="0"/>
          </a:p>
          <a:p>
            <a:pPr>
              <a:spcBef>
                <a:spcPts val="1600"/>
              </a:spcBef>
              <a:spcAft>
                <a:spcPts val="600"/>
              </a:spcAft>
              <a:buNone/>
            </a:pPr>
            <a:r>
              <a:rPr lang="en-US" sz="2000" dirty="0" smtClean="0"/>
              <a:t>Short-Term Energy Outlook | </a:t>
            </a:r>
            <a:r>
              <a:rPr lang="en-US" sz="2000" dirty="0" smtClean="0">
                <a:hlinkClick r:id="rId5"/>
              </a:rPr>
              <a:t>www.eia.gov/steo</a:t>
            </a:r>
            <a:endParaRPr lang="en-US" sz="2000" dirty="0" smtClean="0"/>
          </a:p>
          <a:p>
            <a:pPr>
              <a:spcBef>
                <a:spcPts val="1600"/>
              </a:spcBef>
              <a:spcAft>
                <a:spcPts val="600"/>
              </a:spcAft>
              <a:buNone/>
            </a:pPr>
            <a:r>
              <a:rPr lang="en-US" sz="2000" dirty="0" smtClean="0"/>
              <a:t>International Energy Outlook | </a:t>
            </a:r>
            <a:r>
              <a:rPr lang="en-US" sz="2000" dirty="0" smtClean="0">
                <a:hlinkClick r:id="rId6"/>
              </a:rPr>
              <a:t>www.eia.gov/ieo</a:t>
            </a:r>
            <a:endParaRPr lang="en-US" sz="2000" dirty="0" smtClean="0"/>
          </a:p>
          <a:p>
            <a:pPr>
              <a:spcBef>
                <a:spcPts val="1600"/>
              </a:spcBef>
              <a:spcAft>
                <a:spcPts val="600"/>
              </a:spcAft>
              <a:buNone/>
            </a:pPr>
            <a:r>
              <a:rPr lang="en-US" sz="2000" dirty="0" smtClean="0"/>
              <a:t>Monthly Energy Review | </a:t>
            </a:r>
            <a:r>
              <a:rPr lang="en-US" sz="2000" dirty="0" smtClean="0">
                <a:hlinkClick r:id="rId7"/>
              </a:rPr>
              <a:t>www.eia.gov/mer</a:t>
            </a:r>
            <a:endParaRPr lang="en-US" sz="2000" dirty="0" smtClean="0"/>
          </a:p>
          <a:p>
            <a:pPr>
              <a:spcBef>
                <a:spcPts val="1600"/>
              </a:spcBef>
              <a:spcAft>
                <a:spcPts val="600"/>
              </a:spcAft>
              <a:buNone/>
            </a:pPr>
            <a:r>
              <a:rPr lang="en-US" sz="2000" dirty="0" smtClean="0"/>
              <a:t>Today in Energy | </a:t>
            </a:r>
            <a:r>
              <a:rPr lang="en-US" sz="2000" dirty="0" smtClean="0">
                <a:hlinkClick r:id="rId8"/>
              </a:rPr>
              <a:t>www.eia.gov/todayinenergy</a:t>
            </a:r>
            <a:endParaRPr lang="en-US" sz="2000" dirty="0" smtClean="0"/>
          </a:p>
          <a:p>
            <a:pPr>
              <a:spcBef>
                <a:spcPts val="1600"/>
              </a:spcBef>
              <a:spcAft>
                <a:spcPts val="600"/>
              </a:spcAft>
              <a:buNone/>
            </a:pPr>
            <a:r>
              <a:rPr lang="en-US" sz="2000" dirty="0" smtClean="0"/>
              <a:t>State Energy Profiles | </a:t>
            </a:r>
            <a:r>
              <a:rPr lang="en-US" sz="2000" dirty="0" smtClean="0">
                <a:hlinkClick r:id="rId9"/>
              </a:rPr>
              <a:t>http://www.eia.gov/state</a:t>
            </a:r>
            <a:endParaRPr lang="en-US" sz="2000" dirty="0" smtClean="0"/>
          </a:p>
          <a:p>
            <a:pPr>
              <a:spcBef>
                <a:spcPts val="1600"/>
              </a:spcBef>
              <a:spcAft>
                <a:spcPts val="600"/>
              </a:spcAft>
              <a:buNone/>
            </a:pPr>
            <a:r>
              <a:rPr lang="en-US" sz="2000" dirty="0" smtClean="0"/>
              <a:t>Drilling Productivity Report | </a:t>
            </a:r>
            <a:r>
              <a:rPr lang="en-US" sz="2000" dirty="0" smtClean="0">
                <a:hlinkClick r:id="rId10"/>
              </a:rPr>
              <a:t>http://www.eia.gov/petroleum/drilling/</a:t>
            </a:r>
            <a:endParaRPr lang="en-US" sz="2000" dirty="0" smtClean="0"/>
          </a:p>
          <a:p>
            <a:pPr>
              <a:spcBef>
                <a:spcPts val="1600"/>
              </a:spcBef>
              <a:spcAft>
                <a:spcPts val="600"/>
              </a:spcAft>
              <a:buNone/>
            </a:pPr>
            <a:endParaRPr lang="en-US" sz="2000" dirty="0" smtClean="0"/>
          </a:p>
        </p:txBody>
      </p:sp>
      <p:sp>
        <p:nvSpPr>
          <p:cNvPr id="2" name="Footer Placeholder 1"/>
          <p:cNvSpPr>
            <a:spLocks noGrp="1"/>
          </p:cNvSpPr>
          <p:nvPr>
            <p:ph type="ftr" sz="quarter" idx="10"/>
          </p:nvPr>
        </p:nvSpPr>
        <p:spPr>
          <a:xfrm>
            <a:off x="666751" y="6391275"/>
            <a:ext cx="3752850" cy="393700"/>
          </a:xfrm>
        </p:spPr>
        <p:txBody>
          <a:bodyPr/>
          <a:lstStyle/>
          <a:p>
            <a:pPr>
              <a:defRPr/>
            </a:pPr>
            <a:r>
              <a:rPr lang="en-US" smtClean="0"/>
              <a:t>Annual Energy Outlook 2015                                                May 2015</a:t>
            </a:r>
            <a:endParaRPr lang="en-US" dirty="0"/>
          </a:p>
        </p:txBody>
      </p:sp>
    </p:spTree>
    <p:extLst>
      <p:ext uri="{BB962C8B-B14F-4D97-AF65-F5344CB8AC3E}">
        <p14:creationId xmlns:p14="http://schemas.microsoft.com/office/powerpoint/2010/main" val="2191218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2209598266"/>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a:t>
            </a:r>
            <a:r>
              <a:rPr lang="en-US" dirty="0" smtClean="0"/>
              <a:t>rude oil price projection is lower in the AEO2015 Reference case than in AEO2014, particularly in the near term</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4</a:t>
            </a:fld>
            <a:endParaRPr lang="en-US" dirty="0">
              <a:solidFill>
                <a:srgbClr val="000000"/>
              </a:solidFill>
            </a:endParaRPr>
          </a:p>
        </p:txBody>
      </p:sp>
      <p:sp>
        <p:nvSpPr>
          <p:cNvPr id="6" name="Text Placeholder 5"/>
          <p:cNvSpPr>
            <a:spLocks noGrp="1"/>
          </p:cNvSpPr>
          <p:nvPr>
            <p:ph type="body" sz="quarter" idx="13"/>
          </p:nvPr>
        </p:nvSpPr>
        <p:spPr/>
        <p:txBody>
          <a:bodyPr/>
          <a:lstStyle/>
          <a:p>
            <a:pPr eaLnBrk="0" hangingPunct="0">
              <a:spcBef>
                <a:spcPts val="336"/>
              </a:spcBef>
            </a:pPr>
            <a:r>
              <a:rPr lang="en-US" dirty="0" smtClean="0">
                <a:solidFill>
                  <a:srgbClr val="000000"/>
                </a:solidFill>
              </a:rPr>
              <a:t>Brent crude oil spot price</a:t>
            </a:r>
          </a:p>
          <a:p>
            <a:pPr eaLnBrk="0" hangingPunct="0">
              <a:spcBef>
                <a:spcPts val="336"/>
              </a:spcBef>
            </a:pPr>
            <a:r>
              <a:rPr lang="en-US" dirty="0" smtClean="0">
                <a:solidFill>
                  <a:srgbClr val="000000"/>
                </a:solidFill>
              </a:rPr>
              <a:t>2013 dollars per barrel</a:t>
            </a:r>
          </a:p>
        </p:txBody>
      </p:sp>
      <p:sp>
        <p:nvSpPr>
          <p:cNvPr id="17" name="Text Placeholder 16"/>
          <p:cNvSpPr>
            <a:spLocks noGrp="1"/>
          </p:cNvSpPr>
          <p:nvPr>
            <p:ph type="body" sz="quarter" idx="15"/>
          </p:nvPr>
        </p:nvSpPr>
        <p:spPr/>
        <p:txBody>
          <a:bodyPr/>
          <a:lstStyle/>
          <a:p>
            <a:r>
              <a:rPr lang="en-US" dirty="0" smtClean="0"/>
              <a:t>Source:  EIA, Annual Energy Outlook 2015 Reference case and Annual Energy Outlook 2014 Reference case</a:t>
            </a:r>
            <a:endParaRPr lang="en-US" dirty="0"/>
          </a:p>
        </p:txBody>
      </p:sp>
      <p:sp>
        <p:nvSpPr>
          <p:cNvPr id="21" name="TextBox 20"/>
          <p:cNvSpPr txBox="1"/>
          <p:nvPr/>
        </p:nvSpPr>
        <p:spPr bwMode="auto">
          <a:xfrm>
            <a:off x="1157592" y="1432506"/>
            <a:ext cx="3774332"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22" name="TextBox 21"/>
          <p:cNvSpPr txBox="1"/>
          <p:nvPr/>
        </p:nvSpPr>
        <p:spPr bwMode="auto">
          <a:xfrm>
            <a:off x="4931924" y="1422779"/>
            <a:ext cx="3307404"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sp>
        <p:nvSpPr>
          <p:cNvPr id="24" name="TextBox 23"/>
          <p:cNvSpPr txBox="1"/>
          <p:nvPr/>
        </p:nvSpPr>
        <p:spPr bwMode="auto">
          <a:xfrm>
            <a:off x="4222540" y="1440430"/>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4" name="Text Box 20"/>
          <p:cNvSpPr txBox="1">
            <a:spLocks noChangeArrowheads="1"/>
          </p:cNvSpPr>
          <p:nvPr/>
        </p:nvSpPr>
        <p:spPr bwMode="auto">
          <a:xfrm>
            <a:off x="6092086" y="2147059"/>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5D9732"/>
                </a:solidFill>
                <a:latin typeface="Arial"/>
              </a:rPr>
              <a:t>AEO2014</a:t>
            </a:r>
            <a:endParaRPr lang="en-US" sz="1400" dirty="0">
              <a:solidFill>
                <a:srgbClr val="5D9732"/>
              </a:solidFill>
              <a:latin typeface="Arial"/>
            </a:endParaRPr>
          </a:p>
        </p:txBody>
      </p:sp>
      <p:cxnSp>
        <p:nvCxnSpPr>
          <p:cNvPr id="23" name="Straight Connector 22"/>
          <p:cNvCxnSpPr/>
          <p:nvPr/>
        </p:nvCxnSpPr>
        <p:spPr bwMode="auto">
          <a:xfrm flipH="1">
            <a:off x="4416374" y="1712031"/>
            <a:ext cx="4939" cy="376530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38" name="Text Box 20"/>
          <p:cNvSpPr txBox="1">
            <a:spLocks noChangeArrowheads="1"/>
          </p:cNvSpPr>
          <p:nvPr/>
        </p:nvSpPr>
        <p:spPr bwMode="auto">
          <a:xfrm>
            <a:off x="6092086" y="3193489"/>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rPr>
              <a:t>AEO2015</a:t>
            </a:r>
            <a:endParaRPr lang="en-US" sz="1400" dirty="0">
              <a:solidFill>
                <a:srgbClr val="000000"/>
              </a:solidFill>
              <a:latin typeface="Arial"/>
            </a:endParaRPr>
          </a:p>
        </p:txBody>
      </p:sp>
      <p:sp>
        <p:nvSpPr>
          <p:cNvPr id="4" name="Footer Placeholder 3"/>
          <p:cNvSpPr>
            <a:spLocks noGrp="1"/>
          </p:cNvSpPr>
          <p:nvPr>
            <p:ph type="ftr" sz="quarter" idx="3"/>
          </p:nvPr>
        </p:nvSpPr>
        <p:spPr>
          <a:xfrm>
            <a:off x="667512" y="6391656"/>
            <a:ext cx="3748862"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576698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80" y="73152"/>
            <a:ext cx="8336604" cy="777240"/>
          </a:xfrm>
        </p:spPr>
        <p:txBody>
          <a:bodyPr anchor="b"/>
          <a:lstStyle/>
          <a:p>
            <a:r>
              <a:rPr lang="en-US" dirty="0" smtClean="0"/>
              <a:t>Reductions in energy intensity largely offset impact of GDP growth, leading to slow projected growth in energy use</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5</a:t>
            </a:fld>
            <a:endParaRPr lang="en-US" dirty="0">
              <a:solidFill>
                <a:srgbClr val="000000"/>
              </a:solidFill>
            </a:endParaRPr>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1418712745"/>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p:txBody>
          <a:bodyPr/>
          <a:lstStyle/>
          <a:p>
            <a:pPr eaLnBrk="0" hangingPunct="0"/>
            <a:r>
              <a:rPr lang="en-US" dirty="0" smtClean="0">
                <a:solidFill>
                  <a:schemeClr val="tx1"/>
                </a:solidFill>
              </a:rPr>
              <a:t>U.S. primary energy consumption</a:t>
            </a:r>
          </a:p>
          <a:p>
            <a:pPr eaLnBrk="0" hangingPunct="0"/>
            <a:r>
              <a:rPr lang="en-US" dirty="0" smtClean="0">
                <a:solidFill>
                  <a:schemeClr val="tx1"/>
                </a:solidFill>
              </a:rPr>
              <a:t>quadrillion Btu</a:t>
            </a:r>
            <a:endParaRPr lang="en-GB" dirty="0" smtClean="0">
              <a:solidFill>
                <a:schemeClr val="tx1"/>
              </a:solidFill>
            </a:endParaRPr>
          </a:p>
        </p:txBody>
      </p:sp>
      <p:sp>
        <p:nvSpPr>
          <p:cNvPr id="43" name="Text Placeholder 42"/>
          <p:cNvSpPr>
            <a:spLocks noGrp="1"/>
          </p:cNvSpPr>
          <p:nvPr>
            <p:ph type="body" sz="quarter" idx="15"/>
          </p:nvPr>
        </p:nvSpPr>
        <p:spPr/>
        <p:txBody>
          <a:bodyPr/>
          <a:lstStyle/>
          <a:p>
            <a:r>
              <a:rPr lang="en-US" dirty="0" smtClean="0"/>
              <a:t>Source:  EIA, Annual Energy Outlook 2015 Reference case</a:t>
            </a:r>
            <a:endParaRPr lang="en-US" dirty="0"/>
          </a:p>
        </p:txBody>
      </p:sp>
      <p:sp>
        <p:nvSpPr>
          <p:cNvPr id="11" name="TextBox 10"/>
          <p:cNvSpPr txBox="1"/>
          <p:nvPr/>
        </p:nvSpPr>
        <p:spPr bwMode="auto">
          <a:xfrm>
            <a:off x="1177048" y="1549400"/>
            <a:ext cx="3774332"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12" name="TextBox 11"/>
          <p:cNvSpPr txBox="1"/>
          <p:nvPr/>
        </p:nvSpPr>
        <p:spPr bwMode="auto">
          <a:xfrm>
            <a:off x="4941651" y="1578583"/>
            <a:ext cx="3287950"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cxnSp>
        <p:nvCxnSpPr>
          <p:cNvPr id="14" name="Straight Connector 13"/>
          <p:cNvCxnSpPr/>
          <p:nvPr/>
        </p:nvCxnSpPr>
        <p:spPr bwMode="auto">
          <a:xfrm>
            <a:off x="5047159" y="1835394"/>
            <a:ext cx="0" cy="364878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15" name="TextBox 14"/>
          <p:cNvSpPr txBox="1"/>
          <p:nvPr/>
        </p:nvSpPr>
        <p:spPr bwMode="auto">
          <a:xfrm>
            <a:off x="4848387" y="1622552"/>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6" name="Text Box 7"/>
          <p:cNvSpPr txBox="1">
            <a:spLocks noChangeArrowheads="1"/>
          </p:cNvSpPr>
          <p:nvPr/>
        </p:nvSpPr>
        <p:spPr bwMode="auto">
          <a:xfrm>
            <a:off x="4457690" y="4816473"/>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36%</a:t>
            </a:r>
            <a:endParaRPr lang="en-US" sz="1400" dirty="0">
              <a:solidFill>
                <a:srgbClr val="FFFFFF"/>
              </a:solidFill>
              <a:latin typeface="Arial"/>
            </a:endParaRPr>
          </a:p>
        </p:txBody>
      </p:sp>
      <p:sp>
        <p:nvSpPr>
          <p:cNvPr id="17" name="Text Box 7"/>
          <p:cNvSpPr txBox="1">
            <a:spLocks noChangeArrowheads="1"/>
          </p:cNvSpPr>
          <p:nvPr/>
        </p:nvSpPr>
        <p:spPr bwMode="auto">
          <a:xfrm>
            <a:off x="4457690" y="3675323"/>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18%</a:t>
            </a:r>
            <a:endParaRPr lang="en-US" sz="1400" dirty="0">
              <a:solidFill>
                <a:srgbClr val="FFFFFF"/>
              </a:solidFill>
              <a:latin typeface="Arial"/>
            </a:endParaRPr>
          </a:p>
        </p:txBody>
      </p:sp>
      <p:sp>
        <p:nvSpPr>
          <p:cNvPr id="18" name="Text Box 7"/>
          <p:cNvSpPr txBox="1">
            <a:spLocks noChangeArrowheads="1"/>
          </p:cNvSpPr>
          <p:nvPr/>
        </p:nvSpPr>
        <p:spPr bwMode="auto">
          <a:xfrm>
            <a:off x="4457690" y="2779782"/>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27%</a:t>
            </a:r>
            <a:endParaRPr lang="en-US" sz="1400" dirty="0">
              <a:solidFill>
                <a:srgbClr val="FFFFFF"/>
              </a:solidFill>
              <a:latin typeface="Arial"/>
            </a:endParaRPr>
          </a:p>
        </p:txBody>
      </p:sp>
      <p:sp>
        <p:nvSpPr>
          <p:cNvPr id="19" name="Text Box 7"/>
          <p:cNvSpPr txBox="1">
            <a:spLocks noChangeArrowheads="1"/>
          </p:cNvSpPr>
          <p:nvPr/>
        </p:nvSpPr>
        <p:spPr bwMode="auto">
          <a:xfrm>
            <a:off x="4507794" y="4093181"/>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8%</a:t>
            </a:r>
            <a:endParaRPr lang="en-US" sz="1400" dirty="0">
              <a:solidFill>
                <a:srgbClr val="FFFFFF"/>
              </a:solidFill>
              <a:latin typeface="Arial"/>
            </a:endParaRPr>
          </a:p>
        </p:txBody>
      </p:sp>
      <p:sp>
        <p:nvSpPr>
          <p:cNvPr id="20" name="Text Box 7"/>
          <p:cNvSpPr txBox="1">
            <a:spLocks noChangeArrowheads="1"/>
          </p:cNvSpPr>
          <p:nvPr/>
        </p:nvSpPr>
        <p:spPr bwMode="auto">
          <a:xfrm>
            <a:off x="4486718" y="3264098"/>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8%</a:t>
            </a:r>
            <a:endParaRPr lang="en-US" sz="1400" dirty="0">
              <a:solidFill>
                <a:srgbClr val="FFFFFF"/>
              </a:solidFill>
              <a:latin typeface="Arial"/>
            </a:endParaRPr>
          </a:p>
        </p:txBody>
      </p:sp>
      <p:sp>
        <p:nvSpPr>
          <p:cNvPr id="21" name="Text Box 7"/>
          <p:cNvSpPr txBox="1">
            <a:spLocks noChangeArrowheads="1"/>
          </p:cNvSpPr>
          <p:nvPr/>
        </p:nvSpPr>
        <p:spPr bwMode="auto">
          <a:xfrm>
            <a:off x="4284791" y="4386718"/>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rPr>
              <a:t>1%</a:t>
            </a:r>
          </a:p>
        </p:txBody>
      </p:sp>
      <p:sp>
        <p:nvSpPr>
          <p:cNvPr id="22" name="Text Box 7"/>
          <p:cNvSpPr txBox="1">
            <a:spLocks noChangeArrowheads="1"/>
          </p:cNvSpPr>
          <p:nvPr/>
        </p:nvSpPr>
        <p:spPr bwMode="auto">
          <a:xfrm>
            <a:off x="7538911" y="4827863"/>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33%</a:t>
            </a:r>
            <a:endParaRPr lang="en-US" sz="1400" dirty="0">
              <a:solidFill>
                <a:srgbClr val="FFFFFF"/>
              </a:solidFill>
              <a:latin typeface="Arial"/>
            </a:endParaRPr>
          </a:p>
        </p:txBody>
      </p:sp>
      <p:sp>
        <p:nvSpPr>
          <p:cNvPr id="23" name="Text Box 7"/>
          <p:cNvSpPr txBox="1">
            <a:spLocks noChangeArrowheads="1"/>
          </p:cNvSpPr>
          <p:nvPr/>
        </p:nvSpPr>
        <p:spPr bwMode="auto">
          <a:xfrm>
            <a:off x="7538911" y="3246143"/>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10%</a:t>
            </a:r>
            <a:endParaRPr lang="en-US" sz="1400" dirty="0">
              <a:solidFill>
                <a:srgbClr val="FFFFFF"/>
              </a:solidFill>
              <a:latin typeface="Arial"/>
            </a:endParaRPr>
          </a:p>
        </p:txBody>
      </p:sp>
      <p:sp>
        <p:nvSpPr>
          <p:cNvPr id="24" name="Text Box 7"/>
          <p:cNvSpPr txBox="1">
            <a:spLocks noChangeArrowheads="1"/>
          </p:cNvSpPr>
          <p:nvPr/>
        </p:nvSpPr>
        <p:spPr bwMode="auto">
          <a:xfrm>
            <a:off x="7538911" y="3702708"/>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18%</a:t>
            </a:r>
            <a:endParaRPr lang="en-US" sz="1400" dirty="0">
              <a:solidFill>
                <a:srgbClr val="FFFFFF"/>
              </a:solidFill>
              <a:latin typeface="Arial"/>
            </a:endParaRPr>
          </a:p>
        </p:txBody>
      </p:sp>
      <p:sp>
        <p:nvSpPr>
          <p:cNvPr id="25" name="Text Box 7"/>
          <p:cNvSpPr txBox="1">
            <a:spLocks noChangeArrowheads="1"/>
          </p:cNvSpPr>
          <p:nvPr/>
        </p:nvSpPr>
        <p:spPr bwMode="auto">
          <a:xfrm>
            <a:off x="7538911" y="2605754"/>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29%</a:t>
            </a:r>
            <a:endParaRPr lang="en-US" sz="1400" dirty="0">
              <a:solidFill>
                <a:srgbClr val="FFFFFF"/>
              </a:solidFill>
              <a:latin typeface="Arial"/>
            </a:endParaRPr>
          </a:p>
        </p:txBody>
      </p:sp>
      <p:sp>
        <p:nvSpPr>
          <p:cNvPr id="26" name="Text Box 7"/>
          <p:cNvSpPr txBox="1">
            <a:spLocks noChangeArrowheads="1"/>
          </p:cNvSpPr>
          <p:nvPr/>
        </p:nvSpPr>
        <p:spPr bwMode="auto">
          <a:xfrm>
            <a:off x="7538911" y="4113117"/>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a:solidFill>
                  <a:srgbClr val="FFFFFF"/>
                </a:solidFill>
                <a:latin typeface="Arial"/>
              </a:rPr>
              <a:t>8</a:t>
            </a:r>
            <a:r>
              <a:rPr lang="en-US" sz="1400" dirty="0" smtClean="0">
                <a:solidFill>
                  <a:srgbClr val="FFFFFF"/>
                </a:solidFill>
                <a:latin typeface="Arial"/>
              </a:rPr>
              <a:t>%</a:t>
            </a:r>
            <a:endParaRPr lang="en-US" sz="1400" dirty="0">
              <a:solidFill>
                <a:srgbClr val="FFFFFF"/>
              </a:solidFill>
              <a:latin typeface="Arial"/>
            </a:endParaRPr>
          </a:p>
        </p:txBody>
      </p:sp>
      <p:sp>
        <p:nvSpPr>
          <p:cNvPr id="27" name="Text Box 7"/>
          <p:cNvSpPr txBox="1">
            <a:spLocks noChangeArrowheads="1"/>
          </p:cNvSpPr>
          <p:nvPr/>
        </p:nvSpPr>
        <p:spPr bwMode="auto">
          <a:xfrm>
            <a:off x="7429183" y="4423527"/>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a:t>
            </a:r>
            <a:endParaRPr lang="en-US" sz="1400" dirty="0">
              <a:solidFill>
                <a:srgbClr val="FFFFFF"/>
              </a:solidFill>
              <a:latin typeface="Arial"/>
            </a:endParaRPr>
          </a:p>
        </p:txBody>
      </p:sp>
      <p:sp>
        <p:nvSpPr>
          <p:cNvPr id="37" name="TextBox 36"/>
          <p:cNvSpPr txBox="1"/>
          <p:nvPr/>
        </p:nvSpPr>
        <p:spPr bwMode="auto">
          <a:xfrm>
            <a:off x="2211023" y="4271006"/>
            <a:ext cx="617157"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Nuclear</a:t>
            </a:r>
          </a:p>
        </p:txBody>
      </p:sp>
      <p:sp>
        <p:nvSpPr>
          <p:cNvPr id="38" name="TextBox 37"/>
          <p:cNvSpPr txBox="1"/>
          <p:nvPr/>
        </p:nvSpPr>
        <p:spPr bwMode="auto">
          <a:xfrm>
            <a:off x="1442888" y="4943703"/>
            <a:ext cx="2178480"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Petroleum and other liquids</a:t>
            </a:r>
          </a:p>
        </p:txBody>
      </p:sp>
      <p:sp>
        <p:nvSpPr>
          <p:cNvPr id="40" name="TextBox 39"/>
          <p:cNvSpPr txBox="1"/>
          <p:nvPr/>
        </p:nvSpPr>
        <p:spPr bwMode="auto">
          <a:xfrm>
            <a:off x="2036892" y="3090816"/>
            <a:ext cx="915315"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Natural gas</a:t>
            </a:r>
          </a:p>
        </p:txBody>
      </p:sp>
      <p:sp>
        <p:nvSpPr>
          <p:cNvPr id="41" name="TextBox 40"/>
          <p:cNvSpPr txBox="1"/>
          <p:nvPr/>
        </p:nvSpPr>
        <p:spPr bwMode="auto">
          <a:xfrm>
            <a:off x="2310204" y="3879967"/>
            <a:ext cx="368691"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Coal</a:t>
            </a:r>
          </a:p>
        </p:txBody>
      </p:sp>
      <p:sp>
        <p:nvSpPr>
          <p:cNvPr id="42" name="TextBox 41"/>
          <p:cNvSpPr txBox="1"/>
          <p:nvPr/>
        </p:nvSpPr>
        <p:spPr bwMode="auto">
          <a:xfrm>
            <a:off x="1104973" y="2165328"/>
            <a:ext cx="3045706"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5D9732"/>
                </a:solidFill>
                <a:latin typeface="Arial"/>
                <a:ea typeface="Times New Roman" charset="0"/>
                <a:cs typeface="Times New Roman" charset="0"/>
              </a:rPr>
              <a:t>Renewables (excluding liquid biofuels)</a:t>
            </a:r>
          </a:p>
        </p:txBody>
      </p:sp>
      <p:sp>
        <p:nvSpPr>
          <p:cNvPr id="45" name="Line 29"/>
          <p:cNvSpPr>
            <a:spLocks noChangeShapeType="1"/>
          </p:cNvSpPr>
          <p:nvPr/>
        </p:nvSpPr>
        <p:spPr bwMode="auto">
          <a:xfrm flipV="1">
            <a:off x="4827420" y="4434181"/>
            <a:ext cx="227195" cy="54002"/>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44" name="Line 29"/>
          <p:cNvSpPr>
            <a:spLocks noChangeShapeType="1"/>
          </p:cNvSpPr>
          <p:nvPr/>
        </p:nvSpPr>
        <p:spPr bwMode="auto">
          <a:xfrm flipV="1">
            <a:off x="8095488" y="4415892"/>
            <a:ext cx="160807" cy="99179"/>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46" name="Line 29"/>
          <p:cNvSpPr>
            <a:spLocks noChangeShapeType="1"/>
          </p:cNvSpPr>
          <p:nvPr/>
        </p:nvSpPr>
        <p:spPr bwMode="auto">
          <a:xfrm>
            <a:off x="1391055" y="2412460"/>
            <a:ext cx="0" cy="1498058"/>
          </a:xfrm>
          <a:prstGeom prst="line">
            <a:avLst/>
          </a:prstGeom>
          <a:noFill/>
          <a:ln w="19050">
            <a:solidFill>
              <a:schemeClr val="tx1"/>
            </a:solidFill>
            <a:round/>
            <a:headEnd/>
            <a:tailEnd type="triangle" w="lg" len="med"/>
          </a:ln>
        </p:spPr>
        <p:txBody>
          <a:bodyPr/>
          <a:lstStyle/>
          <a:p>
            <a:pPr fontAlgn="auto">
              <a:spcBef>
                <a:spcPts val="0"/>
              </a:spcBef>
              <a:spcAft>
                <a:spcPts val="0"/>
              </a:spcAft>
            </a:pPr>
            <a:endParaRPr lang="en-US" dirty="0">
              <a:solidFill>
                <a:srgbClr val="000000"/>
              </a:solidFill>
              <a:latin typeface="Arial"/>
            </a:endParaRPr>
          </a:p>
        </p:txBody>
      </p:sp>
      <p:sp>
        <p:nvSpPr>
          <p:cNvPr id="49" name="TextBox 48"/>
          <p:cNvSpPr txBox="1"/>
          <p:nvPr/>
        </p:nvSpPr>
        <p:spPr bwMode="auto">
          <a:xfrm>
            <a:off x="6280947" y="1835912"/>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2025</a:t>
            </a:r>
          </a:p>
        </p:txBody>
      </p:sp>
      <p:sp>
        <p:nvSpPr>
          <p:cNvPr id="50" name="Text Box 7"/>
          <p:cNvSpPr txBox="1">
            <a:spLocks noChangeArrowheads="1"/>
          </p:cNvSpPr>
          <p:nvPr/>
        </p:nvSpPr>
        <p:spPr bwMode="auto">
          <a:xfrm>
            <a:off x="5763894" y="4810377"/>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35%</a:t>
            </a:r>
            <a:endParaRPr lang="en-US" sz="1400" dirty="0">
              <a:solidFill>
                <a:srgbClr val="FFFFFF"/>
              </a:solidFill>
              <a:latin typeface="Arial"/>
            </a:endParaRPr>
          </a:p>
        </p:txBody>
      </p:sp>
      <p:sp>
        <p:nvSpPr>
          <p:cNvPr id="51" name="Text Box 7"/>
          <p:cNvSpPr txBox="1">
            <a:spLocks noChangeArrowheads="1"/>
          </p:cNvSpPr>
          <p:nvPr/>
        </p:nvSpPr>
        <p:spPr bwMode="auto">
          <a:xfrm>
            <a:off x="5763894" y="3657035"/>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19%</a:t>
            </a:r>
            <a:endParaRPr lang="en-US" sz="1400" dirty="0">
              <a:solidFill>
                <a:srgbClr val="FFFFFF"/>
              </a:solidFill>
              <a:latin typeface="Arial"/>
            </a:endParaRPr>
          </a:p>
        </p:txBody>
      </p:sp>
      <p:sp>
        <p:nvSpPr>
          <p:cNvPr id="52" name="Text Box 7"/>
          <p:cNvSpPr txBox="1">
            <a:spLocks noChangeArrowheads="1"/>
          </p:cNvSpPr>
          <p:nvPr/>
        </p:nvSpPr>
        <p:spPr bwMode="auto">
          <a:xfrm>
            <a:off x="5763894" y="2700534"/>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27%</a:t>
            </a:r>
            <a:endParaRPr lang="en-US" sz="1400" dirty="0">
              <a:solidFill>
                <a:srgbClr val="FFFFFF"/>
              </a:solidFill>
              <a:latin typeface="Arial"/>
            </a:endParaRPr>
          </a:p>
        </p:txBody>
      </p:sp>
      <p:sp>
        <p:nvSpPr>
          <p:cNvPr id="53" name="Text Box 7"/>
          <p:cNvSpPr txBox="1">
            <a:spLocks noChangeArrowheads="1"/>
          </p:cNvSpPr>
          <p:nvPr/>
        </p:nvSpPr>
        <p:spPr bwMode="auto">
          <a:xfrm>
            <a:off x="5763894" y="4087085"/>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8%</a:t>
            </a:r>
            <a:endParaRPr lang="en-US" sz="1400" dirty="0">
              <a:solidFill>
                <a:srgbClr val="FFFFFF"/>
              </a:solidFill>
              <a:latin typeface="Arial"/>
            </a:endParaRPr>
          </a:p>
        </p:txBody>
      </p:sp>
      <p:sp>
        <p:nvSpPr>
          <p:cNvPr id="54" name="Text Box 7"/>
          <p:cNvSpPr txBox="1">
            <a:spLocks noChangeArrowheads="1"/>
          </p:cNvSpPr>
          <p:nvPr/>
        </p:nvSpPr>
        <p:spPr bwMode="auto">
          <a:xfrm>
            <a:off x="5763894" y="3233618"/>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a:solidFill>
                  <a:srgbClr val="FFFFFF"/>
                </a:solidFill>
                <a:latin typeface="Arial"/>
              </a:rPr>
              <a:t>9</a:t>
            </a:r>
            <a:r>
              <a:rPr lang="en-US" sz="1400" dirty="0" smtClean="0">
                <a:solidFill>
                  <a:srgbClr val="FFFFFF"/>
                </a:solidFill>
                <a:latin typeface="Arial"/>
              </a:rPr>
              <a:t>%</a:t>
            </a:r>
            <a:endParaRPr lang="en-US" sz="1400" dirty="0">
              <a:solidFill>
                <a:srgbClr val="FFFFFF"/>
              </a:solidFill>
              <a:latin typeface="Arial"/>
            </a:endParaRPr>
          </a:p>
        </p:txBody>
      </p:sp>
      <p:sp>
        <p:nvSpPr>
          <p:cNvPr id="55" name="Text Box 7"/>
          <p:cNvSpPr txBox="1">
            <a:spLocks noChangeArrowheads="1"/>
          </p:cNvSpPr>
          <p:nvPr/>
        </p:nvSpPr>
        <p:spPr bwMode="auto">
          <a:xfrm>
            <a:off x="5766119" y="4380622"/>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a:t>
            </a:r>
            <a:endParaRPr lang="en-US" sz="1400" dirty="0">
              <a:solidFill>
                <a:srgbClr val="FFFFFF"/>
              </a:solidFill>
              <a:latin typeface="Arial"/>
            </a:endParaRPr>
          </a:p>
        </p:txBody>
      </p:sp>
      <p:sp>
        <p:nvSpPr>
          <p:cNvPr id="56" name="Line 29"/>
          <p:cNvSpPr>
            <a:spLocks noChangeShapeType="1"/>
          </p:cNvSpPr>
          <p:nvPr/>
        </p:nvSpPr>
        <p:spPr bwMode="auto">
          <a:xfrm flipV="1">
            <a:off x="6284976" y="4385412"/>
            <a:ext cx="160807" cy="99179"/>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57" name="TextBox 56"/>
          <p:cNvSpPr txBox="1"/>
          <p:nvPr/>
        </p:nvSpPr>
        <p:spPr bwMode="auto">
          <a:xfrm>
            <a:off x="3160688" y="4468070"/>
            <a:ext cx="1144544"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Liquid biofuels</a:t>
            </a:r>
          </a:p>
        </p:txBody>
      </p:sp>
      <p:sp>
        <p:nvSpPr>
          <p:cNvPr id="58" name="Line 29"/>
          <p:cNvSpPr>
            <a:spLocks noChangeShapeType="1"/>
          </p:cNvSpPr>
          <p:nvPr/>
        </p:nvSpPr>
        <p:spPr bwMode="auto">
          <a:xfrm flipV="1">
            <a:off x="4131792" y="4320953"/>
            <a:ext cx="280752" cy="173225"/>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grpSp>
        <p:nvGrpSpPr>
          <p:cNvPr id="10" name="Group 9"/>
          <p:cNvGrpSpPr/>
          <p:nvPr/>
        </p:nvGrpSpPr>
        <p:grpSpPr>
          <a:xfrm>
            <a:off x="6479719" y="2036064"/>
            <a:ext cx="1761744" cy="3478596"/>
            <a:chOff x="6479719" y="1921576"/>
            <a:chExt cx="1761744" cy="3568700"/>
          </a:xfrm>
        </p:grpSpPr>
        <p:cxnSp>
          <p:nvCxnSpPr>
            <p:cNvPr id="48" name="Straight Connector 47"/>
            <p:cNvCxnSpPr/>
            <p:nvPr/>
          </p:nvCxnSpPr>
          <p:spPr bwMode="auto">
            <a:xfrm rot="5400000">
              <a:off x="4695369" y="3705926"/>
              <a:ext cx="3568700" cy="0"/>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cxnSp>
          <p:nvCxnSpPr>
            <p:cNvPr id="59" name="Straight Connector 58"/>
            <p:cNvCxnSpPr/>
            <p:nvPr/>
          </p:nvCxnSpPr>
          <p:spPr bwMode="auto">
            <a:xfrm rot="5400000">
              <a:off x="6457113" y="3705926"/>
              <a:ext cx="3568700" cy="0"/>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grpSp>
      <p:sp>
        <p:nvSpPr>
          <p:cNvPr id="60" name="TextBox 59"/>
          <p:cNvSpPr txBox="1"/>
          <p:nvPr/>
        </p:nvSpPr>
        <p:spPr bwMode="auto">
          <a:xfrm>
            <a:off x="8018307" y="1842008"/>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2040</a:t>
            </a:r>
          </a:p>
        </p:txBody>
      </p:sp>
      <p:sp>
        <p:nvSpPr>
          <p:cNvPr id="4" name="Footer Placeholder 3"/>
          <p:cNvSpPr>
            <a:spLocks noGrp="1"/>
          </p:cNvSpPr>
          <p:nvPr>
            <p:ph type="ftr" sz="quarter" idx="3"/>
          </p:nvPr>
        </p:nvSpPr>
        <p:spPr>
          <a:xfrm>
            <a:off x="667512" y="6391656"/>
            <a:ext cx="3637720"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41545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1936101303"/>
              </p:ext>
            </p:extLst>
          </p:nvPr>
        </p:nvGraphicFramePr>
        <p:xfrm>
          <a:off x="639763" y="1845733"/>
          <a:ext cx="7947025" cy="40613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26533" y="73151"/>
            <a:ext cx="8026400" cy="1086781"/>
          </a:xfrm>
        </p:spPr>
        <p:txBody>
          <a:bodyPr/>
          <a:lstStyle/>
          <a:p>
            <a:r>
              <a:rPr lang="en-US" dirty="0" smtClean="0"/>
              <a:t>U.S. net energy imports continue to decline in the near term, reflecting increased oil and natural gas production coupled with slow demand growth</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6</a:t>
            </a:fld>
            <a:endParaRPr lang="en-US" dirty="0">
              <a:solidFill>
                <a:srgbClr val="000000"/>
              </a:solidFill>
            </a:endParaRPr>
          </a:p>
        </p:txBody>
      </p:sp>
      <p:sp>
        <p:nvSpPr>
          <p:cNvPr id="6" name="Text Placeholder 5"/>
          <p:cNvSpPr>
            <a:spLocks noGrp="1"/>
          </p:cNvSpPr>
          <p:nvPr>
            <p:ph type="body" sz="quarter" idx="13"/>
          </p:nvPr>
        </p:nvSpPr>
        <p:spPr>
          <a:xfrm>
            <a:off x="631613" y="1176101"/>
            <a:ext cx="4005072" cy="548640"/>
          </a:xfrm>
        </p:spPr>
        <p:txBody>
          <a:bodyPr/>
          <a:lstStyle/>
          <a:p>
            <a:pPr marL="0" indent="0" eaLnBrk="0" hangingPunct="0">
              <a:spcBef>
                <a:spcPts val="336"/>
              </a:spcBef>
            </a:pPr>
            <a:r>
              <a:rPr lang="en-US" dirty="0" smtClean="0">
                <a:solidFill>
                  <a:srgbClr val="000000"/>
                </a:solidFill>
              </a:rPr>
              <a:t>U.S. net energy imports</a:t>
            </a:r>
          </a:p>
          <a:p>
            <a:pPr eaLnBrk="0" hangingPunct="0">
              <a:spcBef>
                <a:spcPts val="336"/>
              </a:spcBef>
            </a:pPr>
            <a:r>
              <a:rPr lang="en-US" dirty="0">
                <a:solidFill>
                  <a:srgbClr val="000000"/>
                </a:solidFill>
              </a:rPr>
              <a:t>q</a:t>
            </a:r>
            <a:r>
              <a:rPr lang="en-US" dirty="0" smtClean="0">
                <a:solidFill>
                  <a:srgbClr val="000000"/>
                </a:solidFill>
              </a:rPr>
              <a:t>uadrillion Btu</a:t>
            </a:r>
          </a:p>
        </p:txBody>
      </p:sp>
      <p:sp>
        <p:nvSpPr>
          <p:cNvPr id="17" name="Text Placeholder 16"/>
          <p:cNvSpPr>
            <a:spLocks noGrp="1"/>
          </p:cNvSpPr>
          <p:nvPr>
            <p:ph type="body" sz="quarter" idx="15"/>
          </p:nvPr>
        </p:nvSpPr>
        <p:spPr/>
        <p:txBody>
          <a:bodyPr/>
          <a:lstStyle/>
          <a:p>
            <a:r>
              <a:rPr lang="en-US" dirty="0" smtClean="0"/>
              <a:t>Source:  EIA, Annual Energy Outlook 2015</a:t>
            </a:r>
            <a:endParaRPr lang="en-US" dirty="0"/>
          </a:p>
        </p:txBody>
      </p:sp>
      <p:sp>
        <p:nvSpPr>
          <p:cNvPr id="21" name="TextBox 20"/>
          <p:cNvSpPr txBox="1"/>
          <p:nvPr/>
        </p:nvSpPr>
        <p:spPr bwMode="auto">
          <a:xfrm>
            <a:off x="1157592" y="1727075"/>
            <a:ext cx="1559889"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22" name="TextBox 21"/>
          <p:cNvSpPr txBox="1"/>
          <p:nvPr/>
        </p:nvSpPr>
        <p:spPr bwMode="auto">
          <a:xfrm>
            <a:off x="2722419" y="1744990"/>
            <a:ext cx="5515647"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sp>
        <p:nvSpPr>
          <p:cNvPr id="24" name="TextBox 23"/>
          <p:cNvSpPr txBox="1"/>
          <p:nvPr/>
        </p:nvSpPr>
        <p:spPr bwMode="auto">
          <a:xfrm>
            <a:off x="2548032" y="1709463"/>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4" name="Text Box 20"/>
          <p:cNvSpPr txBox="1">
            <a:spLocks noChangeArrowheads="1"/>
          </p:cNvSpPr>
          <p:nvPr/>
        </p:nvSpPr>
        <p:spPr bwMode="auto">
          <a:xfrm>
            <a:off x="6626141" y="4689582"/>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5D9732"/>
                </a:solidFill>
                <a:latin typeface="Arial"/>
              </a:rPr>
              <a:t>High Oil Price</a:t>
            </a:r>
            <a:endParaRPr lang="en-US" sz="1400" dirty="0">
              <a:solidFill>
                <a:srgbClr val="5D9732"/>
              </a:solidFill>
              <a:latin typeface="Arial"/>
            </a:endParaRPr>
          </a:p>
        </p:txBody>
      </p:sp>
      <p:cxnSp>
        <p:nvCxnSpPr>
          <p:cNvPr id="23" name="Straight Connector 22"/>
          <p:cNvCxnSpPr/>
          <p:nvPr/>
        </p:nvCxnSpPr>
        <p:spPr bwMode="auto">
          <a:xfrm flipH="1">
            <a:off x="2741865" y="2006600"/>
            <a:ext cx="4940" cy="3750733"/>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39" name="Text Box 20"/>
          <p:cNvSpPr txBox="1">
            <a:spLocks noChangeArrowheads="1"/>
          </p:cNvSpPr>
          <p:nvPr/>
        </p:nvSpPr>
        <p:spPr bwMode="auto">
          <a:xfrm>
            <a:off x="5936820" y="5241112"/>
            <a:ext cx="2480733"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A33340"/>
                </a:solidFill>
                <a:latin typeface="Arial"/>
              </a:rPr>
              <a:t>High Oil and Gas Resource</a:t>
            </a:r>
            <a:endParaRPr lang="en-US" sz="1400" dirty="0">
              <a:solidFill>
                <a:srgbClr val="A33340"/>
              </a:solidFill>
              <a:latin typeface="Arial"/>
            </a:endParaRPr>
          </a:p>
        </p:txBody>
      </p:sp>
      <p:sp>
        <p:nvSpPr>
          <p:cNvPr id="40" name="Text Box 20"/>
          <p:cNvSpPr txBox="1">
            <a:spLocks noChangeArrowheads="1"/>
          </p:cNvSpPr>
          <p:nvPr/>
        </p:nvSpPr>
        <p:spPr bwMode="auto">
          <a:xfrm>
            <a:off x="6875219" y="3554286"/>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rPr>
              <a:t>Reference</a:t>
            </a:r>
            <a:endParaRPr lang="en-US" sz="1400" dirty="0">
              <a:solidFill>
                <a:srgbClr val="000000"/>
              </a:solidFill>
              <a:latin typeface="Arial"/>
            </a:endParaRPr>
          </a:p>
        </p:txBody>
      </p:sp>
      <p:cxnSp>
        <p:nvCxnSpPr>
          <p:cNvPr id="9" name="Straight Arrow Connector 8"/>
          <p:cNvCxnSpPr/>
          <p:nvPr/>
        </p:nvCxnSpPr>
        <p:spPr>
          <a:xfrm>
            <a:off x="7433733" y="3783457"/>
            <a:ext cx="184596" cy="2336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20"/>
          <p:cNvSpPr txBox="1">
            <a:spLocks noChangeArrowheads="1"/>
          </p:cNvSpPr>
          <p:nvPr/>
        </p:nvSpPr>
        <p:spPr bwMode="auto">
          <a:xfrm>
            <a:off x="3754073" y="3460199"/>
            <a:ext cx="1960411"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96D7"/>
                </a:solidFill>
                <a:latin typeface="Arial"/>
              </a:rPr>
              <a:t>Low Oil Price</a:t>
            </a:r>
            <a:endParaRPr lang="en-US" sz="1400" dirty="0">
              <a:solidFill>
                <a:srgbClr val="0096D7"/>
              </a:solidFill>
              <a:latin typeface="Arial"/>
            </a:endParaRPr>
          </a:p>
        </p:txBody>
      </p:sp>
      <p:sp>
        <p:nvSpPr>
          <p:cNvPr id="4" name="Footer Placeholder 3"/>
          <p:cNvSpPr>
            <a:spLocks noGrp="1"/>
          </p:cNvSpPr>
          <p:nvPr>
            <p:ph type="ftr" sz="quarter" idx="3"/>
          </p:nvPr>
        </p:nvSpPr>
        <p:spPr>
          <a:xfrm>
            <a:off x="667512" y="6391656"/>
            <a:ext cx="3683508"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2686279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189743991"/>
              </p:ext>
            </p:extLst>
          </p:nvPr>
        </p:nvGraphicFramePr>
        <p:xfrm>
          <a:off x="639763" y="1924981"/>
          <a:ext cx="7947025" cy="3857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55600" y="64685"/>
            <a:ext cx="8415867" cy="1011640"/>
          </a:xfrm>
        </p:spPr>
        <p:txBody>
          <a:bodyPr/>
          <a:lstStyle/>
          <a:p>
            <a:r>
              <a:rPr lang="en-US" dirty="0" smtClean="0"/>
              <a:t>CO</a:t>
            </a:r>
            <a:r>
              <a:rPr lang="en-US" baseline="-25000" dirty="0" smtClean="0"/>
              <a:t>2</a:t>
            </a:r>
            <a:r>
              <a:rPr lang="en-US" dirty="0" smtClean="0"/>
              <a:t> emissions are sensitive to the influence of future economic growth and energy price trends on energy consumption</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7</a:t>
            </a:fld>
            <a:endParaRPr lang="en-US" dirty="0">
              <a:solidFill>
                <a:srgbClr val="000000"/>
              </a:solidFill>
            </a:endParaRPr>
          </a:p>
        </p:txBody>
      </p:sp>
      <p:sp>
        <p:nvSpPr>
          <p:cNvPr id="6" name="Text Placeholder 5"/>
          <p:cNvSpPr>
            <a:spLocks noGrp="1"/>
          </p:cNvSpPr>
          <p:nvPr>
            <p:ph type="body" sz="quarter" idx="13"/>
          </p:nvPr>
        </p:nvSpPr>
        <p:spPr>
          <a:xfrm>
            <a:off x="640080" y="1294045"/>
            <a:ext cx="4005072" cy="483226"/>
          </a:xfrm>
        </p:spPr>
        <p:txBody>
          <a:bodyPr/>
          <a:lstStyle/>
          <a:p>
            <a:pPr marL="0" indent="0" eaLnBrk="0" hangingPunct="0">
              <a:spcBef>
                <a:spcPts val="336"/>
              </a:spcBef>
            </a:pPr>
            <a:r>
              <a:rPr lang="en-US" dirty="0">
                <a:solidFill>
                  <a:srgbClr val="000000"/>
                </a:solidFill>
              </a:rPr>
              <a:t>e</a:t>
            </a:r>
            <a:r>
              <a:rPr lang="en-US" dirty="0" smtClean="0">
                <a:solidFill>
                  <a:srgbClr val="000000"/>
                </a:solidFill>
              </a:rPr>
              <a:t>nergy-related carbon dioxide emissions</a:t>
            </a:r>
          </a:p>
          <a:p>
            <a:pPr marL="0" indent="0" eaLnBrk="0" hangingPunct="0">
              <a:spcBef>
                <a:spcPts val="336"/>
              </a:spcBef>
            </a:pPr>
            <a:r>
              <a:rPr lang="en-US" dirty="0">
                <a:solidFill>
                  <a:srgbClr val="000000"/>
                </a:solidFill>
              </a:rPr>
              <a:t>m</a:t>
            </a:r>
            <a:r>
              <a:rPr lang="en-US" dirty="0" smtClean="0">
                <a:solidFill>
                  <a:srgbClr val="000000"/>
                </a:solidFill>
              </a:rPr>
              <a:t>illion metric tons</a:t>
            </a:r>
          </a:p>
        </p:txBody>
      </p:sp>
      <p:sp>
        <p:nvSpPr>
          <p:cNvPr id="17" name="Text Placeholder 16"/>
          <p:cNvSpPr>
            <a:spLocks noGrp="1"/>
          </p:cNvSpPr>
          <p:nvPr>
            <p:ph type="body" sz="quarter" idx="15"/>
          </p:nvPr>
        </p:nvSpPr>
        <p:spPr/>
        <p:txBody>
          <a:bodyPr/>
          <a:lstStyle/>
          <a:p>
            <a:r>
              <a:rPr lang="en-US" dirty="0" smtClean="0"/>
              <a:t>Source:  EIA, Annual Energy Outlook 2015</a:t>
            </a:r>
            <a:endParaRPr lang="en-US" dirty="0"/>
          </a:p>
        </p:txBody>
      </p:sp>
      <p:sp>
        <p:nvSpPr>
          <p:cNvPr id="38" name="Text Box 20"/>
          <p:cNvSpPr txBox="1">
            <a:spLocks noChangeArrowheads="1"/>
          </p:cNvSpPr>
          <p:nvPr/>
        </p:nvSpPr>
        <p:spPr bwMode="auto">
          <a:xfrm>
            <a:off x="5790100" y="2693758"/>
            <a:ext cx="2015066"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3953"/>
                </a:solidFill>
                <a:latin typeface="Arial"/>
              </a:rPr>
              <a:t>High Economic Growth</a:t>
            </a:r>
            <a:endParaRPr lang="en-US" sz="1400" dirty="0">
              <a:solidFill>
                <a:srgbClr val="003953"/>
              </a:solidFill>
              <a:latin typeface="Arial"/>
            </a:endParaRPr>
          </a:p>
        </p:txBody>
      </p:sp>
      <p:sp>
        <p:nvSpPr>
          <p:cNvPr id="39" name="Text Box 20"/>
          <p:cNvSpPr txBox="1">
            <a:spLocks noChangeArrowheads="1"/>
          </p:cNvSpPr>
          <p:nvPr/>
        </p:nvSpPr>
        <p:spPr bwMode="auto">
          <a:xfrm>
            <a:off x="6522720" y="3688719"/>
            <a:ext cx="2426208"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A33340"/>
                </a:solidFill>
                <a:latin typeface="Arial"/>
              </a:rPr>
              <a:t>High Oil and Gas Resource</a:t>
            </a:r>
            <a:endParaRPr lang="en-US" sz="1400" dirty="0">
              <a:solidFill>
                <a:srgbClr val="A33340"/>
              </a:solidFill>
              <a:latin typeface="Arial"/>
            </a:endParaRPr>
          </a:p>
        </p:txBody>
      </p:sp>
      <p:sp>
        <p:nvSpPr>
          <p:cNvPr id="40" name="Text Box 20"/>
          <p:cNvSpPr txBox="1">
            <a:spLocks noChangeArrowheads="1"/>
          </p:cNvSpPr>
          <p:nvPr/>
        </p:nvSpPr>
        <p:spPr bwMode="auto">
          <a:xfrm>
            <a:off x="6126819" y="4116627"/>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rPr>
              <a:t>Reference</a:t>
            </a:r>
            <a:endParaRPr lang="en-US" sz="1400" dirty="0">
              <a:solidFill>
                <a:srgbClr val="000000"/>
              </a:solidFill>
              <a:latin typeface="Arial"/>
            </a:endParaRPr>
          </a:p>
        </p:txBody>
      </p:sp>
      <p:sp>
        <p:nvSpPr>
          <p:cNvPr id="26" name="Text Box 20"/>
          <p:cNvSpPr txBox="1">
            <a:spLocks noChangeArrowheads="1"/>
          </p:cNvSpPr>
          <p:nvPr/>
        </p:nvSpPr>
        <p:spPr bwMode="auto">
          <a:xfrm>
            <a:off x="6126819" y="5006872"/>
            <a:ext cx="1960411"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BD732A"/>
                </a:solidFill>
                <a:latin typeface="Arial"/>
              </a:rPr>
              <a:t>Low Economic Growth</a:t>
            </a:r>
            <a:endParaRPr lang="en-US" sz="1400" dirty="0">
              <a:solidFill>
                <a:srgbClr val="BD732A"/>
              </a:solidFill>
              <a:latin typeface="Arial"/>
            </a:endParaRPr>
          </a:p>
        </p:txBody>
      </p:sp>
      <p:sp>
        <p:nvSpPr>
          <p:cNvPr id="15" name="TextBox 14"/>
          <p:cNvSpPr txBox="1"/>
          <p:nvPr/>
        </p:nvSpPr>
        <p:spPr bwMode="auto">
          <a:xfrm>
            <a:off x="1157592" y="1830439"/>
            <a:ext cx="1559889"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16" name="TextBox 15"/>
          <p:cNvSpPr txBox="1"/>
          <p:nvPr/>
        </p:nvSpPr>
        <p:spPr bwMode="auto">
          <a:xfrm>
            <a:off x="2722419" y="1848354"/>
            <a:ext cx="5515647"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sp>
        <p:nvSpPr>
          <p:cNvPr id="18" name="TextBox 23"/>
          <p:cNvSpPr txBox="1"/>
          <p:nvPr/>
        </p:nvSpPr>
        <p:spPr bwMode="auto">
          <a:xfrm>
            <a:off x="3336885" y="1854817"/>
            <a:ext cx="397590" cy="261616"/>
          </a:xfrm>
          <a:prstGeom prst="rect">
            <a:avLst/>
          </a:prstGeom>
          <a:noFill/>
          <a:ln w="9525">
            <a:noFill/>
            <a:miter lim="800000"/>
            <a:headEnd/>
            <a:tailEnd/>
          </a:ln>
        </p:spPr>
        <p:txBody>
          <a:bodyPr wrap="none" lIns="0" tIns="0" rIns="0"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auto" hangingPunct="0">
              <a:spcBef>
                <a:spcPts val="0"/>
              </a:spcBef>
              <a:spcAft>
                <a:spcPts val="0"/>
              </a:spcAft>
            </a:pPr>
            <a:r>
              <a:rPr lang="en-US" sz="1400" dirty="0" smtClean="0">
                <a:solidFill>
                  <a:srgbClr val="000000"/>
                </a:solidFill>
                <a:ea typeface="Times New Roman" charset="0"/>
                <a:cs typeface="Times New Roman" charset="0"/>
              </a:rPr>
              <a:t>2013</a:t>
            </a:r>
          </a:p>
        </p:txBody>
      </p:sp>
      <p:cxnSp>
        <p:nvCxnSpPr>
          <p:cNvPr id="19" name="Straight Connector 18"/>
          <p:cNvCxnSpPr>
            <a:stCxn id="18" idx="2"/>
          </p:cNvCxnSpPr>
          <p:nvPr/>
        </p:nvCxnSpPr>
        <p:spPr bwMode="auto">
          <a:xfrm flipH="1">
            <a:off x="3532206" y="2116433"/>
            <a:ext cx="3474" cy="3300014"/>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4" name="Footer Placeholder 3"/>
          <p:cNvSpPr>
            <a:spLocks noGrp="1"/>
          </p:cNvSpPr>
          <p:nvPr>
            <p:ph type="ftr" sz="quarter" idx="3"/>
          </p:nvPr>
        </p:nvSpPr>
        <p:spPr>
          <a:xfrm>
            <a:off x="667512" y="6391656"/>
            <a:ext cx="3660648" cy="393192"/>
          </a:xfrm>
        </p:spPr>
        <p:txBody>
          <a:bodyPr/>
          <a:lstStyle/>
          <a:p>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382959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Short-term and long-term outlook: Petroleum</a:t>
            </a:r>
            <a:endParaRPr lang="en-US" dirty="0"/>
          </a:p>
        </p:txBody>
      </p:sp>
      <p:sp>
        <p:nvSpPr>
          <p:cNvPr id="6" name="Footer Placeholder 5"/>
          <p:cNvSpPr>
            <a:spLocks noGrp="1"/>
          </p:cNvSpPr>
          <p:nvPr>
            <p:ph type="ftr" sz="quarter" idx="3"/>
          </p:nvPr>
        </p:nvSpPr>
        <p:spPr>
          <a:xfrm>
            <a:off x="667512" y="6391656"/>
            <a:ext cx="3802888" cy="393192"/>
          </a:xfrm>
        </p:spPr>
        <p:txBody>
          <a:bodyPr/>
          <a:lstStyle/>
          <a:p>
            <a:r>
              <a:rPr lang="en-US" smtClean="0">
                <a:solidFill>
                  <a:srgbClr val="FFFFFF"/>
                </a:solidFill>
              </a:rPr>
              <a:t>Annual Energy Outlook 2015                                                May 2015</a:t>
            </a:r>
            <a:endParaRPr lang="en-US" dirty="0">
              <a:solidFill>
                <a:srgbClr val="FFFFFF"/>
              </a:solidFill>
            </a:endParaRPr>
          </a:p>
        </p:txBody>
      </p:sp>
      <p:sp>
        <p:nvSpPr>
          <p:cNvPr id="7" name="Slide Number Placeholder 6"/>
          <p:cNvSpPr>
            <a:spLocks noGrp="1"/>
          </p:cNvSpPr>
          <p:nvPr>
            <p:ph type="sldNum" sz="quarter" idx="11"/>
          </p:nvPr>
        </p:nvSpPr>
        <p:spPr/>
        <p:txBody>
          <a:bodyPr/>
          <a:lstStyle/>
          <a:p>
            <a:fld id="{2D80C5C9-96E0-47EC-B500-37C5FE284639}"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44549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82424" y="1460843"/>
            <a:ext cx="8138160" cy="4340352"/>
            <a:chOff x="482424" y="1460843"/>
            <a:chExt cx="8138160" cy="434035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24" y="1460843"/>
              <a:ext cx="8138160" cy="4340352"/>
            </a:xfrm>
            <a:prstGeom prst="rect">
              <a:avLst/>
            </a:prstGeom>
          </p:spPr>
        </p:pic>
        <p:cxnSp>
          <p:nvCxnSpPr>
            <p:cNvPr id="13" name="Straight Arrow Connector 12"/>
            <p:cNvCxnSpPr/>
            <p:nvPr/>
          </p:nvCxnSpPr>
          <p:spPr>
            <a:xfrm flipH="1">
              <a:off x="5414511" y="2453650"/>
              <a:ext cx="380999" cy="226562"/>
            </a:xfrm>
            <a:prstGeom prst="straightConnector1">
              <a:avLst/>
            </a:prstGeom>
            <a:ln>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28144" y="435617"/>
            <a:ext cx="8046720" cy="777240"/>
          </a:xfrm>
        </p:spPr>
        <p:txBody>
          <a:bodyPr>
            <a:normAutofit fontScale="90000"/>
          </a:bodyPr>
          <a:lstStyle/>
          <a:p>
            <a:r>
              <a:rPr lang="en-US" dirty="0" smtClean="0"/>
              <a:t>Brent crude oil prices were relatively stable through the first half of 2014; increased oil supply and lower global economic growth expectations lowered prices from July 2014 to January 2015</a:t>
            </a:r>
            <a:endParaRPr lang="en-US" dirty="0"/>
          </a:p>
        </p:txBody>
      </p:sp>
      <p:sp>
        <p:nvSpPr>
          <p:cNvPr id="6" name="Text Placeholder 5"/>
          <p:cNvSpPr>
            <a:spLocks noGrp="1"/>
          </p:cNvSpPr>
          <p:nvPr>
            <p:ph type="body" sz="quarter" idx="13"/>
          </p:nvPr>
        </p:nvSpPr>
        <p:spPr>
          <a:xfrm>
            <a:off x="546432" y="1169582"/>
            <a:ext cx="4005072" cy="384376"/>
          </a:xfrm>
        </p:spPr>
        <p:txBody>
          <a:bodyPr/>
          <a:lstStyle/>
          <a:p>
            <a:pPr>
              <a:spcBef>
                <a:spcPts val="0"/>
              </a:spcBef>
            </a:pPr>
            <a:r>
              <a:rPr lang="en-US" dirty="0" smtClean="0"/>
              <a:t>dollars per barrel</a:t>
            </a:r>
            <a:endParaRPr lang="en-US" dirty="0"/>
          </a:p>
        </p:txBody>
      </p:sp>
      <p:sp>
        <p:nvSpPr>
          <p:cNvPr id="8" name="Text Placeholder 7"/>
          <p:cNvSpPr>
            <a:spLocks noGrp="1"/>
          </p:cNvSpPr>
          <p:nvPr>
            <p:ph type="body" sz="quarter" idx="15"/>
          </p:nvPr>
        </p:nvSpPr>
        <p:spPr/>
        <p:txBody>
          <a:bodyPr/>
          <a:lstStyle/>
          <a:p>
            <a:r>
              <a:rPr lang="en-US" dirty="0" smtClean="0"/>
              <a:t>Source: EIA, Bloomberg</a:t>
            </a:r>
            <a:endParaRPr lang="en-US" dirty="0"/>
          </a:p>
        </p:txBody>
      </p:sp>
      <p:sp>
        <p:nvSpPr>
          <p:cNvPr id="5" name="Slide Number Placeholder 4"/>
          <p:cNvSpPr>
            <a:spLocks noGrp="1"/>
          </p:cNvSpPr>
          <p:nvPr>
            <p:ph type="sldNum" sz="quarter" idx="17"/>
          </p:nvPr>
        </p:nvSpPr>
        <p:spPr/>
        <p:txBody>
          <a:bodyPr/>
          <a:lstStyle/>
          <a:p>
            <a:pPr>
              <a:defRPr/>
            </a:pPr>
            <a:fld id="{E4E96853-06F4-43A6-A754-E3DD0854F343}" type="slidenum">
              <a:rPr lang="en-US" smtClean="0">
                <a:solidFill>
                  <a:srgbClr val="000000"/>
                </a:solidFill>
              </a:rPr>
              <a:pPr>
                <a:defRPr/>
              </a:pPr>
              <a:t>9</a:t>
            </a:fld>
            <a:endParaRPr lang="en-US" dirty="0">
              <a:solidFill>
                <a:srgbClr val="000000"/>
              </a:solidFill>
            </a:endParaRPr>
          </a:p>
        </p:txBody>
      </p:sp>
      <p:sp>
        <p:nvSpPr>
          <p:cNvPr id="3" name="Footer Placeholder 2"/>
          <p:cNvSpPr>
            <a:spLocks noGrp="1"/>
          </p:cNvSpPr>
          <p:nvPr>
            <p:ph type="ftr" sz="quarter" idx="16"/>
          </p:nvPr>
        </p:nvSpPr>
        <p:spPr>
          <a:xfrm>
            <a:off x="666750" y="6391275"/>
            <a:ext cx="3456518" cy="393700"/>
          </a:xfrm>
        </p:spPr>
        <p:txBody>
          <a:bodyPr/>
          <a:lstStyle/>
          <a:p>
            <a:pPr>
              <a:defRPr/>
            </a:pPr>
            <a:r>
              <a:rPr lang="en-US" smtClean="0">
                <a:solidFill>
                  <a:srgbClr val="FFFFFF"/>
                </a:solidFill>
              </a:rPr>
              <a:t>Annual Energy Outlook 2015                                                May 2015</a:t>
            </a:r>
            <a:endParaRPr lang="en-US" dirty="0">
              <a:solidFill>
                <a:srgbClr val="FFFFFF"/>
              </a:solidFill>
            </a:endParaRPr>
          </a:p>
        </p:txBody>
      </p:sp>
    </p:spTree>
    <p:extLst>
      <p:ext uri="{BB962C8B-B14F-4D97-AF65-F5344CB8AC3E}">
        <p14:creationId xmlns:p14="http://schemas.microsoft.com/office/powerpoint/2010/main" val="164807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7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8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9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8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0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9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0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1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2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3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14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eia_template_for_S1_Briefing</Template>
  <TotalTime>12527</TotalTime>
  <Words>6914</Words>
  <Application>Microsoft Office PowerPoint</Application>
  <PresentationFormat>On-screen Show (4:3)</PresentationFormat>
  <Paragraphs>841</Paragraphs>
  <Slides>33</Slides>
  <Notes>25</Notes>
  <HiddenSlides>0</HiddenSlides>
  <MMClips>0</MMClips>
  <ScaleCrop>false</ScaleCrop>
  <HeadingPairs>
    <vt:vector size="4" baseType="variant">
      <vt:variant>
        <vt:lpstr>Theme</vt:lpstr>
      </vt:variant>
      <vt:variant>
        <vt:i4>39</vt:i4>
      </vt:variant>
      <vt:variant>
        <vt:lpstr>Slide Titles</vt:lpstr>
      </vt:variant>
      <vt:variant>
        <vt:i4>33</vt:i4>
      </vt:variant>
    </vt:vector>
  </HeadingPairs>
  <TitlesOfParts>
    <vt:vector size="72" baseType="lpstr">
      <vt:lpstr>eia_template_for_briefing</vt:lpstr>
      <vt:lpstr>1_eia_template_for_briefing</vt:lpstr>
      <vt:lpstr>2_eia_template_for_briefing</vt:lpstr>
      <vt:lpstr>3_eia_template_for_briefing</vt:lpstr>
      <vt:lpstr>eia_template</vt:lpstr>
      <vt:lpstr>4_eia_template_for_briefing</vt:lpstr>
      <vt:lpstr>1_eia_template</vt:lpstr>
      <vt:lpstr>5_eia_template_for_briefing</vt:lpstr>
      <vt:lpstr>2_eia_template</vt:lpstr>
      <vt:lpstr>3_eia_template</vt:lpstr>
      <vt:lpstr>4_eia_template</vt:lpstr>
      <vt:lpstr>6_eia_template_for_briefing</vt:lpstr>
      <vt:lpstr>5_eia_template</vt:lpstr>
      <vt:lpstr>6_eia_template</vt:lpstr>
      <vt:lpstr>7_EIA_Template</vt:lpstr>
      <vt:lpstr>8_eia_template</vt:lpstr>
      <vt:lpstr>9_eia_template</vt:lpstr>
      <vt:lpstr>10_eia_template</vt:lpstr>
      <vt:lpstr>7_eia_template_for_briefing</vt:lpstr>
      <vt:lpstr>11_eia_template</vt:lpstr>
      <vt:lpstr>12_eia_template</vt:lpstr>
      <vt:lpstr>13_eia_template</vt:lpstr>
      <vt:lpstr>14_eia_template</vt:lpstr>
      <vt:lpstr>15_eia_template</vt:lpstr>
      <vt:lpstr>16_eia_template</vt:lpstr>
      <vt:lpstr>17_eia_template</vt:lpstr>
      <vt:lpstr>18_eia_template</vt:lpstr>
      <vt:lpstr>19_eia_template</vt:lpstr>
      <vt:lpstr>8_eia_template_for_briefing</vt:lpstr>
      <vt:lpstr>20_eia_template</vt:lpstr>
      <vt:lpstr>21_eia_template</vt:lpstr>
      <vt:lpstr>22_EIA_Template</vt:lpstr>
      <vt:lpstr>9_eia_template_for_briefing</vt:lpstr>
      <vt:lpstr>10_eia_template_for_briefing</vt:lpstr>
      <vt:lpstr>23_EIA_Template</vt:lpstr>
      <vt:lpstr>11_eia_template_for_briefing</vt:lpstr>
      <vt:lpstr>12_eia_template_for_briefing</vt:lpstr>
      <vt:lpstr>13_eia_template_for_briefing</vt:lpstr>
      <vt:lpstr>14_eia_template_for_briefing</vt:lpstr>
      <vt:lpstr>Annual Energy Outlook 2015</vt:lpstr>
      <vt:lpstr>Key results from Annual Energy Outlook 2015 (AEO2015)</vt:lpstr>
      <vt:lpstr>Overview of AEO2015</vt:lpstr>
      <vt:lpstr>Crude oil price projection is lower in the AEO2015 Reference case than in AEO2014, particularly in the near term</vt:lpstr>
      <vt:lpstr>Reductions in energy intensity largely offset impact of GDP growth, leading to slow projected growth in energy use</vt:lpstr>
      <vt:lpstr>U.S. net energy imports continue to decline in the near term, reflecting increased oil and natural gas production coupled with slow demand growth</vt:lpstr>
      <vt:lpstr>CO2 emissions are sensitive to the influence of future economic growth and energy price trends on energy consumption</vt:lpstr>
      <vt:lpstr>Short-term and long-term outlook: Petroleum</vt:lpstr>
      <vt:lpstr>Brent crude oil prices were relatively stable through the first half of 2014; increased oil supply and lower global economic growth expectations lowered prices from July 2014 to January 2015</vt:lpstr>
      <vt:lpstr>Average household energy expenditures fall by 16% in 2015, then increase somewhat in 2016 (based on EIA price forecast)</vt:lpstr>
      <vt:lpstr>Oil prices rise from mid-2015 through mid-2016 in EIA’s forecast – however, the market-implied confidence band  is very wide</vt:lpstr>
      <vt:lpstr>Various events could lead to changes in global supply or demand that could push future crude oil prices higher or lower than the forecast</vt:lpstr>
      <vt:lpstr>AEO2015 explores scenarios that encompass a wide range of future crude oil price paths</vt:lpstr>
      <vt:lpstr>U.S. crude oil production rises above previous historical highs before 2020 in all AEO2015 cases, with a range of longer-term outcomes</vt:lpstr>
      <vt:lpstr>U.S. net exports of petroleum products vary with the level of domestic oil production given current limits on U.S. crude oil exports </vt:lpstr>
      <vt:lpstr>Combination of increased tight oil production and higher fuel efficiency drive projected decline in oil imports</vt:lpstr>
      <vt:lpstr>Net liquid imports provide a declining share of U.S. liquid fuels supply in most AEO2015 cases; in two cases the nation becomes a net exporter </vt:lpstr>
      <vt:lpstr>In the transportation sector, motor gasoline use declines; diesel fuel, jet fuel, and natural gas use all grow</vt:lpstr>
      <vt:lpstr>Most significant contributors to non-OPEC crude and lease condensate production: Canada, Brazil, U.S., Kazakhstan, Russia</vt:lpstr>
      <vt:lpstr>All of the growth in liquid fuels consumption occurs in the emerging non-OECD (million barrels per day)</vt:lpstr>
      <vt:lpstr>Non-OECD Asia and the Middle East account for 85% of the world’s growth in liquids consumption over the projection</vt:lpstr>
      <vt:lpstr>Short-term and long-term outlook: Natural gas</vt:lpstr>
      <vt:lpstr>Henry Hub spot prices are expected to average $3.07/million Btu in 2015 and $3.45/million Btu in 2016</vt:lpstr>
      <vt:lpstr>After cold weather caused large natural gas storage withdrawals in 2014, inventories are expected to remain within historical average levels in 2015 and 2016</vt:lpstr>
      <vt:lpstr>Future domestic natural gas prices depend on both domestic resource availability and world energy prices</vt:lpstr>
      <vt:lpstr>Shale resources remain the dominant source of U.S. natural gas production growth</vt:lpstr>
      <vt:lpstr>Natural gas consumption growth is driven by increased use in all sectors except residential</vt:lpstr>
      <vt:lpstr>Projected U.S. natural gas exports reflect the spread between domestic natural gas prices and world energy prices</vt:lpstr>
      <vt:lpstr>Short-term and long-term outlook: Electricity</vt:lpstr>
      <vt:lpstr>Growth in electricity use slows, but electricity use still increases by 24% from 2013 to 2040</vt:lpstr>
      <vt:lpstr>Over time the electricity mix gradually shifts to lower-carbon options, led by growth in renewables and gas-fired generation </vt:lpstr>
      <vt:lpstr>Non-hydro renewable generation grows to double hydropower generation by 2040 </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Energy Outlook 2014</dc:title>
  <dc:creator>Lee, April</dc:creator>
  <cp:lastModifiedBy>Gilchrist, Laverne</cp:lastModifiedBy>
  <cp:revision>423</cp:revision>
  <cp:lastPrinted>2015-04-06T20:01:00Z</cp:lastPrinted>
  <dcterms:created xsi:type="dcterms:W3CDTF">2014-08-29T14:04:55Z</dcterms:created>
  <dcterms:modified xsi:type="dcterms:W3CDTF">2015-05-07T13:15:09Z</dcterms:modified>
</cp:coreProperties>
</file>