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0"/>
  </p:notesMasterIdLst>
  <p:handoutMasterIdLst>
    <p:handoutMasterId r:id="rId11"/>
  </p:handoutMasterIdLst>
  <p:sldIdLst>
    <p:sldId id="569" r:id="rId2"/>
    <p:sldId id="582" r:id="rId3"/>
    <p:sldId id="579" r:id="rId4"/>
    <p:sldId id="584" r:id="rId5"/>
    <p:sldId id="581" r:id="rId6"/>
    <p:sldId id="580" r:id="rId7"/>
    <p:sldId id="583" r:id="rId8"/>
    <p:sldId id="577" r:id="rId9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69DD8"/>
    <a:srgbClr val="C5600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87259" autoAdjust="0"/>
  </p:normalViewPr>
  <p:slideViewPr>
    <p:cSldViewPr snapToGrid="0">
      <p:cViewPr varScale="1">
        <p:scale>
          <a:sx n="101" d="100"/>
          <a:sy n="101" d="100"/>
        </p:scale>
        <p:origin x="132" y="81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86" y="612"/>
      </p:cViewPr>
      <p:guideLst>
        <p:guide orient="horz" pos="2924"/>
        <p:guide pos="220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6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558430196225475E-2"/>
          <c:y val="4.1931502652718528E-2"/>
          <c:w val="0.91373240844894388"/>
          <c:h val="0.8474700657502543"/>
        </c:manualLayout>
      </c:layout>
      <c:barChart>
        <c:barDir val="col"/>
        <c:grouping val="clustered"/>
        <c:varyColors val="0"/>
        <c:ser>
          <c:idx val="2"/>
          <c:order val="2"/>
          <c:tx>
            <c:v>Implied stock change and balance (right axis)</c:v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'Fig32'!$A$28:$A$55</c:f>
              <c:strCache>
                <c:ptCount val="28"/>
                <c:pt idx="0">
                  <c:v>2011-Q1</c:v>
                </c:pt>
                <c:pt idx="1">
                  <c:v>2011-Q2</c:v>
                </c:pt>
                <c:pt idx="2">
                  <c:v>2011-Q3</c:v>
                </c:pt>
                <c:pt idx="3">
                  <c:v>2011-Q4</c:v>
                </c:pt>
                <c:pt idx="4">
                  <c:v>2012-Q1</c:v>
                </c:pt>
                <c:pt idx="5">
                  <c:v>2012-Q2</c:v>
                </c:pt>
                <c:pt idx="6">
                  <c:v>2012-Q3</c:v>
                </c:pt>
                <c:pt idx="7">
                  <c:v>2012-Q4</c:v>
                </c:pt>
                <c:pt idx="8">
                  <c:v>2013-Q1</c:v>
                </c:pt>
                <c:pt idx="9">
                  <c:v>2013-Q2</c:v>
                </c:pt>
                <c:pt idx="10">
                  <c:v>2013-Q3</c:v>
                </c:pt>
                <c:pt idx="11">
                  <c:v>2013-Q4</c:v>
                </c:pt>
                <c:pt idx="12">
                  <c:v>2014-Q1</c:v>
                </c:pt>
                <c:pt idx="13">
                  <c:v>2014-Q2</c:v>
                </c:pt>
                <c:pt idx="14">
                  <c:v>2014-Q3</c:v>
                </c:pt>
                <c:pt idx="15">
                  <c:v>2014-Q4</c:v>
                </c:pt>
                <c:pt idx="16">
                  <c:v>2015-Q1</c:v>
                </c:pt>
                <c:pt idx="17">
                  <c:v>2015-Q2</c:v>
                </c:pt>
                <c:pt idx="18">
                  <c:v>2015-Q3</c:v>
                </c:pt>
                <c:pt idx="19">
                  <c:v>2015-Q4</c:v>
                </c:pt>
                <c:pt idx="20">
                  <c:v>2016-Q1</c:v>
                </c:pt>
                <c:pt idx="21">
                  <c:v>2016-Q2</c:v>
                </c:pt>
                <c:pt idx="22">
                  <c:v>2016-Q3</c:v>
                </c:pt>
                <c:pt idx="23">
                  <c:v>2016-Q4</c:v>
                </c:pt>
                <c:pt idx="24">
                  <c:v>2017-Q1</c:v>
                </c:pt>
                <c:pt idx="25">
                  <c:v>2017-Q2</c:v>
                </c:pt>
                <c:pt idx="26">
                  <c:v>2017-Q3</c:v>
                </c:pt>
                <c:pt idx="27">
                  <c:v>2017-Q4</c:v>
                </c:pt>
              </c:strCache>
            </c:strRef>
          </c:cat>
          <c:val>
            <c:numRef>
              <c:f>'Fig32'!$E$28:$E$55</c:f>
              <c:numCache>
                <c:formatCode>0.00</c:formatCode>
                <c:ptCount val="28"/>
                <c:pt idx="0">
                  <c:v>-0.32305590062</c:v>
                </c:pt>
                <c:pt idx="1">
                  <c:v>-0.16058223603999999</c:v>
                </c:pt>
                <c:pt idx="2">
                  <c:v>-1.1594722524000001</c:v>
                </c:pt>
                <c:pt idx="3">
                  <c:v>-0.57499099169000001</c:v>
                </c:pt>
                <c:pt idx="4">
                  <c:v>1.4099904221999999</c:v>
                </c:pt>
                <c:pt idx="5">
                  <c:v>0.59173489497999998</c:v>
                </c:pt>
                <c:pt idx="6">
                  <c:v>-0.78466083826999999</c:v>
                </c:pt>
                <c:pt idx="7">
                  <c:v>-0.81714061093000001</c:v>
                </c:pt>
                <c:pt idx="8">
                  <c:v>-0.42382194454</c:v>
                </c:pt>
                <c:pt idx="9">
                  <c:v>0.29020191255</c:v>
                </c:pt>
                <c:pt idx="10">
                  <c:v>-0.34173700115</c:v>
                </c:pt>
                <c:pt idx="11">
                  <c:v>-0.73093436954000002</c:v>
                </c:pt>
                <c:pt idx="12">
                  <c:v>0.48980645091000002</c:v>
                </c:pt>
                <c:pt idx="13">
                  <c:v>0.73444848399999996</c:v>
                </c:pt>
                <c:pt idx="14">
                  <c:v>0.43418689906000002</c:v>
                </c:pt>
                <c:pt idx="15">
                  <c:v>1.8488789489999999</c:v>
                </c:pt>
                <c:pt idx="16">
                  <c:v>1.8587831376999999</c:v>
                </c:pt>
                <c:pt idx="17">
                  <c:v>2.3026647926999999</c:v>
                </c:pt>
                <c:pt idx="18">
                  <c:v>1.4770837643000001</c:v>
                </c:pt>
                <c:pt idx="19">
                  <c:v>1.7609109609</c:v>
                </c:pt>
                <c:pt idx="20">
                  <c:v>1.3520909923</c:v>
                </c:pt>
                <c:pt idx="21">
                  <c:v>1.4501588098</c:v>
                </c:pt>
                <c:pt idx="22">
                  <c:v>0.73519987087000005</c:v>
                </c:pt>
                <c:pt idx="23">
                  <c:v>0.65918371099999995</c:v>
                </c:pt>
                <c:pt idx="24">
                  <c:v>0.42125954198999999</c:v>
                </c:pt>
                <c:pt idx="25">
                  <c:v>0.77720818702000005</c:v>
                </c:pt>
                <c:pt idx="26">
                  <c:v>-2.208499215E-2</c:v>
                </c:pt>
                <c:pt idx="27">
                  <c:v>-2.8434748366999999E-2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61629728"/>
        <c:axId val="261629168"/>
      </c:barChart>
      <c:lineChart>
        <c:grouping val="standard"/>
        <c:varyColors val="0"/>
        <c:ser>
          <c:idx val="0"/>
          <c:order val="0"/>
          <c:tx>
            <c:v>World production (left axis)</c:v>
          </c:tx>
          <c:spPr>
            <a:ln w="22225"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'Fig32'!$A$28:$A$55</c:f>
              <c:strCache>
                <c:ptCount val="28"/>
                <c:pt idx="0">
                  <c:v>2011-Q1</c:v>
                </c:pt>
                <c:pt idx="1">
                  <c:v>2011-Q2</c:v>
                </c:pt>
                <c:pt idx="2">
                  <c:v>2011-Q3</c:v>
                </c:pt>
                <c:pt idx="3">
                  <c:v>2011-Q4</c:v>
                </c:pt>
                <c:pt idx="4">
                  <c:v>2012-Q1</c:v>
                </c:pt>
                <c:pt idx="5">
                  <c:v>2012-Q2</c:v>
                </c:pt>
                <c:pt idx="6">
                  <c:v>2012-Q3</c:v>
                </c:pt>
                <c:pt idx="7">
                  <c:v>2012-Q4</c:v>
                </c:pt>
                <c:pt idx="8">
                  <c:v>2013-Q1</c:v>
                </c:pt>
                <c:pt idx="9">
                  <c:v>2013-Q2</c:v>
                </c:pt>
                <c:pt idx="10">
                  <c:v>2013-Q3</c:v>
                </c:pt>
                <c:pt idx="11">
                  <c:v>2013-Q4</c:v>
                </c:pt>
                <c:pt idx="12">
                  <c:v>2014-Q1</c:v>
                </c:pt>
                <c:pt idx="13">
                  <c:v>2014-Q2</c:v>
                </c:pt>
                <c:pt idx="14">
                  <c:v>2014-Q3</c:v>
                </c:pt>
                <c:pt idx="15">
                  <c:v>2014-Q4</c:v>
                </c:pt>
                <c:pt idx="16">
                  <c:v>2015-Q1</c:v>
                </c:pt>
                <c:pt idx="17">
                  <c:v>2015-Q2</c:v>
                </c:pt>
                <c:pt idx="18">
                  <c:v>2015-Q3</c:v>
                </c:pt>
                <c:pt idx="19">
                  <c:v>2015-Q4</c:v>
                </c:pt>
                <c:pt idx="20">
                  <c:v>2016-Q1</c:v>
                </c:pt>
                <c:pt idx="21">
                  <c:v>2016-Q2</c:v>
                </c:pt>
                <c:pt idx="22">
                  <c:v>2016-Q3</c:v>
                </c:pt>
                <c:pt idx="23">
                  <c:v>2016-Q4</c:v>
                </c:pt>
                <c:pt idx="24">
                  <c:v>2017-Q1</c:v>
                </c:pt>
                <c:pt idx="25">
                  <c:v>2017-Q2</c:v>
                </c:pt>
                <c:pt idx="26">
                  <c:v>2017-Q3</c:v>
                </c:pt>
                <c:pt idx="27">
                  <c:v>2017-Q4</c:v>
                </c:pt>
              </c:strCache>
            </c:strRef>
          </c:cat>
          <c:val>
            <c:numRef>
              <c:f>'Fig32'!$C$28:$C$55</c:f>
              <c:numCache>
                <c:formatCode>0.00</c:formatCode>
                <c:ptCount val="28"/>
                <c:pt idx="0">
                  <c:v>88.387676986000002</c:v>
                </c:pt>
                <c:pt idx="1">
                  <c:v>87.601605552999999</c:v>
                </c:pt>
                <c:pt idx="2">
                  <c:v>88.666841828000003</c:v>
                </c:pt>
                <c:pt idx="3">
                  <c:v>89.557628973999996</c:v>
                </c:pt>
                <c:pt idx="4">
                  <c:v>90.482166316999994</c:v>
                </c:pt>
                <c:pt idx="5">
                  <c:v>90.311401153000006</c:v>
                </c:pt>
                <c:pt idx="6">
                  <c:v>90.311166452999998</c:v>
                </c:pt>
                <c:pt idx="7">
                  <c:v>90.792583264000001</c:v>
                </c:pt>
                <c:pt idx="8">
                  <c:v>89.761271969000006</c:v>
                </c:pt>
                <c:pt idx="9">
                  <c:v>90.913732780999993</c:v>
                </c:pt>
                <c:pt idx="10">
                  <c:v>91.491579419000004</c:v>
                </c:pt>
                <c:pt idx="11">
                  <c:v>91.566964313</c:v>
                </c:pt>
                <c:pt idx="12">
                  <c:v>91.890806744000002</c:v>
                </c:pt>
                <c:pt idx="13">
                  <c:v>92.538172837000005</c:v>
                </c:pt>
                <c:pt idx="14">
                  <c:v>93.699075398000005</c:v>
                </c:pt>
                <c:pt idx="15">
                  <c:v>95.031438206000004</c:v>
                </c:pt>
                <c:pt idx="16">
                  <c:v>94.599698086999993</c:v>
                </c:pt>
                <c:pt idx="17">
                  <c:v>95.496876709000006</c:v>
                </c:pt>
                <c:pt idx="18">
                  <c:v>96.379338478999998</c:v>
                </c:pt>
                <c:pt idx="19">
                  <c:v>95.996671168000006</c:v>
                </c:pt>
                <c:pt idx="20">
                  <c:v>95.253817437999999</c:v>
                </c:pt>
                <c:pt idx="21">
                  <c:v>96.057838336000003</c:v>
                </c:pt>
                <c:pt idx="22">
                  <c:v>96.567875452999999</c:v>
                </c:pt>
                <c:pt idx="23">
                  <c:v>96.382277747000003</c:v>
                </c:pt>
                <c:pt idx="24">
                  <c:v>95.759945415999994</c:v>
                </c:pt>
                <c:pt idx="25">
                  <c:v>96.830082168999994</c:v>
                </c:pt>
                <c:pt idx="26">
                  <c:v>97.316161823000002</c:v>
                </c:pt>
                <c:pt idx="27">
                  <c:v>97.142899896000003</c:v>
                </c:pt>
              </c:numCache>
            </c:numRef>
          </c:val>
          <c:smooth val="0"/>
        </c:ser>
        <c:ser>
          <c:idx val="1"/>
          <c:order val="1"/>
          <c:tx>
            <c:v>World consumption (left axis)</c:v>
          </c:tx>
          <c:spPr>
            <a:ln w="22225">
              <a:solidFill>
                <a:schemeClr val="accent6"/>
              </a:solidFill>
            </a:ln>
          </c:spPr>
          <c:marker>
            <c:symbol val="none"/>
          </c:marker>
          <c:cat>
            <c:strRef>
              <c:f>'Fig32'!$A$28:$A$55</c:f>
              <c:strCache>
                <c:ptCount val="28"/>
                <c:pt idx="0">
                  <c:v>2011-Q1</c:v>
                </c:pt>
                <c:pt idx="1">
                  <c:v>2011-Q2</c:v>
                </c:pt>
                <c:pt idx="2">
                  <c:v>2011-Q3</c:v>
                </c:pt>
                <c:pt idx="3">
                  <c:v>2011-Q4</c:v>
                </c:pt>
                <c:pt idx="4">
                  <c:v>2012-Q1</c:v>
                </c:pt>
                <c:pt idx="5">
                  <c:v>2012-Q2</c:v>
                </c:pt>
                <c:pt idx="6">
                  <c:v>2012-Q3</c:v>
                </c:pt>
                <c:pt idx="7">
                  <c:v>2012-Q4</c:v>
                </c:pt>
                <c:pt idx="8">
                  <c:v>2013-Q1</c:v>
                </c:pt>
                <c:pt idx="9">
                  <c:v>2013-Q2</c:v>
                </c:pt>
                <c:pt idx="10">
                  <c:v>2013-Q3</c:v>
                </c:pt>
                <c:pt idx="11">
                  <c:v>2013-Q4</c:v>
                </c:pt>
                <c:pt idx="12">
                  <c:v>2014-Q1</c:v>
                </c:pt>
                <c:pt idx="13">
                  <c:v>2014-Q2</c:v>
                </c:pt>
                <c:pt idx="14">
                  <c:v>2014-Q3</c:v>
                </c:pt>
                <c:pt idx="15">
                  <c:v>2014-Q4</c:v>
                </c:pt>
                <c:pt idx="16">
                  <c:v>2015-Q1</c:v>
                </c:pt>
                <c:pt idx="17">
                  <c:v>2015-Q2</c:v>
                </c:pt>
                <c:pt idx="18">
                  <c:v>2015-Q3</c:v>
                </c:pt>
                <c:pt idx="19">
                  <c:v>2015-Q4</c:v>
                </c:pt>
                <c:pt idx="20">
                  <c:v>2016-Q1</c:v>
                </c:pt>
                <c:pt idx="21">
                  <c:v>2016-Q2</c:v>
                </c:pt>
                <c:pt idx="22">
                  <c:v>2016-Q3</c:v>
                </c:pt>
                <c:pt idx="23">
                  <c:v>2016-Q4</c:v>
                </c:pt>
                <c:pt idx="24">
                  <c:v>2017-Q1</c:v>
                </c:pt>
                <c:pt idx="25">
                  <c:v>2017-Q2</c:v>
                </c:pt>
                <c:pt idx="26">
                  <c:v>2017-Q3</c:v>
                </c:pt>
                <c:pt idx="27">
                  <c:v>2017-Q4</c:v>
                </c:pt>
              </c:strCache>
            </c:strRef>
          </c:cat>
          <c:val>
            <c:numRef>
              <c:f>'Fig32'!$D$28:$D$55</c:f>
              <c:numCache>
                <c:formatCode>0.00</c:formatCode>
                <c:ptCount val="28"/>
                <c:pt idx="0">
                  <c:v>88.710732886000002</c:v>
                </c:pt>
                <c:pt idx="1">
                  <c:v>87.762187788999995</c:v>
                </c:pt>
                <c:pt idx="2">
                  <c:v>89.826314081000007</c:v>
                </c:pt>
                <c:pt idx="3">
                  <c:v>90.132619965999993</c:v>
                </c:pt>
                <c:pt idx="4">
                  <c:v>89.072175895000001</c:v>
                </c:pt>
                <c:pt idx="5">
                  <c:v>89.719666258000004</c:v>
                </c:pt>
                <c:pt idx="6">
                  <c:v>91.095827291000006</c:v>
                </c:pt>
                <c:pt idx="7">
                  <c:v>91.609723875</c:v>
                </c:pt>
                <c:pt idx="8">
                  <c:v>90.185093914000007</c:v>
                </c:pt>
                <c:pt idx="9">
                  <c:v>90.623530869000007</c:v>
                </c:pt>
                <c:pt idx="10">
                  <c:v>91.833316420000003</c:v>
                </c:pt>
                <c:pt idx="11">
                  <c:v>92.297898683</c:v>
                </c:pt>
                <c:pt idx="12">
                  <c:v>91.401000293999999</c:v>
                </c:pt>
                <c:pt idx="13">
                  <c:v>91.803724353000007</c:v>
                </c:pt>
                <c:pt idx="14">
                  <c:v>93.264888498999994</c:v>
                </c:pt>
                <c:pt idx="15">
                  <c:v>93.182559256999994</c:v>
                </c:pt>
                <c:pt idx="16">
                  <c:v>92.740914950000004</c:v>
                </c:pt>
                <c:pt idx="17">
                  <c:v>93.194211916</c:v>
                </c:pt>
                <c:pt idx="18">
                  <c:v>94.902254713999994</c:v>
                </c:pt>
                <c:pt idx="19">
                  <c:v>94.235760206999998</c:v>
                </c:pt>
                <c:pt idx="20">
                  <c:v>93.901726445999998</c:v>
                </c:pt>
                <c:pt idx="21">
                  <c:v>94.607679525999998</c:v>
                </c:pt>
                <c:pt idx="22">
                  <c:v>95.832675581999993</c:v>
                </c:pt>
                <c:pt idx="23">
                  <c:v>95.723094036000006</c:v>
                </c:pt>
                <c:pt idx="24">
                  <c:v>95.338685874000006</c:v>
                </c:pt>
                <c:pt idx="25">
                  <c:v>96.052873981999994</c:v>
                </c:pt>
                <c:pt idx="26">
                  <c:v>97.338246815000005</c:v>
                </c:pt>
                <c:pt idx="27">
                  <c:v>97.171334643999998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0025312"/>
        <c:axId val="128183552"/>
      </c:lineChart>
      <c:scatterChart>
        <c:scatterStyle val="lineMarker"/>
        <c:varyColors val="0"/>
        <c:ser>
          <c:idx val="3"/>
          <c:order val="3"/>
          <c:tx>
            <c:strRef>
              <c:f>'Fig32'!$B$58</c:f>
              <c:strCache>
                <c:ptCount val="1"/>
                <c:pt idx="0">
                  <c:v>Forecast</c:v>
                </c:pt>
              </c:strCache>
            </c:strRef>
          </c:tx>
          <c:spPr>
            <a:ln w="12700">
              <a:solidFill>
                <a:schemeClr val="tx1"/>
              </a:solidFill>
              <a:prstDash val="dash"/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7165903042607397E-2"/>
                  <c:y val="3.163344280457408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'Fig32'!$A$59:$A$60</c:f>
              <c:numCache>
                <c:formatCode>General</c:formatCode>
                <c:ptCount val="2"/>
                <c:pt idx="0">
                  <c:v>20.5</c:v>
                </c:pt>
                <c:pt idx="1">
                  <c:v>20.5</c:v>
                </c:pt>
              </c:numCache>
            </c:numRef>
          </c:xVal>
          <c:yVal>
            <c:numRef>
              <c:f>'Fig32'!$B$59:$B$60</c:f>
              <c:numCache>
                <c:formatCode>0</c:formatCode>
                <c:ptCount val="2"/>
                <c:pt idx="0">
                  <c:v>78</c:v>
                </c:pt>
                <c:pt idx="1">
                  <c:v>100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0025312"/>
        <c:axId val="128183552"/>
      </c:scatterChart>
      <c:catAx>
        <c:axId val="260025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crossAx val="128183552"/>
        <c:crosses val="autoZero"/>
        <c:auto val="1"/>
        <c:lblAlgn val="ctr"/>
        <c:lblOffset val="100"/>
        <c:tickLblSkip val="4"/>
        <c:noMultiLvlLbl val="0"/>
      </c:catAx>
      <c:valAx>
        <c:axId val="128183552"/>
        <c:scaling>
          <c:orientation val="minMax"/>
          <c:max val="100"/>
          <c:min val="82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260025312"/>
        <c:crosses val="autoZero"/>
        <c:crossBetween val="between"/>
        <c:majorUnit val="2"/>
      </c:valAx>
      <c:valAx>
        <c:axId val="261629168"/>
        <c:scaling>
          <c:orientation val="minMax"/>
          <c:max val="6"/>
          <c:min val="-3"/>
        </c:scaling>
        <c:delete val="0"/>
        <c:axPos val="r"/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261629728"/>
        <c:crosses val="max"/>
        <c:crossBetween val="between"/>
      </c:valAx>
      <c:catAx>
        <c:axId val="26162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solidFill>
              <a:schemeClr val="tx1"/>
            </a:solidFill>
          </a:ln>
        </c:spPr>
        <c:crossAx val="261629168"/>
        <c:crossesAt val="0"/>
        <c:auto val="1"/>
        <c:lblAlgn val="ctr"/>
        <c:lblOffset val="100"/>
        <c:tickLblSkip val="1"/>
        <c:noMultiLvlLbl val="0"/>
      </c:catAx>
    </c:plotArea>
    <c:legend>
      <c:legendPos val="l"/>
      <c:legendEntry>
        <c:idx val="3"/>
        <c:delete val="1"/>
      </c:legendEntry>
      <c:layout>
        <c:manualLayout>
          <c:xMode val="edge"/>
          <c:yMode val="edge"/>
          <c:x val="3.0197475315585549E-2"/>
          <c:y val="5.855245482451709E-2"/>
          <c:w val="0.54332171893147563"/>
          <c:h val="0.194971481367296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598175228096489E-2"/>
          <c:y val="3.649258563491746E-2"/>
          <c:w val="0.94840182477190349"/>
          <c:h val="0.72329061912946158"/>
        </c:manualLayout>
      </c:layout>
      <c:barChart>
        <c:barDir val="col"/>
        <c:grouping val="clustered"/>
        <c:varyColors val="0"/>
        <c:ser>
          <c:idx val="1"/>
          <c:order val="0"/>
          <c:tx>
            <c:v>OPEC countries</c:v>
          </c:tx>
          <c:spPr>
            <a:solidFill>
              <a:schemeClr val="accent1"/>
            </a:solidFill>
          </c:spPr>
          <c:invertIfNegative val="0"/>
          <c:cat>
            <c:numRef>
              <c:f>'Fig8'!$J$26:$L$26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'Fig8'!$J$27:$L$27</c:f>
              <c:numCache>
                <c:formatCode>0.000</c:formatCode>
                <c:ptCount val="3"/>
                <c:pt idx="0">
                  <c:v>0.94732246499999917</c:v>
                </c:pt>
                <c:pt idx="1">
                  <c:v>1.0083965379999995</c:v>
                </c:pt>
                <c:pt idx="2">
                  <c:v>0.87025893500000251</c:v>
                </c:pt>
              </c:numCache>
            </c:numRef>
          </c:val>
        </c:ser>
        <c:ser>
          <c:idx val="0"/>
          <c:order val="1"/>
          <c:tx>
            <c:v>North America</c:v>
          </c:tx>
          <c:spPr>
            <a:solidFill>
              <a:schemeClr val="accent4"/>
            </a:solidFill>
          </c:spPr>
          <c:invertIfNegative val="0"/>
          <c:cat>
            <c:numRef>
              <c:f>'Fig8'!$J$26:$L$26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'Fig8'!$J$29:$L$29</c:f>
              <c:numCache>
                <c:formatCode>0.000</c:formatCode>
                <c:ptCount val="3"/>
                <c:pt idx="0">
                  <c:v>0.84248352649999703</c:v>
                </c:pt>
                <c:pt idx="1">
                  <c:v>-0.36218005759999983</c:v>
                </c:pt>
                <c:pt idx="2">
                  <c:v>0.14984646990000172</c:v>
                </c:pt>
              </c:numCache>
            </c:numRef>
          </c:val>
        </c:ser>
        <c:ser>
          <c:idx val="2"/>
          <c:order val="2"/>
          <c:tx>
            <c:v>Russia and Caspian Sea</c:v>
          </c:tx>
          <c:spPr>
            <a:solidFill>
              <a:schemeClr val="accent3"/>
            </a:solidFill>
          </c:spPr>
          <c:invertIfNegative val="0"/>
          <c:cat>
            <c:numRef>
              <c:f>'Fig8'!$J$26:$L$26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'Fig8'!$J$34:$L$34</c:f>
              <c:numCache>
                <c:formatCode>0.000</c:formatCode>
                <c:ptCount val="3"/>
                <c:pt idx="0">
                  <c:v>0.12460768801000022</c:v>
                </c:pt>
                <c:pt idx="1">
                  <c:v>-8.556176580000141E-2</c:v>
                </c:pt>
                <c:pt idx="2">
                  <c:v>-0.14895622563999922</c:v>
                </c:pt>
              </c:numCache>
            </c:numRef>
          </c:val>
        </c:ser>
        <c:ser>
          <c:idx val="3"/>
          <c:order val="3"/>
          <c:tx>
            <c:v>Latin America</c:v>
          </c:tx>
          <c:spPr>
            <a:solidFill>
              <a:schemeClr val="accent2"/>
            </a:solidFill>
          </c:spPr>
          <c:invertIfNegative val="0"/>
          <c:cat>
            <c:numRef>
              <c:f>'Fig8'!$J$26:$L$26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'Fig8'!$J$40:$L$40</c:f>
              <c:numCache>
                <c:formatCode>0.000</c:formatCode>
                <c:ptCount val="3"/>
                <c:pt idx="0">
                  <c:v>0.18160502949000001</c:v>
                </c:pt>
                <c:pt idx="1">
                  <c:v>6.4189609930000557E-2</c:v>
                </c:pt>
                <c:pt idx="2">
                  <c:v>3.1683580469999306E-2</c:v>
                </c:pt>
              </c:numCache>
            </c:numRef>
          </c:val>
        </c:ser>
        <c:ser>
          <c:idx val="4"/>
          <c:order val="4"/>
          <c:tx>
            <c:v>North Sea</c:v>
          </c:tx>
          <c:spPr>
            <a:solidFill>
              <a:schemeClr val="accent5"/>
            </a:solidFill>
          </c:spPr>
          <c:invertIfNegative val="0"/>
          <c:cat>
            <c:numRef>
              <c:f>'Fig8'!$J$26:$L$26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'Fig8'!$J$46:$L$46</c:f>
              <c:numCache>
                <c:formatCode>0.000</c:formatCode>
                <c:ptCount val="3"/>
                <c:pt idx="0">
                  <c:v>0.15191498740000009</c:v>
                </c:pt>
                <c:pt idx="1">
                  <c:v>-0.17907346410000047</c:v>
                </c:pt>
                <c:pt idx="2">
                  <c:v>-0.2643378882499996</c:v>
                </c:pt>
              </c:numCache>
            </c:numRef>
          </c:val>
        </c:ser>
        <c:ser>
          <c:idx val="5"/>
          <c:order val="5"/>
          <c:tx>
            <c:v>Other Non-OPEC</c:v>
          </c:tx>
          <c:spPr>
            <a:solidFill>
              <a:schemeClr val="accent6"/>
            </a:solidFill>
          </c:spPr>
          <c:invertIfNegative val="0"/>
          <c:cat>
            <c:numRef>
              <c:f>'Fig8'!$J$26:$L$26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'Fig8'!$J$51:$L$51</c:f>
              <c:numCache>
                <c:formatCode>0.000</c:formatCode>
                <c:ptCount val="3"/>
                <c:pt idx="0">
                  <c:v>7.6526328599992866E-2</c:v>
                </c:pt>
                <c:pt idx="1">
                  <c:v>-2.1391254300002771E-3</c:v>
                </c:pt>
                <c:pt idx="2">
                  <c:v>6.1393248520010602E-2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0020272"/>
        <c:axId val="265030720"/>
      </c:barChart>
      <c:scatterChart>
        <c:scatterStyle val="lineMarker"/>
        <c:varyColors val="0"/>
        <c:ser>
          <c:idx val="6"/>
          <c:order val="6"/>
          <c:tx>
            <c:strRef>
              <c:f>'Fig8'!$C$57</c:f>
              <c:strCache>
                <c:ptCount val="1"/>
                <c:pt idx="0">
                  <c:v>Forecast</c:v>
                </c:pt>
              </c:strCache>
            </c:strRef>
          </c:tx>
          <c:spPr>
            <a:ln w="12700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'Fig8'!$B$58:$B$59</c:f>
              <c:numCache>
                <c:formatCode>General</c:formatCode>
                <c:ptCount val="2"/>
                <c:pt idx="0">
                  <c:v>1.5</c:v>
                </c:pt>
                <c:pt idx="1">
                  <c:v>1.5</c:v>
                </c:pt>
              </c:numCache>
            </c:numRef>
          </c:xVal>
          <c:yVal>
            <c:numRef>
              <c:f>'Fig8'!$C$58:$C$59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5031280"/>
        <c:axId val="265031840"/>
      </c:scatterChart>
      <c:catAx>
        <c:axId val="26002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>
            <a:solidFill>
              <a:schemeClr val="tx1"/>
            </a:solidFill>
          </a:ln>
        </c:spPr>
        <c:crossAx val="265030720"/>
        <c:crosses val="autoZero"/>
        <c:auto val="1"/>
        <c:lblAlgn val="ctr"/>
        <c:lblOffset val="100"/>
        <c:noMultiLvlLbl val="0"/>
      </c:catAx>
      <c:valAx>
        <c:axId val="2650307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0.0" sourceLinked="0"/>
        <c:majorTickMark val="out"/>
        <c:minorTickMark val="none"/>
        <c:tickLblPos val="nextTo"/>
        <c:spPr>
          <a:ln>
            <a:noFill/>
          </a:ln>
        </c:spPr>
        <c:crossAx val="260020272"/>
        <c:crosses val="autoZero"/>
        <c:crossBetween val="between"/>
      </c:valAx>
      <c:valAx>
        <c:axId val="265031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65031840"/>
        <c:crosses val="autoZero"/>
        <c:crossBetween val="midCat"/>
      </c:valAx>
      <c:valAx>
        <c:axId val="265031840"/>
        <c:scaling>
          <c:orientation val="minMax"/>
          <c:max val="1"/>
          <c:min val="0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265031280"/>
        <c:crosses val="max"/>
        <c:crossBetween val="midCat"/>
      </c:valAx>
      <c:spPr>
        <a:noFill/>
        <a:ln w="25400">
          <a:noFill/>
        </a:ln>
      </c:spPr>
    </c:plotArea>
    <c:legend>
      <c:legendPos val="b"/>
      <c:legendEntry>
        <c:idx val="6"/>
        <c:delete val="1"/>
      </c:legendEntry>
      <c:layout>
        <c:manualLayout>
          <c:xMode val="edge"/>
          <c:yMode val="edge"/>
          <c:x val="9.6249343832020995E-2"/>
          <c:y val="0.85397817658579478"/>
          <c:w val="0.82144783184153269"/>
          <c:h val="0.14455512587553776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Sheet3!$E$1</c:f>
              <c:strCache>
                <c:ptCount val="1"/>
                <c:pt idx="0">
                  <c:v>Bakken, Eagle Ford, Niobrara, and Permian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Sheet3!$B$3:$B$41</c:f>
              <c:numCache>
                <c:formatCode>m/d/yyyy</c:formatCode>
                <c:ptCount val="39"/>
                <c:pt idx="0">
                  <c:v>42430</c:v>
                </c:pt>
                <c:pt idx="1">
                  <c:v>42401</c:v>
                </c:pt>
                <c:pt idx="2">
                  <c:v>42370</c:v>
                </c:pt>
                <c:pt idx="3">
                  <c:v>42339</c:v>
                </c:pt>
                <c:pt idx="4">
                  <c:v>42309</c:v>
                </c:pt>
                <c:pt idx="5">
                  <c:v>42278</c:v>
                </c:pt>
                <c:pt idx="6">
                  <c:v>42248</c:v>
                </c:pt>
                <c:pt idx="7">
                  <c:v>42217</c:v>
                </c:pt>
                <c:pt idx="8">
                  <c:v>42186</c:v>
                </c:pt>
                <c:pt idx="9">
                  <c:v>42156</c:v>
                </c:pt>
                <c:pt idx="10">
                  <c:v>42125</c:v>
                </c:pt>
                <c:pt idx="11">
                  <c:v>42095</c:v>
                </c:pt>
                <c:pt idx="12">
                  <c:v>42064</c:v>
                </c:pt>
                <c:pt idx="13">
                  <c:v>42036</c:v>
                </c:pt>
                <c:pt idx="14">
                  <c:v>42005</c:v>
                </c:pt>
                <c:pt idx="15">
                  <c:v>41974</c:v>
                </c:pt>
                <c:pt idx="16">
                  <c:v>41944</c:v>
                </c:pt>
                <c:pt idx="17">
                  <c:v>41913</c:v>
                </c:pt>
                <c:pt idx="18">
                  <c:v>41883</c:v>
                </c:pt>
                <c:pt idx="19">
                  <c:v>41852</c:v>
                </c:pt>
                <c:pt idx="20">
                  <c:v>41821</c:v>
                </c:pt>
                <c:pt idx="21">
                  <c:v>41791</c:v>
                </c:pt>
                <c:pt idx="22">
                  <c:v>41760</c:v>
                </c:pt>
                <c:pt idx="23">
                  <c:v>41730</c:v>
                </c:pt>
                <c:pt idx="24">
                  <c:v>41699</c:v>
                </c:pt>
                <c:pt idx="25">
                  <c:v>41671</c:v>
                </c:pt>
                <c:pt idx="26">
                  <c:v>41640</c:v>
                </c:pt>
                <c:pt idx="27">
                  <c:v>41609</c:v>
                </c:pt>
                <c:pt idx="28">
                  <c:v>41579</c:v>
                </c:pt>
                <c:pt idx="29">
                  <c:v>41548</c:v>
                </c:pt>
                <c:pt idx="30">
                  <c:v>41518</c:v>
                </c:pt>
                <c:pt idx="31">
                  <c:v>41487</c:v>
                </c:pt>
                <c:pt idx="32">
                  <c:v>41456</c:v>
                </c:pt>
                <c:pt idx="33">
                  <c:v>41426</c:v>
                </c:pt>
                <c:pt idx="34">
                  <c:v>41395</c:v>
                </c:pt>
                <c:pt idx="35">
                  <c:v>41365</c:v>
                </c:pt>
                <c:pt idx="36">
                  <c:v>41334</c:v>
                </c:pt>
                <c:pt idx="37">
                  <c:v>41306</c:v>
                </c:pt>
                <c:pt idx="38">
                  <c:v>41275</c:v>
                </c:pt>
              </c:numCache>
            </c:numRef>
          </c:cat>
          <c:val>
            <c:numRef>
              <c:f>Sheet3!$E$3:$E$41</c:f>
              <c:numCache>
                <c:formatCode>0.0%</c:formatCode>
                <c:ptCount val="39"/>
                <c:pt idx="0">
                  <c:v>-9.0458270821252938E-3</c:v>
                </c:pt>
                <c:pt idx="1">
                  <c:v>-5.2565064625073417E-3</c:v>
                </c:pt>
                <c:pt idx="2">
                  <c:v>-1.9782199179354345E-3</c:v>
                </c:pt>
                <c:pt idx="3">
                  <c:v>-3.1849145823312683E-3</c:v>
                </c:pt>
                <c:pt idx="4">
                  <c:v>3.837040706653379E-4</c:v>
                </c:pt>
                <c:pt idx="5">
                  <c:v>3.1612286017670688E-3</c:v>
                </c:pt>
                <c:pt idx="6">
                  <c:v>5.5117728276393814E-3</c:v>
                </c:pt>
                <c:pt idx="7">
                  <c:v>6.7699133818468578E-3</c:v>
                </c:pt>
                <c:pt idx="8">
                  <c:v>9.225217131826299E-3</c:v>
                </c:pt>
                <c:pt idx="9">
                  <c:v>1.1005721219276879E-2</c:v>
                </c:pt>
                <c:pt idx="10">
                  <c:v>1.4294558058957851E-2</c:v>
                </c:pt>
                <c:pt idx="11">
                  <c:v>1.619388286736741E-2</c:v>
                </c:pt>
                <c:pt idx="12">
                  <c:v>1.9684476029509079E-2</c:v>
                </c:pt>
                <c:pt idx="13">
                  <c:v>1.9593066161889428E-2</c:v>
                </c:pt>
                <c:pt idx="14">
                  <c:v>1.9568855252557683E-2</c:v>
                </c:pt>
                <c:pt idx="15">
                  <c:v>2.3546971423326141E-2</c:v>
                </c:pt>
                <c:pt idx="16">
                  <c:v>2.2122658516786853E-2</c:v>
                </c:pt>
                <c:pt idx="17">
                  <c:v>2.1178073282502079E-2</c:v>
                </c:pt>
                <c:pt idx="18">
                  <c:v>2.0799998741400889E-2</c:v>
                </c:pt>
                <c:pt idx="19">
                  <c:v>2.1128601775889821E-2</c:v>
                </c:pt>
                <c:pt idx="20">
                  <c:v>2.185180763221382E-2</c:v>
                </c:pt>
                <c:pt idx="21">
                  <c:v>2.2350211781443696E-2</c:v>
                </c:pt>
                <c:pt idx="22">
                  <c:v>2.1233231766387233E-2</c:v>
                </c:pt>
                <c:pt idx="23">
                  <c:v>2.2070027371448902E-2</c:v>
                </c:pt>
                <c:pt idx="24">
                  <c:v>2.0707798381634373E-2</c:v>
                </c:pt>
                <c:pt idx="25">
                  <c:v>1.987371489140068E-2</c:v>
                </c:pt>
                <c:pt idx="26">
                  <c:v>2.1320048216705672E-2</c:v>
                </c:pt>
                <c:pt idx="27">
                  <c:v>1.9596960223362297E-2</c:v>
                </c:pt>
                <c:pt idx="28">
                  <c:v>2.0558535395897221E-2</c:v>
                </c:pt>
                <c:pt idx="29">
                  <c:v>2.106488775254638E-2</c:v>
                </c:pt>
                <c:pt idx="30">
                  <c:v>2.2486681387755791E-2</c:v>
                </c:pt>
                <c:pt idx="31">
                  <c:v>2.3217466790744368E-2</c:v>
                </c:pt>
                <c:pt idx="32">
                  <c:v>2.3622853629314943E-2</c:v>
                </c:pt>
                <c:pt idx="33">
                  <c:v>2.3578705768956404E-2</c:v>
                </c:pt>
                <c:pt idx="34">
                  <c:v>2.3401997631636445E-2</c:v>
                </c:pt>
                <c:pt idx="35">
                  <c:v>2.3874022701148145E-2</c:v>
                </c:pt>
                <c:pt idx="36">
                  <c:v>2.5366128326138316E-2</c:v>
                </c:pt>
                <c:pt idx="37">
                  <c:v>2.6210065021916074E-2</c:v>
                </c:pt>
                <c:pt idx="38">
                  <c:v>2.5157624306208021E-2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Sheet3!$F$1</c:f>
              <c:strCache>
                <c:ptCount val="1"/>
                <c:pt idx="0">
                  <c:v>Gulf of Mexico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Sheet3!$B$3:$B$41</c:f>
              <c:numCache>
                <c:formatCode>m/d/yyyy</c:formatCode>
                <c:ptCount val="39"/>
                <c:pt idx="0">
                  <c:v>42430</c:v>
                </c:pt>
                <c:pt idx="1">
                  <c:v>42401</c:v>
                </c:pt>
                <c:pt idx="2">
                  <c:v>42370</c:v>
                </c:pt>
                <c:pt idx="3">
                  <c:v>42339</c:v>
                </c:pt>
                <c:pt idx="4">
                  <c:v>42309</c:v>
                </c:pt>
                <c:pt idx="5">
                  <c:v>42278</c:v>
                </c:pt>
                <c:pt idx="6">
                  <c:v>42248</c:v>
                </c:pt>
                <c:pt idx="7">
                  <c:v>42217</c:v>
                </c:pt>
                <c:pt idx="8">
                  <c:v>42186</c:v>
                </c:pt>
                <c:pt idx="9">
                  <c:v>42156</c:v>
                </c:pt>
                <c:pt idx="10">
                  <c:v>42125</c:v>
                </c:pt>
                <c:pt idx="11">
                  <c:v>42095</c:v>
                </c:pt>
                <c:pt idx="12">
                  <c:v>42064</c:v>
                </c:pt>
                <c:pt idx="13">
                  <c:v>42036</c:v>
                </c:pt>
                <c:pt idx="14">
                  <c:v>42005</c:v>
                </c:pt>
                <c:pt idx="15">
                  <c:v>41974</c:v>
                </c:pt>
                <c:pt idx="16">
                  <c:v>41944</c:v>
                </c:pt>
                <c:pt idx="17">
                  <c:v>41913</c:v>
                </c:pt>
                <c:pt idx="18">
                  <c:v>41883</c:v>
                </c:pt>
                <c:pt idx="19">
                  <c:v>41852</c:v>
                </c:pt>
                <c:pt idx="20">
                  <c:v>41821</c:v>
                </c:pt>
                <c:pt idx="21">
                  <c:v>41791</c:v>
                </c:pt>
                <c:pt idx="22">
                  <c:v>41760</c:v>
                </c:pt>
                <c:pt idx="23">
                  <c:v>41730</c:v>
                </c:pt>
                <c:pt idx="24">
                  <c:v>41699</c:v>
                </c:pt>
                <c:pt idx="25">
                  <c:v>41671</c:v>
                </c:pt>
                <c:pt idx="26">
                  <c:v>41640</c:v>
                </c:pt>
                <c:pt idx="27">
                  <c:v>41609</c:v>
                </c:pt>
                <c:pt idx="28">
                  <c:v>41579</c:v>
                </c:pt>
                <c:pt idx="29">
                  <c:v>41548</c:v>
                </c:pt>
                <c:pt idx="30">
                  <c:v>41518</c:v>
                </c:pt>
                <c:pt idx="31">
                  <c:v>41487</c:v>
                </c:pt>
                <c:pt idx="32">
                  <c:v>41456</c:v>
                </c:pt>
                <c:pt idx="33">
                  <c:v>41426</c:v>
                </c:pt>
                <c:pt idx="34">
                  <c:v>41395</c:v>
                </c:pt>
                <c:pt idx="35">
                  <c:v>41365</c:v>
                </c:pt>
                <c:pt idx="36">
                  <c:v>41334</c:v>
                </c:pt>
                <c:pt idx="37">
                  <c:v>41306</c:v>
                </c:pt>
                <c:pt idx="38">
                  <c:v>41275</c:v>
                </c:pt>
              </c:numCache>
            </c:numRef>
          </c:cat>
          <c:val>
            <c:numRef>
              <c:f>Sheet3!$F$3:$F$41</c:f>
              <c:numCache>
                <c:formatCode>0.0%</c:formatCode>
                <c:ptCount val="39"/>
                <c:pt idx="0">
                  <c:v>1.2539767390141945E-2</c:v>
                </c:pt>
                <c:pt idx="1">
                  <c:v>8.0443527607437504E-3</c:v>
                </c:pt>
                <c:pt idx="2">
                  <c:v>6.4953311020951492E-3</c:v>
                </c:pt>
                <c:pt idx="3">
                  <c:v>9.5125591211772022E-3</c:v>
                </c:pt>
                <c:pt idx="4">
                  <c:v>1.047345927165369E-2</c:v>
                </c:pt>
                <c:pt idx="5">
                  <c:v>1.1111536009171011E-2</c:v>
                </c:pt>
                <c:pt idx="6">
                  <c:v>1.5478347592342298E-2</c:v>
                </c:pt>
                <c:pt idx="7">
                  <c:v>1.2744219144675309E-2</c:v>
                </c:pt>
                <c:pt idx="8">
                  <c:v>9.7133266532741982E-3</c:v>
                </c:pt>
                <c:pt idx="9">
                  <c:v>2.2574479010372315E-3</c:v>
                </c:pt>
                <c:pt idx="10">
                  <c:v>1.83657801739374E-3</c:v>
                </c:pt>
                <c:pt idx="11">
                  <c:v>6.7528818630265925E-3</c:v>
                </c:pt>
                <c:pt idx="12">
                  <c:v>6.0351179076153045E-3</c:v>
                </c:pt>
                <c:pt idx="13">
                  <c:v>9.4141075569343924E-3</c:v>
                </c:pt>
                <c:pt idx="14">
                  <c:v>1.2004403722536841E-2</c:v>
                </c:pt>
                <c:pt idx="15">
                  <c:v>1.0591739550686818E-2</c:v>
                </c:pt>
                <c:pt idx="16">
                  <c:v>5.6490076074969158E-3</c:v>
                </c:pt>
                <c:pt idx="17">
                  <c:v>1.6990418795640366E-2</c:v>
                </c:pt>
                <c:pt idx="18">
                  <c:v>7.5522168746476048E-3</c:v>
                </c:pt>
                <c:pt idx="19">
                  <c:v>1.7789064971273194E-2</c:v>
                </c:pt>
                <c:pt idx="20">
                  <c:v>1.3764514502643618E-2</c:v>
                </c:pt>
                <c:pt idx="21">
                  <c:v>2.139873328556478E-2</c:v>
                </c:pt>
                <c:pt idx="22">
                  <c:v>1.6032828731515385E-2</c:v>
                </c:pt>
                <c:pt idx="23">
                  <c:v>8.2880333594979785E-3</c:v>
                </c:pt>
                <c:pt idx="24">
                  <c:v>7.4595690973903728E-3</c:v>
                </c:pt>
                <c:pt idx="25">
                  <c:v>3.9029941156813186E-3</c:v>
                </c:pt>
                <c:pt idx="26">
                  <c:v>1.0926948805392578E-3</c:v>
                </c:pt>
                <c:pt idx="27">
                  <c:v>-2.9013427700841921E-3</c:v>
                </c:pt>
                <c:pt idx="28">
                  <c:v>-1.4523826826977153E-3</c:v>
                </c:pt>
                <c:pt idx="29">
                  <c:v>-7.635131645687826E-3</c:v>
                </c:pt>
                <c:pt idx="30">
                  <c:v>1.2188312634904172E-2</c:v>
                </c:pt>
                <c:pt idx="31">
                  <c:v>8.2194141310529736E-3</c:v>
                </c:pt>
                <c:pt idx="32">
                  <c:v>1.9474071478327304E-3</c:v>
                </c:pt>
                <c:pt idx="33">
                  <c:v>3.6566611034583307E-3</c:v>
                </c:pt>
                <c:pt idx="34">
                  <c:v>3.4748595499167847E-3</c:v>
                </c:pt>
                <c:pt idx="35">
                  <c:v>7.2616413134341711E-3</c:v>
                </c:pt>
                <c:pt idx="36">
                  <c:v>-4.9590193585763625E-3</c:v>
                </c:pt>
                <c:pt idx="37">
                  <c:v>2.1440833199215157E-3</c:v>
                </c:pt>
                <c:pt idx="38">
                  <c:v>4.3667210103678078E-3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5035200"/>
        <c:axId val="265035760"/>
      </c:lineChart>
      <c:dateAx>
        <c:axId val="265035200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low"/>
        <c:spPr>
          <a:ln w="12700">
            <a:solidFill>
              <a:schemeClr val="tx1"/>
            </a:solidFill>
          </a:ln>
        </c:spPr>
        <c:crossAx val="265035760"/>
        <c:crosses val="autoZero"/>
        <c:auto val="1"/>
        <c:lblOffset val="100"/>
        <c:baseTimeUnit val="months"/>
      </c:dateAx>
      <c:valAx>
        <c:axId val="26503576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spPr>
          <a:ln>
            <a:noFill/>
          </a:ln>
        </c:spPr>
        <c:crossAx val="265035200"/>
        <c:crosses val="autoZero"/>
        <c:crossBetween val="between"/>
        <c:majorUnit val="1.0000000000000002E-2"/>
      </c:valAx>
    </c:plotArea>
    <c:legend>
      <c:legendPos val="r"/>
      <c:layout>
        <c:manualLayout>
          <c:xMode val="edge"/>
          <c:yMode val="edge"/>
          <c:x val="0.34924446944131982"/>
          <c:y val="0.58069991745076532"/>
          <c:w val="0.47178727659042619"/>
          <c:h val="0.2559617538122575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9367829021372329E-2"/>
          <c:y val="4.8293089092422983E-2"/>
          <c:w val="0.97063217097862764"/>
          <c:h val="0.83967645637999022"/>
        </c:manualLayout>
      </c:layout>
      <c:lineChart>
        <c:grouping val="standard"/>
        <c:varyColors val="0"/>
        <c:ser>
          <c:idx val="0"/>
          <c:order val="0"/>
          <c:tx>
            <c:strRef>
              <c:f>'nonOECD_expectations (1)'!$E$1</c:f>
              <c:strCache>
                <c:ptCount val="1"/>
                <c:pt idx="0">
                  <c:v>2013</c:v>
                </c:pt>
              </c:strCache>
            </c:strRef>
          </c:tx>
          <c:spPr>
            <a:ln w="22225">
              <a:solidFill>
                <a:srgbClr val="0096D7"/>
              </a:solidFill>
            </a:ln>
          </c:spPr>
          <c:marker>
            <c:symbol val="none"/>
          </c:marker>
          <c:cat>
            <c:numRef>
              <c:f>'nonOECD_expectations (1)'!$A$3:$A$52</c:f>
              <c:numCache>
                <c:formatCode>m/d/yyyy</c:formatCode>
                <c:ptCount val="50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</c:numCache>
            </c:numRef>
          </c:cat>
          <c:val>
            <c:numRef>
              <c:f>'nonOECD_expectations (1)'!$E$3:$E$52</c:f>
              <c:numCache>
                <c:formatCode>General</c:formatCode>
                <c:ptCount val="50"/>
                <c:pt idx="0">
                  <c:v>5.84</c:v>
                </c:pt>
                <c:pt idx="1">
                  <c:v>5.84</c:v>
                </c:pt>
                <c:pt idx="2">
                  <c:v>5.85</c:v>
                </c:pt>
                <c:pt idx="3">
                  <c:v>5.67</c:v>
                </c:pt>
                <c:pt idx="4">
                  <c:v>5.67</c:v>
                </c:pt>
                <c:pt idx="5">
                  <c:v>5.49</c:v>
                </c:pt>
                <c:pt idx="6">
                  <c:v>4.96</c:v>
                </c:pt>
                <c:pt idx="7">
                  <c:v>4.88</c:v>
                </c:pt>
                <c:pt idx="8">
                  <c:v>4.4400000000000004</c:v>
                </c:pt>
                <c:pt idx="9">
                  <c:v>4.3</c:v>
                </c:pt>
                <c:pt idx="10">
                  <c:v>4.24</c:v>
                </c:pt>
                <c:pt idx="11">
                  <c:v>4.2</c:v>
                </c:pt>
                <c:pt idx="12">
                  <c:v>4.2</c:v>
                </c:pt>
                <c:pt idx="13">
                  <c:v>4.24</c:v>
                </c:pt>
                <c:pt idx="14">
                  <c:v>4.33</c:v>
                </c:pt>
                <c:pt idx="15">
                  <c:v>4.3499999999999996</c:v>
                </c:pt>
                <c:pt idx="16">
                  <c:v>4.24</c:v>
                </c:pt>
                <c:pt idx="17">
                  <c:v>4.21</c:v>
                </c:pt>
                <c:pt idx="18">
                  <c:v>4.22</c:v>
                </c:pt>
                <c:pt idx="19">
                  <c:v>4</c:v>
                </c:pt>
                <c:pt idx="20">
                  <c:v>3.9</c:v>
                </c:pt>
                <c:pt idx="21">
                  <c:v>3.73</c:v>
                </c:pt>
                <c:pt idx="22">
                  <c:v>3.68</c:v>
                </c:pt>
                <c:pt idx="23">
                  <c:v>3.67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'nonOECD_expectations (1)'!$F$1</c:f>
              <c:strCache>
                <c:ptCount val="1"/>
                <c:pt idx="0">
                  <c:v>2014</c:v>
                </c:pt>
              </c:strCache>
            </c:strRef>
          </c:tx>
          <c:spPr>
            <a:ln w="22225">
              <a:solidFill>
                <a:srgbClr val="BD732A"/>
              </a:solidFill>
            </a:ln>
          </c:spPr>
          <c:marker>
            <c:symbol val="none"/>
          </c:marker>
          <c:cat>
            <c:numRef>
              <c:f>'nonOECD_expectations (1)'!$A$3:$A$52</c:f>
              <c:numCache>
                <c:formatCode>m/d/yyyy</c:formatCode>
                <c:ptCount val="50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</c:numCache>
            </c:numRef>
          </c:cat>
          <c:val>
            <c:numRef>
              <c:f>'nonOECD_expectations (1)'!$F$3:$F$52</c:f>
              <c:numCache>
                <c:formatCode>General</c:formatCode>
                <c:ptCount val="5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5.0199999999999996</c:v>
                </c:pt>
                <c:pt idx="13">
                  <c:v>5.13</c:v>
                </c:pt>
                <c:pt idx="14">
                  <c:v>5.19</c:v>
                </c:pt>
                <c:pt idx="15">
                  <c:v>5.17</c:v>
                </c:pt>
                <c:pt idx="16">
                  <c:v>5.05</c:v>
                </c:pt>
                <c:pt idx="17">
                  <c:v>4.97</c:v>
                </c:pt>
                <c:pt idx="18">
                  <c:v>4.96</c:v>
                </c:pt>
                <c:pt idx="19">
                  <c:v>4.78</c:v>
                </c:pt>
                <c:pt idx="20">
                  <c:v>4.7300000000000004</c:v>
                </c:pt>
                <c:pt idx="21">
                  <c:v>4.71</c:v>
                </c:pt>
                <c:pt idx="22">
                  <c:v>4.6500000000000004</c:v>
                </c:pt>
                <c:pt idx="23">
                  <c:v>4.59</c:v>
                </c:pt>
                <c:pt idx="24">
                  <c:v>4.58</c:v>
                </c:pt>
                <c:pt idx="25">
                  <c:v>4.51</c:v>
                </c:pt>
                <c:pt idx="26">
                  <c:v>4.33</c:v>
                </c:pt>
                <c:pt idx="27">
                  <c:v>4.1399999999999997</c:v>
                </c:pt>
                <c:pt idx="28">
                  <c:v>3.99</c:v>
                </c:pt>
                <c:pt idx="29">
                  <c:v>4.07</c:v>
                </c:pt>
                <c:pt idx="30">
                  <c:v>3.89</c:v>
                </c:pt>
                <c:pt idx="31">
                  <c:v>3.86</c:v>
                </c:pt>
                <c:pt idx="32">
                  <c:v>3.81</c:v>
                </c:pt>
                <c:pt idx="33">
                  <c:v>3.74</c:v>
                </c:pt>
                <c:pt idx="34">
                  <c:v>3.74</c:v>
                </c:pt>
                <c:pt idx="35">
                  <c:v>3.71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'nonOECD_expectations (1)'!$G$1</c:f>
              <c:strCache>
                <c:ptCount val="1"/>
                <c:pt idx="0">
                  <c:v>2015</c:v>
                </c:pt>
              </c:strCache>
            </c:strRef>
          </c:tx>
          <c:spPr>
            <a:ln w="22225">
              <a:solidFill>
                <a:srgbClr val="5D9732"/>
              </a:solidFill>
            </a:ln>
          </c:spPr>
          <c:marker>
            <c:symbol val="none"/>
          </c:marker>
          <c:cat>
            <c:numRef>
              <c:f>'nonOECD_expectations (1)'!$A$3:$A$52</c:f>
              <c:numCache>
                <c:formatCode>m/d/yyyy</c:formatCode>
                <c:ptCount val="50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</c:numCache>
            </c:numRef>
          </c:cat>
          <c:val>
            <c:numRef>
              <c:f>'nonOECD_expectations (1)'!$G$3:$G$52</c:f>
              <c:numCache>
                <c:formatCode>General</c:formatCode>
                <c:ptCount val="5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5.24</c:v>
                </c:pt>
                <c:pt idx="25">
                  <c:v>5.21</c:v>
                </c:pt>
                <c:pt idx="26">
                  <c:v>4.8499999999999996</c:v>
                </c:pt>
                <c:pt idx="27">
                  <c:v>4.67</c:v>
                </c:pt>
                <c:pt idx="28">
                  <c:v>4.5999999999999996</c:v>
                </c:pt>
                <c:pt idx="29">
                  <c:v>4.6399999999999997</c:v>
                </c:pt>
                <c:pt idx="30">
                  <c:v>4.47</c:v>
                </c:pt>
                <c:pt idx="31">
                  <c:v>4.45</c:v>
                </c:pt>
                <c:pt idx="32">
                  <c:v>4.33</c:v>
                </c:pt>
                <c:pt idx="33">
                  <c:v>4.29</c:v>
                </c:pt>
                <c:pt idx="34">
                  <c:v>4.29</c:v>
                </c:pt>
                <c:pt idx="35">
                  <c:v>3.84</c:v>
                </c:pt>
                <c:pt idx="36">
                  <c:v>3.84</c:v>
                </c:pt>
                <c:pt idx="37">
                  <c:v>3.34</c:v>
                </c:pt>
                <c:pt idx="38">
                  <c:v>3.02</c:v>
                </c:pt>
                <c:pt idx="39">
                  <c:v>2.98</c:v>
                </c:pt>
                <c:pt idx="40">
                  <c:v>2.96</c:v>
                </c:pt>
                <c:pt idx="41">
                  <c:v>3.01</c:v>
                </c:pt>
                <c:pt idx="42">
                  <c:v>3.1</c:v>
                </c:pt>
                <c:pt idx="43">
                  <c:v>3.12</c:v>
                </c:pt>
                <c:pt idx="44">
                  <c:v>2.93</c:v>
                </c:pt>
                <c:pt idx="45">
                  <c:v>2.86</c:v>
                </c:pt>
                <c:pt idx="46">
                  <c:v>2.8</c:v>
                </c:pt>
                <c:pt idx="47">
                  <c:v>2.82</c:v>
                </c:pt>
                <c:pt idx="48">
                  <c:v>#N/A</c:v>
                </c:pt>
                <c:pt idx="49">
                  <c:v>#N/A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'nonOECD_expectations (1)'!$H$1</c:f>
              <c:strCache>
                <c:ptCount val="1"/>
                <c:pt idx="0">
                  <c:v>2016</c:v>
                </c:pt>
              </c:strCache>
            </c:strRef>
          </c:tx>
          <c:spPr>
            <a:ln w="22225">
              <a:solidFill>
                <a:srgbClr val="003953"/>
              </a:solidFill>
            </a:ln>
          </c:spPr>
          <c:marker>
            <c:symbol val="none"/>
          </c:marker>
          <c:cat>
            <c:numRef>
              <c:f>'nonOECD_expectations (1)'!$A$3:$A$52</c:f>
              <c:numCache>
                <c:formatCode>m/d/yyyy</c:formatCode>
                <c:ptCount val="50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</c:numCache>
            </c:numRef>
          </c:cat>
          <c:val>
            <c:numRef>
              <c:f>'nonOECD_expectations (1)'!$H$3:$H$52</c:f>
              <c:numCache>
                <c:formatCode>General</c:formatCode>
                <c:ptCount val="5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4.5999999999999996</c:v>
                </c:pt>
                <c:pt idx="37">
                  <c:v>4.13</c:v>
                </c:pt>
                <c:pt idx="38">
                  <c:v>4.04</c:v>
                </c:pt>
                <c:pt idx="39">
                  <c:v>3.97</c:v>
                </c:pt>
                <c:pt idx="40">
                  <c:v>3.86</c:v>
                </c:pt>
                <c:pt idx="41">
                  <c:v>3.77</c:v>
                </c:pt>
                <c:pt idx="42">
                  <c:v>3.86</c:v>
                </c:pt>
                <c:pt idx="43">
                  <c:v>3.84</c:v>
                </c:pt>
                <c:pt idx="44">
                  <c:v>3.72</c:v>
                </c:pt>
                <c:pt idx="45">
                  <c:v>3.54</c:v>
                </c:pt>
                <c:pt idx="46">
                  <c:v>3.37</c:v>
                </c:pt>
                <c:pt idx="47">
                  <c:v>3.24</c:v>
                </c:pt>
                <c:pt idx="48">
                  <c:v>3.25</c:v>
                </c:pt>
                <c:pt idx="49">
                  <c:v>3.09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'nonOECD_expectations (1)'!$I$1</c:f>
              <c:strCache>
                <c:ptCount val="1"/>
                <c:pt idx="0">
                  <c:v>2017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dPt>
            <c:idx val="49"/>
            <c:bubble3D val="0"/>
            <c:spPr>
              <a:ln w="22225">
                <a:solidFill>
                  <a:srgbClr val="A33340"/>
                </a:solidFill>
              </a:ln>
            </c:spPr>
          </c:dPt>
          <c:cat>
            <c:numRef>
              <c:f>'nonOECD_expectations (1)'!$A$3:$A$52</c:f>
              <c:numCache>
                <c:formatCode>m/d/yyyy</c:formatCode>
                <c:ptCount val="50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</c:numCache>
            </c:numRef>
          </c:cat>
          <c:val>
            <c:numRef>
              <c:f>'nonOECD_expectations (1)'!$I$3:$I$52</c:f>
              <c:numCache>
                <c:formatCode>General</c:formatCode>
                <c:ptCount val="50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4.0199999999999996</c:v>
                </c:pt>
                <c:pt idx="49">
                  <c:v>3.98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0464000"/>
        <c:axId val="300464560"/>
      </c:lineChart>
      <c:dateAx>
        <c:axId val="300464000"/>
        <c:scaling>
          <c:orientation val="minMax"/>
        </c:scaling>
        <c:delete val="0"/>
        <c:axPos val="b"/>
        <c:numFmt formatCode="[$-409]mmm\ yyyy;@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</a:ln>
        </c:spPr>
        <c:crossAx val="300464560"/>
        <c:crosses val="autoZero"/>
        <c:auto val="1"/>
        <c:lblOffset val="100"/>
        <c:baseTimeUnit val="months"/>
        <c:majorUnit val="5"/>
        <c:majorTimeUnit val="months"/>
      </c:dateAx>
      <c:valAx>
        <c:axId val="300464560"/>
        <c:scaling>
          <c:orientation val="minMax"/>
        </c:scaling>
        <c:delete val="0"/>
        <c:axPos val="l"/>
        <c:majorGridlines>
          <c:spPr>
            <a:ln>
              <a:solidFill>
                <a:srgbClr val="FFFFFF">
                  <a:lumMod val="65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300464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989313835770528"/>
          <c:y val="0.59889291112913778"/>
          <c:w val="0.51375628046494193"/>
          <c:h val="0.23764009425829075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633580598587475E-2"/>
          <c:y val="4.4054305924898826E-2"/>
          <c:w val="0.95036641940141253"/>
          <c:h val="0.8236872776689715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Historical Spot Price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Sheet1!$A$2:$A$133</c:f>
              <c:numCache>
                <c:formatCode>mmm\-yy</c:formatCode>
                <c:ptCount val="13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  <c:pt idx="102">
                  <c:v>42186</c:v>
                </c:pt>
                <c:pt idx="103">
                  <c:v>42217</c:v>
                </c:pt>
                <c:pt idx="104">
                  <c:v>42248</c:v>
                </c:pt>
                <c:pt idx="105">
                  <c:v>42278</c:v>
                </c:pt>
                <c:pt idx="106">
                  <c:v>42309</c:v>
                </c:pt>
                <c:pt idx="107">
                  <c:v>42339</c:v>
                </c:pt>
                <c:pt idx="108">
                  <c:v>42370</c:v>
                </c:pt>
                <c:pt idx="109">
                  <c:v>42401</c:v>
                </c:pt>
                <c:pt idx="110">
                  <c:v>42430</c:v>
                </c:pt>
                <c:pt idx="111">
                  <c:v>42461</c:v>
                </c:pt>
                <c:pt idx="112">
                  <c:v>42491</c:v>
                </c:pt>
                <c:pt idx="113">
                  <c:v>42522</c:v>
                </c:pt>
                <c:pt idx="114">
                  <c:v>42552</c:v>
                </c:pt>
                <c:pt idx="115">
                  <c:v>42583</c:v>
                </c:pt>
                <c:pt idx="116">
                  <c:v>42614</c:v>
                </c:pt>
                <c:pt idx="117">
                  <c:v>42644</c:v>
                </c:pt>
                <c:pt idx="118">
                  <c:v>42675</c:v>
                </c:pt>
                <c:pt idx="119">
                  <c:v>42705</c:v>
                </c:pt>
                <c:pt idx="120">
                  <c:v>42736</c:v>
                </c:pt>
                <c:pt idx="121">
                  <c:v>42767</c:v>
                </c:pt>
                <c:pt idx="122">
                  <c:v>42795</c:v>
                </c:pt>
                <c:pt idx="123">
                  <c:v>42826</c:v>
                </c:pt>
                <c:pt idx="124">
                  <c:v>42856</c:v>
                </c:pt>
                <c:pt idx="125">
                  <c:v>42887</c:v>
                </c:pt>
                <c:pt idx="126">
                  <c:v>42917</c:v>
                </c:pt>
                <c:pt idx="127">
                  <c:v>42948</c:v>
                </c:pt>
                <c:pt idx="128">
                  <c:v>42979</c:v>
                </c:pt>
                <c:pt idx="129">
                  <c:v>43009</c:v>
                </c:pt>
                <c:pt idx="130">
                  <c:v>43040</c:v>
                </c:pt>
                <c:pt idx="131">
                  <c:v>43070</c:v>
                </c:pt>
              </c:numCache>
            </c:numRef>
          </c:cat>
          <c:val>
            <c:numRef>
              <c:f>Sheet1!$B$2:$B$133</c:f>
              <c:numCache>
                <c:formatCode>General</c:formatCode>
                <c:ptCount val="132"/>
                <c:pt idx="0">
                  <c:v>54.51</c:v>
                </c:pt>
                <c:pt idx="1">
                  <c:v>59.28</c:v>
                </c:pt>
                <c:pt idx="2">
                  <c:v>60.44</c:v>
                </c:pt>
                <c:pt idx="3">
                  <c:v>63.98</c:v>
                </c:pt>
                <c:pt idx="4">
                  <c:v>63.46</c:v>
                </c:pt>
                <c:pt idx="5">
                  <c:v>67.489999999999995</c:v>
                </c:pt>
                <c:pt idx="6">
                  <c:v>74.12</c:v>
                </c:pt>
                <c:pt idx="7">
                  <c:v>72.36</c:v>
                </c:pt>
                <c:pt idx="8">
                  <c:v>79.92</c:v>
                </c:pt>
                <c:pt idx="9">
                  <c:v>85.8</c:v>
                </c:pt>
                <c:pt idx="10">
                  <c:v>94.77</c:v>
                </c:pt>
                <c:pt idx="11">
                  <c:v>91.69</c:v>
                </c:pt>
                <c:pt idx="12">
                  <c:v>92.97</c:v>
                </c:pt>
                <c:pt idx="13">
                  <c:v>95.39</c:v>
                </c:pt>
                <c:pt idx="14">
                  <c:v>105.45</c:v>
                </c:pt>
                <c:pt idx="15">
                  <c:v>112.58</c:v>
                </c:pt>
                <c:pt idx="16">
                  <c:v>125.4</c:v>
                </c:pt>
                <c:pt idx="17">
                  <c:v>133.88</c:v>
                </c:pt>
                <c:pt idx="18">
                  <c:v>133.37</c:v>
                </c:pt>
                <c:pt idx="19">
                  <c:v>116.67</c:v>
                </c:pt>
                <c:pt idx="20">
                  <c:v>104.11</c:v>
                </c:pt>
                <c:pt idx="21">
                  <c:v>76.61</c:v>
                </c:pt>
                <c:pt idx="22">
                  <c:v>57.31</c:v>
                </c:pt>
                <c:pt idx="23">
                  <c:v>41.12</c:v>
                </c:pt>
                <c:pt idx="24">
                  <c:v>41.71</c:v>
                </c:pt>
                <c:pt idx="25">
                  <c:v>39.090000000000003</c:v>
                </c:pt>
                <c:pt idx="26">
                  <c:v>47.94</c:v>
                </c:pt>
                <c:pt idx="27">
                  <c:v>49.65</c:v>
                </c:pt>
                <c:pt idx="28">
                  <c:v>59.03</c:v>
                </c:pt>
                <c:pt idx="29">
                  <c:v>69.64</c:v>
                </c:pt>
                <c:pt idx="30">
                  <c:v>64.150000000000006</c:v>
                </c:pt>
                <c:pt idx="31">
                  <c:v>71.05</c:v>
                </c:pt>
                <c:pt idx="32">
                  <c:v>69.41</c:v>
                </c:pt>
                <c:pt idx="33">
                  <c:v>75.72</c:v>
                </c:pt>
                <c:pt idx="34">
                  <c:v>77.989999999999995</c:v>
                </c:pt>
                <c:pt idx="35">
                  <c:v>74.47</c:v>
                </c:pt>
                <c:pt idx="36">
                  <c:v>78.33</c:v>
                </c:pt>
                <c:pt idx="37">
                  <c:v>76.39</c:v>
                </c:pt>
                <c:pt idx="38">
                  <c:v>81.2</c:v>
                </c:pt>
                <c:pt idx="39">
                  <c:v>84.29</c:v>
                </c:pt>
                <c:pt idx="40">
                  <c:v>73.739999999999995</c:v>
                </c:pt>
                <c:pt idx="41">
                  <c:v>75.34</c:v>
                </c:pt>
                <c:pt idx="42">
                  <c:v>76.319999999999993</c:v>
                </c:pt>
                <c:pt idx="43">
                  <c:v>76.599999999999994</c:v>
                </c:pt>
                <c:pt idx="44">
                  <c:v>75.239999999999995</c:v>
                </c:pt>
                <c:pt idx="45">
                  <c:v>81.89</c:v>
                </c:pt>
                <c:pt idx="46">
                  <c:v>84.25</c:v>
                </c:pt>
                <c:pt idx="47">
                  <c:v>89.15</c:v>
                </c:pt>
                <c:pt idx="48">
                  <c:v>89.17</c:v>
                </c:pt>
                <c:pt idx="49">
                  <c:v>88.58</c:v>
                </c:pt>
                <c:pt idx="50">
                  <c:v>102.86</c:v>
                </c:pt>
                <c:pt idx="51">
                  <c:v>109.53</c:v>
                </c:pt>
                <c:pt idx="52">
                  <c:v>100.9</c:v>
                </c:pt>
                <c:pt idx="53">
                  <c:v>96.26</c:v>
                </c:pt>
                <c:pt idx="54">
                  <c:v>97.3</c:v>
                </c:pt>
                <c:pt idx="55">
                  <c:v>86.33</c:v>
                </c:pt>
                <c:pt idx="56">
                  <c:v>85.52</c:v>
                </c:pt>
                <c:pt idx="57">
                  <c:v>86.32</c:v>
                </c:pt>
                <c:pt idx="58">
                  <c:v>97.16</c:v>
                </c:pt>
                <c:pt idx="59">
                  <c:v>98.56</c:v>
                </c:pt>
                <c:pt idx="60">
                  <c:v>100.27</c:v>
                </c:pt>
                <c:pt idx="61">
                  <c:v>102.2</c:v>
                </c:pt>
                <c:pt idx="62">
                  <c:v>106.16</c:v>
                </c:pt>
                <c:pt idx="63">
                  <c:v>103.32</c:v>
                </c:pt>
                <c:pt idx="64">
                  <c:v>94.66</c:v>
                </c:pt>
                <c:pt idx="65">
                  <c:v>82.3</c:v>
                </c:pt>
                <c:pt idx="66">
                  <c:v>87.9</c:v>
                </c:pt>
                <c:pt idx="67">
                  <c:v>94.13</c:v>
                </c:pt>
                <c:pt idx="68">
                  <c:v>94.51</c:v>
                </c:pt>
                <c:pt idx="69">
                  <c:v>89.49</c:v>
                </c:pt>
                <c:pt idx="70">
                  <c:v>86.53</c:v>
                </c:pt>
                <c:pt idx="71">
                  <c:v>87.86</c:v>
                </c:pt>
                <c:pt idx="72" formatCode="&quot;$&quot;#,##0.00">
                  <c:v>94.76</c:v>
                </c:pt>
                <c:pt idx="73" formatCode="&quot;$&quot;#,##0.00">
                  <c:v>95.31</c:v>
                </c:pt>
                <c:pt idx="74" formatCode="&quot;$&quot;#,##0.00">
                  <c:v>92.94</c:v>
                </c:pt>
                <c:pt idx="75" formatCode="&quot;$&quot;#,##0.00">
                  <c:v>92.02</c:v>
                </c:pt>
                <c:pt idx="76" formatCode="&quot;$&quot;#,##0.00">
                  <c:v>94.51</c:v>
                </c:pt>
                <c:pt idx="77" formatCode="&quot;$&quot;#,##0.00">
                  <c:v>95.77</c:v>
                </c:pt>
                <c:pt idx="78" formatCode="&quot;$&quot;#,##0.00">
                  <c:v>104.67</c:v>
                </c:pt>
                <c:pt idx="79" formatCode="&quot;$&quot;#,##0.00">
                  <c:v>106.57</c:v>
                </c:pt>
                <c:pt idx="80" formatCode="&quot;$&quot;#,##0.00">
                  <c:v>106.2895</c:v>
                </c:pt>
                <c:pt idx="81" formatCode="&quot;$&quot;#,##0.00">
                  <c:v>100.54</c:v>
                </c:pt>
                <c:pt idx="82" formatCode="&quot;$&quot;#,##0.00">
                  <c:v>93.86</c:v>
                </c:pt>
                <c:pt idx="83" formatCode="&quot;$&quot;#,##0.00">
                  <c:v>97.63</c:v>
                </c:pt>
                <c:pt idx="84" formatCode="&quot;$&quot;#,##0.00">
                  <c:v>94.617000000000004</c:v>
                </c:pt>
                <c:pt idx="85" formatCode="&quot;$&quot;#,##0.00">
                  <c:v>100.81699999999999</c:v>
                </c:pt>
                <c:pt idx="86" formatCode="&quot;$&quot;#,##0.00">
                  <c:v>100.804</c:v>
                </c:pt>
                <c:pt idx="87" formatCode="&quot;$&quot;#,##0.00">
                  <c:v>102.069</c:v>
                </c:pt>
                <c:pt idx="88" formatCode="&quot;$&quot;#,##0.00">
                  <c:v>102.17700000000001</c:v>
                </c:pt>
                <c:pt idx="89" formatCode="&quot;$&quot;#,##0.00">
                  <c:v>105.794</c:v>
                </c:pt>
                <c:pt idx="90" formatCode="&quot;$&quot;#,##0.00">
                  <c:v>103.58799999999999</c:v>
                </c:pt>
                <c:pt idx="91" formatCode="&quot;$&quot;#,##0.00">
                  <c:v>96.534999999999997</c:v>
                </c:pt>
                <c:pt idx="92" formatCode="&quot;$&quot;#,##0.00">
                  <c:v>93.212000000000003</c:v>
                </c:pt>
                <c:pt idx="93" formatCode="&quot;$&quot;#,##0.00">
                  <c:v>84.397000000000006</c:v>
                </c:pt>
                <c:pt idx="94" formatCode="&quot;$&quot;#,##0.00">
                  <c:v>75.789000000000001</c:v>
                </c:pt>
                <c:pt idx="95" formatCode="&quot;$&quot;#,##0.00">
                  <c:v>59.29</c:v>
                </c:pt>
                <c:pt idx="96" formatCode="&quot;$&quot;#,##0.00">
                  <c:v>47.216999999999999</c:v>
                </c:pt>
                <c:pt idx="97" formatCode="&quot;$&quot;#,##0.00">
                  <c:v>50.584000000000003</c:v>
                </c:pt>
                <c:pt idx="98" formatCode="&quot;$&quot;#,##0.00">
                  <c:v>47.823</c:v>
                </c:pt>
                <c:pt idx="99" formatCode="&quot;$&quot;#,##0.00">
                  <c:v>54.453000000000003</c:v>
                </c:pt>
                <c:pt idx="100" formatCode="&quot;$&quot;#,##0.00">
                  <c:v>59.265000000000001</c:v>
                </c:pt>
                <c:pt idx="101" formatCode="&quot;$&quot;#,##0.00">
                  <c:v>59.819000000000003</c:v>
                </c:pt>
                <c:pt idx="102" formatCode="&quot;$&quot;#,##0.00">
                  <c:v>50.901000000000003</c:v>
                </c:pt>
                <c:pt idx="103" formatCode="&quot;$&quot;#,##0.00">
                  <c:v>42.87</c:v>
                </c:pt>
                <c:pt idx="104" formatCode="&quot;$&quot;#,##0.00">
                  <c:v>45.5</c:v>
                </c:pt>
                <c:pt idx="105" formatCode="&quot;$&quot;#,##0.00">
                  <c:v>46.22</c:v>
                </c:pt>
                <c:pt idx="106" formatCode="&quot;$&quot;#,##0.00">
                  <c:v>42.44</c:v>
                </c:pt>
                <c:pt idx="107" formatCode="&quot;$&quot;#,##0.00">
                  <c:v>37.21</c:v>
                </c:pt>
                <c:pt idx="108" formatCode="&quot;$&quot;#,##0.00">
                  <c:v>31.68</c:v>
                </c:pt>
                <c:pt idx="109" formatCode="&quot;$&quot;#,##0.00">
                  <c:v>#N/A</c:v>
                </c:pt>
                <c:pt idx="110" formatCode="&quot;$&quot;#,##0.00">
                  <c:v>#N/A</c:v>
                </c:pt>
                <c:pt idx="111" formatCode="&quot;$&quot;#,##0.00">
                  <c:v>#N/A</c:v>
                </c:pt>
                <c:pt idx="112" formatCode="&quot;$&quot;#,##0.00">
                  <c:v>#N/A</c:v>
                </c:pt>
                <c:pt idx="113" formatCode="&quot;$&quot;#,##0.00">
                  <c:v>#N/A</c:v>
                </c:pt>
                <c:pt idx="114" formatCode="&quot;$&quot;#,##0.00">
                  <c:v>#N/A</c:v>
                </c:pt>
                <c:pt idx="115" formatCode="&quot;$&quot;#,##0.00">
                  <c:v>#N/A</c:v>
                </c:pt>
                <c:pt idx="116" formatCode="&quot;$&quot;#,##0.00">
                  <c:v>#N/A</c:v>
                </c:pt>
                <c:pt idx="117" formatCode="&quot;$&quot;#,##0.00">
                  <c:v>#N/A</c:v>
                </c:pt>
                <c:pt idx="118" formatCode="&quot;$&quot;#,##0.00">
                  <c:v>#N/A</c:v>
                </c:pt>
                <c:pt idx="119" formatCode="&quot;$&quot;#,##0.00">
                  <c:v>#N/A</c:v>
                </c:pt>
                <c:pt idx="120">
                  <c:v>#N/A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#N/A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STEO Forecast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Sheet1!$A$2:$A$133</c:f>
              <c:numCache>
                <c:formatCode>mmm\-yy</c:formatCode>
                <c:ptCount val="13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  <c:pt idx="102">
                  <c:v>42186</c:v>
                </c:pt>
                <c:pt idx="103">
                  <c:v>42217</c:v>
                </c:pt>
                <c:pt idx="104">
                  <c:v>42248</c:v>
                </c:pt>
                <c:pt idx="105">
                  <c:v>42278</c:v>
                </c:pt>
                <c:pt idx="106">
                  <c:v>42309</c:v>
                </c:pt>
                <c:pt idx="107">
                  <c:v>42339</c:v>
                </c:pt>
                <c:pt idx="108">
                  <c:v>42370</c:v>
                </c:pt>
                <c:pt idx="109">
                  <c:v>42401</c:v>
                </c:pt>
                <c:pt idx="110">
                  <c:v>42430</c:v>
                </c:pt>
                <c:pt idx="111">
                  <c:v>42461</c:v>
                </c:pt>
                <c:pt idx="112">
                  <c:v>42491</c:v>
                </c:pt>
                <c:pt idx="113">
                  <c:v>42522</c:v>
                </c:pt>
                <c:pt idx="114">
                  <c:v>42552</c:v>
                </c:pt>
                <c:pt idx="115">
                  <c:v>42583</c:v>
                </c:pt>
                <c:pt idx="116">
                  <c:v>42614</c:v>
                </c:pt>
                <c:pt idx="117">
                  <c:v>42644</c:v>
                </c:pt>
                <c:pt idx="118">
                  <c:v>42675</c:v>
                </c:pt>
                <c:pt idx="119">
                  <c:v>42705</c:v>
                </c:pt>
                <c:pt idx="120">
                  <c:v>42736</c:v>
                </c:pt>
                <c:pt idx="121">
                  <c:v>42767</c:v>
                </c:pt>
                <c:pt idx="122">
                  <c:v>42795</c:v>
                </c:pt>
                <c:pt idx="123">
                  <c:v>42826</c:v>
                </c:pt>
                <c:pt idx="124">
                  <c:v>42856</c:v>
                </c:pt>
                <c:pt idx="125">
                  <c:v>42887</c:v>
                </c:pt>
                <c:pt idx="126">
                  <c:v>42917</c:v>
                </c:pt>
                <c:pt idx="127">
                  <c:v>42948</c:v>
                </c:pt>
                <c:pt idx="128">
                  <c:v>42979</c:v>
                </c:pt>
                <c:pt idx="129">
                  <c:v>43009</c:v>
                </c:pt>
                <c:pt idx="130">
                  <c:v>43040</c:v>
                </c:pt>
                <c:pt idx="131">
                  <c:v>43070</c:v>
                </c:pt>
              </c:numCache>
            </c:numRef>
          </c:cat>
          <c:val>
            <c:numRef>
              <c:f>Sheet1!$C$2:$C$133</c:f>
              <c:numCache>
                <c:formatCode>"$"#,##0.00</c:formatCode>
                <c:ptCount val="132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31.68</c:v>
                </c:pt>
                <c:pt idx="109">
                  <c:v>33.5</c:v>
                </c:pt>
                <c:pt idx="110">
                  <c:v>34</c:v>
                </c:pt>
                <c:pt idx="111">
                  <c:v>35</c:v>
                </c:pt>
                <c:pt idx="112">
                  <c:v>36</c:v>
                </c:pt>
                <c:pt idx="113">
                  <c:v>37</c:v>
                </c:pt>
                <c:pt idx="114">
                  <c:v>38</c:v>
                </c:pt>
                <c:pt idx="115">
                  <c:v>39</c:v>
                </c:pt>
                <c:pt idx="116">
                  <c:v>40</c:v>
                </c:pt>
                <c:pt idx="117">
                  <c:v>41</c:v>
                </c:pt>
                <c:pt idx="118">
                  <c:v>42</c:v>
                </c:pt>
                <c:pt idx="119">
                  <c:v>43</c:v>
                </c:pt>
                <c:pt idx="120">
                  <c:v>43</c:v>
                </c:pt>
                <c:pt idx="121">
                  <c:v>44</c:v>
                </c:pt>
                <c:pt idx="122">
                  <c:v>45</c:v>
                </c:pt>
                <c:pt idx="123">
                  <c:v>46</c:v>
                </c:pt>
                <c:pt idx="124">
                  <c:v>48</c:v>
                </c:pt>
                <c:pt idx="125">
                  <c:v>49</c:v>
                </c:pt>
                <c:pt idx="126">
                  <c:v>51</c:v>
                </c:pt>
                <c:pt idx="127">
                  <c:v>52</c:v>
                </c:pt>
                <c:pt idx="128">
                  <c:v>53</c:v>
                </c:pt>
                <c:pt idx="129">
                  <c:v>55</c:v>
                </c:pt>
                <c:pt idx="130">
                  <c:v>56</c:v>
                </c:pt>
                <c:pt idx="131">
                  <c:v>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NYMEX Futures Price</c:v>
                </c:pt>
              </c:strCache>
            </c:strRef>
          </c:tx>
          <c:spPr>
            <a:ln w="22225"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Sheet1!$A$2:$A$133</c:f>
              <c:numCache>
                <c:formatCode>mmm\-yy</c:formatCode>
                <c:ptCount val="13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  <c:pt idx="102">
                  <c:v>42186</c:v>
                </c:pt>
                <c:pt idx="103">
                  <c:v>42217</c:v>
                </c:pt>
                <c:pt idx="104">
                  <c:v>42248</c:v>
                </c:pt>
                <c:pt idx="105">
                  <c:v>42278</c:v>
                </c:pt>
                <c:pt idx="106">
                  <c:v>42309</c:v>
                </c:pt>
                <c:pt idx="107">
                  <c:v>42339</c:v>
                </c:pt>
                <c:pt idx="108">
                  <c:v>42370</c:v>
                </c:pt>
                <c:pt idx="109">
                  <c:v>42401</c:v>
                </c:pt>
                <c:pt idx="110">
                  <c:v>42430</c:v>
                </c:pt>
                <c:pt idx="111">
                  <c:v>42461</c:v>
                </c:pt>
                <c:pt idx="112">
                  <c:v>42491</c:v>
                </c:pt>
                <c:pt idx="113">
                  <c:v>42522</c:v>
                </c:pt>
                <c:pt idx="114">
                  <c:v>42552</c:v>
                </c:pt>
                <c:pt idx="115">
                  <c:v>42583</c:v>
                </c:pt>
                <c:pt idx="116">
                  <c:v>42614</c:v>
                </c:pt>
                <c:pt idx="117">
                  <c:v>42644</c:v>
                </c:pt>
                <c:pt idx="118">
                  <c:v>42675</c:v>
                </c:pt>
                <c:pt idx="119">
                  <c:v>42705</c:v>
                </c:pt>
                <c:pt idx="120">
                  <c:v>42736</c:v>
                </c:pt>
                <c:pt idx="121">
                  <c:v>42767</c:v>
                </c:pt>
                <c:pt idx="122">
                  <c:v>42795</c:v>
                </c:pt>
                <c:pt idx="123">
                  <c:v>42826</c:v>
                </c:pt>
                <c:pt idx="124">
                  <c:v>42856</c:v>
                </c:pt>
                <c:pt idx="125">
                  <c:v>42887</c:v>
                </c:pt>
                <c:pt idx="126">
                  <c:v>42917</c:v>
                </c:pt>
                <c:pt idx="127">
                  <c:v>42948</c:v>
                </c:pt>
                <c:pt idx="128">
                  <c:v>42979</c:v>
                </c:pt>
                <c:pt idx="129">
                  <c:v>43009</c:v>
                </c:pt>
                <c:pt idx="130">
                  <c:v>43040</c:v>
                </c:pt>
                <c:pt idx="131">
                  <c:v>43070</c:v>
                </c:pt>
              </c:numCache>
            </c:numRef>
          </c:cat>
          <c:val>
            <c:numRef>
              <c:f>Sheet1!$D$2:$D$133</c:f>
              <c:numCache>
                <c:formatCode>"$"#,##0.00</c:formatCode>
                <c:ptCount val="132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33.498000000000005</c:v>
                </c:pt>
                <c:pt idx="112">
                  <c:v>35.058000000000007</c:v>
                </c:pt>
                <c:pt idx="113">
                  <c:v>36.366</c:v>
                </c:pt>
                <c:pt idx="114">
                  <c:v>37.427999999999997</c:v>
                </c:pt>
                <c:pt idx="115">
                  <c:v>38.251999999999995</c:v>
                </c:pt>
                <c:pt idx="116">
                  <c:v>38.908000000000001</c:v>
                </c:pt>
                <c:pt idx="117">
                  <c:v>39.448</c:v>
                </c:pt>
                <c:pt idx="118">
                  <c:v>39.94</c:v>
                </c:pt>
                <c:pt idx="119">
                  <c:v>40.428000000000004</c:v>
                </c:pt>
                <c:pt idx="120">
                  <c:v>40.844000000000001</c:v>
                </c:pt>
                <c:pt idx="121">
                  <c:v>41.253999999999998</c:v>
                </c:pt>
                <c:pt idx="122">
                  <c:v>41.646000000000001</c:v>
                </c:pt>
                <c:pt idx="123">
                  <c:v>41.993999999999993</c:v>
                </c:pt>
                <c:pt idx="124">
                  <c:v>42.309999999999995</c:v>
                </c:pt>
                <c:pt idx="125">
                  <c:v>42.591999999999999</c:v>
                </c:pt>
                <c:pt idx="126">
                  <c:v>42.827999999999996</c:v>
                </c:pt>
                <c:pt idx="127">
                  <c:v>43.059999999999995</c:v>
                </c:pt>
                <c:pt idx="128">
                  <c:v>43.306000000000004</c:v>
                </c:pt>
                <c:pt idx="129">
                  <c:v>43.552</c:v>
                </c:pt>
                <c:pt idx="130">
                  <c:v>43.798000000000002</c:v>
                </c:pt>
                <c:pt idx="131">
                  <c:v>44.044000000000004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Current 95% NYMEX futures price confidence interval</c:v>
                </c:pt>
              </c:strCache>
            </c:strRef>
          </c:tx>
          <c:spPr>
            <a:ln w="22225"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Sheet1!$A$2:$A$133</c:f>
              <c:numCache>
                <c:formatCode>mmm\-yy</c:formatCode>
                <c:ptCount val="13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  <c:pt idx="102">
                  <c:v>42186</c:v>
                </c:pt>
                <c:pt idx="103">
                  <c:v>42217</c:v>
                </c:pt>
                <c:pt idx="104">
                  <c:v>42248</c:v>
                </c:pt>
                <c:pt idx="105">
                  <c:v>42278</c:v>
                </c:pt>
                <c:pt idx="106">
                  <c:v>42309</c:v>
                </c:pt>
                <c:pt idx="107">
                  <c:v>42339</c:v>
                </c:pt>
                <c:pt idx="108">
                  <c:v>42370</c:v>
                </c:pt>
                <c:pt idx="109">
                  <c:v>42401</c:v>
                </c:pt>
                <c:pt idx="110">
                  <c:v>42430</c:v>
                </c:pt>
                <c:pt idx="111">
                  <c:v>42461</c:v>
                </c:pt>
                <c:pt idx="112">
                  <c:v>42491</c:v>
                </c:pt>
                <c:pt idx="113">
                  <c:v>42522</c:v>
                </c:pt>
                <c:pt idx="114">
                  <c:v>42552</c:v>
                </c:pt>
                <c:pt idx="115">
                  <c:v>42583</c:v>
                </c:pt>
                <c:pt idx="116">
                  <c:v>42614</c:v>
                </c:pt>
                <c:pt idx="117">
                  <c:v>42644</c:v>
                </c:pt>
                <c:pt idx="118">
                  <c:v>42675</c:v>
                </c:pt>
                <c:pt idx="119">
                  <c:v>42705</c:v>
                </c:pt>
                <c:pt idx="120">
                  <c:v>42736</c:v>
                </c:pt>
                <c:pt idx="121">
                  <c:v>42767</c:v>
                </c:pt>
                <c:pt idx="122">
                  <c:v>42795</c:v>
                </c:pt>
                <c:pt idx="123">
                  <c:v>42826</c:v>
                </c:pt>
                <c:pt idx="124">
                  <c:v>42856</c:v>
                </c:pt>
                <c:pt idx="125">
                  <c:v>42887</c:v>
                </c:pt>
                <c:pt idx="126">
                  <c:v>42917</c:v>
                </c:pt>
                <c:pt idx="127">
                  <c:v>42948</c:v>
                </c:pt>
                <c:pt idx="128">
                  <c:v>42979</c:v>
                </c:pt>
                <c:pt idx="129">
                  <c:v>43009</c:v>
                </c:pt>
                <c:pt idx="130">
                  <c:v>43040</c:v>
                </c:pt>
                <c:pt idx="131">
                  <c:v>43070</c:v>
                </c:pt>
              </c:numCache>
            </c:numRef>
          </c:cat>
          <c:val>
            <c:numRef>
              <c:f>Sheet1!$E$2:$E$133</c:f>
              <c:numCache>
                <c:formatCode>"$"#,##0.00</c:formatCode>
                <c:ptCount val="132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22.408437359067999</c:v>
                </c:pt>
                <c:pt idx="112">
                  <c:v>21.344393700136518</c:v>
                </c:pt>
                <c:pt idx="113">
                  <c:v>20.732008195065593</c:v>
                </c:pt>
                <c:pt idx="114">
                  <c:v>20.303551422233319</c:v>
                </c:pt>
                <c:pt idx="115">
                  <c:v>20.006047059339313</c:v>
                </c:pt>
                <c:pt idx="116">
                  <c:v>19.639102297785179</c:v>
                </c:pt>
                <c:pt idx="117">
                  <c:v>19.390521776295845</c:v>
                </c:pt>
                <c:pt idx="118">
                  <c:v>19.228191221243563</c:v>
                </c:pt>
                <c:pt idx="119">
                  <c:v>19.131832807585837</c:v>
                </c:pt>
                <c:pt idx="120">
                  <c:v>19.014422139719578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18.397781590352256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95% NYMEX futures price lower confidence interval</c:v>
                </c:pt>
              </c:strCache>
            </c:strRef>
          </c:tx>
          <c:spPr>
            <a:ln w="22225"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Sheet1!$A$2:$A$133</c:f>
              <c:numCache>
                <c:formatCode>mmm\-yy</c:formatCode>
                <c:ptCount val="13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  <c:pt idx="102">
                  <c:v>42186</c:v>
                </c:pt>
                <c:pt idx="103">
                  <c:v>42217</c:v>
                </c:pt>
                <c:pt idx="104">
                  <c:v>42248</c:v>
                </c:pt>
                <c:pt idx="105">
                  <c:v>42278</c:v>
                </c:pt>
                <c:pt idx="106">
                  <c:v>42309</c:v>
                </c:pt>
                <c:pt idx="107">
                  <c:v>42339</c:v>
                </c:pt>
                <c:pt idx="108">
                  <c:v>42370</c:v>
                </c:pt>
                <c:pt idx="109">
                  <c:v>42401</c:v>
                </c:pt>
                <c:pt idx="110">
                  <c:v>42430</c:v>
                </c:pt>
                <c:pt idx="111">
                  <c:v>42461</c:v>
                </c:pt>
                <c:pt idx="112">
                  <c:v>42491</c:v>
                </c:pt>
                <c:pt idx="113">
                  <c:v>42522</c:v>
                </c:pt>
                <c:pt idx="114">
                  <c:v>42552</c:v>
                </c:pt>
                <c:pt idx="115">
                  <c:v>42583</c:v>
                </c:pt>
                <c:pt idx="116">
                  <c:v>42614</c:v>
                </c:pt>
                <c:pt idx="117">
                  <c:v>42644</c:v>
                </c:pt>
                <c:pt idx="118">
                  <c:v>42675</c:v>
                </c:pt>
                <c:pt idx="119">
                  <c:v>42705</c:v>
                </c:pt>
                <c:pt idx="120">
                  <c:v>42736</c:v>
                </c:pt>
                <c:pt idx="121">
                  <c:v>42767</c:v>
                </c:pt>
                <c:pt idx="122">
                  <c:v>42795</c:v>
                </c:pt>
                <c:pt idx="123">
                  <c:v>42826</c:v>
                </c:pt>
                <c:pt idx="124">
                  <c:v>42856</c:v>
                </c:pt>
                <c:pt idx="125">
                  <c:v>42887</c:v>
                </c:pt>
                <c:pt idx="126">
                  <c:v>42917</c:v>
                </c:pt>
                <c:pt idx="127">
                  <c:v>42948</c:v>
                </c:pt>
                <c:pt idx="128">
                  <c:v>42979</c:v>
                </c:pt>
                <c:pt idx="129">
                  <c:v>43009</c:v>
                </c:pt>
                <c:pt idx="130">
                  <c:v>43040</c:v>
                </c:pt>
                <c:pt idx="131">
                  <c:v>43070</c:v>
                </c:pt>
              </c:numCache>
            </c:numRef>
          </c:cat>
          <c:val>
            <c:numRef>
              <c:f>Sheet1!$F$2:$F$133</c:f>
              <c:numCache>
                <c:formatCode>"$"#,##0.00</c:formatCode>
                <c:ptCount val="132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50.075602596444092</c:v>
                </c:pt>
                <c:pt idx="112">
                  <c:v>57.582491274612281</c:v>
                </c:pt>
                <c:pt idx="113">
                  <c:v>63.789573279966369</c:v>
                </c:pt>
                <c:pt idx="114">
                  <c:v>68.995573969684884</c:v>
                </c:pt>
                <c:pt idx="115">
                  <c:v>73.138661508692934</c:v>
                </c:pt>
                <c:pt idx="116">
                  <c:v>77.082569307188962</c:v>
                </c:pt>
                <c:pt idx="117">
                  <c:v>80.252853530858886</c:v>
                </c:pt>
                <c:pt idx="118">
                  <c:v>82.961708755922785</c:v>
                </c:pt>
                <c:pt idx="119">
                  <c:v>85.429514278001932</c:v>
                </c:pt>
                <c:pt idx="120">
                  <c:v>87.735105686709176</c:v>
                </c:pt>
                <c:pt idx="121">
                  <c:v>#N/A</c:v>
                </c:pt>
                <c:pt idx="122">
                  <c:v>#N/A</c:v>
                </c:pt>
                <c:pt idx="123">
                  <c:v>#N/A</c:v>
                </c:pt>
                <c:pt idx="124">
                  <c:v>#N/A</c:v>
                </c:pt>
                <c:pt idx="125">
                  <c:v>#N/A</c:v>
                </c:pt>
                <c:pt idx="126">
                  <c:v>#N/A</c:v>
                </c:pt>
                <c:pt idx="127">
                  <c:v>#N/A</c:v>
                </c:pt>
                <c:pt idx="128">
                  <c:v>#N/A</c:v>
                </c:pt>
                <c:pt idx="129">
                  <c:v>#N/A</c:v>
                </c:pt>
                <c:pt idx="130">
                  <c:v>#N/A</c:v>
                </c:pt>
                <c:pt idx="131">
                  <c:v>105.44064383377965</c:v>
                </c:pt>
              </c:numCache>
            </c:numRef>
          </c:val>
          <c:smooth val="0"/>
        </c:ser>
        <c:ser>
          <c:idx val="5"/>
          <c:order val="5"/>
          <c:tx>
            <c:v>June 2014 95% NYMEX futures price confidence interval</c:v>
          </c:tx>
          <c:spPr>
            <a:ln w="22225">
              <a:solidFill>
                <a:schemeClr val="accent1"/>
              </a:solidFill>
              <a:prstDash val="sysDash"/>
            </a:ln>
          </c:spPr>
          <c:marker>
            <c:symbol val="none"/>
          </c:marker>
          <c:val>
            <c:numRef>
              <c:f>Sheet1!$H$2:$H$109</c:f>
              <c:numCache>
                <c:formatCode>General</c:formatCode>
                <c:ptCount val="108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93.117238584565328</c:v>
                </c:pt>
                <c:pt idx="92">
                  <c:v>89.182336542973459</c:v>
                </c:pt>
                <c:pt idx="93">
                  <c:v>85.91290685293005</c:v>
                </c:pt>
                <c:pt idx="94">
                  <c:v>83.103668795200221</c:v>
                </c:pt>
                <c:pt idx="95">
                  <c:v>80.499331701599402</c:v>
                </c:pt>
                <c:pt idx="96">
                  <c:v>#N/A</c:v>
                </c:pt>
                <c:pt idx="97">
                  <c:v>76.306042883856435</c:v>
                </c:pt>
                <c:pt idx="98">
                  <c:v>74.644662345411149</c:v>
                </c:pt>
                <c:pt idx="99">
                  <c:v>72.84320888055187</c:v>
                </c:pt>
                <c:pt idx="100">
                  <c:v>71.66682306448908</c:v>
                </c:pt>
                <c:pt idx="101">
                  <c:v>70.140662421525661</c:v>
                </c:pt>
                <c:pt idx="102">
                  <c:v>68.681080072039506</c:v>
                </c:pt>
                <c:pt idx="103">
                  <c:v>67.690276618030637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63.809757419746575</c:v>
                </c:pt>
              </c:numCache>
            </c:numRef>
          </c:val>
          <c:smooth val="0"/>
        </c:ser>
        <c:ser>
          <c:idx val="6"/>
          <c:order val="6"/>
          <c:tx>
            <c:v>June 14 upper bound</c:v>
          </c:tx>
          <c:spPr>
            <a:ln w="22225">
              <a:solidFill>
                <a:schemeClr val="accent1"/>
              </a:solidFill>
              <a:prstDash val="sysDash"/>
            </a:ln>
          </c:spPr>
          <c:marker>
            <c:symbol val="none"/>
          </c:marker>
          <c:val>
            <c:numRef>
              <c:f>Sheet1!$I$2:$I$109</c:f>
              <c:numCache>
                <c:formatCode>General</c:formatCode>
                <c:ptCount val="108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111.50239175714778</c:v>
                </c:pt>
                <c:pt idx="92">
                  <c:v>114.36098778467763</c:v>
                </c:pt>
                <c:pt idx="93">
                  <c:v>116.39229040541962</c:v>
                </c:pt>
                <c:pt idx="94">
                  <c:v>118.01805261053002</c:v>
                </c:pt>
                <c:pt idx="95">
                  <c:v>119.62694870184455</c:v>
                </c:pt>
                <c:pt idx="96">
                  <c:v>#N/A</c:v>
                </c:pt>
                <c:pt idx="97">
                  <c:v>121.69948283302558</c:v>
                </c:pt>
                <c:pt idx="98">
                  <c:v>122.43310260699204</c:v>
                </c:pt>
                <c:pt idx="99">
                  <c:v>123.52092767843799</c:v>
                </c:pt>
                <c:pt idx="100">
                  <c:v>123.85476872628662</c:v>
                </c:pt>
                <c:pt idx="101">
                  <c:v>125.0176981691709</c:v>
                </c:pt>
                <c:pt idx="102">
                  <c:v>125.90821307599759</c:v>
                </c:pt>
                <c:pt idx="103">
                  <c:v>126.12978446192081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129.0643129361188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0682448"/>
        <c:axId val="300683008"/>
      </c:lineChart>
      <c:dateAx>
        <c:axId val="300682448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00683008"/>
        <c:crosses val="autoZero"/>
        <c:auto val="1"/>
        <c:lblOffset val="100"/>
        <c:baseTimeUnit val="months"/>
        <c:majorUnit val="12"/>
        <c:majorTimeUnit val="months"/>
      </c:dateAx>
      <c:valAx>
        <c:axId val="300683008"/>
        <c:scaling>
          <c:orientation val="minMax"/>
          <c:max val="15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00682448"/>
        <c:crosses val="autoZero"/>
        <c:crossBetween val="between"/>
        <c:majorUnit val="25"/>
      </c:valAx>
    </c:plotArea>
    <c:legend>
      <c:legendPos val="b"/>
      <c:legendEntry>
        <c:idx val="4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30362951953764422"/>
          <c:y val="0.4662443742755506"/>
          <c:w val="0.54383848908606747"/>
          <c:h val="0.32529741396538631"/>
        </c:manualLayout>
      </c:layout>
      <c:overlay val="0"/>
      <c:spPr>
        <a:ln>
          <a:noFill/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Sheet1!$G$4</c:f>
              <c:strCache>
                <c:ptCount val="1"/>
                <c:pt idx="0">
                  <c:v>Petroleum products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Sheet1!$C$8:$C$427</c:f>
              <c:numCache>
                <c:formatCode>yyyy\-mm\-dd</c:formatCode>
                <c:ptCount val="420"/>
                <c:pt idx="0">
                  <c:v>42339</c:v>
                </c:pt>
                <c:pt idx="1">
                  <c:v>42309</c:v>
                </c:pt>
                <c:pt idx="2">
                  <c:v>42278</c:v>
                </c:pt>
                <c:pt idx="3">
                  <c:v>42248</c:v>
                </c:pt>
                <c:pt idx="4">
                  <c:v>42217</c:v>
                </c:pt>
                <c:pt idx="5">
                  <c:v>42186</c:v>
                </c:pt>
                <c:pt idx="6">
                  <c:v>42156</c:v>
                </c:pt>
                <c:pt idx="7">
                  <c:v>42125</c:v>
                </c:pt>
                <c:pt idx="8">
                  <c:v>42095</c:v>
                </c:pt>
                <c:pt idx="9">
                  <c:v>42064</c:v>
                </c:pt>
                <c:pt idx="10">
                  <c:v>42036</c:v>
                </c:pt>
                <c:pt idx="11">
                  <c:v>42005</c:v>
                </c:pt>
                <c:pt idx="12">
                  <c:v>41974</c:v>
                </c:pt>
                <c:pt idx="13">
                  <c:v>41944</c:v>
                </c:pt>
                <c:pt idx="14">
                  <c:v>41913</c:v>
                </c:pt>
                <c:pt idx="15">
                  <c:v>41883</c:v>
                </c:pt>
                <c:pt idx="16">
                  <c:v>41852</c:v>
                </c:pt>
                <c:pt idx="17">
                  <c:v>41821</c:v>
                </c:pt>
                <c:pt idx="18">
                  <c:v>41791</c:v>
                </c:pt>
                <c:pt idx="19">
                  <c:v>41760</c:v>
                </c:pt>
                <c:pt idx="20">
                  <c:v>41730</c:v>
                </c:pt>
                <c:pt idx="21">
                  <c:v>41699</c:v>
                </c:pt>
                <c:pt idx="22">
                  <c:v>41671</c:v>
                </c:pt>
                <c:pt idx="23">
                  <c:v>41640</c:v>
                </c:pt>
                <c:pt idx="24">
                  <c:v>41609</c:v>
                </c:pt>
                <c:pt idx="25">
                  <c:v>41579</c:v>
                </c:pt>
                <c:pt idx="26">
                  <c:v>41548</c:v>
                </c:pt>
                <c:pt idx="27">
                  <c:v>41518</c:v>
                </c:pt>
                <c:pt idx="28">
                  <c:v>41487</c:v>
                </c:pt>
                <c:pt idx="29">
                  <c:v>41456</c:v>
                </c:pt>
                <c:pt idx="30">
                  <c:v>41426</c:v>
                </c:pt>
                <c:pt idx="31">
                  <c:v>41395</c:v>
                </c:pt>
                <c:pt idx="32">
                  <c:v>41365</c:v>
                </c:pt>
                <c:pt idx="33">
                  <c:v>41334</c:v>
                </c:pt>
                <c:pt idx="34">
                  <c:v>41306</c:v>
                </c:pt>
                <c:pt idx="35">
                  <c:v>41275</c:v>
                </c:pt>
                <c:pt idx="36">
                  <c:v>41244</c:v>
                </c:pt>
                <c:pt idx="37">
                  <c:v>41214</c:v>
                </c:pt>
                <c:pt idx="38">
                  <c:v>41183</c:v>
                </c:pt>
                <c:pt idx="39">
                  <c:v>41153</c:v>
                </c:pt>
                <c:pt idx="40">
                  <c:v>41122</c:v>
                </c:pt>
                <c:pt idx="41">
                  <c:v>41091</c:v>
                </c:pt>
                <c:pt idx="42">
                  <c:v>41061</c:v>
                </c:pt>
                <c:pt idx="43">
                  <c:v>41030</c:v>
                </c:pt>
                <c:pt idx="44">
                  <c:v>41000</c:v>
                </c:pt>
                <c:pt idx="45">
                  <c:v>40969</c:v>
                </c:pt>
                <c:pt idx="46">
                  <c:v>40940</c:v>
                </c:pt>
                <c:pt idx="47">
                  <c:v>40909</c:v>
                </c:pt>
                <c:pt idx="48">
                  <c:v>40878</c:v>
                </c:pt>
                <c:pt idx="49">
                  <c:v>40848</c:v>
                </c:pt>
                <c:pt idx="50">
                  <c:v>40817</c:v>
                </c:pt>
                <c:pt idx="51">
                  <c:v>40787</c:v>
                </c:pt>
                <c:pt idx="52">
                  <c:v>40756</c:v>
                </c:pt>
                <c:pt idx="53">
                  <c:v>40725</c:v>
                </c:pt>
                <c:pt idx="54">
                  <c:v>40695</c:v>
                </c:pt>
                <c:pt idx="55">
                  <c:v>40664</c:v>
                </c:pt>
                <c:pt idx="56">
                  <c:v>40634</c:v>
                </c:pt>
                <c:pt idx="57">
                  <c:v>40603</c:v>
                </c:pt>
                <c:pt idx="58">
                  <c:v>40575</c:v>
                </c:pt>
                <c:pt idx="59">
                  <c:v>40544</c:v>
                </c:pt>
                <c:pt idx="60">
                  <c:v>40513</c:v>
                </c:pt>
                <c:pt idx="61">
                  <c:v>40483</c:v>
                </c:pt>
                <c:pt idx="62">
                  <c:v>40452</c:v>
                </c:pt>
                <c:pt idx="63">
                  <c:v>40422</c:v>
                </c:pt>
                <c:pt idx="64">
                  <c:v>40391</c:v>
                </c:pt>
                <c:pt idx="65">
                  <c:v>40360</c:v>
                </c:pt>
                <c:pt idx="66">
                  <c:v>40330</c:v>
                </c:pt>
                <c:pt idx="67">
                  <c:v>40299</c:v>
                </c:pt>
                <c:pt idx="68">
                  <c:v>40269</c:v>
                </c:pt>
                <c:pt idx="69">
                  <c:v>40238</c:v>
                </c:pt>
                <c:pt idx="70">
                  <c:v>40210</c:v>
                </c:pt>
                <c:pt idx="71">
                  <c:v>40179</c:v>
                </c:pt>
                <c:pt idx="72">
                  <c:v>40148</c:v>
                </c:pt>
                <c:pt idx="73">
                  <c:v>40118</c:v>
                </c:pt>
                <c:pt idx="74">
                  <c:v>40087</c:v>
                </c:pt>
                <c:pt idx="75">
                  <c:v>40057</c:v>
                </c:pt>
                <c:pt idx="76">
                  <c:v>40026</c:v>
                </c:pt>
                <c:pt idx="77">
                  <c:v>39995</c:v>
                </c:pt>
                <c:pt idx="78">
                  <c:v>39965</c:v>
                </c:pt>
                <c:pt idx="79">
                  <c:v>39934</c:v>
                </c:pt>
                <c:pt idx="80">
                  <c:v>39904</c:v>
                </c:pt>
                <c:pt idx="81">
                  <c:v>39873</c:v>
                </c:pt>
                <c:pt idx="82">
                  <c:v>39845</c:v>
                </c:pt>
                <c:pt idx="83">
                  <c:v>39814</c:v>
                </c:pt>
                <c:pt idx="84">
                  <c:v>39783</c:v>
                </c:pt>
                <c:pt idx="85">
                  <c:v>39753</c:v>
                </c:pt>
                <c:pt idx="86">
                  <c:v>39722</c:v>
                </c:pt>
                <c:pt idx="87">
                  <c:v>39692</c:v>
                </c:pt>
                <c:pt idx="88">
                  <c:v>39661</c:v>
                </c:pt>
                <c:pt idx="89">
                  <c:v>39630</c:v>
                </c:pt>
                <c:pt idx="90">
                  <c:v>39600</c:v>
                </c:pt>
                <c:pt idx="91">
                  <c:v>39569</c:v>
                </c:pt>
                <c:pt idx="92">
                  <c:v>39539</c:v>
                </c:pt>
                <c:pt idx="93">
                  <c:v>39508</c:v>
                </c:pt>
                <c:pt idx="94">
                  <c:v>39479</c:v>
                </c:pt>
                <c:pt idx="95">
                  <c:v>39448</c:v>
                </c:pt>
                <c:pt idx="96">
                  <c:v>39417</c:v>
                </c:pt>
                <c:pt idx="97">
                  <c:v>39387</c:v>
                </c:pt>
                <c:pt idx="98">
                  <c:v>39356</c:v>
                </c:pt>
                <c:pt idx="99">
                  <c:v>39326</c:v>
                </c:pt>
                <c:pt idx="100">
                  <c:v>39295</c:v>
                </c:pt>
                <c:pt idx="101">
                  <c:v>39264</c:v>
                </c:pt>
                <c:pt idx="102">
                  <c:v>39234</c:v>
                </c:pt>
                <c:pt idx="103">
                  <c:v>39203</c:v>
                </c:pt>
                <c:pt idx="104">
                  <c:v>39173</c:v>
                </c:pt>
                <c:pt idx="105">
                  <c:v>39142</c:v>
                </c:pt>
                <c:pt idx="106">
                  <c:v>39114</c:v>
                </c:pt>
                <c:pt idx="107">
                  <c:v>39083</c:v>
                </c:pt>
                <c:pt idx="108">
                  <c:v>39052</c:v>
                </c:pt>
                <c:pt idx="109">
                  <c:v>39022</c:v>
                </c:pt>
                <c:pt idx="110">
                  <c:v>38991</c:v>
                </c:pt>
                <c:pt idx="111">
                  <c:v>38961</c:v>
                </c:pt>
                <c:pt idx="112">
                  <c:v>38930</c:v>
                </c:pt>
                <c:pt idx="113">
                  <c:v>38899</c:v>
                </c:pt>
                <c:pt idx="114">
                  <c:v>38869</c:v>
                </c:pt>
                <c:pt idx="115">
                  <c:v>38838</c:v>
                </c:pt>
                <c:pt idx="116">
                  <c:v>38808</c:v>
                </c:pt>
                <c:pt idx="117">
                  <c:v>38777</c:v>
                </c:pt>
                <c:pt idx="118">
                  <c:v>38749</c:v>
                </c:pt>
                <c:pt idx="119">
                  <c:v>38718</c:v>
                </c:pt>
                <c:pt idx="120">
                  <c:v>38687</c:v>
                </c:pt>
                <c:pt idx="121">
                  <c:v>38657</c:v>
                </c:pt>
                <c:pt idx="122">
                  <c:v>38626</c:v>
                </c:pt>
                <c:pt idx="123">
                  <c:v>38596</c:v>
                </c:pt>
                <c:pt idx="124">
                  <c:v>38565</c:v>
                </c:pt>
                <c:pt idx="125">
                  <c:v>38534</c:v>
                </c:pt>
                <c:pt idx="126">
                  <c:v>38504</c:v>
                </c:pt>
                <c:pt idx="127">
                  <c:v>38473</c:v>
                </c:pt>
                <c:pt idx="128">
                  <c:v>38443</c:v>
                </c:pt>
                <c:pt idx="129">
                  <c:v>38412</c:v>
                </c:pt>
                <c:pt idx="130">
                  <c:v>38384</c:v>
                </c:pt>
                <c:pt idx="131">
                  <c:v>38353</c:v>
                </c:pt>
                <c:pt idx="132">
                  <c:v>38322</c:v>
                </c:pt>
                <c:pt idx="133">
                  <c:v>38292</c:v>
                </c:pt>
                <c:pt idx="134">
                  <c:v>38261</c:v>
                </c:pt>
                <c:pt idx="135">
                  <c:v>38231</c:v>
                </c:pt>
                <c:pt idx="136">
                  <c:v>38200</c:v>
                </c:pt>
                <c:pt idx="137">
                  <c:v>38169</c:v>
                </c:pt>
                <c:pt idx="138">
                  <c:v>38139</c:v>
                </c:pt>
                <c:pt idx="139">
                  <c:v>38108</c:v>
                </c:pt>
                <c:pt idx="140">
                  <c:v>38078</c:v>
                </c:pt>
                <c:pt idx="141">
                  <c:v>38047</c:v>
                </c:pt>
                <c:pt idx="142">
                  <c:v>38018</c:v>
                </c:pt>
                <c:pt idx="143">
                  <c:v>37987</c:v>
                </c:pt>
                <c:pt idx="144">
                  <c:v>37956</c:v>
                </c:pt>
                <c:pt idx="145">
                  <c:v>37926</c:v>
                </c:pt>
                <c:pt idx="146">
                  <c:v>37895</c:v>
                </c:pt>
                <c:pt idx="147">
                  <c:v>37865</c:v>
                </c:pt>
                <c:pt idx="148">
                  <c:v>37834</c:v>
                </c:pt>
                <c:pt idx="149">
                  <c:v>37803</c:v>
                </c:pt>
                <c:pt idx="150">
                  <c:v>37773</c:v>
                </c:pt>
                <c:pt idx="151">
                  <c:v>37742</c:v>
                </c:pt>
                <c:pt idx="152">
                  <c:v>37712</c:v>
                </c:pt>
                <c:pt idx="153">
                  <c:v>37681</c:v>
                </c:pt>
                <c:pt idx="154">
                  <c:v>37653</c:v>
                </c:pt>
                <c:pt idx="155">
                  <c:v>37622</c:v>
                </c:pt>
                <c:pt idx="156">
                  <c:v>37591</c:v>
                </c:pt>
                <c:pt idx="157">
                  <c:v>37561</c:v>
                </c:pt>
                <c:pt idx="158">
                  <c:v>37530</c:v>
                </c:pt>
                <c:pt idx="159">
                  <c:v>37500</c:v>
                </c:pt>
                <c:pt idx="160">
                  <c:v>37469</c:v>
                </c:pt>
                <c:pt idx="161">
                  <c:v>37438</c:v>
                </c:pt>
                <c:pt idx="162">
                  <c:v>37408</c:v>
                </c:pt>
                <c:pt idx="163">
                  <c:v>37377</c:v>
                </c:pt>
                <c:pt idx="164">
                  <c:v>37347</c:v>
                </c:pt>
                <c:pt idx="165">
                  <c:v>37316</c:v>
                </c:pt>
                <c:pt idx="166">
                  <c:v>37288</c:v>
                </c:pt>
                <c:pt idx="167">
                  <c:v>37257</c:v>
                </c:pt>
                <c:pt idx="168">
                  <c:v>37226</c:v>
                </c:pt>
                <c:pt idx="169">
                  <c:v>37196</c:v>
                </c:pt>
                <c:pt idx="170">
                  <c:v>37165</c:v>
                </c:pt>
                <c:pt idx="171">
                  <c:v>37135</c:v>
                </c:pt>
                <c:pt idx="172">
                  <c:v>37104</c:v>
                </c:pt>
                <c:pt idx="173">
                  <c:v>37073</c:v>
                </c:pt>
                <c:pt idx="174">
                  <c:v>37043</c:v>
                </c:pt>
                <c:pt idx="175">
                  <c:v>37012</c:v>
                </c:pt>
                <c:pt idx="176">
                  <c:v>36982</c:v>
                </c:pt>
                <c:pt idx="177">
                  <c:v>36951</c:v>
                </c:pt>
                <c:pt idx="178">
                  <c:v>36923</c:v>
                </c:pt>
                <c:pt idx="179">
                  <c:v>36892</c:v>
                </c:pt>
                <c:pt idx="180">
                  <c:v>36861</c:v>
                </c:pt>
                <c:pt idx="181">
                  <c:v>36831</c:v>
                </c:pt>
                <c:pt idx="182">
                  <c:v>36800</c:v>
                </c:pt>
                <c:pt idx="183">
                  <c:v>36770</c:v>
                </c:pt>
                <c:pt idx="184">
                  <c:v>36739</c:v>
                </c:pt>
                <c:pt idx="185">
                  <c:v>36708</c:v>
                </c:pt>
                <c:pt idx="186">
                  <c:v>36678</c:v>
                </c:pt>
                <c:pt idx="187">
                  <c:v>36647</c:v>
                </c:pt>
                <c:pt idx="188">
                  <c:v>36617</c:v>
                </c:pt>
                <c:pt idx="189">
                  <c:v>36586</c:v>
                </c:pt>
                <c:pt idx="190">
                  <c:v>36557</c:v>
                </c:pt>
                <c:pt idx="191">
                  <c:v>36526</c:v>
                </c:pt>
                <c:pt idx="192">
                  <c:v>36495</c:v>
                </c:pt>
                <c:pt idx="193">
                  <c:v>36465</c:v>
                </c:pt>
                <c:pt idx="194">
                  <c:v>36434</c:v>
                </c:pt>
                <c:pt idx="195">
                  <c:v>36404</c:v>
                </c:pt>
                <c:pt idx="196">
                  <c:v>36373</c:v>
                </c:pt>
                <c:pt idx="197">
                  <c:v>36342</c:v>
                </c:pt>
                <c:pt idx="198">
                  <c:v>36312</c:v>
                </c:pt>
                <c:pt idx="199">
                  <c:v>36281</c:v>
                </c:pt>
                <c:pt idx="200">
                  <c:v>36251</c:v>
                </c:pt>
                <c:pt idx="201">
                  <c:v>36220</c:v>
                </c:pt>
                <c:pt idx="202">
                  <c:v>36192</c:v>
                </c:pt>
                <c:pt idx="203">
                  <c:v>36161</c:v>
                </c:pt>
                <c:pt idx="204">
                  <c:v>36130</c:v>
                </c:pt>
                <c:pt idx="205">
                  <c:v>36100</c:v>
                </c:pt>
                <c:pt idx="206">
                  <c:v>36069</c:v>
                </c:pt>
                <c:pt idx="207">
                  <c:v>36039</c:v>
                </c:pt>
                <c:pt idx="208">
                  <c:v>36008</c:v>
                </c:pt>
                <c:pt idx="209">
                  <c:v>35977</c:v>
                </c:pt>
                <c:pt idx="210">
                  <c:v>35947</c:v>
                </c:pt>
                <c:pt idx="211">
                  <c:v>35916</c:v>
                </c:pt>
                <c:pt idx="212">
                  <c:v>35886</c:v>
                </c:pt>
                <c:pt idx="213">
                  <c:v>35855</c:v>
                </c:pt>
                <c:pt idx="214">
                  <c:v>35827</c:v>
                </c:pt>
                <c:pt idx="215">
                  <c:v>35796</c:v>
                </c:pt>
                <c:pt idx="216">
                  <c:v>35765</c:v>
                </c:pt>
                <c:pt idx="217">
                  <c:v>35735</c:v>
                </c:pt>
                <c:pt idx="218">
                  <c:v>35704</c:v>
                </c:pt>
                <c:pt idx="219">
                  <c:v>35674</c:v>
                </c:pt>
                <c:pt idx="220">
                  <c:v>35643</c:v>
                </c:pt>
                <c:pt idx="221">
                  <c:v>35612</c:v>
                </c:pt>
                <c:pt idx="222">
                  <c:v>35582</c:v>
                </c:pt>
                <c:pt idx="223">
                  <c:v>35551</c:v>
                </c:pt>
                <c:pt idx="224">
                  <c:v>35521</c:v>
                </c:pt>
                <c:pt idx="225">
                  <c:v>35490</c:v>
                </c:pt>
                <c:pt idx="226">
                  <c:v>35462</c:v>
                </c:pt>
                <c:pt idx="227">
                  <c:v>35431</c:v>
                </c:pt>
                <c:pt idx="228">
                  <c:v>35400</c:v>
                </c:pt>
                <c:pt idx="229">
                  <c:v>35370</c:v>
                </c:pt>
                <c:pt idx="230">
                  <c:v>35339</c:v>
                </c:pt>
                <c:pt idx="231">
                  <c:v>35309</c:v>
                </c:pt>
                <c:pt idx="232">
                  <c:v>35278</c:v>
                </c:pt>
                <c:pt idx="233">
                  <c:v>35247</c:v>
                </c:pt>
                <c:pt idx="234">
                  <c:v>35217</c:v>
                </c:pt>
                <c:pt idx="235">
                  <c:v>35186</c:v>
                </c:pt>
                <c:pt idx="236">
                  <c:v>35156</c:v>
                </c:pt>
                <c:pt idx="237">
                  <c:v>35125</c:v>
                </c:pt>
                <c:pt idx="238">
                  <c:v>35096</c:v>
                </c:pt>
                <c:pt idx="239">
                  <c:v>35065</c:v>
                </c:pt>
                <c:pt idx="240">
                  <c:v>35034</c:v>
                </c:pt>
                <c:pt idx="241">
                  <c:v>35004</c:v>
                </c:pt>
                <c:pt idx="242">
                  <c:v>34973</c:v>
                </c:pt>
                <c:pt idx="243">
                  <c:v>34943</c:v>
                </c:pt>
                <c:pt idx="244">
                  <c:v>34912</c:v>
                </c:pt>
                <c:pt idx="245">
                  <c:v>34881</c:v>
                </c:pt>
                <c:pt idx="246">
                  <c:v>34851</c:v>
                </c:pt>
                <c:pt idx="247">
                  <c:v>34820</c:v>
                </c:pt>
                <c:pt idx="248">
                  <c:v>34790</c:v>
                </c:pt>
                <c:pt idx="249">
                  <c:v>34759</c:v>
                </c:pt>
                <c:pt idx="250">
                  <c:v>34731</c:v>
                </c:pt>
                <c:pt idx="251">
                  <c:v>34700</c:v>
                </c:pt>
                <c:pt idx="252">
                  <c:v>34669</c:v>
                </c:pt>
                <c:pt idx="253">
                  <c:v>34639</c:v>
                </c:pt>
                <c:pt idx="254">
                  <c:v>34608</c:v>
                </c:pt>
                <c:pt idx="255">
                  <c:v>34578</c:v>
                </c:pt>
                <c:pt idx="256">
                  <c:v>34547</c:v>
                </c:pt>
                <c:pt idx="257">
                  <c:v>34516</c:v>
                </c:pt>
                <c:pt idx="258">
                  <c:v>34486</c:v>
                </c:pt>
                <c:pt idx="259">
                  <c:v>34455</c:v>
                </c:pt>
                <c:pt idx="260">
                  <c:v>34425</c:v>
                </c:pt>
                <c:pt idx="261">
                  <c:v>34394</c:v>
                </c:pt>
                <c:pt idx="262">
                  <c:v>34366</c:v>
                </c:pt>
                <c:pt idx="263">
                  <c:v>34335</c:v>
                </c:pt>
                <c:pt idx="264">
                  <c:v>34304</c:v>
                </c:pt>
                <c:pt idx="265">
                  <c:v>34274</c:v>
                </c:pt>
                <c:pt idx="266">
                  <c:v>34243</c:v>
                </c:pt>
                <c:pt idx="267">
                  <c:v>34213</c:v>
                </c:pt>
                <c:pt idx="268">
                  <c:v>34182</c:v>
                </c:pt>
                <c:pt idx="269">
                  <c:v>34151</c:v>
                </c:pt>
                <c:pt idx="270">
                  <c:v>34121</c:v>
                </c:pt>
                <c:pt idx="271">
                  <c:v>34090</c:v>
                </c:pt>
                <c:pt idx="272">
                  <c:v>34060</c:v>
                </c:pt>
                <c:pt idx="273">
                  <c:v>34029</c:v>
                </c:pt>
                <c:pt idx="274">
                  <c:v>34001</c:v>
                </c:pt>
                <c:pt idx="275">
                  <c:v>33970</c:v>
                </c:pt>
                <c:pt idx="276">
                  <c:v>33939</c:v>
                </c:pt>
                <c:pt idx="277">
                  <c:v>33909</c:v>
                </c:pt>
                <c:pt idx="278">
                  <c:v>33878</c:v>
                </c:pt>
                <c:pt idx="279">
                  <c:v>33848</c:v>
                </c:pt>
                <c:pt idx="280">
                  <c:v>33817</c:v>
                </c:pt>
                <c:pt idx="281">
                  <c:v>33786</c:v>
                </c:pt>
                <c:pt idx="282">
                  <c:v>33756</c:v>
                </c:pt>
                <c:pt idx="283">
                  <c:v>33725</c:v>
                </c:pt>
                <c:pt idx="284">
                  <c:v>33695</c:v>
                </c:pt>
                <c:pt idx="285">
                  <c:v>33664</c:v>
                </c:pt>
                <c:pt idx="286">
                  <c:v>33635</c:v>
                </c:pt>
                <c:pt idx="287">
                  <c:v>33604</c:v>
                </c:pt>
                <c:pt idx="288">
                  <c:v>33573</c:v>
                </c:pt>
                <c:pt idx="289">
                  <c:v>33543</c:v>
                </c:pt>
                <c:pt idx="290">
                  <c:v>33512</c:v>
                </c:pt>
                <c:pt idx="291">
                  <c:v>33482</c:v>
                </c:pt>
                <c:pt idx="292">
                  <c:v>33451</c:v>
                </c:pt>
                <c:pt idx="293">
                  <c:v>33420</c:v>
                </c:pt>
                <c:pt idx="294">
                  <c:v>33390</c:v>
                </c:pt>
                <c:pt idx="295">
                  <c:v>33359</c:v>
                </c:pt>
                <c:pt idx="296">
                  <c:v>33329</c:v>
                </c:pt>
                <c:pt idx="297">
                  <c:v>33298</c:v>
                </c:pt>
                <c:pt idx="298">
                  <c:v>33270</c:v>
                </c:pt>
                <c:pt idx="299">
                  <c:v>33239</c:v>
                </c:pt>
                <c:pt idx="300">
                  <c:v>33208</c:v>
                </c:pt>
                <c:pt idx="301">
                  <c:v>33178</c:v>
                </c:pt>
                <c:pt idx="302">
                  <c:v>33147</c:v>
                </c:pt>
                <c:pt idx="303">
                  <c:v>33117</c:v>
                </c:pt>
                <c:pt idx="304">
                  <c:v>33086</c:v>
                </c:pt>
                <c:pt idx="305">
                  <c:v>33055</c:v>
                </c:pt>
                <c:pt idx="306">
                  <c:v>33025</c:v>
                </c:pt>
                <c:pt idx="307">
                  <c:v>32994</c:v>
                </c:pt>
                <c:pt idx="308">
                  <c:v>32964</c:v>
                </c:pt>
                <c:pt idx="309">
                  <c:v>32933</c:v>
                </c:pt>
                <c:pt idx="310">
                  <c:v>32905</c:v>
                </c:pt>
                <c:pt idx="311">
                  <c:v>32874</c:v>
                </c:pt>
                <c:pt idx="312">
                  <c:v>32843</c:v>
                </c:pt>
                <c:pt idx="313">
                  <c:v>32813</c:v>
                </c:pt>
                <c:pt idx="314">
                  <c:v>32782</c:v>
                </c:pt>
                <c:pt idx="315">
                  <c:v>32752</c:v>
                </c:pt>
                <c:pt idx="316">
                  <c:v>32721</c:v>
                </c:pt>
                <c:pt idx="317">
                  <c:v>32690</c:v>
                </c:pt>
                <c:pt idx="318">
                  <c:v>32660</c:v>
                </c:pt>
                <c:pt idx="319">
                  <c:v>32629</c:v>
                </c:pt>
                <c:pt idx="320">
                  <c:v>32599</c:v>
                </c:pt>
                <c:pt idx="321">
                  <c:v>32568</c:v>
                </c:pt>
                <c:pt idx="322">
                  <c:v>32540</c:v>
                </c:pt>
                <c:pt idx="323">
                  <c:v>32509</c:v>
                </c:pt>
                <c:pt idx="324">
                  <c:v>32478</c:v>
                </c:pt>
                <c:pt idx="325">
                  <c:v>32448</c:v>
                </c:pt>
                <c:pt idx="326">
                  <c:v>32417</c:v>
                </c:pt>
                <c:pt idx="327">
                  <c:v>32387</c:v>
                </c:pt>
                <c:pt idx="328">
                  <c:v>32356</c:v>
                </c:pt>
                <c:pt idx="329">
                  <c:v>32325</c:v>
                </c:pt>
                <c:pt idx="330">
                  <c:v>32295</c:v>
                </c:pt>
                <c:pt idx="331">
                  <c:v>32264</c:v>
                </c:pt>
                <c:pt idx="332">
                  <c:v>32234</c:v>
                </c:pt>
                <c:pt idx="333">
                  <c:v>32203</c:v>
                </c:pt>
                <c:pt idx="334">
                  <c:v>32174</c:v>
                </c:pt>
                <c:pt idx="335">
                  <c:v>32143</c:v>
                </c:pt>
                <c:pt idx="336">
                  <c:v>32112</c:v>
                </c:pt>
                <c:pt idx="337">
                  <c:v>32082</c:v>
                </c:pt>
                <c:pt idx="338">
                  <c:v>32051</c:v>
                </c:pt>
                <c:pt idx="339">
                  <c:v>32021</c:v>
                </c:pt>
                <c:pt idx="340">
                  <c:v>31990</c:v>
                </c:pt>
                <c:pt idx="341">
                  <c:v>31959</c:v>
                </c:pt>
                <c:pt idx="342">
                  <c:v>31929</c:v>
                </c:pt>
                <c:pt idx="343">
                  <c:v>31898</c:v>
                </c:pt>
                <c:pt idx="344">
                  <c:v>31868</c:v>
                </c:pt>
                <c:pt idx="345">
                  <c:v>31837</c:v>
                </c:pt>
                <c:pt idx="346">
                  <c:v>31809</c:v>
                </c:pt>
                <c:pt idx="347">
                  <c:v>31778</c:v>
                </c:pt>
                <c:pt idx="348">
                  <c:v>31747</c:v>
                </c:pt>
                <c:pt idx="349">
                  <c:v>31717</c:v>
                </c:pt>
                <c:pt idx="350">
                  <c:v>31686</c:v>
                </c:pt>
                <c:pt idx="351">
                  <c:v>31656</c:v>
                </c:pt>
                <c:pt idx="352">
                  <c:v>31625</c:v>
                </c:pt>
                <c:pt idx="353">
                  <c:v>31594</c:v>
                </c:pt>
                <c:pt idx="354">
                  <c:v>31564</c:v>
                </c:pt>
                <c:pt idx="355">
                  <c:v>31533</c:v>
                </c:pt>
                <c:pt idx="356">
                  <c:v>31503</c:v>
                </c:pt>
                <c:pt idx="357">
                  <c:v>31472</c:v>
                </c:pt>
                <c:pt idx="358">
                  <c:v>31444</c:v>
                </c:pt>
                <c:pt idx="359">
                  <c:v>31413</c:v>
                </c:pt>
                <c:pt idx="360">
                  <c:v>31382</c:v>
                </c:pt>
                <c:pt idx="361">
                  <c:v>31352</c:v>
                </c:pt>
                <c:pt idx="362">
                  <c:v>31321</c:v>
                </c:pt>
                <c:pt idx="363">
                  <c:v>31291</c:v>
                </c:pt>
                <c:pt idx="364">
                  <c:v>31260</c:v>
                </c:pt>
                <c:pt idx="365">
                  <c:v>31229</c:v>
                </c:pt>
                <c:pt idx="366">
                  <c:v>31199</c:v>
                </c:pt>
                <c:pt idx="367">
                  <c:v>31168</c:v>
                </c:pt>
                <c:pt idx="368">
                  <c:v>31138</c:v>
                </c:pt>
                <c:pt idx="369">
                  <c:v>31107</c:v>
                </c:pt>
                <c:pt idx="370">
                  <c:v>31079</c:v>
                </c:pt>
                <c:pt idx="371">
                  <c:v>31048</c:v>
                </c:pt>
                <c:pt idx="372">
                  <c:v>31017</c:v>
                </c:pt>
                <c:pt idx="373">
                  <c:v>30987</c:v>
                </c:pt>
                <c:pt idx="374">
                  <c:v>30956</c:v>
                </c:pt>
                <c:pt idx="375">
                  <c:v>30926</c:v>
                </c:pt>
                <c:pt idx="376">
                  <c:v>30895</c:v>
                </c:pt>
                <c:pt idx="377">
                  <c:v>30864</c:v>
                </c:pt>
                <c:pt idx="378">
                  <c:v>30834</c:v>
                </c:pt>
                <c:pt idx="379">
                  <c:v>30803</c:v>
                </c:pt>
                <c:pt idx="380">
                  <c:v>30773</c:v>
                </c:pt>
                <c:pt idx="381">
                  <c:v>30742</c:v>
                </c:pt>
                <c:pt idx="382">
                  <c:v>30713</c:v>
                </c:pt>
                <c:pt idx="383">
                  <c:v>30682</c:v>
                </c:pt>
                <c:pt idx="384">
                  <c:v>30651</c:v>
                </c:pt>
                <c:pt idx="385">
                  <c:v>30621</c:v>
                </c:pt>
                <c:pt idx="386">
                  <c:v>30590</c:v>
                </c:pt>
                <c:pt idx="387">
                  <c:v>30560</c:v>
                </c:pt>
                <c:pt idx="388">
                  <c:v>30529</c:v>
                </c:pt>
                <c:pt idx="389">
                  <c:v>30498</c:v>
                </c:pt>
                <c:pt idx="390">
                  <c:v>30468</c:v>
                </c:pt>
                <c:pt idx="391">
                  <c:v>30437</c:v>
                </c:pt>
                <c:pt idx="392">
                  <c:v>30407</c:v>
                </c:pt>
                <c:pt idx="393">
                  <c:v>30376</c:v>
                </c:pt>
                <c:pt idx="394">
                  <c:v>30348</c:v>
                </c:pt>
                <c:pt idx="395">
                  <c:v>30317</c:v>
                </c:pt>
                <c:pt idx="396">
                  <c:v>30286</c:v>
                </c:pt>
                <c:pt idx="397">
                  <c:v>30256</c:v>
                </c:pt>
                <c:pt idx="398">
                  <c:v>30225</c:v>
                </c:pt>
                <c:pt idx="399">
                  <c:v>30195</c:v>
                </c:pt>
                <c:pt idx="400">
                  <c:v>30164</c:v>
                </c:pt>
                <c:pt idx="401">
                  <c:v>30133</c:v>
                </c:pt>
                <c:pt idx="402">
                  <c:v>30103</c:v>
                </c:pt>
                <c:pt idx="403">
                  <c:v>30072</c:v>
                </c:pt>
                <c:pt idx="404">
                  <c:v>30042</c:v>
                </c:pt>
                <c:pt idx="405">
                  <c:v>30011</c:v>
                </c:pt>
                <c:pt idx="406">
                  <c:v>29983</c:v>
                </c:pt>
                <c:pt idx="407">
                  <c:v>29952</c:v>
                </c:pt>
                <c:pt idx="408">
                  <c:v>29921</c:v>
                </c:pt>
                <c:pt idx="409">
                  <c:v>29891</c:v>
                </c:pt>
                <c:pt idx="410">
                  <c:v>29860</c:v>
                </c:pt>
                <c:pt idx="411">
                  <c:v>29830</c:v>
                </c:pt>
                <c:pt idx="412">
                  <c:v>29799</c:v>
                </c:pt>
                <c:pt idx="413">
                  <c:v>29768</c:v>
                </c:pt>
                <c:pt idx="414">
                  <c:v>29738</c:v>
                </c:pt>
                <c:pt idx="415">
                  <c:v>29707</c:v>
                </c:pt>
                <c:pt idx="416">
                  <c:v>29677</c:v>
                </c:pt>
                <c:pt idx="417">
                  <c:v>29646</c:v>
                </c:pt>
                <c:pt idx="418">
                  <c:v>29618</c:v>
                </c:pt>
                <c:pt idx="419">
                  <c:v>29587</c:v>
                </c:pt>
              </c:numCache>
            </c:numRef>
          </c:cat>
          <c:val>
            <c:numRef>
              <c:f>Sheet1!$D$8:$D$427</c:f>
              <c:numCache>
                <c:formatCode>General</c:formatCode>
                <c:ptCount val="420"/>
                <c:pt idx="0">
                  <c:v>3132</c:v>
                </c:pt>
                <c:pt idx="1">
                  <c:v>2887</c:v>
                </c:pt>
                <c:pt idx="2">
                  <c:v>2692</c:v>
                </c:pt>
                <c:pt idx="3">
                  <c:v>2829</c:v>
                </c:pt>
                <c:pt idx="4">
                  <c:v>2648</c:v>
                </c:pt>
                <c:pt idx="5">
                  <c:v>2968</c:v>
                </c:pt>
                <c:pt idx="6">
                  <c:v>2742</c:v>
                </c:pt>
                <c:pt idx="7">
                  <c:v>2820</c:v>
                </c:pt>
                <c:pt idx="8">
                  <c:v>2873</c:v>
                </c:pt>
                <c:pt idx="9">
                  <c:v>2482</c:v>
                </c:pt>
                <c:pt idx="10">
                  <c:v>2789</c:v>
                </c:pt>
                <c:pt idx="11">
                  <c:v>2733</c:v>
                </c:pt>
                <c:pt idx="12">
                  <c:v>3093</c:v>
                </c:pt>
                <c:pt idx="13">
                  <c:v>2676</c:v>
                </c:pt>
                <c:pt idx="14">
                  <c:v>2517</c:v>
                </c:pt>
                <c:pt idx="15">
                  <c:v>2496</c:v>
                </c:pt>
                <c:pt idx="16">
                  <c:v>2923</c:v>
                </c:pt>
                <c:pt idx="17">
                  <c:v>2847</c:v>
                </c:pt>
                <c:pt idx="18">
                  <c:v>2728</c:v>
                </c:pt>
                <c:pt idx="19">
                  <c:v>2740</c:v>
                </c:pt>
                <c:pt idx="20">
                  <c:v>2697</c:v>
                </c:pt>
                <c:pt idx="21">
                  <c:v>2814</c:v>
                </c:pt>
                <c:pt idx="22">
                  <c:v>2500</c:v>
                </c:pt>
                <c:pt idx="23">
                  <c:v>2545</c:v>
                </c:pt>
                <c:pt idx="24">
                  <c:v>3173</c:v>
                </c:pt>
                <c:pt idx="25">
                  <c:v>2782</c:v>
                </c:pt>
                <c:pt idx="26">
                  <c:v>2900</c:v>
                </c:pt>
                <c:pt idx="27">
                  <c:v>2722</c:v>
                </c:pt>
                <c:pt idx="28">
                  <c:v>2915</c:v>
                </c:pt>
                <c:pt idx="29">
                  <c:v>2858</c:v>
                </c:pt>
                <c:pt idx="30">
                  <c:v>2800</c:v>
                </c:pt>
                <c:pt idx="31">
                  <c:v>2599</c:v>
                </c:pt>
                <c:pt idx="32">
                  <c:v>2313</c:v>
                </c:pt>
                <c:pt idx="33">
                  <c:v>2266</c:v>
                </c:pt>
                <c:pt idx="34">
                  <c:v>2388</c:v>
                </c:pt>
                <c:pt idx="35">
                  <c:v>2179</c:v>
                </c:pt>
                <c:pt idx="36">
                  <c:v>2994</c:v>
                </c:pt>
                <c:pt idx="37">
                  <c:v>2752</c:v>
                </c:pt>
                <c:pt idx="38">
                  <c:v>2654</c:v>
                </c:pt>
                <c:pt idx="39">
                  <c:v>2548</c:v>
                </c:pt>
                <c:pt idx="40">
                  <c:v>2490</c:v>
                </c:pt>
                <c:pt idx="41">
                  <c:v>2615</c:v>
                </c:pt>
                <c:pt idx="42">
                  <c:v>2647</c:v>
                </c:pt>
                <c:pt idx="43">
                  <c:v>2648</c:v>
                </c:pt>
                <c:pt idx="44">
                  <c:v>2701</c:v>
                </c:pt>
                <c:pt idx="45">
                  <c:v>2539</c:v>
                </c:pt>
                <c:pt idx="46">
                  <c:v>2389</c:v>
                </c:pt>
                <c:pt idx="47">
                  <c:v>2324</c:v>
                </c:pt>
                <c:pt idx="48">
                  <c:v>3147</c:v>
                </c:pt>
                <c:pt idx="49">
                  <c:v>2664</c:v>
                </c:pt>
                <c:pt idx="50">
                  <c:v>2686</c:v>
                </c:pt>
                <c:pt idx="51">
                  <c:v>2714</c:v>
                </c:pt>
                <c:pt idx="52">
                  <c:v>2546</c:v>
                </c:pt>
                <c:pt idx="53">
                  <c:v>2524</c:v>
                </c:pt>
                <c:pt idx="54">
                  <c:v>2257</c:v>
                </c:pt>
                <c:pt idx="55">
                  <c:v>2252</c:v>
                </c:pt>
                <c:pt idx="56">
                  <c:v>2451</c:v>
                </c:pt>
                <c:pt idx="57">
                  <c:v>2211</c:v>
                </c:pt>
                <c:pt idx="58">
                  <c:v>2269</c:v>
                </c:pt>
                <c:pt idx="59">
                  <c:v>2298</c:v>
                </c:pt>
                <c:pt idx="60">
                  <c:v>2254</c:v>
                </c:pt>
                <c:pt idx="61">
                  <c:v>2272</c:v>
                </c:pt>
                <c:pt idx="62">
                  <c:v>2169</c:v>
                </c:pt>
                <c:pt idx="63">
                  <c:v>2010</c:v>
                </c:pt>
                <c:pt idx="64">
                  <c:v>2089</c:v>
                </c:pt>
                <c:pt idx="65">
                  <c:v>2148</c:v>
                </c:pt>
                <c:pt idx="66">
                  <c:v>2026</c:v>
                </c:pt>
                <c:pt idx="67">
                  <c:v>2077</c:v>
                </c:pt>
                <c:pt idx="68">
                  <c:v>2063</c:v>
                </c:pt>
                <c:pt idx="69">
                  <c:v>1851</c:v>
                </c:pt>
                <c:pt idx="70">
                  <c:v>1725</c:v>
                </c:pt>
                <c:pt idx="71">
                  <c:v>1595</c:v>
                </c:pt>
                <c:pt idx="72">
                  <c:v>1701</c:v>
                </c:pt>
                <c:pt idx="73">
                  <c:v>1782</c:v>
                </c:pt>
                <c:pt idx="74">
                  <c:v>1917</c:v>
                </c:pt>
                <c:pt idx="75">
                  <c:v>1856</c:v>
                </c:pt>
                <c:pt idx="76">
                  <c:v>1850</c:v>
                </c:pt>
                <c:pt idx="77">
                  <c:v>2134</c:v>
                </c:pt>
                <c:pt idx="78">
                  <c:v>1730</c:v>
                </c:pt>
                <c:pt idx="79">
                  <c:v>1797</c:v>
                </c:pt>
                <c:pt idx="80">
                  <c:v>1689</c:v>
                </c:pt>
                <c:pt idx="81">
                  <c:v>1596</c:v>
                </c:pt>
                <c:pt idx="82">
                  <c:v>1553</c:v>
                </c:pt>
                <c:pt idx="83">
                  <c:v>1692</c:v>
                </c:pt>
                <c:pt idx="84">
                  <c:v>1698</c:v>
                </c:pt>
                <c:pt idx="85">
                  <c:v>1558</c:v>
                </c:pt>
                <c:pt idx="86">
                  <c:v>1440</c:v>
                </c:pt>
                <c:pt idx="87">
                  <c:v>1191</c:v>
                </c:pt>
                <c:pt idx="88">
                  <c:v>1868</c:v>
                </c:pt>
                <c:pt idx="89">
                  <c:v>1880</c:v>
                </c:pt>
                <c:pt idx="90">
                  <c:v>1974</c:v>
                </c:pt>
                <c:pt idx="91">
                  <c:v>1592</c:v>
                </c:pt>
                <c:pt idx="92">
                  <c:v>1551</c:v>
                </c:pt>
                <c:pt idx="93">
                  <c:v>1559</c:v>
                </c:pt>
                <c:pt idx="94">
                  <c:v>1601</c:v>
                </c:pt>
                <c:pt idx="95">
                  <c:v>1377</c:v>
                </c:pt>
                <c:pt idx="96">
                  <c:v>1356</c:v>
                </c:pt>
                <c:pt idx="97">
                  <c:v>1536</c:v>
                </c:pt>
                <c:pt idx="98">
                  <c:v>1184</c:v>
                </c:pt>
                <c:pt idx="99">
                  <c:v>1196</c:v>
                </c:pt>
                <c:pt idx="100">
                  <c:v>1279</c:v>
                </c:pt>
                <c:pt idx="101">
                  <c:v>1311</c:v>
                </c:pt>
                <c:pt idx="102">
                  <c:v>1141</c:v>
                </c:pt>
                <c:pt idx="103">
                  <c:v>1213</c:v>
                </c:pt>
                <c:pt idx="104">
                  <c:v>1221</c:v>
                </c:pt>
                <c:pt idx="105">
                  <c:v>1071</c:v>
                </c:pt>
                <c:pt idx="106">
                  <c:v>1164</c:v>
                </c:pt>
                <c:pt idx="107">
                  <c:v>1288</c:v>
                </c:pt>
                <c:pt idx="108">
                  <c:v>1001</c:v>
                </c:pt>
                <c:pt idx="109">
                  <c:v>1216</c:v>
                </c:pt>
                <c:pt idx="110">
                  <c:v>1335</c:v>
                </c:pt>
                <c:pt idx="111">
                  <c:v>1406</c:v>
                </c:pt>
                <c:pt idx="112">
                  <c:v>1064</c:v>
                </c:pt>
                <c:pt idx="113">
                  <c:v>1218</c:v>
                </c:pt>
                <c:pt idx="114">
                  <c:v>1134</c:v>
                </c:pt>
                <c:pt idx="115">
                  <c:v>1191</c:v>
                </c:pt>
                <c:pt idx="116">
                  <c:v>1166</c:v>
                </c:pt>
                <c:pt idx="117">
                  <c:v>1001</c:v>
                </c:pt>
                <c:pt idx="118">
                  <c:v>1098</c:v>
                </c:pt>
                <c:pt idx="119">
                  <c:v>910</c:v>
                </c:pt>
                <c:pt idx="120">
                  <c:v>970</c:v>
                </c:pt>
                <c:pt idx="121">
                  <c:v>811</c:v>
                </c:pt>
                <c:pt idx="122">
                  <c:v>734</c:v>
                </c:pt>
                <c:pt idx="123">
                  <c:v>716</c:v>
                </c:pt>
                <c:pt idx="124">
                  <c:v>1125</c:v>
                </c:pt>
                <c:pt idx="125">
                  <c:v>1086</c:v>
                </c:pt>
                <c:pt idx="126">
                  <c:v>1318</c:v>
                </c:pt>
                <c:pt idx="127">
                  <c:v>1189</c:v>
                </c:pt>
                <c:pt idx="128">
                  <c:v>1127</c:v>
                </c:pt>
                <c:pt idx="129">
                  <c:v>1135</c:v>
                </c:pt>
                <c:pt idx="130">
                  <c:v>1136</c:v>
                </c:pt>
                <c:pt idx="131">
                  <c:v>780</c:v>
                </c:pt>
                <c:pt idx="132">
                  <c:v>1115</c:v>
                </c:pt>
                <c:pt idx="133">
                  <c:v>855</c:v>
                </c:pt>
                <c:pt idx="134">
                  <c:v>969</c:v>
                </c:pt>
                <c:pt idx="135">
                  <c:v>832</c:v>
                </c:pt>
                <c:pt idx="136">
                  <c:v>981</c:v>
                </c:pt>
                <c:pt idx="137">
                  <c:v>907</c:v>
                </c:pt>
                <c:pt idx="138">
                  <c:v>901</c:v>
                </c:pt>
                <c:pt idx="139">
                  <c:v>924</c:v>
                </c:pt>
                <c:pt idx="140">
                  <c:v>994</c:v>
                </c:pt>
                <c:pt idx="141">
                  <c:v>914</c:v>
                </c:pt>
                <c:pt idx="142">
                  <c:v>922</c:v>
                </c:pt>
                <c:pt idx="143">
                  <c:v>643</c:v>
                </c:pt>
                <c:pt idx="144">
                  <c:v>852</c:v>
                </c:pt>
                <c:pt idx="145">
                  <c:v>824</c:v>
                </c:pt>
                <c:pt idx="146">
                  <c:v>857</c:v>
                </c:pt>
                <c:pt idx="147">
                  <c:v>851</c:v>
                </c:pt>
                <c:pt idx="148">
                  <c:v>852</c:v>
                </c:pt>
                <c:pt idx="149">
                  <c:v>870</c:v>
                </c:pt>
                <c:pt idx="150">
                  <c:v>918</c:v>
                </c:pt>
                <c:pt idx="151">
                  <c:v>952</c:v>
                </c:pt>
                <c:pt idx="152">
                  <c:v>932</c:v>
                </c:pt>
                <c:pt idx="153">
                  <c:v>936</c:v>
                </c:pt>
                <c:pt idx="154">
                  <c:v>888</c:v>
                </c:pt>
                <c:pt idx="155">
                  <c:v>1028</c:v>
                </c:pt>
                <c:pt idx="156">
                  <c:v>1076</c:v>
                </c:pt>
                <c:pt idx="157">
                  <c:v>821</c:v>
                </c:pt>
                <c:pt idx="158">
                  <c:v>792</c:v>
                </c:pt>
                <c:pt idx="159">
                  <c:v>829</c:v>
                </c:pt>
                <c:pt idx="160">
                  <c:v>1013</c:v>
                </c:pt>
                <c:pt idx="161">
                  <c:v>716</c:v>
                </c:pt>
                <c:pt idx="162">
                  <c:v>807</c:v>
                </c:pt>
                <c:pt idx="163">
                  <c:v>769</c:v>
                </c:pt>
                <c:pt idx="164">
                  <c:v>776</c:v>
                </c:pt>
                <c:pt idx="165">
                  <c:v>739</c:v>
                </c:pt>
                <c:pt idx="166">
                  <c:v>1024</c:v>
                </c:pt>
                <c:pt idx="167">
                  <c:v>755</c:v>
                </c:pt>
                <c:pt idx="168">
                  <c:v>1024</c:v>
                </c:pt>
                <c:pt idx="169">
                  <c:v>874</c:v>
                </c:pt>
                <c:pt idx="170">
                  <c:v>873</c:v>
                </c:pt>
                <c:pt idx="171">
                  <c:v>753</c:v>
                </c:pt>
                <c:pt idx="172">
                  <c:v>939</c:v>
                </c:pt>
                <c:pt idx="173">
                  <c:v>765</c:v>
                </c:pt>
                <c:pt idx="174">
                  <c:v>861</c:v>
                </c:pt>
                <c:pt idx="175">
                  <c:v>920</c:v>
                </c:pt>
                <c:pt idx="176">
                  <c:v>875</c:v>
                </c:pt>
                <c:pt idx="177">
                  <c:v>831</c:v>
                </c:pt>
                <c:pt idx="178">
                  <c:v>883</c:v>
                </c:pt>
                <c:pt idx="179">
                  <c:v>823</c:v>
                </c:pt>
                <c:pt idx="180">
                  <c:v>943</c:v>
                </c:pt>
                <c:pt idx="181">
                  <c:v>984</c:v>
                </c:pt>
                <c:pt idx="182">
                  <c:v>1143</c:v>
                </c:pt>
                <c:pt idx="183">
                  <c:v>929</c:v>
                </c:pt>
                <c:pt idx="184">
                  <c:v>943</c:v>
                </c:pt>
                <c:pt idx="185">
                  <c:v>762</c:v>
                </c:pt>
                <c:pt idx="186">
                  <c:v>783</c:v>
                </c:pt>
                <c:pt idx="187">
                  <c:v>717</c:v>
                </c:pt>
                <c:pt idx="188">
                  <c:v>875</c:v>
                </c:pt>
                <c:pt idx="189">
                  <c:v>855</c:v>
                </c:pt>
                <c:pt idx="190">
                  <c:v>728</c:v>
                </c:pt>
                <c:pt idx="191">
                  <c:v>693</c:v>
                </c:pt>
                <c:pt idx="192">
                  <c:v>972</c:v>
                </c:pt>
                <c:pt idx="193">
                  <c:v>774</c:v>
                </c:pt>
                <c:pt idx="194">
                  <c:v>766</c:v>
                </c:pt>
                <c:pt idx="195">
                  <c:v>766</c:v>
                </c:pt>
                <c:pt idx="196">
                  <c:v>677</c:v>
                </c:pt>
                <c:pt idx="197">
                  <c:v>724</c:v>
                </c:pt>
                <c:pt idx="198">
                  <c:v>696</c:v>
                </c:pt>
                <c:pt idx="199">
                  <c:v>747</c:v>
                </c:pt>
                <c:pt idx="200">
                  <c:v>815</c:v>
                </c:pt>
                <c:pt idx="201">
                  <c:v>607</c:v>
                </c:pt>
                <c:pt idx="202">
                  <c:v>534</c:v>
                </c:pt>
                <c:pt idx="203">
                  <c:v>660</c:v>
                </c:pt>
                <c:pt idx="204">
                  <c:v>698</c:v>
                </c:pt>
                <c:pt idx="205">
                  <c:v>614</c:v>
                </c:pt>
                <c:pt idx="206">
                  <c:v>653</c:v>
                </c:pt>
                <c:pt idx="207">
                  <c:v>748</c:v>
                </c:pt>
                <c:pt idx="208">
                  <c:v>641</c:v>
                </c:pt>
                <c:pt idx="209">
                  <c:v>784</c:v>
                </c:pt>
                <c:pt idx="210">
                  <c:v>831</c:v>
                </c:pt>
                <c:pt idx="211">
                  <c:v>823</c:v>
                </c:pt>
                <c:pt idx="212">
                  <c:v>800</c:v>
                </c:pt>
                <c:pt idx="213">
                  <c:v>769</c:v>
                </c:pt>
                <c:pt idx="214">
                  <c:v>674</c:v>
                </c:pt>
                <c:pt idx="215">
                  <c:v>765</c:v>
                </c:pt>
                <c:pt idx="216">
                  <c:v>969</c:v>
                </c:pt>
                <c:pt idx="217">
                  <c:v>793</c:v>
                </c:pt>
                <c:pt idx="218">
                  <c:v>849</c:v>
                </c:pt>
                <c:pt idx="219">
                  <c:v>793</c:v>
                </c:pt>
                <c:pt idx="220">
                  <c:v>889</c:v>
                </c:pt>
                <c:pt idx="221">
                  <c:v>862</c:v>
                </c:pt>
                <c:pt idx="222">
                  <c:v>811</c:v>
                </c:pt>
                <c:pt idx="223">
                  <c:v>785</c:v>
                </c:pt>
                <c:pt idx="224">
                  <c:v>769</c:v>
                </c:pt>
                <c:pt idx="225">
                  <c:v>695</c:v>
                </c:pt>
                <c:pt idx="226">
                  <c:v>683</c:v>
                </c:pt>
                <c:pt idx="227">
                  <c:v>843</c:v>
                </c:pt>
                <c:pt idx="228">
                  <c:v>843</c:v>
                </c:pt>
                <c:pt idx="229">
                  <c:v>785</c:v>
                </c:pt>
                <c:pt idx="230">
                  <c:v>851</c:v>
                </c:pt>
                <c:pt idx="231">
                  <c:v>877</c:v>
                </c:pt>
                <c:pt idx="232">
                  <c:v>771</c:v>
                </c:pt>
                <c:pt idx="233">
                  <c:v>709</c:v>
                </c:pt>
                <c:pt idx="234">
                  <c:v>718</c:v>
                </c:pt>
                <c:pt idx="235">
                  <c:v>758</c:v>
                </c:pt>
                <c:pt idx="236">
                  <c:v>747</c:v>
                </c:pt>
                <c:pt idx="237">
                  <c:v>698</c:v>
                </c:pt>
                <c:pt idx="238">
                  <c:v>886</c:v>
                </c:pt>
                <c:pt idx="239">
                  <c:v>914</c:v>
                </c:pt>
                <c:pt idx="240">
                  <c:v>924</c:v>
                </c:pt>
                <c:pt idx="241">
                  <c:v>805</c:v>
                </c:pt>
                <c:pt idx="242">
                  <c:v>864</c:v>
                </c:pt>
                <c:pt idx="243">
                  <c:v>686</c:v>
                </c:pt>
                <c:pt idx="244">
                  <c:v>694</c:v>
                </c:pt>
                <c:pt idx="245">
                  <c:v>740</c:v>
                </c:pt>
                <c:pt idx="246">
                  <c:v>747</c:v>
                </c:pt>
                <c:pt idx="247">
                  <c:v>732</c:v>
                </c:pt>
                <c:pt idx="248">
                  <c:v>777</c:v>
                </c:pt>
                <c:pt idx="249">
                  <c:v>807</c:v>
                </c:pt>
                <c:pt idx="250">
                  <c:v>830</c:v>
                </c:pt>
                <c:pt idx="251">
                  <c:v>784</c:v>
                </c:pt>
                <c:pt idx="252">
                  <c:v>1018</c:v>
                </c:pt>
                <c:pt idx="253">
                  <c:v>848</c:v>
                </c:pt>
                <c:pt idx="254">
                  <c:v>800</c:v>
                </c:pt>
                <c:pt idx="255">
                  <c:v>759</c:v>
                </c:pt>
                <c:pt idx="256">
                  <c:v>778</c:v>
                </c:pt>
                <c:pt idx="257">
                  <c:v>741</c:v>
                </c:pt>
                <c:pt idx="258">
                  <c:v>710</c:v>
                </c:pt>
                <c:pt idx="259">
                  <c:v>760</c:v>
                </c:pt>
                <c:pt idx="260">
                  <c:v>705</c:v>
                </c:pt>
                <c:pt idx="261">
                  <c:v>839</c:v>
                </c:pt>
                <c:pt idx="262">
                  <c:v>708</c:v>
                </c:pt>
                <c:pt idx="263">
                  <c:v>783</c:v>
                </c:pt>
                <c:pt idx="264">
                  <c:v>1138</c:v>
                </c:pt>
                <c:pt idx="265">
                  <c:v>881</c:v>
                </c:pt>
                <c:pt idx="266">
                  <c:v>777</c:v>
                </c:pt>
                <c:pt idx="267">
                  <c:v>754</c:v>
                </c:pt>
                <c:pt idx="268">
                  <c:v>726</c:v>
                </c:pt>
                <c:pt idx="269">
                  <c:v>872</c:v>
                </c:pt>
                <c:pt idx="270">
                  <c:v>706</c:v>
                </c:pt>
                <c:pt idx="271">
                  <c:v>915</c:v>
                </c:pt>
                <c:pt idx="272">
                  <c:v>922</c:v>
                </c:pt>
                <c:pt idx="273">
                  <c:v>767</c:v>
                </c:pt>
                <c:pt idx="274">
                  <c:v>801</c:v>
                </c:pt>
                <c:pt idx="275">
                  <c:v>966</c:v>
                </c:pt>
                <c:pt idx="276">
                  <c:v>1080</c:v>
                </c:pt>
                <c:pt idx="277">
                  <c:v>841</c:v>
                </c:pt>
                <c:pt idx="278">
                  <c:v>757</c:v>
                </c:pt>
                <c:pt idx="279">
                  <c:v>732</c:v>
                </c:pt>
                <c:pt idx="280">
                  <c:v>600</c:v>
                </c:pt>
                <c:pt idx="281">
                  <c:v>823</c:v>
                </c:pt>
                <c:pt idx="282">
                  <c:v>791</c:v>
                </c:pt>
                <c:pt idx="283">
                  <c:v>735</c:v>
                </c:pt>
                <c:pt idx="284">
                  <c:v>869</c:v>
                </c:pt>
                <c:pt idx="285">
                  <c:v>763</c:v>
                </c:pt>
                <c:pt idx="286">
                  <c:v>796</c:v>
                </c:pt>
                <c:pt idx="287">
                  <c:v>946</c:v>
                </c:pt>
                <c:pt idx="288">
                  <c:v>1008</c:v>
                </c:pt>
                <c:pt idx="289">
                  <c:v>760</c:v>
                </c:pt>
                <c:pt idx="290">
                  <c:v>795</c:v>
                </c:pt>
                <c:pt idx="291">
                  <c:v>644</c:v>
                </c:pt>
                <c:pt idx="292">
                  <c:v>764</c:v>
                </c:pt>
                <c:pt idx="293">
                  <c:v>799</c:v>
                </c:pt>
                <c:pt idx="294">
                  <c:v>809</c:v>
                </c:pt>
                <c:pt idx="295">
                  <c:v>938</c:v>
                </c:pt>
                <c:pt idx="296">
                  <c:v>544</c:v>
                </c:pt>
                <c:pt idx="297">
                  <c:v>750</c:v>
                </c:pt>
                <c:pt idx="298">
                  <c:v>1228</c:v>
                </c:pt>
                <c:pt idx="299">
                  <c:v>1093</c:v>
                </c:pt>
                <c:pt idx="300">
                  <c:v>965</c:v>
                </c:pt>
                <c:pt idx="301">
                  <c:v>907</c:v>
                </c:pt>
                <c:pt idx="302">
                  <c:v>806</c:v>
                </c:pt>
                <c:pt idx="303">
                  <c:v>737</c:v>
                </c:pt>
                <c:pt idx="304">
                  <c:v>742</c:v>
                </c:pt>
                <c:pt idx="305">
                  <c:v>569</c:v>
                </c:pt>
                <c:pt idx="306">
                  <c:v>686</c:v>
                </c:pt>
                <c:pt idx="307">
                  <c:v>540</c:v>
                </c:pt>
                <c:pt idx="308">
                  <c:v>623</c:v>
                </c:pt>
                <c:pt idx="309">
                  <c:v>703</c:v>
                </c:pt>
                <c:pt idx="310">
                  <c:v>674</c:v>
                </c:pt>
                <c:pt idx="311">
                  <c:v>532</c:v>
                </c:pt>
                <c:pt idx="312">
                  <c:v>781</c:v>
                </c:pt>
                <c:pt idx="313">
                  <c:v>820</c:v>
                </c:pt>
                <c:pt idx="314">
                  <c:v>698</c:v>
                </c:pt>
                <c:pt idx="315">
                  <c:v>592</c:v>
                </c:pt>
                <c:pt idx="316">
                  <c:v>762</c:v>
                </c:pt>
                <c:pt idx="317">
                  <c:v>655</c:v>
                </c:pt>
                <c:pt idx="318">
                  <c:v>683</c:v>
                </c:pt>
                <c:pt idx="319">
                  <c:v>604</c:v>
                </c:pt>
                <c:pt idx="320">
                  <c:v>641</c:v>
                </c:pt>
                <c:pt idx="321">
                  <c:v>655</c:v>
                </c:pt>
                <c:pt idx="322">
                  <c:v>629</c:v>
                </c:pt>
                <c:pt idx="323">
                  <c:v>595</c:v>
                </c:pt>
                <c:pt idx="324">
                  <c:v>792</c:v>
                </c:pt>
                <c:pt idx="325">
                  <c:v>494</c:v>
                </c:pt>
                <c:pt idx="326">
                  <c:v>508</c:v>
                </c:pt>
                <c:pt idx="327">
                  <c:v>509</c:v>
                </c:pt>
                <c:pt idx="328">
                  <c:v>609</c:v>
                </c:pt>
                <c:pt idx="329">
                  <c:v>603</c:v>
                </c:pt>
                <c:pt idx="330">
                  <c:v>761</c:v>
                </c:pt>
                <c:pt idx="331">
                  <c:v>636</c:v>
                </c:pt>
                <c:pt idx="332">
                  <c:v>516</c:v>
                </c:pt>
                <c:pt idx="333">
                  <c:v>584</c:v>
                </c:pt>
                <c:pt idx="334">
                  <c:v>670</c:v>
                </c:pt>
                <c:pt idx="335">
                  <c:v>632</c:v>
                </c:pt>
                <c:pt idx="336">
                  <c:v>779</c:v>
                </c:pt>
                <c:pt idx="337">
                  <c:v>536</c:v>
                </c:pt>
                <c:pt idx="338">
                  <c:v>539</c:v>
                </c:pt>
                <c:pt idx="339">
                  <c:v>622</c:v>
                </c:pt>
                <c:pt idx="340">
                  <c:v>488</c:v>
                </c:pt>
                <c:pt idx="341">
                  <c:v>499</c:v>
                </c:pt>
                <c:pt idx="342">
                  <c:v>532</c:v>
                </c:pt>
                <c:pt idx="343">
                  <c:v>561</c:v>
                </c:pt>
                <c:pt idx="344">
                  <c:v>585</c:v>
                </c:pt>
                <c:pt idx="345">
                  <c:v>516</c:v>
                </c:pt>
                <c:pt idx="346">
                  <c:v>654</c:v>
                </c:pt>
                <c:pt idx="347">
                  <c:v>573</c:v>
                </c:pt>
                <c:pt idx="348">
                  <c:v>626</c:v>
                </c:pt>
                <c:pt idx="349">
                  <c:v>648</c:v>
                </c:pt>
                <c:pt idx="350">
                  <c:v>654</c:v>
                </c:pt>
                <c:pt idx="351">
                  <c:v>524</c:v>
                </c:pt>
                <c:pt idx="352">
                  <c:v>579</c:v>
                </c:pt>
                <c:pt idx="353">
                  <c:v>568</c:v>
                </c:pt>
                <c:pt idx="354">
                  <c:v>376</c:v>
                </c:pt>
                <c:pt idx="355">
                  <c:v>583</c:v>
                </c:pt>
                <c:pt idx="356">
                  <c:v>720</c:v>
                </c:pt>
                <c:pt idx="357">
                  <c:v>469</c:v>
                </c:pt>
                <c:pt idx="358">
                  <c:v>635</c:v>
                </c:pt>
                <c:pt idx="359">
                  <c:v>653</c:v>
                </c:pt>
                <c:pt idx="360">
                  <c:v>651</c:v>
                </c:pt>
                <c:pt idx="361">
                  <c:v>657</c:v>
                </c:pt>
                <c:pt idx="362">
                  <c:v>520</c:v>
                </c:pt>
                <c:pt idx="363">
                  <c:v>589</c:v>
                </c:pt>
                <c:pt idx="364">
                  <c:v>425</c:v>
                </c:pt>
                <c:pt idx="365">
                  <c:v>451</c:v>
                </c:pt>
                <c:pt idx="366">
                  <c:v>414</c:v>
                </c:pt>
                <c:pt idx="367">
                  <c:v>415</c:v>
                </c:pt>
                <c:pt idx="368">
                  <c:v>447</c:v>
                </c:pt>
                <c:pt idx="369">
                  <c:v>453</c:v>
                </c:pt>
                <c:pt idx="370">
                  <c:v>562</c:v>
                </c:pt>
                <c:pt idx="371">
                  <c:v>575</c:v>
                </c:pt>
                <c:pt idx="372">
                  <c:v>713</c:v>
                </c:pt>
                <c:pt idx="373">
                  <c:v>597</c:v>
                </c:pt>
                <c:pt idx="374">
                  <c:v>400</c:v>
                </c:pt>
                <c:pt idx="375">
                  <c:v>476</c:v>
                </c:pt>
                <c:pt idx="376">
                  <c:v>506</c:v>
                </c:pt>
                <c:pt idx="377">
                  <c:v>383</c:v>
                </c:pt>
                <c:pt idx="378">
                  <c:v>587</c:v>
                </c:pt>
                <c:pt idx="379">
                  <c:v>503</c:v>
                </c:pt>
                <c:pt idx="380">
                  <c:v>427</c:v>
                </c:pt>
                <c:pt idx="381">
                  <c:v>531</c:v>
                </c:pt>
                <c:pt idx="382">
                  <c:v>353</c:v>
                </c:pt>
                <c:pt idx="383">
                  <c:v>399</c:v>
                </c:pt>
                <c:pt idx="384">
                  <c:v>478</c:v>
                </c:pt>
                <c:pt idx="385">
                  <c:v>461</c:v>
                </c:pt>
                <c:pt idx="386">
                  <c:v>404</c:v>
                </c:pt>
                <c:pt idx="387">
                  <c:v>421</c:v>
                </c:pt>
                <c:pt idx="388">
                  <c:v>462</c:v>
                </c:pt>
                <c:pt idx="389">
                  <c:v>372</c:v>
                </c:pt>
                <c:pt idx="390">
                  <c:v>572</c:v>
                </c:pt>
                <c:pt idx="391">
                  <c:v>484</c:v>
                </c:pt>
                <c:pt idx="392">
                  <c:v>605</c:v>
                </c:pt>
                <c:pt idx="393">
                  <c:v>500</c:v>
                </c:pt>
                <c:pt idx="394">
                  <c:v>528</c:v>
                </c:pt>
                <c:pt idx="395">
                  <c:v>738</c:v>
                </c:pt>
                <c:pt idx="396">
                  <c:v>611</c:v>
                </c:pt>
                <c:pt idx="397">
                  <c:v>487</c:v>
                </c:pt>
                <c:pt idx="398">
                  <c:v>580</c:v>
                </c:pt>
                <c:pt idx="399">
                  <c:v>522</c:v>
                </c:pt>
                <c:pt idx="400">
                  <c:v>493</c:v>
                </c:pt>
                <c:pt idx="401">
                  <c:v>475</c:v>
                </c:pt>
                <c:pt idx="402">
                  <c:v>503</c:v>
                </c:pt>
                <c:pt idx="403">
                  <c:v>499</c:v>
                </c:pt>
                <c:pt idx="404">
                  <c:v>534</c:v>
                </c:pt>
                <c:pt idx="405">
                  <c:v>487</c:v>
                </c:pt>
                <c:pt idx="406">
                  <c:v>449</c:v>
                </c:pt>
                <c:pt idx="407">
                  <c:v>523</c:v>
                </c:pt>
                <c:pt idx="408">
                  <c:v>417</c:v>
                </c:pt>
                <c:pt idx="409">
                  <c:v>364</c:v>
                </c:pt>
                <c:pt idx="410">
                  <c:v>436</c:v>
                </c:pt>
                <c:pt idx="411">
                  <c:v>305</c:v>
                </c:pt>
                <c:pt idx="412">
                  <c:v>291</c:v>
                </c:pt>
                <c:pt idx="413">
                  <c:v>297</c:v>
                </c:pt>
                <c:pt idx="414">
                  <c:v>273</c:v>
                </c:pt>
                <c:pt idx="415">
                  <c:v>264</c:v>
                </c:pt>
                <c:pt idx="416">
                  <c:v>346</c:v>
                </c:pt>
                <c:pt idx="417">
                  <c:v>356</c:v>
                </c:pt>
                <c:pt idx="418">
                  <c:v>350</c:v>
                </c:pt>
                <c:pt idx="419">
                  <c:v>198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Sheet1!$G$5</c:f>
              <c:strCache>
                <c:ptCount val="1"/>
                <c:pt idx="0">
                  <c:v>Crude oil</c:v>
                </c:pt>
              </c:strCache>
            </c:strRef>
          </c:tx>
          <c:marker>
            <c:symbol val="none"/>
          </c:marker>
          <c:val>
            <c:numRef>
              <c:f>Sheet1!$B$8:$B$427</c:f>
              <c:numCache>
                <c:formatCode>General</c:formatCode>
                <c:ptCount val="420"/>
                <c:pt idx="0">
                  <c:v>392</c:v>
                </c:pt>
                <c:pt idx="1">
                  <c:v>320</c:v>
                </c:pt>
                <c:pt idx="2">
                  <c:v>500</c:v>
                </c:pt>
                <c:pt idx="3">
                  <c:v>409</c:v>
                </c:pt>
                <c:pt idx="4">
                  <c:v>461</c:v>
                </c:pt>
                <c:pt idx="5">
                  <c:v>526</c:v>
                </c:pt>
                <c:pt idx="6">
                  <c:v>431</c:v>
                </c:pt>
                <c:pt idx="7">
                  <c:v>531</c:v>
                </c:pt>
                <c:pt idx="8">
                  <c:v>586</c:v>
                </c:pt>
                <c:pt idx="9">
                  <c:v>417</c:v>
                </c:pt>
                <c:pt idx="10">
                  <c:v>428</c:v>
                </c:pt>
                <c:pt idx="11">
                  <c:v>491</c:v>
                </c:pt>
                <c:pt idx="12">
                  <c:v>421</c:v>
                </c:pt>
                <c:pt idx="13">
                  <c:v>521</c:v>
                </c:pt>
                <c:pt idx="14">
                  <c:v>376</c:v>
                </c:pt>
                <c:pt idx="15">
                  <c:v>349</c:v>
                </c:pt>
                <c:pt idx="16">
                  <c:v>391</c:v>
                </c:pt>
                <c:pt idx="17">
                  <c:v>421</c:v>
                </c:pt>
                <c:pt idx="18">
                  <c:v>394</c:v>
                </c:pt>
                <c:pt idx="19">
                  <c:v>309</c:v>
                </c:pt>
                <c:pt idx="20">
                  <c:v>282</c:v>
                </c:pt>
                <c:pt idx="21">
                  <c:v>251</c:v>
                </c:pt>
                <c:pt idx="22">
                  <c:v>247</c:v>
                </c:pt>
                <c:pt idx="23">
                  <c:v>248</c:v>
                </c:pt>
                <c:pt idx="24">
                  <c:v>220</c:v>
                </c:pt>
                <c:pt idx="25">
                  <c:v>253</c:v>
                </c:pt>
                <c:pt idx="26">
                  <c:v>119</c:v>
                </c:pt>
                <c:pt idx="27">
                  <c:v>105</c:v>
                </c:pt>
                <c:pt idx="28">
                  <c:v>71</c:v>
                </c:pt>
                <c:pt idx="29">
                  <c:v>104</c:v>
                </c:pt>
                <c:pt idx="30">
                  <c:v>124</c:v>
                </c:pt>
                <c:pt idx="31">
                  <c:v>130</c:v>
                </c:pt>
                <c:pt idx="32">
                  <c:v>138</c:v>
                </c:pt>
                <c:pt idx="33">
                  <c:v>107</c:v>
                </c:pt>
                <c:pt idx="34">
                  <c:v>132</c:v>
                </c:pt>
                <c:pt idx="35">
                  <c:v>109</c:v>
                </c:pt>
                <c:pt idx="36">
                  <c:v>71</c:v>
                </c:pt>
                <c:pt idx="37">
                  <c:v>73</c:v>
                </c:pt>
                <c:pt idx="38">
                  <c:v>67</c:v>
                </c:pt>
                <c:pt idx="39">
                  <c:v>68</c:v>
                </c:pt>
                <c:pt idx="40">
                  <c:v>60</c:v>
                </c:pt>
                <c:pt idx="41">
                  <c:v>77</c:v>
                </c:pt>
                <c:pt idx="42">
                  <c:v>46</c:v>
                </c:pt>
                <c:pt idx="43">
                  <c:v>83</c:v>
                </c:pt>
                <c:pt idx="44">
                  <c:v>41</c:v>
                </c:pt>
                <c:pt idx="45">
                  <c:v>71</c:v>
                </c:pt>
                <c:pt idx="46">
                  <c:v>73</c:v>
                </c:pt>
                <c:pt idx="47">
                  <c:v>78</c:v>
                </c:pt>
                <c:pt idx="48">
                  <c:v>53</c:v>
                </c:pt>
                <c:pt idx="49">
                  <c:v>64</c:v>
                </c:pt>
                <c:pt idx="50">
                  <c:v>51</c:v>
                </c:pt>
                <c:pt idx="51">
                  <c:v>35</c:v>
                </c:pt>
                <c:pt idx="52">
                  <c:v>34</c:v>
                </c:pt>
                <c:pt idx="53">
                  <c:v>73</c:v>
                </c:pt>
                <c:pt idx="54">
                  <c:v>36</c:v>
                </c:pt>
                <c:pt idx="55">
                  <c:v>37</c:v>
                </c:pt>
                <c:pt idx="56">
                  <c:v>41</c:v>
                </c:pt>
                <c:pt idx="57">
                  <c:v>36</c:v>
                </c:pt>
                <c:pt idx="58">
                  <c:v>30</c:v>
                </c:pt>
                <c:pt idx="59">
                  <c:v>72</c:v>
                </c:pt>
                <c:pt idx="60">
                  <c:v>40</c:v>
                </c:pt>
                <c:pt idx="61">
                  <c:v>32</c:v>
                </c:pt>
                <c:pt idx="62">
                  <c:v>23</c:v>
                </c:pt>
                <c:pt idx="63">
                  <c:v>61</c:v>
                </c:pt>
                <c:pt idx="64">
                  <c:v>36</c:v>
                </c:pt>
                <c:pt idx="65">
                  <c:v>69</c:v>
                </c:pt>
                <c:pt idx="66">
                  <c:v>31</c:v>
                </c:pt>
                <c:pt idx="67">
                  <c:v>36</c:v>
                </c:pt>
                <c:pt idx="68">
                  <c:v>37</c:v>
                </c:pt>
                <c:pt idx="69">
                  <c:v>45</c:v>
                </c:pt>
                <c:pt idx="70">
                  <c:v>58</c:v>
                </c:pt>
                <c:pt idx="71">
                  <c:v>33</c:v>
                </c:pt>
                <c:pt idx="72">
                  <c:v>65</c:v>
                </c:pt>
                <c:pt idx="73">
                  <c:v>46</c:v>
                </c:pt>
                <c:pt idx="74">
                  <c:v>72</c:v>
                </c:pt>
                <c:pt idx="75">
                  <c:v>42</c:v>
                </c:pt>
                <c:pt idx="76">
                  <c:v>35</c:v>
                </c:pt>
                <c:pt idx="77">
                  <c:v>31</c:v>
                </c:pt>
                <c:pt idx="78">
                  <c:v>57</c:v>
                </c:pt>
                <c:pt idx="79">
                  <c:v>53</c:v>
                </c:pt>
                <c:pt idx="80">
                  <c:v>27</c:v>
                </c:pt>
                <c:pt idx="81">
                  <c:v>30</c:v>
                </c:pt>
                <c:pt idx="82">
                  <c:v>30</c:v>
                </c:pt>
                <c:pt idx="83">
                  <c:v>36</c:v>
                </c:pt>
                <c:pt idx="84">
                  <c:v>46</c:v>
                </c:pt>
                <c:pt idx="85">
                  <c:v>31</c:v>
                </c:pt>
                <c:pt idx="86">
                  <c:v>43</c:v>
                </c:pt>
                <c:pt idx="87">
                  <c:v>39</c:v>
                </c:pt>
                <c:pt idx="88">
                  <c:v>40</c:v>
                </c:pt>
                <c:pt idx="89">
                  <c:v>29</c:v>
                </c:pt>
                <c:pt idx="90">
                  <c:v>22</c:v>
                </c:pt>
                <c:pt idx="91">
                  <c:v>19</c:v>
                </c:pt>
                <c:pt idx="92">
                  <c:v>14</c:v>
                </c:pt>
                <c:pt idx="93">
                  <c:v>29</c:v>
                </c:pt>
                <c:pt idx="94">
                  <c:v>20</c:v>
                </c:pt>
                <c:pt idx="95">
                  <c:v>12</c:v>
                </c:pt>
                <c:pt idx="96">
                  <c:v>20</c:v>
                </c:pt>
                <c:pt idx="97">
                  <c:v>20</c:v>
                </c:pt>
                <c:pt idx="98">
                  <c:v>11</c:v>
                </c:pt>
                <c:pt idx="99">
                  <c:v>34</c:v>
                </c:pt>
                <c:pt idx="100">
                  <c:v>42</c:v>
                </c:pt>
                <c:pt idx="101">
                  <c:v>27</c:v>
                </c:pt>
                <c:pt idx="102">
                  <c:v>52</c:v>
                </c:pt>
                <c:pt idx="103">
                  <c:v>36</c:v>
                </c:pt>
                <c:pt idx="104">
                  <c:v>19</c:v>
                </c:pt>
                <c:pt idx="105">
                  <c:v>34</c:v>
                </c:pt>
                <c:pt idx="106">
                  <c:v>25</c:v>
                </c:pt>
                <c:pt idx="107">
                  <c:v>9</c:v>
                </c:pt>
                <c:pt idx="108">
                  <c:v>27</c:v>
                </c:pt>
                <c:pt idx="109">
                  <c:v>24</c:v>
                </c:pt>
                <c:pt idx="110">
                  <c:v>37</c:v>
                </c:pt>
                <c:pt idx="111">
                  <c:v>21</c:v>
                </c:pt>
                <c:pt idx="112">
                  <c:v>15</c:v>
                </c:pt>
                <c:pt idx="113">
                  <c:v>13</c:v>
                </c:pt>
                <c:pt idx="114">
                  <c:v>33</c:v>
                </c:pt>
                <c:pt idx="115">
                  <c:v>27</c:v>
                </c:pt>
                <c:pt idx="116">
                  <c:v>26</c:v>
                </c:pt>
                <c:pt idx="117">
                  <c:v>29</c:v>
                </c:pt>
                <c:pt idx="118">
                  <c:v>15</c:v>
                </c:pt>
                <c:pt idx="119">
                  <c:v>27</c:v>
                </c:pt>
                <c:pt idx="120">
                  <c:v>24</c:v>
                </c:pt>
                <c:pt idx="121">
                  <c:v>48</c:v>
                </c:pt>
                <c:pt idx="122">
                  <c:v>17</c:v>
                </c:pt>
                <c:pt idx="123">
                  <c:v>24</c:v>
                </c:pt>
                <c:pt idx="124">
                  <c:v>17</c:v>
                </c:pt>
                <c:pt idx="125">
                  <c:v>34</c:v>
                </c:pt>
                <c:pt idx="126">
                  <c:v>21</c:v>
                </c:pt>
                <c:pt idx="127">
                  <c:v>55</c:v>
                </c:pt>
                <c:pt idx="128">
                  <c:v>45</c:v>
                </c:pt>
                <c:pt idx="129">
                  <c:v>36</c:v>
                </c:pt>
                <c:pt idx="130">
                  <c:v>19</c:v>
                </c:pt>
                <c:pt idx="131">
                  <c:v>40</c:v>
                </c:pt>
                <c:pt idx="132">
                  <c:v>30</c:v>
                </c:pt>
                <c:pt idx="133">
                  <c:v>42</c:v>
                </c:pt>
                <c:pt idx="134">
                  <c:v>25</c:v>
                </c:pt>
                <c:pt idx="135">
                  <c:v>35</c:v>
                </c:pt>
                <c:pt idx="136">
                  <c:v>13</c:v>
                </c:pt>
                <c:pt idx="137">
                  <c:v>18</c:v>
                </c:pt>
                <c:pt idx="138">
                  <c:v>45</c:v>
                </c:pt>
                <c:pt idx="139">
                  <c:v>26</c:v>
                </c:pt>
                <c:pt idx="140">
                  <c:v>55</c:v>
                </c:pt>
                <c:pt idx="141">
                  <c:v>19</c:v>
                </c:pt>
                <c:pt idx="142">
                  <c:v>8</c:v>
                </c:pt>
                <c:pt idx="143">
                  <c:v>6</c:v>
                </c:pt>
                <c:pt idx="144">
                  <c:v>4</c:v>
                </c:pt>
                <c:pt idx="145">
                  <c:v>21</c:v>
                </c:pt>
                <c:pt idx="146">
                  <c:v>14</c:v>
                </c:pt>
                <c:pt idx="147">
                  <c:v>3</c:v>
                </c:pt>
                <c:pt idx="148">
                  <c:v>4</c:v>
                </c:pt>
                <c:pt idx="149">
                  <c:v>7</c:v>
                </c:pt>
                <c:pt idx="150">
                  <c:v>45</c:v>
                </c:pt>
                <c:pt idx="151">
                  <c:v>15</c:v>
                </c:pt>
                <c:pt idx="152">
                  <c:v>12</c:v>
                </c:pt>
                <c:pt idx="153">
                  <c:v>10</c:v>
                </c:pt>
                <c:pt idx="154">
                  <c:v>5</c:v>
                </c:pt>
                <c:pt idx="155">
                  <c:v>10</c:v>
                </c:pt>
                <c:pt idx="156">
                  <c:v>2</c:v>
                </c:pt>
                <c:pt idx="157">
                  <c:v>10</c:v>
                </c:pt>
                <c:pt idx="158">
                  <c:v>4</c:v>
                </c:pt>
                <c:pt idx="159">
                  <c:v>7</c:v>
                </c:pt>
                <c:pt idx="160">
                  <c:v>9</c:v>
                </c:pt>
                <c:pt idx="161">
                  <c:v>33</c:v>
                </c:pt>
                <c:pt idx="162">
                  <c:v>5</c:v>
                </c:pt>
                <c:pt idx="163">
                  <c:v>7</c:v>
                </c:pt>
                <c:pt idx="164">
                  <c:v>8</c:v>
                </c:pt>
                <c:pt idx="165">
                  <c:v>8</c:v>
                </c:pt>
                <c:pt idx="166">
                  <c:v>4</c:v>
                </c:pt>
                <c:pt idx="167">
                  <c:v>11</c:v>
                </c:pt>
                <c:pt idx="168">
                  <c:v>12</c:v>
                </c:pt>
                <c:pt idx="169">
                  <c:v>9</c:v>
                </c:pt>
                <c:pt idx="170">
                  <c:v>11</c:v>
                </c:pt>
                <c:pt idx="171">
                  <c:v>8</c:v>
                </c:pt>
                <c:pt idx="172">
                  <c:v>28</c:v>
                </c:pt>
                <c:pt idx="173">
                  <c:v>11</c:v>
                </c:pt>
                <c:pt idx="174">
                  <c:v>15</c:v>
                </c:pt>
                <c:pt idx="175">
                  <c:v>64</c:v>
                </c:pt>
                <c:pt idx="176">
                  <c:v>5</c:v>
                </c:pt>
                <c:pt idx="177">
                  <c:v>37</c:v>
                </c:pt>
                <c:pt idx="178">
                  <c:v>24</c:v>
                </c:pt>
                <c:pt idx="179">
                  <c:v>18</c:v>
                </c:pt>
                <c:pt idx="180">
                  <c:v>16</c:v>
                </c:pt>
                <c:pt idx="181">
                  <c:v>2</c:v>
                </c:pt>
                <c:pt idx="182">
                  <c:v>9</c:v>
                </c:pt>
                <c:pt idx="183">
                  <c:v>23</c:v>
                </c:pt>
                <c:pt idx="184">
                  <c:v>17</c:v>
                </c:pt>
                <c:pt idx="185">
                  <c:v>15</c:v>
                </c:pt>
                <c:pt idx="186">
                  <c:v>9</c:v>
                </c:pt>
                <c:pt idx="187">
                  <c:v>34</c:v>
                </c:pt>
                <c:pt idx="188">
                  <c:v>124</c:v>
                </c:pt>
                <c:pt idx="189">
                  <c:v>144</c:v>
                </c:pt>
                <c:pt idx="190">
                  <c:v>30</c:v>
                </c:pt>
                <c:pt idx="191">
                  <c:v>176</c:v>
                </c:pt>
                <c:pt idx="192">
                  <c:v>133</c:v>
                </c:pt>
                <c:pt idx="193">
                  <c:v>83</c:v>
                </c:pt>
                <c:pt idx="194">
                  <c:v>56</c:v>
                </c:pt>
                <c:pt idx="195">
                  <c:v>27</c:v>
                </c:pt>
                <c:pt idx="196">
                  <c:v>132</c:v>
                </c:pt>
                <c:pt idx="197">
                  <c:v>120</c:v>
                </c:pt>
                <c:pt idx="198">
                  <c:v>123</c:v>
                </c:pt>
                <c:pt idx="199">
                  <c:v>88</c:v>
                </c:pt>
                <c:pt idx="200">
                  <c:v>332</c:v>
                </c:pt>
                <c:pt idx="201">
                  <c:v>95</c:v>
                </c:pt>
                <c:pt idx="202">
                  <c:v>119</c:v>
                </c:pt>
                <c:pt idx="203">
                  <c:v>107</c:v>
                </c:pt>
                <c:pt idx="204">
                  <c:v>90</c:v>
                </c:pt>
                <c:pt idx="205">
                  <c:v>60</c:v>
                </c:pt>
                <c:pt idx="206">
                  <c:v>87</c:v>
                </c:pt>
                <c:pt idx="207">
                  <c:v>34</c:v>
                </c:pt>
                <c:pt idx="208">
                  <c:v>51</c:v>
                </c:pt>
                <c:pt idx="209">
                  <c:v>104</c:v>
                </c:pt>
                <c:pt idx="210">
                  <c:v>63</c:v>
                </c:pt>
                <c:pt idx="211">
                  <c:v>144</c:v>
                </c:pt>
                <c:pt idx="212">
                  <c:v>163</c:v>
                </c:pt>
                <c:pt idx="213">
                  <c:v>99</c:v>
                </c:pt>
                <c:pt idx="214">
                  <c:v>197</c:v>
                </c:pt>
                <c:pt idx="215">
                  <c:v>231</c:v>
                </c:pt>
                <c:pt idx="216">
                  <c:v>131</c:v>
                </c:pt>
                <c:pt idx="217">
                  <c:v>32</c:v>
                </c:pt>
                <c:pt idx="218">
                  <c:v>152</c:v>
                </c:pt>
                <c:pt idx="219">
                  <c:v>122</c:v>
                </c:pt>
                <c:pt idx="220">
                  <c:v>110</c:v>
                </c:pt>
                <c:pt idx="221">
                  <c:v>70</c:v>
                </c:pt>
                <c:pt idx="222">
                  <c:v>57</c:v>
                </c:pt>
                <c:pt idx="223">
                  <c:v>26</c:v>
                </c:pt>
                <c:pt idx="224">
                  <c:v>92</c:v>
                </c:pt>
                <c:pt idx="225">
                  <c:v>136</c:v>
                </c:pt>
                <c:pt idx="226">
                  <c:v>229</c:v>
                </c:pt>
                <c:pt idx="227">
                  <c:v>141</c:v>
                </c:pt>
                <c:pt idx="228">
                  <c:v>96</c:v>
                </c:pt>
                <c:pt idx="229">
                  <c:v>172</c:v>
                </c:pt>
                <c:pt idx="230">
                  <c:v>134</c:v>
                </c:pt>
                <c:pt idx="231">
                  <c:v>147</c:v>
                </c:pt>
                <c:pt idx="232">
                  <c:v>44</c:v>
                </c:pt>
                <c:pt idx="233">
                  <c:v>139</c:v>
                </c:pt>
                <c:pt idx="234">
                  <c:v>130</c:v>
                </c:pt>
                <c:pt idx="235">
                  <c:v>37</c:v>
                </c:pt>
                <c:pt idx="236">
                  <c:v>148</c:v>
                </c:pt>
                <c:pt idx="237">
                  <c:v>94</c:v>
                </c:pt>
                <c:pt idx="238">
                  <c:v>92</c:v>
                </c:pt>
                <c:pt idx="239">
                  <c:v>89</c:v>
                </c:pt>
                <c:pt idx="240">
                  <c:v>127</c:v>
                </c:pt>
                <c:pt idx="241">
                  <c:v>118</c:v>
                </c:pt>
                <c:pt idx="242">
                  <c:v>50</c:v>
                </c:pt>
                <c:pt idx="243">
                  <c:v>74</c:v>
                </c:pt>
                <c:pt idx="244">
                  <c:v>61</c:v>
                </c:pt>
                <c:pt idx="245">
                  <c:v>103</c:v>
                </c:pt>
                <c:pt idx="246">
                  <c:v>101</c:v>
                </c:pt>
                <c:pt idx="247">
                  <c:v>73</c:v>
                </c:pt>
                <c:pt idx="248">
                  <c:v>155</c:v>
                </c:pt>
                <c:pt idx="249">
                  <c:v>68</c:v>
                </c:pt>
                <c:pt idx="250">
                  <c:v>95</c:v>
                </c:pt>
                <c:pt idx="251">
                  <c:v>113</c:v>
                </c:pt>
                <c:pt idx="252">
                  <c:v>118</c:v>
                </c:pt>
                <c:pt idx="253">
                  <c:v>102</c:v>
                </c:pt>
                <c:pt idx="254">
                  <c:v>138</c:v>
                </c:pt>
                <c:pt idx="255">
                  <c:v>61</c:v>
                </c:pt>
                <c:pt idx="256">
                  <c:v>72</c:v>
                </c:pt>
                <c:pt idx="257">
                  <c:v>84</c:v>
                </c:pt>
                <c:pt idx="258">
                  <c:v>107</c:v>
                </c:pt>
                <c:pt idx="259">
                  <c:v>118</c:v>
                </c:pt>
                <c:pt idx="260">
                  <c:v>120</c:v>
                </c:pt>
                <c:pt idx="261">
                  <c:v>41</c:v>
                </c:pt>
                <c:pt idx="262">
                  <c:v>116</c:v>
                </c:pt>
                <c:pt idx="263">
                  <c:v>110</c:v>
                </c:pt>
                <c:pt idx="264">
                  <c:v>63</c:v>
                </c:pt>
                <c:pt idx="265">
                  <c:v>67</c:v>
                </c:pt>
                <c:pt idx="266">
                  <c:v>62</c:v>
                </c:pt>
                <c:pt idx="267">
                  <c:v>107</c:v>
                </c:pt>
                <c:pt idx="268">
                  <c:v>55</c:v>
                </c:pt>
                <c:pt idx="269">
                  <c:v>62</c:v>
                </c:pt>
                <c:pt idx="270">
                  <c:v>150</c:v>
                </c:pt>
                <c:pt idx="271">
                  <c:v>112</c:v>
                </c:pt>
                <c:pt idx="272">
                  <c:v>73</c:v>
                </c:pt>
                <c:pt idx="273">
                  <c:v>139</c:v>
                </c:pt>
                <c:pt idx="274">
                  <c:v>166</c:v>
                </c:pt>
                <c:pt idx="275">
                  <c:v>129</c:v>
                </c:pt>
                <c:pt idx="276">
                  <c:v>107</c:v>
                </c:pt>
                <c:pt idx="277">
                  <c:v>111</c:v>
                </c:pt>
                <c:pt idx="278">
                  <c:v>106</c:v>
                </c:pt>
                <c:pt idx="279">
                  <c:v>68</c:v>
                </c:pt>
                <c:pt idx="280">
                  <c:v>133</c:v>
                </c:pt>
                <c:pt idx="281">
                  <c:v>53</c:v>
                </c:pt>
                <c:pt idx="282">
                  <c:v>107</c:v>
                </c:pt>
                <c:pt idx="283">
                  <c:v>106</c:v>
                </c:pt>
                <c:pt idx="284">
                  <c:v>23</c:v>
                </c:pt>
                <c:pt idx="285">
                  <c:v>105</c:v>
                </c:pt>
                <c:pt idx="286">
                  <c:v>22</c:v>
                </c:pt>
                <c:pt idx="287">
                  <c:v>118</c:v>
                </c:pt>
                <c:pt idx="288">
                  <c:v>133</c:v>
                </c:pt>
                <c:pt idx="289">
                  <c:v>126</c:v>
                </c:pt>
                <c:pt idx="290">
                  <c:v>92</c:v>
                </c:pt>
                <c:pt idx="291">
                  <c:v>109</c:v>
                </c:pt>
                <c:pt idx="292">
                  <c:v>55</c:v>
                </c:pt>
                <c:pt idx="293">
                  <c:v>139</c:v>
                </c:pt>
                <c:pt idx="294">
                  <c:v>78</c:v>
                </c:pt>
                <c:pt idx="295">
                  <c:v>165</c:v>
                </c:pt>
                <c:pt idx="296">
                  <c:v>162</c:v>
                </c:pt>
                <c:pt idx="297">
                  <c:v>137</c:v>
                </c:pt>
                <c:pt idx="298">
                  <c:v>152</c:v>
                </c:pt>
                <c:pt idx="299">
                  <c:v>50</c:v>
                </c:pt>
                <c:pt idx="300">
                  <c:v>162</c:v>
                </c:pt>
                <c:pt idx="301">
                  <c:v>137</c:v>
                </c:pt>
                <c:pt idx="302">
                  <c:v>104</c:v>
                </c:pt>
                <c:pt idx="303">
                  <c:v>68</c:v>
                </c:pt>
                <c:pt idx="304">
                  <c:v>64</c:v>
                </c:pt>
                <c:pt idx="305">
                  <c:v>89</c:v>
                </c:pt>
                <c:pt idx="306">
                  <c:v>88</c:v>
                </c:pt>
                <c:pt idx="307">
                  <c:v>112</c:v>
                </c:pt>
                <c:pt idx="308">
                  <c:v>111</c:v>
                </c:pt>
                <c:pt idx="309">
                  <c:v>132</c:v>
                </c:pt>
                <c:pt idx="310">
                  <c:v>102</c:v>
                </c:pt>
                <c:pt idx="311">
                  <c:v>132</c:v>
                </c:pt>
                <c:pt idx="312">
                  <c:v>247</c:v>
                </c:pt>
                <c:pt idx="313">
                  <c:v>120</c:v>
                </c:pt>
                <c:pt idx="314">
                  <c:v>61</c:v>
                </c:pt>
                <c:pt idx="315">
                  <c:v>32</c:v>
                </c:pt>
                <c:pt idx="316">
                  <c:v>162</c:v>
                </c:pt>
                <c:pt idx="317">
                  <c:v>69</c:v>
                </c:pt>
                <c:pt idx="318">
                  <c:v>243</c:v>
                </c:pt>
                <c:pt idx="319">
                  <c:v>131</c:v>
                </c:pt>
                <c:pt idx="320">
                  <c:v>139</c:v>
                </c:pt>
                <c:pt idx="321">
                  <c:v>156</c:v>
                </c:pt>
                <c:pt idx="322">
                  <c:v>208</c:v>
                </c:pt>
                <c:pt idx="323">
                  <c:v>137</c:v>
                </c:pt>
                <c:pt idx="324">
                  <c:v>129</c:v>
                </c:pt>
                <c:pt idx="325">
                  <c:v>148</c:v>
                </c:pt>
                <c:pt idx="326">
                  <c:v>166</c:v>
                </c:pt>
                <c:pt idx="327">
                  <c:v>119</c:v>
                </c:pt>
                <c:pt idx="328">
                  <c:v>152</c:v>
                </c:pt>
                <c:pt idx="329">
                  <c:v>186</c:v>
                </c:pt>
                <c:pt idx="330">
                  <c:v>138</c:v>
                </c:pt>
                <c:pt idx="331">
                  <c:v>138</c:v>
                </c:pt>
                <c:pt idx="332">
                  <c:v>114</c:v>
                </c:pt>
                <c:pt idx="333">
                  <c:v>213</c:v>
                </c:pt>
                <c:pt idx="334">
                  <c:v>146</c:v>
                </c:pt>
                <c:pt idx="335">
                  <c:v>206</c:v>
                </c:pt>
                <c:pt idx="336">
                  <c:v>220</c:v>
                </c:pt>
                <c:pt idx="337">
                  <c:v>164</c:v>
                </c:pt>
                <c:pt idx="338">
                  <c:v>84</c:v>
                </c:pt>
                <c:pt idx="339">
                  <c:v>116</c:v>
                </c:pt>
                <c:pt idx="340">
                  <c:v>141</c:v>
                </c:pt>
                <c:pt idx="341">
                  <c:v>149</c:v>
                </c:pt>
                <c:pt idx="342">
                  <c:v>116</c:v>
                </c:pt>
                <c:pt idx="343">
                  <c:v>69</c:v>
                </c:pt>
                <c:pt idx="344">
                  <c:v>247</c:v>
                </c:pt>
                <c:pt idx="345">
                  <c:v>150</c:v>
                </c:pt>
                <c:pt idx="346">
                  <c:v>284</c:v>
                </c:pt>
                <c:pt idx="347">
                  <c:v>84</c:v>
                </c:pt>
                <c:pt idx="348">
                  <c:v>159</c:v>
                </c:pt>
                <c:pt idx="349">
                  <c:v>115</c:v>
                </c:pt>
                <c:pt idx="350">
                  <c:v>151</c:v>
                </c:pt>
                <c:pt idx="351">
                  <c:v>161</c:v>
                </c:pt>
                <c:pt idx="352">
                  <c:v>233</c:v>
                </c:pt>
                <c:pt idx="353">
                  <c:v>65</c:v>
                </c:pt>
                <c:pt idx="354">
                  <c:v>240</c:v>
                </c:pt>
                <c:pt idx="355">
                  <c:v>98</c:v>
                </c:pt>
                <c:pt idx="356">
                  <c:v>94</c:v>
                </c:pt>
                <c:pt idx="357">
                  <c:v>212</c:v>
                </c:pt>
                <c:pt idx="358">
                  <c:v>162</c:v>
                </c:pt>
                <c:pt idx="359">
                  <c:v>159</c:v>
                </c:pt>
                <c:pt idx="360">
                  <c:v>197</c:v>
                </c:pt>
                <c:pt idx="361">
                  <c:v>286</c:v>
                </c:pt>
                <c:pt idx="362">
                  <c:v>123</c:v>
                </c:pt>
                <c:pt idx="363">
                  <c:v>188</c:v>
                </c:pt>
                <c:pt idx="364">
                  <c:v>241</c:v>
                </c:pt>
                <c:pt idx="365">
                  <c:v>154</c:v>
                </c:pt>
                <c:pt idx="366">
                  <c:v>226</c:v>
                </c:pt>
                <c:pt idx="367">
                  <c:v>250</c:v>
                </c:pt>
                <c:pt idx="368">
                  <c:v>236</c:v>
                </c:pt>
                <c:pt idx="369">
                  <c:v>189</c:v>
                </c:pt>
                <c:pt idx="370">
                  <c:v>221</c:v>
                </c:pt>
                <c:pt idx="371">
                  <c:v>144</c:v>
                </c:pt>
                <c:pt idx="372">
                  <c:v>185</c:v>
                </c:pt>
                <c:pt idx="373">
                  <c:v>202</c:v>
                </c:pt>
                <c:pt idx="374">
                  <c:v>141</c:v>
                </c:pt>
                <c:pt idx="375">
                  <c:v>162</c:v>
                </c:pt>
                <c:pt idx="376">
                  <c:v>190</c:v>
                </c:pt>
                <c:pt idx="377">
                  <c:v>108</c:v>
                </c:pt>
                <c:pt idx="378">
                  <c:v>222</c:v>
                </c:pt>
                <c:pt idx="379">
                  <c:v>219</c:v>
                </c:pt>
                <c:pt idx="380">
                  <c:v>172</c:v>
                </c:pt>
                <c:pt idx="381">
                  <c:v>236</c:v>
                </c:pt>
                <c:pt idx="382">
                  <c:v>185</c:v>
                </c:pt>
                <c:pt idx="383">
                  <c:v>153</c:v>
                </c:pt>
                <c:pt idx="384">
                  <c:v>95</c:v>
                </c:pt>
                <c:pt idx="385">
                  <c:v>186</c:v>
                </c:pt>
                <c:pt idx="386">
                  <c:v>140</c:v>
                </c:pt>
                <c:pt idx="387">
                  <c:v>177</c:v>
                </c:pt>
                <c:pt idx="388">
                  <c:v>172</c:v>
                </c:pt>
                <c:pt idx="389">
                  <c:v>145</c:v>
                </c:pt>
                <c:pt idx="390">
                  <c:v>144</c:v>
                </c:pt>
                <c:pt idx="391">
                  <c:v>280</c:v>
                </c:pt>
                <c:pt idx="392">
                  <c:v>88</c:v>
                </c:pt>
                <c:pt idx="393">
                  <c:v>174</c:v>
                </c:pt>
                <c:pt idx="394">
                  <c:v>262</c:v>
                </c:pt>
                <c:pt idx="395">
                  <c:v>117</c:v>
                </c:pt>
                <c:pt idx="396">
                  <c:v>193</c:v>
                </c:pt>
                <c:pt idx="397">
                  <c:v>262</c:v>
                </c:pt>
                <c:pt idx="398">
                  <c:v>270</c:v>
                </c:pt>
                <c:pt idx="399">
                  <c:v>184</c:v>
                </c:pt>
                <c:pt idx="400">
                  <c:v>304</c:v>
                </c:pt>
                <c:pt idx="401">
                  <c:v>229</c:v>
                </c:pt>
                <c:pt idx="402">
                  <c:v>94</c:v>
                </c:pt>
                <c:pt idx="403">
                  <c:v>262</c:v>
                </c:pt>
                <c:pt idx="404">
                  <c:v>174</c:v>
                </c:pt>
                <c:pt idx="405">
                  <c:v>321</c:v>
                </c:pt>
                <c:pt idx="406">
                  <c:v>304</c:v>
                </c:pt>
                <c:pt idx="407">
                  <c:v>238</c:v>
                </c:pt>
                <c:pt idx="408">
                  <c:v>189</c:v>
                </c:pt>
                <c:pt idx="409">
                  <c:v>278</c:v>
                </c:pt>
                <c:pt idx="410">
                  <c:v>226</c:v>
                </c:pt>
                <c:pt idx="411">
                  <c:v>194</c:v>
                </c:pt>
                <c:pt idx="412">
                  <c:v>204</c:v>
                </c:pt>
                <c:pt idx="413">
                  <c:v>257</c:v>
                </c:pt>
                <c:pt idx="414">
                  <c:v>123</c:v>
                </c:pt>
                <c:pt idx="415">
                  <c:v>312</c:v>
                </c:pt>
                <c:pt idx="416">
                  <c:v>198</c:v>
                </c:pt>
                <c:pt idx="417">
                  <c:v>210</c:v>
                </c:pt>
                <c:pt idx="418">
                  <c:v>198</c:v>
                </c:pt>
                <c:pt idx="419">
                  <c:v>339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0685808"/>
        <c:axId val="300686368"/>
      </c:lineChart>
      <c:dateAx>
        <c:axId val="300685808"/>
        <c:scaling>
          <c:orientation val="minMax"/>
          <c:min val="38353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crossAx val="300686368"/>
        <c:crosses val="autoZero"/>
        <c:auto val="1"/>
        <c:lblOffset val="100"/>
        <c:baseTimeUnit val="months"/>
      </c:dateAx>
      <c:valAx>
        <c:axId val="30068636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#,##0.0" sourceLinked="0"/>
        <c:majorTickMark val="out"/>
        <c:minorTickMark val="none"/>
        <c:tickLblPos val="nextTo"/>
        <c:spPr>
          <a:ln>
            <a:noFill/>
          </a:ln>
        </c:spPr>
        <c:crossAx val="300685808"/>
        <c:crosses val="autoZero"/>
        <c:crossBetween val="between"/>
        <c:dispUnits>
          <c:builtInUnit val="thousands"/>
        </c:dispUnits>
      </c:valAx>
    </c:plotArea>
    <c:legend>
      <c:legendPos val="r"/>
      <c:layout>
        <c:manualLayout>
          <c:xMode val="edge"/>
          <c:yMode val="edge"/>
          <c:x val="0.59831646044244469"/>
          <c:y val="0.40396723630295084"/>
          <c:w val="0.21279465066866643"/>
          <c:h val="0.15905850339959254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absSizeAnchor xmlns:cdr="http://schemas.openxmlformats.org/drawingml/2006/chartDrawing">
    <cdr:from>
      <cdr:x>0.47931</cdr:x>
      <cdr:y>0.03823</cdr:y>
    </cdr:from>
    <cdr:ext cx="989094" cy="697533"/>
    <cdr:sp macro="" textlink="">
      <cdr:nvSpPr>
        <cdr:cNvPr id="6" name="TextBox 5"/>
        <cdr:cNvSpPr txBox="1">
          <a:spLocks xmlns:a="http://schemas.openxmlformats.org/drawingml/2006/main" noChangeAspect="1"/>
        </cdr:cNvSpPr>
      </cdr:nvSpPr>
      <cdr:spPr>
        <a:xfrm xmlns:a="http://schemas.openxmlformats.org/drawingml/2006/main">
          <a:off x="3844090" y="119573"/>
          <a:ext cx="989094" cy="6975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>
              <a:latin typeface="Arial" pitchFamily="34" charset="0"/>
              <a:cs typeface="Arial" pitchFamily="34" charset="0"/>
            </a:rPr>
            <a:t>Forecast</a:t>
          </a:r>
        </a:p>
      </cdr:txBody>
    </cdr:sp>
  </cdr:abs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D25893-A83F-48CE-B658-2412045A40A5}" type="datetimeFigureOut">
              <a:rPr lang="en-US"/>
              <a:pPr>
                <a:defRPr/>
              </a:pPr>
              <a:t>3/7/2016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1D3A1A-398C-4278-B50A-5F8985FF03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374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5DD0C8-C8A1-48F2-871C-E859113BC4F1}" type="datetimeFigureOut">
              <a:rPr lang="en-US"/>
              <a:pPr>
                <a:defRPr/>
              </a:pPr>
              <a:t>3/7/2016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5"/>
            <a:ext cx="5607050" cy="4183063"/>
          </a:xfrm>
          <a:prstGeom prst="rect">
            <a:avLst/>
          </a:prstGeom>
        </p:spPr>
        <p:txBody>
          <a:bodyPr vert="horz" lIns="93150" tIns="46576" rIns="93150" bIns="465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049336-6624-4A1E-9498-510DC43D0C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5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608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1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450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7" name="Picture 11" descr="icon_row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87963"/>
            <a:ext cx="7772400" cy="102870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</a:t>
            </a:r>
            <a:br>
              <a:rPr lang="en-US" dirty="0" smtClean="0"/>
            </a:br>
            <a:r>
              <a:rPr lang="en-US" dirty="0" smtClean="0"/>
              <a:t>text.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311965"/>
            <a:ext cx="8001000" cy="3077154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95344" cy="41148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262271"/>
            <a:ext cx="8001000" cy="312685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7624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40140"/>
            <a:ext cx="4005072" cy="41148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834888"/>
            <a:ext cx="8001000" cy="355423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pic>
        <p:nvPicPr>
          <p:cNvPr id="14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630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4887"/>
            <a:ext cx="8001000" cy="341707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8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2384546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776288" y="4789379"/>
            <a:ext cx="4030662" cy="32316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73882" y="4962525"/>
            <a:ext cx="21431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7963"/>
            <a:ext cx="7772400" cy="54864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507085"/>
            <a:ext cx="7388352" cy="106299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991467"/>
            <a:ext cx="7388352" cy="63093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i="1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Subhead – Click to edit</a:t>
            </a:r>
          </a:p>
        </p:txBody>
      </p:sp>
      <p:pic>
        <p:nvPicPr>
          <p:cNvPr id="13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1" descr="icon_row-0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1399" y="1873863"/>
            <a:ext cx="7164449" cy="36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7924801" y="4828781"/>
            <a:ext cx="811213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www.eia.gov</a:t>
            </a:r>
          </a:p>
        </p:txBody>
      </p:sp>
      <p:cxnSp>
        <p:nvCxnSpPr>
          <p:cNvPr id="21" name="Straight Connector 12"/>
          <p:cNvCxnSpPr>
            <a:cxnSpLocks noChangeShapeType="1"/>
          </p:cNvCxnSpPr>
          <p:nvPr userDrawn="1"/>
        </p:nvCxnSpPr>
        <p:spPr bwMode="auto">
          <a:xfrm rot="5400000">
            <a:off x="7757914" y="4904385"/>
            <a:ext cx="136922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2" name="TextBox 14"/>
          <p:cNvSpPr txBox="1">
            <a:spLocks noChangeArrowheads="1"/>
          </p:cNvSpPr>
          <p:nvPr userDrawn="1"/>
        </p:nvSpPr>
        <p:spPr bwMode="auto">
          <a:xfrm>
            <a:off x="5672138" y="4828781"/>
            <a:ext cx="2082800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Independent Statistics &amp; Analysis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79"/>
            <a:ext cx="8001000" cy="761415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63474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4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9513"/>
            <a:ext cx="8001000" cy="75537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891540"/>
            <a:ext cx="3931920" cy="349758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891540"/>
            <a:ext cx="4023360" cy="349758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9574"/>
            <a:ext cx="8001000" cy="76531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292087"/>
            <a:ext cx="3931920" cy="3097033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663440" y="1292087"/>
            <a:ext cx="4023360" cy="3097033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894520"/>
            <a:ext cx="3931920" cy="350851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663440" y="894520"/>
            <a:ext cx="4023360" cy="350851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91440"/>
            <a:ext cx="8001000" cy="74344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7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59636"/>
            <a:ext cx="8229600" cy="1117854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506413" y="4909344"/>
            <a:ext cx="328613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68580"/>
            <a:ext cx="8001000" cy="76630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4772025"/>
            <a:ext cx="391148" cy="270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4842273"/>
            <a:ext cx="210312" cy="210312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2808288" cy="2952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20574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ia_ppt_bottombar.jpg"/>
          <p:cNvPicPr>
            <a:picLocks noChangeAspect="1"/>
          </p:cNvPicPr>
          <p:nvPr/>
        </p:nvPicPr>
        <p:blipFill>
          <a:blip r:embed="rId18" cstate="print"/>
          <a:srcRect t="10667" b="10667"/>
          <a:stretch>
            <a:fillRect/>
          </a:stretch>
        </p:blipFill>
        <p:spPr bwMode="auto">
          <a:xfrm>
            <a:off x="0" y="4669632"/>
            <a:ext cx="9144000" cy="47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69056"/>
          </a:xfrm>
          <a:prstGeom prst="rect">
            <a:avLst/>
          </a:prstGeom>
          <a:solidFill>
            <a:srgbClr val="169DD8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750" y="4793456"/>
            <a:ext cx="2808288" cy="29527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6" r:id="rId1"/>
    <p:sldLayoutId id="2147485257" r:id="rId2"/>
    <p:sldLayoutId id="2147485258" r:id="rId3"/>
    <p:sldLayoutId id="2147485272" r:id="rId4"/>
    <p:sldLayoutId id="2147485260" r:id="rId5"/>
    <p:sldLayoutId id="2147485261" r:id="rId6"/>
    <p:sldLayoutId id="2147485273" r:id="rId7"/>
    <p:sldLayoutId id="2147485262" r:id="rId8"/>
    <p:sldLayoutId id="2147485263" r:id="rId9"/>
    <p:sldLayoutId id="2147485264" r:id="rId10"/>
    <p:sldLayoutId id="2147485265" r:id="rId11"/>
    <p:sldLayoutId id="2147485266" r:id="rId12"/>
    <p:sldLayoutId id="2147485267" r:id="rId13"/>
    <p:sldLayoutId id="2147485268" r:id="rId14"/>
    <p:sldLayoutId id="2147485269" r:id="rId15"/>
    <p:sldLayoutId id="2147485274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ia.gov/todayinenergy" TargetMode="External"/><Relationship Id="rId3" Type="http://schemas.openxmlformats.org/officeDocument/2006/relationships/hyperlink" Target="http://www.eia.gov/" TargetMode="External"/><Relationship Id="rId7" Type="http://schemas.openxmlformats.org/officeDocument/2006/relationships/hyperlink" Target="http://www.eia.gov/me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ia.gov/ieo" TargetMode="External"/><Relationship Id="rId11" Type="http://schemas.openxmlformats.org/officeDocument/2006/relationships/hyperlink" Target="http://www.eia.gov/beta/international/?src=home-b1" TargetMode="External"/><Relationship Id="rId5" Type="http://schemas.openxmlformats.org/officeDocument/2006/relationships/hyperlink" Target="http://www.eia.gov/steo" TargetMode="External"/><Relationship Id="rId10" Type="http://schemas.openxmlformats.org/officeDocument/2006/relationships/hyperlink" Target="http://www.eia.gov/petroleum/drilling/" TargetMode="External"/><Relationship Id="rId4" Type="http://schemas.openxmlformats.org/officeDocument/2006/relationships/hyperlink" Target="http://www.eia.gov/aeo" TargetMode="External"/><Relationship Id="rId9" Type="http://schemas.openxmlformats.org/officeDocument/2006/relationships/hyperlink" Target="http://www.eia.gov/sta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Markets Outlook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For</a:t>
            </a:r>
          </a:p>
          <a:p>
            <a:r>
              <a:rPr lang="en-US" dirty="0" smtClean="0"/>
              <a:t>National Association for Business Economics</a:t>
            </a:r>
          </a:p>
          <a:p>
            <a:r>
              <a:rPr lang="en-US" dirty="0" smtClean="0"/>
              <a:t>March 7, </a:t>
            </a:r>
            <a:r>
              <a:rPr lang="en-US" dirty="0" smtClean="0"/>
              <a:t>2016 </a:t>
            </a:r>
            <a:r>
              <a:rPr lang="en-US" dirty="0" smtClean="0"/>
              <a:t>| Washington, D.C.</a:t>
            </a:r>
          </a:p>
          <a:p>
            <a:endParaRPr lang="en-US" dirty="0" smtClean="0"/>
          </a:p>
          <a:p>
            <a:r>
              <a:rPr lang="en-US" dirty="0" smtClean="0"/>
              <a:t>By</a:t>
            </a:r>
          </a:p>
          <a:p>
            <a:r>
              <a:rPr lang="en-US" dirty="0" smtClean="0"/>
              <a:t>Adam Sieminski, Administrator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45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Placeholder 9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66750" y="1311275"/>
          <a:ext cx="802005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world supply and demand</a:t>
            </a:r>
          </a:p>
          <a:p>
            <a:r>
              <a:rPr lang="en-US" dirty="0" smtClean="0"/>
              <a:t>million barrels per day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800600" y="840140"/>
            <a:ext cx="3808141" cy="411480"/>
          </a:xfrm>
        </p:spPr>
        <p:txBody>
          <a:bodyPr/>
          <a:lstStyle/>
          <a:p>
            <a:r>
              <a:rPr lang="en-US" dirty="0" smtClean="0"/>
              <a:t>implied stock change</a:t>
            </a:r>
          </a:p>
          <a:p>
            <a:r>
              <a:rPr lang="en-US" dirty="0" smtClean="0"/>
              <a:t>million barrels per day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oil inventories are forecast to continue building </a:t>
            </a:r>
            <a:r>
              <a:rPr lang="en-US" dirty="0" smtClean="0"/>
              <a:t>into 2017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Source: EIA, Short-Term Energy Outlook, February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294967295"/>
          </p:nvPr>
        </p:nvSpPr>
        <p:spPr>
          <a:xfrm>
            <a:off x="666750" y="4736306"/>
            <a:ext cx="5314950" cy="342901"/>
          </a:xfrm>
          <a:prstGeom prst="rect">
            <a:avLst/>
          </a:prstGeom>
        </p:spPr>
        <p:txBody>
          <a:bodyPr/>
          <a:lstStyle/>
          <a:p>
            <a:r>
              <a:rPr lang="en-US" sz="1000" i="1" dirty="0" smtClean="0">
                <a:solidFill>
                  <a:schemeClr val="bg1"/>
                </a:solidFill>
              </a:rPr>
              <a:t>National Association for Business Economics | Energy Markets Outlook                                                                                       March 7, 2016</a:t>
            </a:r>
            <a:endParaRPr lang="en-US" sz="1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63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OPEC drives production growth as North American and other non-OPEC production declines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Source: EIA, Short-Term Energy Outlook, February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orld crude oil and liquid fuels production growth</a:t>
            </a:r>
          </a:p>
          <a:p>
            <a:r>
              <a:rPr lang="en-US" dirty="0" smtClean="0"/>
              <a:t>million barrels per day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4762500" cy="295275"/>
          </a:xfrm>
        </p:spPr>
        <p:txBody>
          <a:bodyPr/>
          <a:lstStyle/>
          <a:p>
            <a:pPr>
              <a:defRPr/>
            </a:pPr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00635" y="1262063"/>
          <a:ext cx="8086165" cy="312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431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crude production monthly percent change</a:t>
            </a:r>
          </a:p>
          <a:p>
            <a:r>
              <a:rPr lang="en-US" dirty="0" smtClean="0"/>
              <a:t>twelve month moving average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666750" y="4793456"/>
            <a:ext cx="4705350" cy="2952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lead times and past investment are contributing to growth from the Gulf of Mexico as Lower 48 production declines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Source: EIA, Drilling Productivity Report, </a:t>
            </a:r>
            <a:r>
              <a:rPr lang="en-US" dirty="0" smtClean="0"/>
              <a:t>Short-Term </a:t>
            </a:r>
            <a:r>
              <a:rPr lang="en-US" dirty="0" smtClean="0"/>
              <a:t>Energy Outlook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9" name="Chart Placeholder 8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2680488898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472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Placeholder 9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GDP growth in non-OECD countries </a:t>
            </a:r>
          </a:p>
          <a:p>
            <a:r>
              <a:rPr lang="en-US" dirty="0" smtClean="0"/>
              <a:t>annual expectations by date of forecast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7"/>
          </p:nvPr>
        </p:nvSpPr>
        <p:spPr>
          <a:xfrm>
            <a:off x="666749" y="4793456"/>
            <a:ext cx="4714875" cy="2952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Non-OECD economic growth has been lower than expectations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Source: EIA, Short-Term Energy </a:t>
            </a:r>
            <a:r>
              <a:rPr lang="en-US" dirty="0" smtClean="0"/>
              <a:t>Outlook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8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8276"/>
            <a:ext cx="8001000" cy="647038"/>
          </a:xfrm>
        </p:spPr>
        <p:txBody>
          <a:bodyPr/>
          <a:lstStyle/>
          <a:p>
            <a:r>
              <a:rPr lang="en-US" sz="2200" dirty="0"/>
              <a:t>EIA expects </a:t>
            </a:r>
            <a:r>
              <a:rPr lang="en-US" sz="2200" dirty="0" smtClean="0"/>
              <a:t>WTI oil </a:t>
            </a:r>
            <a:r>
              <a:rPr lang="en-US" sz="2200" dirty="0"/>
              <a:t>prices to remain low compared </a:t>
            </a:r>
            <a:r>
              <a:rPr lang="en-US" sz="2200" dirty="0" smtClean="0"/>
              <a:t>with recent </a:t>
            </a:r>
            <a:r>
              <a:rPr lang="en-US" sz="2200" dirty="0"/>
              <a:t>history, but the market-implied confidence band </a:t>
            </a:r>
            <a:r>
              <a:rPr lang="en-US" sz="2200" dirty="0" smtClean="0"/>
              <a:t>is </a:t>
            </a:r>
            <a:r>
              <a:rPr lang="en-US" sz="2200" dirty="0"/>
              <a:t>very wide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85800" y="4457700"/>
            <a:ext cx="8001000" cy="163996"/>
          </a:xfrm>
        </p:spPr>
        <p:txBody>
          <a:bodyPr/>
          <a:lstStyle/>
          <a:p>
            <a:r>
              <a:rPr lang="en-US" dirty="0"/>
              <a:t>Source: EIA, Short-Term Energy Outlook, </a:t>
            </a:r>
            <a:r>
              <a:rPr lang="en-US" dirty="0" smtClean="0"/>
              <a:t>February 2016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695739" y="768420"/>
            <a:ext cx="4005072" cy="411480"/>
          </a:xfrm>
        </p:spPr>
        <p:txBody>
          <a:bodyPr/>
          <a:lstStyle/>
          <a:p>
            <a:r>
              <a:rPr lang="en-US" dirty="0" smtClean="0"/>
              <a:t>WTI </a:t>
            </a:r>
            <a:r>
              <a:rPr lang="en-US" dirty="0"/>
              <a:t>price</a:t>
            </a:r>
          </a:p>
          <a:p>
            <a:r>
              <a:rPr lang="en-US" dirty="0"/>
              <a:t>dollars per barrel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53112" y="4804949"/>
            <a:ext cx="384175" cy="273844"/>
          </a:xfrm>
        </p:spPr>
        <p:txBody>
          <a:bodyPr/>
          <a:lstStyle/>
          <a:p>
            <a:fld id="{2D80C5C9-96E0-47EC-B500-37C5FE28463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666750" y="4760844"/>
            <a:ext cx="5565085" cy="327888"/>
          </a:xfrm>
        </p:spPr>
        <p:txBody>
          <a:bodyPr/>
          <a:lstStyle/>
          <a:p>
            <a:r>
              <a:rPr lang="en-US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type="chart" sz="quarter" idx="12"/>
            <p:extLst/>
          </p:nvPr>
        </p:nvGraphicFramePr>
        <p:xfrm>
          <a:off x="666750" y="1262063"/>
          <a:ext cx="8020050" cy="312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69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petroleum exports from the United States</a:t>
            </a:r>
          </a:p>
          <a:p>
            <a:r>
              <a:rPr lang="en-US" dirty="0" smtClean="0"/>
              <a:t>million barrels per day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666749" y="4793456"/>
            <a:ext cx="4619625" cy="2952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Crude and petroleum product exports reached record highs in 2015, but price spreads and falling U.S. production may lead to declines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Source: </a:t>
            </a:r>
            <a:r>
              <a:rPr lang="en-US" dirty="0" smtClean="0"/>
              <a:t>EIA, Petroleum Supply Monthly, February 2016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4948DD1-5963-4816-BE5A-05BCCCAC15E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9" name="Chart Placeholder 8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val="4170467126"/>
              </p:ext>
            </p:extLst>
          </p:nvPr>
        </p:nvGraphicFramePr>
        <p:xfrm>
          <a:off x="685800" y="1311275"/>
          <a:ext cx="8001000" cy="3078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207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 more information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685800" y="891540"/>
            <a:ext cx="8001000" cy="375003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U.S. Energy Information Administration home page | </a:t>
            </a:r>
            <a:r>
              <a:rPr lang="en-US" dirty="0" smtClean="0">
                <a:hlinkClick r:id="rId3"/>
              </a:rPr>
              <a:t>www.eia.gov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Annual Energy Outlook | </a:t>
            </a:r>
            <a:r>
              <a:rPr lang="en-US" dirty="0" smtClean="0">
                <a:hlinkClick r:id="rId4"/>
              </a:rPr>
              <a:t>www.eia.gov/aeo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Short-Term Energy Outlook | </a:t>
            </a:r>
            <a:r>
              <a:rPr lang="en-US" dirty="0" smtClean="0">
                <a:hlinkClick r:id="rId5"/>
              </a:rPr>
              <a:t>www.eia.gov/steo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International Energy Outlook | </a:t>
            </a:r>
            <a:r>
              <a:rPr lang="en-US" dirty="0" smtClean="0">
                <a:hlinkClick r:id="rId6"/>
              </a:rPr>
              <a:t>www.eia.gov/ieo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Monthly Energy Review | </a:t>
            </a:r>
            <a:r>
              <a:rPr lang="en-US" dirty="0" smtClean="0">
                <a:hlinkClick r:id="rId7"/>
              </a:rPr>
              <a:t>www.eia.gov/mer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Today in Energy | </a:t>
            </a:r>
            <a:r>
              <a:rPr lang="en-US" dirty="0" smtClean="0">
                <a:hlinkClick r:id="rId8"/>
              </a:rPr>
              <a:t>www.eia.gov/todayinenergy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State Energy Profiles | </a:t>
            </a:r>
            <a:r>
              <a:rPr lang="en-US" dirty="0" smtClean="0">
                <a:hlinkClick r:id="rId9"/>
              </a:rPr>
              <a:t>www.eia.gov/state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Drilling Productivity Report | </a:t>
            </a:r>
            <a:r>
              <a:rPr lang="en-US" dirty="0" smtClean="0">
                <a:hlinkClick r:id="rId10"/>
              </a:rPr>
              <a:t>www.eia.gov/petroleum/drilling/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International Energy Portal | </a:t>
            </a:r>
            <a:r>
              <a:rPr lang="en-US" dirty="0" smtClean="0">
                <a:hlinkClick r:id="rId11"/>
              </a:rPr>
              <a:t>www.eia.gov/beta/international/?src=home-b1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666750" y="4793456"/>
            <a:ext cx="4857750" cy="295275"/>
          </a:xfrm>
        </p:spPr>
        <p:txBody>
          <a:bodyPr/>
          <a:lstStyle/>
          <a:p>
            <a:r>
              <a:rPr lang="en-US" dirty="0" smtClean="0"/>
              <a:t>National Association for Business Economics | Energy Markets Outlook                                                                                       March 7,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663051" y="4814888"/>
            <a:ext cx="384175" cy="273844"/>
          </a:xfrm>
        </p:spPr>
        <p:txBody>
          <a:bodyPr/>
          <a:lstStyle/>
          <a:p>
            <a:fld id="{2D80C5C9-96E0-47EC-B500-37C5FE28463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3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EIA_template_16x9_FINAL</Template>
  <TotalTime>2942</TotalTime>
  <Words>393</Words>
  <Application>Microsoft Office PowerPoint</Application>
  <PresentationFormat>On-screen Show (16:9)</PresentationFormat>
  <Paragraphs>62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eia_template_16x9</vt:lpstr>
      <vt:lpstr>Energy Markets Outlook</vt:lpstr>
      <vt:lpstr>Global oil inventories are forecast to continue building into 2017</vt:lpstr>
      <vt:lpstr>OPEC drives production growth as North American and other non-OPEC production declines</vt:lpstr>
      <vt:lpstr>Long lead times and past investment are contributing to growth from the Gulf of Mexico as Lower 48 production declines</vt:lpstr>
      <vt:lpstr>Non-OECD economic growth has been lower than expectations</vt:lpstr>
      <vt:lpstr>EIA expects WTI oil prices to remain low compared with recent history, but the market-implied confidence band is very wide</vt:lpstr>
      <vt:lpstr>Crude and petroleum product exports reached record highs in 2015, but price spreads and falling U.S. production may lead to declines</vt:lpstr>
      <vt:lpstr>For more information</vt:lpstr>
    </vt:vector>
  </TitlesOfParts>
  <Company>EIA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Markets Outlook</dc:title>
  <dc:creator>Barron, Jeffrey</dc:creator>
  <cp:lastModifiedBy>Barron, Jeffrey</cp:lastModifiedBy>
  <cp:revision>17</cp:revision>
  <cp:lastPrinted>2014-08-29T14:41:04Z</cp:lastPrinted>
  <dcterms:created xsi:type="dcterms:W3CDTF">2016-03-01T18:44:41Z</dcterms:created>
  <dcterms:modified xsi:type="dcterms:W3CDTF">2016-03-07T18:23:29Z</dcterms:modified>
</cp:coreProperties>
</file>