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0"/>
  </p:notesMasterIdLst>
  <p:handoutMasterIdLst>
    <p:handoutMasterId r:id="rId11"/>
  </p:handoutMasterIdLst>
  <p:sldIdLst>
    <p:sldId id="265" r:id="rId2"/>
    <p:sldId id="294" r:id="rId3"/>
    <p:sldId id="288" r:id="rId4"/>
    <p:sldId id="293" r:id="rId5"/>
    <p:sldId id="292" r:id="rId6"/>
    <p:sldId id="285" r:id="rId7"/>
    <p:sldId id="284" r:id="rId8"/>
    <p:sldId id="29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169DD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44" autoAdjust="0"/>
    <p:restoredTop sz="80284" autoAdjust="0"/>
  </p:normalViewPr>
  <p:slideViewPr>
    <p:cSldViewPr snapToGrid="0">
      <p:cViewPr>
        <p:scale>
          <a:sx n="75" d="100"/>
          <a:sy n="75" d="100"/>
        </p:scale>
        <p:origin x="-1056" y="-6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1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ianas01\OES\GL3\Documents\914Survey\Copy%20of%20Copy%20of%20Copy%20of%20914%20good%20graph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Monthly Oklahoma Production Volumes (thousand b/d)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9887521977487602E-2"/>
          <c:y val="0.18842592592592591"/>
          <c:w val="0.93284809331121887"/>
          <c:h val="0.70613444152814231"/>
        </c:manualLayout>
      </c:layout>
      <c:lineChart>
        <c:grouping val="standard"/>
        <c:varyColors val="0"/>
        <c:ser>
          <c:idx val="0"/>
          <c:order val="0"/>
          <c:tx>
            <c:v>EIA-182 Responses</c:v>
          </c:tx>
          <c:marker>
            <c:symbol val="none"/>
          </c:marker>
          <c:cat>
            <c:strRef>
              <c:f>Sheet6!$A$4:$A$13</c:f>
              <c:strCache>
                <c:ptCount val="10"/>
                <c:pt idx="0">
                  <c:v>Jan 2015</c:v>
                </c:pt>
                <c:pt idx="1">
                  <c:v>Feb 2015</c:v>
                </c:pt>
                <c:pt idx="2">
                  <c:v>Mar 2015</c:v>
                </c:pt>
                <c:pt idx="3">
                  <c:v>Apr 2015</c:v>
                </c:pt>
                <c:pt idx="4">
                  <c:v>May 2015</c:v>
                </c:pt>
                <c:pt idx="5">
                  <c:v>Jun 2015</c:v>
                </c:pt>
                <c:pt idx="6">
                  <c:v>Jul 2015</c:v>
                </c:pt>
                <c:pt idx="7">
                  <c:v>Aug 2015</c:v>
                </c:pt>
                <c:pt idx="8">
                  <c:v>Sep 2015</c:v>
                </c:pt>
                <c:pt idx="9">
                  <c:v>Oct 2015</c:v>
                </c:pt>
              </c:strCache>
            </c:strRef>
          </c:cat>
          <c:val>
            <c:numRef>
              <c:f>Sheet6!$B$4:$B$13</c:f>
              <c:numCache>
                <c:formatCode>0</c:formatCode>
                <c:ptCount val="10"/>
                <c:pt idx="0">
                  <c:v>348.4</c:v>
                </c:pt>
                <c:pt idx="1">
                  <c:v>331.53</c:v>
                </c:pt>
                <c:pt idx="2">
                  <c:v>371.11</c:v>
                </c:pt>
                <c:pt idx="3">
                  <c:v>351.81</c:v>
                </c:pt>
                <c:pt idx="4">
                  <c:v>334.54</c:v>
                </c:pt>
                <c:pt idx="5">
                  <c:v>343.69</c:v>
                </c:pt>
                <c:pt idx="6">
                  <c:v>317.44</c:v>
                </c:pt>
                <c:pt idx="7">
                  <c:v>299.85000000000002</c:v>
                </c:pt>
                <c:pt idx="8">
                  <c:v>309.69</c:v>
                </c:pt>
                <c:pt idx="9">
                  <c:v>312.18</c:v>
                </c:pt>
              </c:numCache>
            </c:numRef>
          </c:val>
          <c:smooth val="0"/>
        </c:ser>
        <c:ser>
          <c:idx val="1"/>
          <c:order val="1"/>
          <c:tx>
            <c:v>EIA-914 Responses</c:v>
          </c:tx>
          <c:marker>
            <c:symbol val="none"/>
          </c:marker>
          <c:cat>
            <c:strRef>
              <c:f>Sheet6!$A$4:$A$13</c:f>
              <c:strCache>
                <c:ptCount val="10"/>
                <c:pt idx="0">
                  <c:v>Jan 2015</c:v>
                </c:pt>
                <c:pt idx="1">
                  <c:v>Feb 2015</c:v>
                </c:pt>
                <c:pt idx="2">
                  <c:v>Mar 2015</c:v>
                </c:pt>
                <c:pt idx="3">
                  <c:v>Apr 2015</c:v>
                </c:pt>
                <c:pt idx="4">
                  <c:v>May 2015</c:v>
                </c:pt>
                <c:pt idx="5">
                  <c:v>Jun 2015</c:v>
                </c:pt>
                <c:pt idx="6">
                  <c:v>Jul 2015</c:v>
                </c:pt>
                <c:pt idx="7">
                  <c:v>Aug 2015</c:v>
                </c:pt>
                <c:pt idx="8">
                  <c:v>Sep 2015</c:v>
                </c:pt>
                <c:pt idx="9">
                  <c:v>Oct 2015</c:v>
                </c:pt>
              </c:strCache>
            </c:strRef>
          </c:cat>
          <c:val>
            <c:numRef>
              <c:f>Sheet6!$C$4:$C$13</c:f>
              <c:numCache>
                <c:formatCode>0</c:formatCode>
                <c:ptCount val="10"/>
                <c:pt idx="0">
                  <c:v>338.03590000000003</c:v>
                </c:pt>
                <c:pt idx="1">
                  <c:v>342.20844</c:v>
                </c:pt>
                <c:pt idx="2">
                  <c:v>367.73600999999991</c:v>
                </c:pt>
                <c:pt idx="3">
                  <c:v>364.59898999999996</c:v>
                </c:pt>
                <c:pt idx="4">
                  <c:v>351.65159</c:v>
                </c:pt>
                <c:pt idx="5">
                  <c:v>343.59520999999995</c:v>
                </c:pt>
                <c:pt idx="6">
                  <c:v>338.43313999999981</c:v>
                </c:pt>
                <c:pt idx="7">
                  <c:v>338.18016999999992</c:v>
                </c:pt>
                <c:pt idx="8">
                  <c:v>338.02192999999994</c:v>
                </c:pt>
                <c:pt idx="9">
                  <c:v>342.01170399999995</c:v>
                </c:pt>
              </c:numCache>
            </c:numRef>
          </c:val>
          <c:smooth val="0"/>
        </c:ser>
        <c:ser>
          <c:idx val="2"/>
          <c:order val="2"/>
          <c:tx>
            <c:v>ALR Estimate</c:v>
          </c:tx>
          <c:marker>
            <c:symbol val="none"/>
          </c:marker>
          <c:cat>
            <c:strRef>
              <c:f>Sheet6!$A$4:$A$13</c:f>
              <c:strCache>
                <c:ptCount val="10"/>
                <c:pt idx="0">
                  <c:v>Jan 2015</c:v>
                </c:pt>
                <c:pt idx="1">
                  <c:v>Feb 2015</c:v>
                </c:pt>
                <c:pt idx="2">
                  <c:v>Mar 2015</c:v>
                </c:pt>
                <c:pt idx="3">
                  <c:v>Apr 2015</c:v>
                </c:pt>
                <c:pt idx="4">
                  <c:v>May 2015</c:v>
                </c:pt>
                <c:pt idx="5">
                  <c:v>Jun 2015</c:v>
                </c:pt>
                <c:pt idx="6">
                  <c:v>Jul 2015</c:v>
                </c:pt>
                <c:pt idx="7">
                  <c:v>Aug 2015</c:v>
                </c:pt>
                <c:pt idx="8">
                  <c:v>Sep 2015</c:v>
                </c:pt>
                <c:pt idx="9">
                  <c:v>Oct 2015</c:v>
                </c:pt>
              </c:strCache>
            </c:strRef>
          </c:cat>
          <c:val>
            <c:numRef>
              <c:f>Sheet6!$D$4:$D$13</c:f>
              <c:numCache>
                <c:formatCode>0</c:formatCode>
                <c:ptCount val="10"/>
                <c:pt idx="0">
                  <c:v>360.72499999999997</c:v>
                </c:pt>
                <c:pt idx="1">
                  <c:v>343.25799999999992</c:v>
                </c:pt>
                <c:pt idx="2">
                  <c:v>384.23799999999994</c:v>
                </c:pt>
                <c:pt idx="3">
                  <c:v>364.25599999999991</c:v>
                </c:pt>
                <c:pt idx="4">
                  <c:v>346.375</c:v>
                </c:pt>
                <c:pt idx="5">
                  <c:v>355.84800000000001</c:v>
                </c:pt>
                <c:pt idx="6">
                  <c:v>338.82814138998344</c:v>
                </c:pt>
                <c:pt idx="7">
                  <c:v>325.2027527683565</c:v>
                </c:pt>
                <c:pt idx="8">
                  <c:v>316.33523298406556</c:v>
                </c:pt>
                <c:pt idx="9">
                  <c:v>310.27689816649604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758720"/>
        <c:axId val="102988544"/>
      </c:lineChart>
      <c:catAx>
        <c:axId val="129758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2988544"/>
        <c:crosses val="autoZero"/>
        <c:auto val="1"/>
        <c:lblAlgn val="ctr"/>
        <c:lblOffset val="100"/>
        <c:noMultiLvlLbl val="0"/>
      </c:catAx>
      <c:valAx>
        <c:axId val="102988544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crossAx val="129758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557322020815383"/>
          <c:y val="0.51359616506270023"/>
          <c:w val="0.58571458054527525"/>
          <c:h val="7.899642752989212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7DE4794C-F5EF-4B2D-93D1-44697B2BA528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E45553FA-E54B-48B3-908E-BDE094C1A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8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/>
          <a:lstStyle>
            <a:lvl1pPr algn="r">
              <a:defRPr sz="1200"/>
            </a:lvl1pPr>
          </a:lstStyle>
          <a:p>
            <a:fld id="{76206BF8-075B-43A5-9410-434F7CD3D58A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0" tIns="46581" rIns="93160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0" tIns="46581" rIns="93160" bIns="465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 anchor="b"/>
          <a:lstStyle>
            <a:lvl1pPr algn="r">
              <a:defRPr sz="1200"/>
            </a:lvl1pPr>
          </a:lstStyle>
          <a:p>
            <a:fld id="{0EBA4C88-B6CE-4DF6-AC5C-0E11A83F5D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1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90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90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first bullet is week.  Just because the</a:t>
            </a:r>
            <a:r>
              <a:rPr lang="en-US" baseline="0" dirty="0" smtClean="0"/>
              <a:t> 914 has been in use in other regions does not mean we do not have some sort of matching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35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987552"/>
            <a:ext cx="7772400" cy="13716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24800" y="6573310"/>
            <a:ext cx="811213" cy="230187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eaLnBrk="0" hangingPunct="0"/>
            <a:r>
              <a:rPr lang="en-US" sz="1200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www.eia.gov</a:t>
            </a:r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7734163" y="6675122"/>
            <a:ext cx="182879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7" name="Straight Connector 6"/>
          <p:cNvCxnSpPr/>
          <p:nvPr/>
        </p:nvCxnSpPr>
        <p:spPr bwMode="auto">
          <a:xfrm rot="10800000" flipH="1">
            <a:off x="607919" y="3649756"/>
            <a:ext cx="80502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icon_row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1272" y="3081597"/>
            <a:ext cx="7226428" cy="3664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 bwMode="auto">
          <a:xfrm>
            <a:off x="776043" y="6493417"/>
            <a:ext cx="403131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 anchor="b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i="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38924" y="6616600"/>
            <a:ext cx="285296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TextBox 11"/>
          <p:cNvSpPr txBox="1"/>
          <p:nvPr/>
        </p:nvSpPr>
        <p:spPr>
          <a:xfrm>
            <a:off x="5672747" y="6573310"/>
            <a:ext cx="2082192" cy="230832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eaLnBrk="0" hangingPunct="0"/>
            <a:r>
              <a:rPr lang="en-US" sz="1200" i="1" dirty="0" smtClean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Independent Statistics</a:t>
            </a:r>
            <a:r>
              <a:rPr lang="en-US" sz="1200" i="1" baseline="0" dirty="0" smtClean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 &amp; Analysis</a:t>
            </a:r>
            <a:endParaRPr lang="en-US" sz="1200" i="1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3813048"/>
            <a:ext cx="7388352" cy="141732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777240"/>
          </a:xfrm>
          <a:prstGeom prst="rect">
            <a:avLst/>
          </a:prstGeom>
        </p:spPr>
        <p:txBody>
          <a:bodyPr tIns="9144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40080" y="1527048"/>
            <a:ext cx="7946136" cy="437997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r>
              <a:rPr lang="en-US" smtClean="0"/>
              <a:t>Click icon to add chart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40080" y="896112"/>
            <a:ext cx="4005072" cy="548640"/>
          </a:xfrm>
          <a:prstGeom prst="rect">
            <a:avLst/>
          </a:prstGeom>
        </p:spPr>
        <p:txBody>
          <a:bodyPr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y-axis title here</a:t>
            </a:r>
          </a:p>
          <a:p>
            <a:pPr lvl="0"/>
            <a:r>
              <a:rPr lang="en-US" dirty="0" smtClean="0"/>
              <a:t>y-axis units here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90872" y="896112"/>
            <a:ext cx="3895344" cy="548640"/>
          </a:xfrm>
          <a:prstGeom prst="rect">
            <a:avLst/>
          </a:prstGeom>
        </p:spPr>
        <p:txBody>
          <a:bodyPr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secondary y-axis title here</a:t>
            </a:r>
          </a:p>
          <a:p>
            <a:pPr lvl="0"/>
            <a:r>
              <a:rPr lang="en-US" dirty="0" smtClean="0"/>
              <a:t>secondary y-axis units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40080" y="5952744"/>
            <a:ext cx="7946136" cy="246888"/>
          </a:xfrm>
          <a:prstGeom prst="rect">
            <a:avLst/>
          </a:prstGeom>
        </p:spPr>
        <p:txBody>
          <a:bodyPr anchor="b" anchorCtr="0"/>
          <a:lstStyle>
            <a:lvl1pPr>
              <a:buNone/>
              <a:defRPr sz="12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 smtClean="0"/>
              <a:t>Source: Click to edit text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777240"/>
          </a:xfrm>
          <a:prstGeom prst="rect">
            <a:avLst/>
          </a:prstGeom>
        </p:spPr>
        <p:txBody>
          <a:bodyPr tIns="9144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40080" y="1234440"/>
            <a:ext cx="7946136" cy="4672584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r>
              <a:rPr lang="en-US" smtClean="0"/>
              <a:t>Click icon to add chart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40080" y="896112"/>
            <a:ext cx="7946136" cy="292608"/>
          </a:xfrm>
          <a:prstGeom prst="rect">
            <a:avLst/>
          </a:prstGeom>
        </p:spPr>
        <p:txBody>
          <a:bodyPr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pie chart units here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40080" y="5952744"/>
            <a:ext cx="7946136" cy="246888"/>
          </a:xfrm>
          <a:prstGeom prst="rect">
            <a:avLst/>
          </a:prstGeom>
        </p:spPr>
        <p:txBody>
          <a:bodyPr anchor="b" anchorCtr="0"/>
          <a:lstStyle>
            <a:lvl1pPr>
              <a:buNone/>
              <a:defRPr sz="12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 smtClean="0"/>
              <a:t>Source: Click to edit text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777240"/>
          </a:xfrm>
          <a:prstGeom prst="rect">
            <a:avLst/>
          </a:prstGeom>
        </p:spPr>
        <p:txBody>
          <a:bodyPr tIns="9144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40080" y="5952744"/>
            <a:ext cx="7946136" cy="246888"/>
          </a:xfrm>
          <a:prstGeom prst="rect">
            <a:avLst/>
          </a:prstGeom>
        </p:spPr>
        <p:txBody>
          <a:bodyPr anchor="b" anchorCtr="0"/>
          <a:lstStyle>
            <a:lvl1pPr>
              <a:buNone/>
              <a:defRPr sz="12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 smtClean="0"/>
              <a:t>Source: Click to edit text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40080" y="850392"/>
            <a:ext cx="8046720" cy="50566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987552"/>
            <a:ext cx="7772400" cy="73152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24800" y="6573310"/>
            <a:ext cx="811213" cy="230187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eaLnBrk="0" hangingPunct="0"/>
            <a:r>
              <a:rPr lang="en-US" sz="1200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www.eia.gov</a:t>
            </a:r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7734163" y="6675122"/>
            <a:ext cx="182879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7" name="Straight Connector 6"/>
          <p:cNvCxnSpPr/>
          <p:nvPr/>
        </p:nvCxnSpPr>
        <p:spPr bwMode="auto">
          <a:xfrm rot="10800000" flipH="1">
            <a:off x="607919" y="3649756"/>
            <a:ext cx="80502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icon_row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1272" y="3081597"/>
            <a:ext cx="7226428" cy="3664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 bwMode="auto">
          <a:xfrm>
            <a:off x="776043" y="6493417"/>
            <a:ext cx="403131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 anchor="b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i="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38924" y="6616600"/>
            <a:ext cx="285296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TextBox 11"/>
          <p:cNvSpPr txBox="1"/>
          <p:nvPr/>
        </p:nvSpPr>
        <p:spPr>
          <a:xfrm>
            <a:off x="5672747" y="6573310"/>
            <a:ext cx="2082192" cy="230832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eaLnBrk="0" hangingPunct="0"/>
            <a:r>
              <a:rPr lang="en-US" sz="1200" i="1" dirty="0" smtClean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Independent Statistics</a:t>
            </a:r>
            <a:r>
              <a:rPr lang="en-US" sz="1200" i="1" baseline="0" dirty="0" smtClean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 &amp; Analysis</a:t>
            </a:r>
            <a:endParaRPr lang="en-US" sz="1200" i="1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3813048"/>
            <a:ext cx="7388352" cy="141732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792224"/>
            <a:ext cx="7388352" cy="841248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6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1143000"/>
          </a:xfrm>
          <a:prstGeom prst="rect">
            <a:avLst/>
          </a:prstGeom>
        </p:spPr>
        <p:txBody>
          <a:bodyPr anchor="b" anchorCtr="0"/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0080" y="1316736"/>
            <a:ext cx="8046720" cy="4590288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 marL="694944" indent="-237744">
              <a:spcAft>
                <a:spcPts val="400"/>
              </a:spcAft>
              <a:defRPr sz="1600"/>
            </a:lvl2pPr>
            <a:lvl3pPr marL="1088136" indent="-173736">
              <a:spcAft>
                <a:spcPts val="400"/>
              </a:spcAft>
              <a:defRPr sz="1600"/>
            </a:lvl3pPr>
            <a:lvl4pPr marL="1609344" indent="-237744">
              <a:spcAft>
                <a:spcPts val="400"/>
              </a:spcAft>
              <a:defRPr sz="16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1143000"/>
          </a:xfrm>
          <a:prstGeom prst="rect">
            <a:avLst/>
          </a:prstGeom>
        </p:spPr>
        <p:txBody>
          <a:bodyPr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0080" y="1316736"/>
            <a:ext cx="8046720" cy="4590288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 marL="694944" indent="-237744">
              <a:spcAft>
                <a:spcPts val="400"/>
              </a:spcAft>
              <a:defRPr sz="1600"/>
            </a:lvl2pPr>
            <a:lvl3pPr marL="1088136" indent="-173736">
              <a:spcAft>
                <a:spcPts val="400"/>
              </a:spcAft>
              <a:defRPr sz="1600"/>
            </a:lvl3pPr>
            <a:lvl4pPr marL="1609344" indent="-237744">
              <a:spcAft>
                <a:spcPts val="400"/>
              </a:spcAft>
              <a:defRPr sz="16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1143000"/>
          </a:xfrm>
          <a:prstGeom prst="rect">
            <a:avLst/>
          </a:prstGeom>
        </p:spPr>
        <p:txBody>
          <a:bodyPr anchor="b" anchorCtr="0"/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40080" y="1316736"/>
            <a:ext cx="4023360" cy="4590288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>
              <a:spcAft>
                <a:spcPts val="400"/>
              </a:spcAft>
              <a:defRPr sz="1600"/>
            </a:lvl2pPr>
            <a:lvl3pPr>
              <a:spcAft>
                <a:spcPts val="400"/>
              </a:spcAft>
              <a:defRPr sz="1600"/>
            </a:lvl3pPr>
            <a:lvl4pPr>
              <a:spcAft>
                <a:spcPts val="400"/>
              </a:spcAft>
              <a:defRPr sz="16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54296" y="1316736"/>
            <a:ext cx="4023360" cy="4590288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>
              <a:spcAft>
                <a:spcPts val="400"/>
              </a:spcAft>
              <a:defRPr sz="1600"/>
            </a:lvl2pPr>
            <a:lvl3pPr>
              <a:spcAft>
                <a:spcPts val="400"/>
              </a:spcAft>
              <a:defRPr sz="1600"/>
            </a:lvl3pPr>
            <a:lvl4pPr>
              <a:spcAft>
                <a:spcPts val="400"/>
              </a:spcAft>
              <a:defRPr sz="16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1143000"/>
          </a:xfrm>
          <a:prstGeom prst="rect">
            <a:avLst/>
          </a:prstGeom>
        </p:spPr>
        <p:txBody>
          <a:bodyPr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40080" y="1316736"/>
            <a:ext cx="4023360" cy="4590288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>
              <a:spcAft>
                <a:spcPts val="400"/>
              </a:spcAft>
              <a:defRPr sz="1600"/>
            </a:lvl2pPr>
            <a:lvl3pPr>
              <a:spcAft>
                <a:spcPts val="400"/>
              </a:spcAft>
              <a:defRPr sz="1600"/>
            </a:lvl3pPr>
            <a:lvl4pPr>
              <a:spcAft>
                <a:spcPts val="400"/>
              </a:spcAft>
              <a:defRPr sz="16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54296" y="1316736"/>
            <a:ext cx="4023360" cy="4590288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>
              <a:spcAft>
                <a:spcPts val="400"/>
              </a:spcAft>
              <a:defRPr sz="1600"/>
            </a:lvl2pPr>
            <a:lvl3pPr>
              <a:spcAft>
                <a:spcPts val="400"/>
              </a:spcAft>
              <a:defRPr sz="1600"/>
            </a:lvl3pPr>
            <a:lvl4pPr>
              <a:spcAft>
                <a:spcPts val="400"/>
              </a:spcAft>
              <a:defRPr sz="16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12848"/>
            <a:ext cx="8229600" cy="1490472"/>
          </a:xfrm>
          <a:prstGeom prst="rect">
            <a:avLst/>
          </a:prstGeom>
        </p:spPr>
        <p:txBody>
          <a:bodyPr anchor="b" anchorCtr="0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1143000"/>
          </a:xfrm>
          <a:prstGeom prst="rect">
            <a:avLst/>
          </a:prstGeom>
        </p:spPr>
        <p:txBody>
          <a:bodyPr anchor="b" anchorCtr="0"/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1143000"/>
          </a:xfrm>
          <a:prstGeom prst="rect">
            <a:avLst/>
          </a:prstGeom>
        </p:spPr>
        <p:txBody>
          <a:bodyPr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 flipH="1" flipV="1">
            <a:off x="0" y="6227768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>
            <a:off x="0" y="0"/>
            <a:ext cx="9144000" cy="92075"/>
          </a:xfrm>
          <a:prstGeom prst="rect">
            <a:avLst/>
          </a:prstGeom>
          <a:solidFill>
            <a:srgbClr val="169D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7512" y="6391656"/>
            <a:ext cx="2807208" cy="39319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19088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Monthly EIA Crude Oil Production Estimates for Oklahoma to Use Survey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4400" y="3813048"/>
            <a:ext cx="7388352" cy="2016252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January 27, 2016 |  Oklahoma City, OK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Stephen Harvey</a:t>
            </a:r>
          </a:p>
          <a:p>
            <a:pPr lvl="0"/>
            <a:r>
              <a:rPr lang="en-US" dirty="0" smtClean="0"/>
              <a:t>Assistant Administrator</a:t>
            </a:r>
          </a:p>
          <a:p>
            <a:pPr lvl="0"/>
            <a:r>
              <a:rPr lang="en-US" dirty="0" smtClean="0"/>
              <a:t>Office of Energy Statistics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160" y="400951"/>
            <a:ext cx="8840325" cy="599708"/>
          </a:xfrm>
        </p:spPr>
        <p:txBody>
          <a:bodyPr/>
          <a:lstStyle/>
          <a:p>
            <a:r>
              <a:rPr lang="en-US" dirty="0"/>
              <a:t>EIA </a:t>
            </a:r>
            <a:r>
              <a:rPr lang="en-US" dirty="0" smtClean="0"/>
              <a:t>replaced its historical approach </a:t>
            </a:r>
            <a:r>
              <a:rPr lang="en-US" dirty="0"/>
              <a:t>to </a:t>
            </a:r>
            <a:r>
              <a:rPr lang="en-US" dirty="0" smtClean="0"/>
              <a:t>modeling monthly oil production in Oklahoma with </a:t>
            </a:r>
            <a:r>
              <a:rPr lang="en-US" dirty="0"/>
              <a:t>a </a:t>
            </a:r>
            <a:r>
              <a:rPr lang="en-US" dirty="0" smtClean="0"/>
              <a:t>survey-based estimate </a:t>
            </a:r>
            <a:r>
              <a:rPr lang="en-US" dirty="0"/>
              <a:t>for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Stephen Harvey, Oklahoma City, January 27,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38023" y="957532"/>
            <a:ext cx="5175850" cy="5106841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300" dirty="0"/>
              <a:t>After detailed review, </a:t>
            </a:r>
            <a:r>
              <a:rPr lang="en-US" sz="1300" dirty="0" smtClean="0"/>
              <a:t>EIA </a:t>
            </a:r>
            <a:r>
              <a:rPr lang="en-US" sz="1300" dirty="0"/>
              <a:t>staff </a:t>
            </a:r>
            <a:r>
              <a:rPr lang="en-US" sz="1300" dirty="0" smtClean="0"/>
              <a:t>determined </a:t>
            </a:r>
            <a:r>
              <a:rPr lang="en-US" sz="1300" dirty="0"/>
              <a:t>that estimates based on its expanded EIA-914 survey provide a better reflection of monthly Oklahoma production than the previous Average Lag Ratio approach (ALR</a:t>
            </a:r>
            <a:r>
              <a:rPr lang="en-US" sz="1300" dirty="0" smtClean="0"/>
              <a:t>). EIA-914 based estimates were published starting from January 2015.</a:t>
            </a:r>
            <a:endParaRPr lang="en-US" sz="13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300" dirty="0"/>
              <a:t>The EIA-914 survey was expanded to collect oil production from the largest oil producers in 15 states and the Federal Gulf of Mexico, including Oklahoma, beginning with January 2015 production. D</a:t>
            </a:r>
            <a:r>
              <a:rPr lang="en-US" sz="1300" dirty="0" smtClean="0"/>
              <a:t>efinitional </a:t>
            </a:r>
            <a:r>
              <a:rPr lang="en-US" sz="1300" dirty="0"/>
              <a:t>issues </a:t>
            </a:r>
            <a:r>
              <a:rPr lang="en-US" sz="1300" dirty="0" smtClean="0"/>
              <a:t>delayed </a:t>
            </a:r>
            <a:r>
              <a:rPr lang="en-US" sz="1300" dirty="0"/>
              <a:t>publication of EIA-914 survey estimates for West </a:t>
            </a:r>
            <a:r>
              <a:rPr lang="en-US" sz="1300" dirty="0" smtClean="0"/>
              <a:t>Virginia for 2 months. </a:t>
            </a:r>
            <a:r>
              <a:rPr lang="en-US" sz="1300" dirty="0"/>
              <a:t>A</a:t>
            </a:r>
            <a:r>
              <a:rPr lang="en-US" sz="1300" dirty="0" smtClean="0"/>
              <a:t>t </a:t>
            </a:r>
            <a:r>
              <a:rPr lang="en-US" sz="1300" dirty="0"/>
              <a:t>this time EIA publishes EIA-914 survey-based estimates for all areas </a:t>
            </a:r>
            <a:r>
              <a:rPr lang="en-US" sz="1300" dirty="0" smtClean="0"/>
              <a:t>including </a:t>
            </a:r>
            <a:r>
              <a:rPr lang="en-US" sz="1300" dirty="0"/>
              <a:t>Oklahoma.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300" dirty="0"/>
              <a:t>The expanded EIA-914 survey </a:t>
            </a:r>
            <a:r>
              <a:rPr lang="en-US" sz="1300" dirty="0" smtClean="0"/>
              <a:t>replaced </a:t>
            </a:r>
            <a:r>
              <a:rPr lang="en-US" sz="1300" dirty="0"/>
              <a:t>the ALR method for </a:t>
            </a:r>
            <a:r>
              <a:rPr lang="en-US" sz="1300" dirty="0" smtClean="0"/>
              <a:t>Oklahoma which </a:t>
            </a:r>
            <a:r>
              <a:rPr lang="en-US" sz="1300" dirty="0"/>
              <a:t>had been based primarily </a:t>
            </a:r>
            <a:r>
              <a:rPr lang="en-US" sz="1300" dirty="0" smtClean="0"/>
              <a:t>on data published by the state. </a:t>
            </a:r>
            <a:r>
              <a:rPr lang="en-US" sz="1300" dirty="0"/>
              <a:t>The ALR approach adjusts state reported data using historical patterns of delays in completion of those data. That approach would be inaccurate if delays in state reporting changed over </a:t>
            </a:r>
            <a:r>
              <a:rPr lang="en-US" sz="1300" dirty="0" smtClean="0"/>
              <a:t>time.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300" dirty="0" smtClean="0"/>
              <a:t>For </a:t>
            </a:r>
            <a:r>
              <a:rPr lang="en-US" sz="1300" dirty="0"/>
              <a:t>Oklahoma, estimates generated using the EIA-914 survey and the ALR model for </a:t>
            </a:r>
            <a:r>
              <a:rPr lang="en-US" sz="1300" dirty="0" smtClean="0"/>
              <a:t>2015 </a:t>
            </a:r>
            <a:r>
              <a:rPr lang="en-US" sz="1300" dirty="0"/>
              <a:t>are significantly different, with the ALR estimate lower than EIA-914 survey results.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300" dirty="0"/>
              <a:t>This presentation explains staff’s determination that the EIA-914 survey estimates for monthly Oklahoma oil production are superior, and decision to revise published 2015 Oklahoma production estimates </a:t>
            </a:r>
            <a:r>
              <a:rPr lang="en-US" sz="1300" dirty="0" smtClean="0"/>
              <a:t>was based accordingly</a:t>
            </a:r>
            <a:r>
              <a:rPr lang="en-US" sz="1300" dirty="0"/>
              <a:t>.</a:t>
            </a:r>
          </a:p>
          <a:p>
            <a:pPr>
              <a:spcBef>
                <a:spcPts val="600"/>
              </a:spcBef>
            </a:pPr>
            <a:endParaRPr lang="en-US" sz="1300" dirty="0" smtClean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5202239" y="792163"/>
            <a:ext cx="3938588" cy="5410200"/>
            <a:chOff x="3277" y="499"/>
            <a:chExt cx="2481" cy="3408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3277" y="499"/>
              <a:ext cx="2466" cy="3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493" y="1084"/>
              <a:ext cx="2238" cy="1962"/>
            </a:xfrm>
            <a:custGeom>
              <a:avLst/>
              <a:gdLst>
                <a:gd name="T0" fmla="*/ 0 w 2238"/>
                <a:gd name="T1" fmla="*/ 1956 h 1962"/>
                <a:gd name="T2" fmla="*/ 2238 w 2238"/>
                <a:gd name="T3" fmla="*/ 1956 h 1962"/>
                <a:gd name="T4" fmla="*/ 2238 w 2238"/>
                <a:gd name="T5" fmla="*/ 1962 h 1962"/>
                <a:gd name="T6" fmla="*/ 0 w 2238"/>
                <a:gd name="T7" fmla="*/ 1962 h 1962"/>
                <a:gd name="T8" fmla="*/ 0 w 2238"/>
                <a:gd name="T9" fmla="*/ 1956 h 1962"/>
                <a:gd name="T10" fmla="*/ 0 w 2238"/>
                <a:gd name="T11" fmla="*/ 1740 h 1962"/>
                <a:gd name="T12" fmla="*/ 2238 w 2238"/>
                <a:gd name="T13" fmla="*/ 1740 h 1962"/>
                <a:gd name="T14" fmla="*/ 2238 w 2238"/>
                <a:gd name="T15" fmla="*/ 1746 h 1962"/>
                <a:gd name="T16" fmla="*/ 0 w 2238"/>
                <a:gd name="T17" fmla="*/ 1746 h 1962"/>
                <a:gd name="T18" fmla="*/ 0 w 2238"/>
                <a:gd name="T19" fmla="*/ 1740 h 1962"/>
                <a:gd name="T20" fmla="*/ 0 w 2238"/>
                <a:gd name="T21" fmla="*/ 1518 h 1962"/>
                <a:gd name="T22" fmla="*/ 2238 w 2238"/>
                <a:gd name="T23" fmla="*/ 1518 h 1962"/>
                <a:gd name="T24" fmla="*/ 2238 w 2238"/>
                <a:gd name="T25" fmla="*/ 1524 h 1962"/>
                <a:gd name="T26" fmla="*/ 0 w 2238"/>
                <a:gd name="T27" fmla="*/ 1524 h 1962"/>
                <a:gd name="T28" fmla="*/ 0 w 2238"/>
                <a:gd name="T29" fmla="*/ 1518 h 1962"/>
                <a:gd name="T30" fmla="*/ 0 w 2238"/>
                <a:gd name="T31" fmla="*/ 1302 h 1962"/>
                <a:gd name="T32" fmla="*/ 2238 w 2238"/>
                <a:gd name="T33" fmla="*/ 1302 h 1962"/>
                <a:gd name="T34" fmla="*/ 2238 w 2238"/>
                <a:gd name="T35" fmla="*/ 1308 h 1962"/>
                <a:gd name="T36" fmla="*/ 0 w 2238"/>
                <a:gd name="T37" fmla="*/ 1308 h 1962"/>
                <a:gd name="T38" fmla="*/ 0 w 2238"/>
                <a:gd name="T39" fmla="*/ 1302 h 1962"/>
                <a:gd name="T40" fmla="*/ 0 w 2238"/>
                <a:gd name="T41" fmla="*/ 1086 h 1962"/>
                <a:gd name="T42" fmla="*/ 2238 w 2238"/>
                <a:gd name="T43" fmla="*/ 1086 h 1962"/>
                <a:gd name="T44" fmla="*/ 2238 w 2238"/>
                <a:gd name="T45" fmla="*/ 1092 h 1962"/>
                <a:gd name="T46" fmla="*/ 0 w 2238"/>
                <a:gd name="T47" fmla="*/ 1092 h 1962"/>
                <a:gd name="T48" fmla="*/ 0 w 2238"/>
                <a:gd name="T49" fmla="*/ 1086 h 1962"/>
                <a:gd name="T50" fmla="*/ 0 w 2238"/>
                <a:gd name="T51" fmla="*/ 870 h 1962"/>
                <a:gd name="T52" fmla="*/ 2238 w 2238"/>
                <a:gd name="T53" fmla="*/ 870 h 1962"/>
                <a:gd name="T54" fmla="*/ 2238 w 2238"/>
                <a:gd name="T55" fmla="*/ 876 h 1962"/>
                <a:gd name="T56" fmla="*/ 0 w 2238"/>
                <a:gd name="T57" fmla="*/ 876 h 1962"/>
                <a:gd name="T58" fmla="*/ 0 w 2238"/>
                <a:gd name="T59" fmla="*/ 870 h 1962"/>
                <a:gd name="T60" fmla="*/ 0 w 2238"/>
                <a:gd name="T61" fmla="*/ 648 h 1962"/>
                <a:gd name="T62" fmla="*/ 2238 w 2238"/>
                <a:gd name="T63" fmla="*/ 648 h 1962"/>
                <a:gd name="T64" fmla="*/ 2238 w 2238"/>
                <a:gd name="T65" fmla="*/ 654 h 1962"/>
                <a:gd name="T66" fmla="*/ 0 w 2238"/>
                <a:gd name="T67" fmla="*/ 654 h 1962"/>
                <a:gd name="T68" fmla="*/ 0 w 2238"/>
                <a:gd name="T69" fmla="*/ 648 h 1962"/>
                <a:gd name="T70" fmla="*/ 0 w 2238"/>
                <a:gd name="T71" fmla="*/ 432 h 1962"/>
                <a:gd name="T72" fmla="*/ 2238 w 2238"/>
                <a:gd name="T73" fmla="*/ 432 h 1962"/>
                <a:gd name="T74" fmla="*/ 2238 w 2238"/>
                <a:gd name="T75" fmla="*/ 438 h 1962"/>
                <a:gd name="T76" fmla="*/ 0 w 2238"/>
                <a:gd name="T77" fmla="*/ 438 h 1962"/>
                <a:gd name="T78" fmla="*/ 0 w 2238"/>
                <a:gd name="T79" fmla="*/ 432 h 1962"/>
                <a:gd name="T80" fmla="*/ 0 w 2238"/>
                <a:gd name="T81" fmla="*/ 216 h 1962"/>
                <a:gd name="T82" fmla="*/ 2238 w 2238"/>
                <a:gd name="T83" fmla="*/ 216 h 1962"/>
                <a:gd name="T84" fmla="*/ 2238 w 2238"/>
                <a:gd name="T85" fmla="*/ 222 h 1962"/>
                <a:gd name="T86" fmla="*/ 0 w 2238"/>
                <a:gd name="T87" fmla="*/ 222 h 1962"/>
                <a:gd name="T88" fmla="*/ 0 w 2238"/>
                <a:gd name="T89" fmla="*/ 216 h 1962"/>
                <a:gd name="T90" fmla="*/ 0 w 2238"/>
                <a:gd name="T91" fmla="*/ 0 h 1962"/>
                <a:gd name="T92" fmla="*/ 2238 w 2238"/>
                <a:gd name="T93" fmla="*/ 0 h 1962"/>
                <a:gd name="T94" fmla="*/ 2238 w 2238"/>
                <a:gd name="T95" fmla="*/ 6 h 1962"/>
                <a:gd name="T96" fmla="*/ 0 w 2238"/>
                <a:gd name="T97" fmla="*/ 6 h 1962"/>
                <a:gd name="T98" fmla="*/ 0 w 2238"/>
                <a:gd name="T99" fmla="*/ 0 h 1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38" h="1962">
                  <a:moveTo>
                    <a:pt x="0" y="1956"/>
                  </a:moveTo>
                  <a:lnTo>
                    <a:pt x="2238" y="1956"/>
                  </a:lnTo>
                  <a:lnTo>
                    <a:pt x="2238" y="1962"/>
                  </a:lnTo>
                  <a:lnTo>
                    <a:pt x="0" y="1962"/>
                  </a:lnTo>
                  <a:lnTo>
                    <a:pt x="0" y="1956"/>
                  </a:lnTo>
                  <a:close/>
                  <a:moveTo>
                    <a:pt x="0" y="1740"/>
                  </a:moveTo>
                  <a:lnTo>
                    <a:pt x="2238" y="1740"/>
                  </a:lnTo>
                  <a:lnTo>
                    <a:pt x="2238" y="1746"/>
                  </a:lnTo>
                  <a:lnTo>
                    <a:pt x="0" y="1746"/>
                  </a:lnTo>
                  <a:lnTo>
                    <a:pt x="0" y="1740"/>
                  </a:lnTo>
                  <a:close/>
                  <a:moveTo>
                    <a:pt x="0" y="1518"/>
                  </a:moveTo>
                  <a:lnTo>
                    <a:pt x="2238" y="1518"/>
                  </a:lnTo>
                  <a:lnTo>
                    <a:pt x="2238" y="1524"/>
                  </a:lnTo>
                  <a:lnTo>
                    <a:pt x="0" y="1524"/>
                  </a:lnTo>
                  <a:lnTo>
                    <a:pt x="0" y="1518"/>
                  </a:lnTo>
                  <a:close/>
                  <a:moveTo>
                    <a:pt x="0" y="1302"/>
                  </a:moveTo>
                  <a:lnTo>
                    <a:pt x="2238" y="1302"/>
                  </a:lnTo>
                  <a:lnTo>
                    <a:pt x="2238" y="1308"/>
                  </a:lnTo>
                  <a:lnTo>
                    <a:pt x="0" y="1308"/>
                  </a:lnTo>
                  <a:lnTo>
                    <a:pt x="0" y="1302"/>
                  </a:lnTo>
                  <a:close/>
                  <a:moveTo>
                    <a:pt x="0" y="1086"/>
                  </a:moveTo>
                  <a:lnTo>
                    <a:pt x="2238" y="1086"/>
                  </a:lnTo>
                  <a:lnTo>
                    <a:pt x="2238" y="1092"/>
                  </a:lnTo>
                  <a:lnTo>
                    <a:pt x="0" y="1092"/>
                  </a:lnTo>
                  <a:lnTo>
                    <a:pt x="0" y="1086"/>
                  </a:lnTo>
                  <a:close/>
                  <a:moveTo>
                    <a:pt x="0" y="870"/>
                  </a:moveTo>
                  <a:lnTo>
                    <a:pt x="2238" y="870"/>
                  </a:lnTo>
                  <a:lnTo>
                    <a:pt x="2238" y="876"/>
                  </a:lnTo>
                  <a:lnTo>
                    <a:pt x="0" y="876"/>
                  </a:lnTo>
                  <a:lnTo>
                    <a:pt x="0" y="870"/>
                  </a:lnTo>
                  <a:close/>
                  <a:moveTo>
                    <a:pt x="0" y="648"/>
                  </a:moveTo>
                  <a:lnTo>
                    <a:pt x="2238" y="648"/>
                  </a:lnTo>
                  <a:lnTo>
                    <a:pt x="2238" y="654"/>
                  </a:lnTo>
                  <a:lnTo>
                    <a:pt x="0" y="654"/>
                  </a:lnTo>
                  <a:lnTo>
                    <a:pt x="0" y="648"/>
                  </a:lnTo>
                  <a:close/>
                  <a:moveTo>
                    <a:pt x="0" y="432"/>
                  </a:moveTo>
                  <a:lnTo>
                    <a:pt x="2238" y="432"/>
                  </a:lnTo>
                  <a:lnTo>
                    <a:pt x="2238" y="438"/>
                  </a:lnTo>
                  <a:lnTo>
                    <a:pt x="0" y="438"/>
                  </a:lnTo>
                  <a:lnTo>
                    <a:pt x="0" y="432"/>
                  </a:lnTo>
                  <a:close/>
                  <a:moveTo>
                    <a:pt x="0" y="216"/>
                  </a:moveTo>
                  <a:lnTo>
                    <a:pt x="2238" y="216"/>
                  </a:lnTo>
                  <a:lnTo>
                    <a:pt x="2238" y="222"/>
                  </a:lnTo>
                  <a:lnTo>
                    <a:pt x="0" y="222"/>
                  </a:lnTo>
                  <a:lnTo>
                    <a:pt x="0" y="216"/>
                  </a:lnTo>
                  <a:close/>
                  <a:moveTo>
                    <a:pt x="0" y="0"/>
                  </a:moveTo>
                  <a:lnTo>
                    <a:pt x="2238" y="0"/>
                  </a:lnTo>
                  <a:lnTo>
                    <a:pt x="2238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9525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490" y="1087"/>
              <a:ext cx="6" cy="2172"/>
            </a:xfrm>
            <a:prstGeom prst="rect">
              <a:avLst/>
            </a:prstGeom>
            <a:solidFill>
              <a:srgbClr val="868686"/>
            </a:solidFill>
            <a:ln w="9525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3493" y="3256"/>
              <a:ext cx="2238" cy="6"/>
            </a:xfrm>
            <a:prstGeom prst="rect">
              <a:avLst/>
            </a:prstGeom>
            <a:solidFill>
              <a:srgbClr val="868686"/>
            </a:solidFill>
            <a:ln w="9525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3598" y="1192"/>
              <a:ext cx="2028" cy="252"/>
            </a:xfrm>
            <a:custGeom>
              <a:avLst/>
              <a:gdLst>
                <a:gd name="T0" fmla="*/ 23 w 5409"/>
                <a:gd name="T1" fmla="*/ 289 h 672"/>
                <a:gd name="T2" fmla="*/ 615 w 5409"/>
                <a:gd name="T3" fmla="*/ 225 h 672"/>
                <a:gd name="T4" fmla="*/ 609 w 5409"/>
                <a:gd name="T5" fmla="*/ 226 h 672"/>
                <a:gd name="T6" fmla="*/ 1201 w 5409"/>
                <a:gd name="T7" fmla="*/ 2 h 672"/>
                <a:gd name="T8" fmla="*/ 1214 w 5409"/>
                <a:gd name="T9" fmla="*/ 1 h 672"/>
                <a:gd name="T10" fmla="*/ 1822 w 5409"/>
                <a:gd name="T11" fmla="*/ 129 h 672"/>
                <a:gd name="T12" fmla="*/ 2417 w 5409"/>
                <a:gd name="T13" fmla="*/ 322 h 672"/>
                <a:gd name="T14" fmla="*/ 3008 w 5409"/>
                <a:gd name="T15" fmla="*/ 481 h 672"/>
                <a:gd name="T16" fmla="*/ 3597 w 5409"/>
                <a:gd name="T17" fmla="*/ 577 h 672"/>
                <a:gd name="T18" fmla="*/ 4203 w 5409"/>
                <a:gd name="T19" fmla="*/ 609 h 672"/>
                <a:gd name="T20" fmla="*/ 4794 w 5409"/>
                <a:gd name="T21" fmla="*/ 624 h 672"/>
                <a:gd name="T22" fmla="*/ 5385 w 5409"/>
                <a:gd name="T23" fmla="*/ 624 h 672"/>
                <a:gd name="T24" fmla="*/ 5409 w 5409"/>
                <a:gd name="T25" fmla="*/ 648 h 672"/>
                <a:gd name="T26" fmla="*/ 5385 w 5409"/>
                <a:gd name="T27" fmla="*/ 672 h 672"/>
                <a:gd name="T28" fmla="*/ 4793 w 5409"/>
                <a:gd name="T29" fmla="*/ 672 h 672"/>
                <a:gd name="T30" fmla="*/ 4200 w 5409"/>
                <a:gd name="T31" fmla="*/ 656 h 672"/>
                <a:gd name="T32" fmla="*/ 3590 w 5409"/>
                <a:gd name="T33" fmla="*/ 624 h 672"/>
                <a:gd name="T34" fmla="*/ 2995 w 5409"/>
                <a:gd name="T35" fmla="*/ 528 h 672"/>
                <a:gd name="T36" fmla="*/ 2402 w 5409"/>
                <a:gd name="T37" fmla="*/ 367 h 672"/>
                <a:gd name="T38" fmla="*/ 1813 w 5409"/>
                <a:gd name="T39" fmla="*/ 176 h 672"/>
                <a:gd name="T40" fmla="*/ 1205 w 5409"/>
                <a:gd name="T41" fmla="*/ 48 h 672"/>
                <a:gd name="T42" fmla="*/ 1218 w 5409"/>
                <a:gd name="T43" fmla="*/ 47 h 672"/>
                <a:gd name="T44" fmla="*/ 626 w 5409"/>
                <a:gd name="T45" fmla="*/ 271 h 672"/>
                <a:gd name="T46" fmla="*/ 620 w 5409"/>
                <a:gd name="T47" fmla="*/ 272 h 672"/>
                <a:gd name="T48" fmla="*/ 28 w 5409"/>
                <a:gd name="T49" fmla="*/ 336 h 672"/>
                <a:gd name="T50" fmla="*/ 2 w 5409"/>
                <a:gd name="T51" fmla="*/ 315 h 672"/>
                <a:gd name="T52" fmla="*/ 23 w 5409"/>
                <a:gd name="T53" fmla="*/ 289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09" h="672">
                  <a:moveTo>
                    <a:pt x="23" y="289"/>
                  </a:moveTo>
                  <a:lnTo>
                    <a:pt x="615" y="225"/>
                  </a:lnTo>
                  <a:lnTo>
                    <a:pt x="609" y="226"/>
                  </a:lnTo>
                  <a:lnTo>
                    <a:pt x="1201" y="2"/>
                  </a:lnTo>
                  <a:cubicBezTo>
                    <a:pt x="1205" y="0"/>
                    <a:pt x="1210" y="0"/>
                    <a:pt x="1214" y="1"/>
                  </a:cubicBezTo>
                  <a:lnTo>
                    <a:pt x="1822" y="129"/>
                  </a:lnTo>
                  <a:lnTo>
                    <a:pt x="2417" y="322"/>
                  </a:lnTo>
                  <a:lnTo>
                    <a:pt x="3008" y="481"/>
                  </a:lnTo>
                  <a:lnTo>
                    <a:pt x="3597" y="577"/>
                  </a:lnTo>
                  <a:lnTo>
                    <a:pt x="4203" y="609"/>
                  </a:lnTo>
                  <a:lnTo>
                    <a:pt x="4794" y="624"/>
                  </a:lnTo>
                  <a:lnTo>
                    <a:pt x="5385" y="624"/>
                  </a:lnTo>
                  <a:cubicBezTo>
                    <a:pt x="5399" y="624"/>
                    <a:pt x="5409" y="635"/>
                    <a:pt x="5409" y="648"/>
                  </a:cubicBezTo>
                  <a:cubicBezTo>
                    <a:pt x="5409" y="662"/>
                    <a:pt x="5399" y="672"/>
                    <a:pt x="5385" y="672"/>
                  </a:cubicBezTo>
                  <a:lnTo>
                    <a:pt x="4793" y="672"/>
                  </a:lnTo>
                  <a:lnTo>
                    <a:pt x="4200" y="656"/>
                  </a:lnTo>
                  <a:lnTo>
                    <a:pt x="3590" y="624"/>
                  </a:lnTo>
                  <a:lnTo>
                    <a:pt x="2995" y="528"/>
                  </a:lnTo>
                  <a:lnTo>
                    <a:pt x="2402" y="367"/>
                  </a:lnTo>
                  <a:lnTo>
                    <a:pt x="1813" y="176"/>
                  </a:lnTo>
                  <a:lnTo>
                    <a:pt x="1205" y="48"/>
                  </a:lnTo>
                  <a:lnTo>
                    <a:pt x="1218" y="47"/>
                  </a:lnTo>
                  <a:lnTo>
                    <a:pt x="626" y="271"/>
                  </a:lnTo>
                  <a:cubicBezTo>
                    <a:pt x="624" y="272"/>
                    <a:pt x="622" y="272"/>
                    <a:pt x="620" y="272"/>
                  </a:cubicBezTo>
                  <a:lnTo>
                    <a:pt x="28" y="336"/>
                  </a:lnTo>
                  <a:cubicBezTo>
                    <a:pt x="15" y="338"/>
                    <a:pt x="3" y="328"/>
                    <a:pt x="2" y="315"/>
                  </a:cubicBezTo>
                  <a:cubicBezTo>
                    <a:pt x="0" y="302"/>
                    <a:pt x="10" y="290"/>
                    <a:pt x="23" y="289"/>
                  </a:cubicBezTo>
                  <a:close/>
                </a:path>
              </a:pathLst>
            </a:custGeom>
            <a:solidFill>
              <a:srgbClr val="E2AF00"/>
            </a:solidFill>
            <a:ln w="9525" cap="flat">
              <a:solidFill>
                <a:srgbClr val="E2AF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3597" y="1582"/>
              <a:ext cx="2030" cy="337"/>
            </a:xfrm>
            <a:custGeom>
              <a:avLst/>
              <a:gdLst>
                <a:gd name="T0" fmla="*/ 34 w 5412"/>
                <a:gd name="T1" fmla="*/ 275 h 899"/>
                <a:gd name="T2" fmla="*/ 626 w 5412"/>
                <a:gd name="T3" fmla="*/ 467 h 899"/>
                <a:gd name="T4" fmla="*/ 604 w 5412"/>
                <a:gd name="T5" fmla="*/ 471 h 899"/>
                <a:gd name="T6" fmla="*/ 1196 w 5412"/>
                <a:gd name="T7" fmla="*/ 7 h 899"/>
                <a:gd name="T8" fmla="*/ 1219 w 5412"/>
                <a:gd name="T9" fmla="*/ 3 h 899"/>
                <a:gd name="T10" fmla="*/ 1827 w 5412"/>
                <a:gd name="T11" fmla="*/ 227 h 899"/>
                <a:gd name="T12" fmla="*/ 2418 w 5412"/>
                <a:gd name="T13" fmla="*/ 435 h 899"/>
                <a:gd name="T14" fmla="*/ 2406 w 5412"/>
                <a:gd name="T15" fmla="*/ 434 h 899"/>
                <a:gd name="T16" fmla="*/ 2998 w 5412"/>
                <a:gd name="T17" fmla="*/ 322 h 899"/>
                <a:gd name="T18" fmla="*/ 3010 w 5412"/>
                <a:gd name="T19" fmla="*/ 323 h 899"/>
                <a:gd name="T20" fmla="*/ 3602 w 5412"/>
                <a:gd name="T21" fmla="*/ 531 h 899"/>
                <a:gd name="T22" fmla="*/ 4208 w 5412"/>
                <a:gd name="T23" fmla="*/ 674 h 899"/>
                <a:gd name="T24" fmla="*/ 4799 w 5412"/>
                <a:gd name="T25" fmla="*/ 786 h 899"/>
                <a:gd name="T26" fmla="*/ 5389 w 5412"/>
                <a:gd name="T27" fmla="*/ 850 h 899"/>
                <a:gd name="T28" fmla="*/ 5410 w 5412"/>
                <a:gd name="T29" fmla="*/ 876 h 899"/>
                <a:gd name="T30" fmla="*/ 5384 w 5412"/>
                <a:gd name="T31" fmla="*/ 897 h 899"/>
                <a:gd name="T32" fmla="*/ 4790 w 5412"/>
                <a:gd name="T33" fmla="*/ 833 h 899"/>
                <a:gd name="T34" fmla="*/ 4197 w 5412"/>
                <a:gd name="T35" fmla="*/ 721 h 899"/>
                <a:gd name="T36" fmla="*/ 3587 w 5412"/>
                <a:gd name="T37" fmla="*/ 576 h 899"/>
                <a:gd name="T38" fmla="*/ 2995 w 5412"/>
                <a:gd name="T39" fmla="*/ 368 h 899"/>
                <a:gd name="T40" fmla="*/ 3007 w 5412"/>
                <a:gd name="T41" fmla="*/ 369 h 899"/>
                <a:gd name="T42" fmla="*/ 2415 w 5412"/>
                <a:gd name="T43" fmla="*/ 481 h 899"/>
                <a:gd name="T44" fmla="*/ 2403 w 5412"/>
                <a:gd name="T45" fmla="*/ 480 h 899"/>
                <a:gd name="T46" fmla="*/ 1810 w 5412"/>
                <a:gd name="T47" fmla="*/ 272 h 899"/>
                <a:gd name="T48" fmla="*/ 1202 w 5412"/>
                <a:gd name="T49" fmla="*/ 48 h 899"/>
                <a:gd name="T50" fmla="*/ 1225 w 5412"/>
                <a:gd name="T51" fmla="*/ 44 h 899"/>
                <a:gd name="T52" fmla="*/ 633 w 5412"/>
                <a:gd name="T53" fmla="*/ 508 h 899"/>
                <a:gd name="T54" fmla="*/ 611 w 5412"/>
                <a:gd name="T55" fmla="*/ 512 h 899"/>
                <a:gd name="T56" fmla="*/ 19 w 5412"/>
                <a:gd name="T57" fmla="*/ 320 h 899"/>
                <a:gd name="T58" fmla="*/ 4 w 5412"/>
                <a:gd name="T59" fmla="*/ 290 h 899"/>
                <a:gd name="T60" fmla="*/ 34 w 5412"/>
                <a:gd name="T61" fmla="*/ 275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412" h="899">
                  <a:moveTo>
                    <a:pt x="34" y="275"/>
                  </a:moveTo>
                  <a:lnTo>
                    <a:pt x="626" y="467"/>
                  </a:lnTo>
                  <a:lnTo>
                    <a:pt x="604" y="471"/>
                  </a:lnTo>
                  <a:lnTo>
                    <a:pt x="1196" y="7"/>
                  </a:lnTo>
                  <a:cubicBezTo>
                    <a:pt x="1202" y="1"/>
                    <a:pt x="1211" y="0"/>
                    <a:pt x="1219" y="3"/>
                  </a:cubicBezTo>
                  <a:lnTo>
                    <a:pt x="1827" y="227"/>
                  </a:lnTo>
                  <a:lnTo>
                    <a:pt x="2418" y="435"/>
                  </a:lnTo>
                  <a:lnTo>
                    <a:pt x="2406" y="434"/>
                  </a:lnTo>
                  <a:lnTo>
                    <a:pt x="2998" y="322"/>
                  </a:lnTo>
                  <a:cubicBezTo>
                    <a:pt x="3002" y="321"/>
                    <a:pt x="3006" y="321"/>
                    <a:pt x="3010" y="323"/>
                  </a:cubicBezTo>
                  <a:lnTo>
                    <a:pt x="3602" y="531"/>
                  </a:lnTo>
                  <a:lnTo>
                    <a:pt x="4208" y="674"/>
                  </a:lnTo>
                  <a:lnTo>
                    <a:pt x="4799" y="786"/>
                  </a:lnTo>
                  <a:lnTo>
                    <a:pt x="5389" y="850"/>
                  </a:lnTo>
                  <a:cubicBezTo>
                    <a:pt x="5402" y="851"/>
                    <a:pt x="5412" y="863"/>
                    <a:pt x="5410" y="876"/>
                  </a:cubicBezTo>
                  <a:cubicBezTo>
                    <a:pt x="5409" y="889"/>
                    <a:pt x="5397" y="899"/>
                    <a:pt x="5384" y="897"/>
                  </a:cubicBezTo>
                  <a:lnTo>
                    <a:pt x="4790" y="833"/>
                  </a:lnTo>
                  <a:lnTo>
                    <a:pt x="4197" y="721"/>
                  </a:lnTo>
                  <a:lnTo>
                    <a:pt x="3587" y="576"/>
                  </a:lnTo>
                  <a:lnTo>
                    <a:pt x="2995" y="368"/>
                  </a:lnTo>
                  <a:lnTo>
                    <a:pt x="3007" y="369"/>
                  </a:lnTo>
                  <a:lnTo>
                    <a:pt x="2415" y="481"/>
                  </a:lnTo>
                  <a:cubicBezTo>
                    <a:pt x="2411" y="482"/>
                    <a:pt x="2406" y="482"/>
                    <a:pt x="2403" y="480"/>
                  </a:cubicBezTo>
                  <a:lnTo>
                    <a:pt x="1810" y="272"/>
                  </a:lnTo>
                  <a:lnTo>
                    <a:pt x="1202" y="48"/>
                  </a:lnTo>
                  <a:lnTo>
                    <a:pt x="1225" y="44"/>
                  </a:lnTo>
                  <a:lnTo>
                    <a:pt x="633" y="508"/>
                  </a:lnTo>
                  <a:cubicBezTo>
                    <a:pt x="627" y="513"/>
                    <a:pt x="619" y="515"/>
                    <a:pt x="611" y="512"/>
                  </a:cubicBezTo>
                  <a:lnTo>
                    <a:pt x="19" y="320"/>
                  </a:lnTo>
                  <a:cubicBezTo>
                    <a:pt x="6" y="316"/>
                    <a:pt x="0" y="303"/>
                    <a:pt x="4" y="290"/>
                  </a:cubicBezTo>
                  <a:cubicBezTo>
                    <a:pt x="8" y="277"/>
                    <a:pt x="21" y="271"/>
                    <a:pt x="34" y="275"/>
                  </a:cubicBezTo>
                  <a:close/>
                </a:path>
              </a:pathLst>
            </a:custGeom>
            <a:solidFill>
              <a:srgbClr val="7EB2DE"/>
            </a:solidFill>
            <a:ln w="9525" cap="flat">
              <a:solidFill>
                <a:srgbClr val="7EB2DE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3597" y="1660"/>
              <a:ext cx="1808" cy="1567"/>
            </a:xfrm>
            <a:custGeom>
              <a:avLst/>
              <a:gdLst>
                <a:gd name="T0" fmla="*/ 17 w 4821"/>
                <a:gd name="T1" fmla="*/ 275 h 4178"/>
                <a:gd name="T2" fmla="*/ 609 w 4821"/>
                <a:gd name="T3" fmla="*/ 3 h 4178"/>
                <a:gd name="T4" fmla="*/ 629 w 4821"/>
                <a:gd name="T5" fmla="*/ 2 h 4178"/>
                <a:gd name="T6" fmla="*/ 642 w 4821"/>
                <a:gd name="T7" fmla="*/ 16 h 4178"/>
                <a:gd name="T8" fmla="*/ 1234 w 4821"/>
                <a:gd name="T9" fmla="*/ 1568 h 4178"/>
                <a:gd name="T10" fmla="*/ 1212 w 4821"/>
                <a:gd name="T11" fmla="*/ 1552 h 4178"/>
                <a:gd name="T12" fmla="*/ 1820 w 4821"/>
                <a:gd name="T13" fmla="*/ 1568 h 4178"/>
                <a:gd name="T14" fmla="*/ 1839 w 4821"/>
                <a:gd name="T15" fmla="*/ 1578 h 4178"/>
                <a:gd name="T16" fmla="*/ 2431 w 4821"/>
                <a:gd name="T17" fmla="*/ 2394 h 4178"/>
                <a:gd name="T18" fmla="*/ 2390 w 4821"/>
                <a:gd name="T19" fmla="*/ 2398 h 4178"/>
                <a:gd name="T20" fmla="*/ 2982 w 4821"/>
                <a:gd name="T21" fmla="*/ 1230 h 4178"/>
                <a:gd name="T22" fmla="*/ 3007 w 4821"/>
                <a:gd name="T23" fmla="*/ 1217 h 4178"/>
                <a:gd name="T24" fmla="*/ 3027 w 4821"/>
                <a:gd name="T25" fmla="*/ 1236 h 4178"/>
                <a:gd name="T26" fmla="*/ 3619 w 4821"/>
                <a:gd name="T27" fmla="*/ 4084 h 4178"/>
                <a:gd name="T28" fmla="*/ 3572 w 4821"/>
                <a:gd name="T29" fmla="*/ 4085 h 4178"/>
                <a:gd name="T30" fmla="*/ 4180 w 4821"/>
                <a:gd name="T31" fmla="*/ 437 h 4178"/>
                <a:gd name="T32" fmla="*/ 4204 w 4821"/>
                <a:gd name="T33" fmla="*/ 416 h 4178"/>
                <a:gd name="T34" fmla="*/ 4227 w 4821"/>
                <a:gd name="T35" fmla="*/ 437 h 4178"/>
                <a:gd name="T36" fmla="*/ 4819 w 4821"/>
                <a:gd name="T37" fmla="*/ 4149 h 4178"/>
                <a:gd name="T38" fmla="*/ 4799 w 4821"/>
                <a:gd name="T39" fmla="*/ 4176 h 4178"/>
                <a:gd name="T40" fmla="*/ 4772 w 4821"/>
                <a:gd name="T41" fmla="*/ 4156 h 4178"/>
                <a:gd name="T42" fmla="*/ 4180 w 4821"/>
                <a:gd name="T43" fmla="*/ 444 h 4178"/>
                <a:gd name="T44" fmla="*/ 4227 w 4821"/>
                <a:gd name="T45" fmla="*/ 444 h 4178"/>
                <a:gd name="T46" fmla="*/ 3619 w 4821"/>
                <a:gd name="T47" fmla="*/ 4092 h 4178"/>
                <a:gd name="T48" fmla="*/ 3596 w 4821"/>
                <a:gd name="T49" fmla="*/ 4112 h 4178"/>
                <a:gd name="T50" fmla="*/ 3572 w 4821"/>
                <a:gd name="T51" fmla="*/ 4093 h 4178"/>
                <a:gd name="T52" fmla="*/ 2980 w 4821"/>
                <a:gd name="T53" fmla="*/ 1245 h 4178"/>
                <a:gd name="T54" fmla="*/ 3025 w 4821"/>
                <a:gd name="T55" fmla="*/ 1251 h 4178"/>
                <a:gd name="T56" fmla="*/ 2433 w 4821"/>
                <a:gd name="T57" fmla="*/ 2419 h 4178"/>
                <a:gd name="T58" fmla="*/ 2413 w 4821"/>
                <a:gd name="T59" fmla="*/ 2432 h 4178"/>
                <a:gd name="T60" fmla="*/ 2392 w 4821"/>
                <a:gd name="T61" fmla="*/ 2423 h 4178"/>
                <a:gd name="T62" fmla="*/ 1800 w 4821"/>
                <a:gd name="T63" fmla="*/ 1607 h 4178"/>
                <a:gd name="T64" fmla="*/ 1819 w 4821"/>
                <a:gd name="T65" fmla="*/ 1616 h 4178"/>
                <a:gd name="T66" fmla="*/ 1211 w 4821"/>
                <a:gd name="T67" fmla="*/ 1600 h 4178"/>
                <a:gd name="T68" fmla="*/ 1189 w 4821"/>
                <a:gd name="T69" fmla="*/ 1585 h 4178"/>
                <a:gd name="T70" fmla="*/ 597 w 4821"/>
                <a:gd name="T71" fmla="*/ 33 h 4178"/>
                <a:gd name="T72" fmla="*/ 629 w 4821"/>
                <a:gd name="T73" fmla="*/ 46 h 4178"/>
                <a:gd name="T74" fmla="*/ 37 w 4821"/>
                <a:gd name="T75" fmla="*/ 318 h 4178"/>
                <a:gd name="T76" fmla="*/ 6 w 4821"/>
                <a:gd name="T77" fmla="*/ 306 h 4178"/>
                <a:gd name="T78" fmla="*/ 17 w 4821"/>
                <a:gd name="T79" fmla="*/ 275 h 4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21" h="4178">
                  <a:moveTo>
                    <a:pt x="17" y="275"/>
                  </a:moveTo>
                  <a:lnTo>
                    <a:pt x="609" y="3"/>
                  </a:lnTo>
                  <a:cubicBezTo>
                    <a:pt x="615" y="0"/>
                    <a:pt x="622" y="0"/>
                    <a:pt x="629" y="2"/>
                  </a:cubicBezTo>
                  <a:cubicBezTo>
                    <a:pt x="635" y="5"/>
                    <a:pt x="640" y="10"/>
                    <a:pt x="642" y="16"/>
                  </a:cubicBezTo>
                  <a:lnTo>
                    <a:pt x="1234" y="1568"/>
                  </a:lnTo>
                  <a:lnTo>
                    <a:pt x="1212" y="1552"/>
                  </a:lnTo>
                  <a:lnTo>
                    <a:pt x="1820" y="1568"/>
                  </a:lnTo>
                  <a:cubicBezTo>
                    <a:pt x="1828" y="1569"/>
                    <a:pt x="1835" y="1572"/>
                    <a:pt x="1839" y="1578"/>
                  </a:cubicBezTo>
                  <a:lnTo>
                    <a:pt x="2431" y="2394"/>
                  </a:lnTo>
                  <a:lnTo>
                    <a:pt x="2390" y="2398"/>
                  </a:lnTo>
                  <a:lnTo>
                    <a:pt x="2982" y="1230"/>
                  </a:lnTo>
                  <a:cubicBezTo>
                    <a:pt x="2987" y="1221"/>
                    <a:pt x="2997" y="1215"/>
                    <a:pt x="3007" y="1217"/>
                  </a:cubicBezTo>
                  <a:cubicBezTo>
                    <a:pt x="3017" y="1218"/>
                    <a:pt x="3025" y="1226"/>
                    <a:pt x="3027" y="1236"/>
                  </a:cubicBezTo>
                  <a:lnTo>
                    <a:pt x="3619" y="4084"/>
                  </a:lnTo>
                  <a:lnTo>
                    <a:pt x="3572" y="4085"/>
                  </a:lnTo>
                  <a:lnTo>
                    <a:pt x="4180" y="437"/>
                  </a:lnTo>
                  <a:cubicBezTo>
                    <a:pt x="4182" y="425"/>
                    <a:pt x="4192" y="416"/>
                    <a:pt x="4204" y="416"/>
                  </a:cubicBezTo>
                  <a:cubicBezTo>
                    <a:pt x="4215" y="417"/>
                    <a:pt x="4225" y="425"/>
                    <a:pt x="4227" y="437"/>
                  </a:cubicBezTo>
                  <a:lnTo>
                    <a:pt x="4819" y="4149"/>
                  </a:lnTo>
                  <a:cubicBezTo>
                    <a:pt x="4821" y="4162"/>
                    <a:pt x="4812" y="4174"/>
                    <a:pt x="4799" y="4176"/>
                  </a:cubicBezTo>
                  <a:cubicBezTo>
                    <a:pt x="4786" y="4178"/>
                    <a:pt x="4774" y="4169"/>
                    <a:pt x="4772" y="4156"/>
                  </a:cubicBezTo>
                  <a:lnTo>
                    <a:pt x="4180" y="444"/>
                  </a:lnTo>
                  <a:lnTo>
                    <a:pt x="4227" y="444"/>
                  </a:lnTo>
                  <a:lnTo>
                    <a:pt x="3619" y="4092"/>
                  </a:lnTo>
                  <a:cubicBezTo>
                    <a:pt x="3617" y="4104"/>
                    <a:pt x="3607" y="4112"/>
                    <a:pt x="3596" y="4112"/>
                  </a:cubicBezTo>
                  <a:cubicBezTo>
                    <a:pt x="3584" y="4113"/>
                    <a:pt x="3574" y="4105"/>
                    <a:pt x="3572" y="4093"/>
                  </a:cubicBezTo>
                  <a:lnTo>
                    <a:pt x="2980" y="1245"/>
                  </a:lnTo>
                  <a:lnTo>
                    <a:pt x="3025" y="1251"/>
                  </a:lnTo>
                  <a:lnTo>
                    <a:pt x="2433" y="2419"/>
                  </a:lnTo>
                  <a:cubicBezTo>
                    <a:pt x="2429" y="2427"/>
                    <a:pt x="2422" y="2432"/>
                    <a:pt x="2413" y="2432"/>
                  </a:cubicBezTo>
                  <a:cubicBezTo>
                    <a:pt x="2405" y="2433"/>
                    <a:pt x="2397" y="2429"/>
                    <a:pt x="2392" y="2423"/>
                  </a:cubicBezTo>
                  <a:lnTo>
                    <a:pt x="1800" y="1607"/>
                  </a:lnTo>
                  <a:lnTo>
                    <a:pt x="1819" y="1616"/>
                  </a:lnTo>
                  <a:lnTo>
                    <a:pt x="1211" y="1600"/>
                  </a:lnTo>
                  <a:cubicBezTo>
                    <a:pt x="1201" y="1600"/>
                    <a:pt x="1193" y="1594"/>
                    <a:pt x="1189" y="1585"/>
                  </a:cubicBezTo>
                  <a:lnTo>
                    <a:pt x="597" y="33"/>
                  </a:lnTo>
                  <a:lnTo>
                    <a:pt x="629" y="46"/>
                  </a:lnTo>
                  <a:lnTo>
                    <a:pt x="37" y="318"/>
                  </a:lnTo>
                  <a:cubicBezTo>
                    <a:pt x="25" y="324"/>
                    <a:pt x="11" y="319"/>
                    <a:pt x="6" y="306"/>
                  </a:cubicBezTo>
                  <a:cubicBezTo>
                    <a:pt x="0" y="294"/>
                    <a:pt x="5" y="280"/>
                    <a:pt x="17" y="275"/>
                  </a:cubicBezTo>
                  <a:close/>
                </a:path>
              </a:pathLst>
            </a:custGeom>
            <a:solidFill>
              <a:srgbClr val="467126"/>
            </a:solidFill>
            <a:ln w="9525" cap="flat">
              <a:solidFill>
                <a:srgbClr val="46712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3383" y="3219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3338" y="3001"/>
              <a:ext cx="12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3294" y="2784"/>
              <a:ext cx="16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3294" y="2566"/>
              <a:ext cx="16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3294" y="2349"/>
              <a:ext cx="16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3294" y="2131"/>
              <a:ext cx="16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3294" y="1914"/>
              <a:ext cx="16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3294" y="1696"/>
              <a:ext cx="16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294" y="1479"/>
              <a:ext cx="16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294" y="1261"/>
              <a:ext cx="16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294" y="1044"/>
              <a:ext cx="16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544" y="3314"/>
              <a:ext cx="16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Jan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3763" y="3314"/>
              <a:ext cx="1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Feb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3986" y="3314"/>
              <a:ext cx="16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217" y="3314"/>
              <a:ext cx="15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Apr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4427" y="3314"/>
              <a:ext cx="18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661" y="3314"/>
              <a:ext cx="16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Jun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4898" y="3314"/>
              <a:ext cx="13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Jul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5102" y="3314"/>
              <a:ext cx="17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Aug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5325" y="3314"/>
              <a:ext cx="17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Sep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3352" y="885"/>
              <a:ext cx="43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Thousand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3478" y="975"/>
              <a:ext cx="15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b/d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4527" y="3433"/>
              <a:ext cx="21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3703" y="601"/>
              <a:ext cx="186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Comparison of Oklahoma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3955" y="753"/>
              <a:ext cx="134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Monthly Crude Oil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751" y="901"/>
              <a:ext cx="193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Production Estimates, 2015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4417" y="110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auto">
            <a:xfrm>
              <a:off x="3550" y="3604"/>
              <a:ext cx="168" cy="18"/>
            </a:xfrm>
            <a:custGeom>
              <a:avLst/>
              <a:gdLst>
                <a:gd name="T0" fmla="*/ 24 w 448"/>
                <a:gd name="T1" fmla="*/ 0 h 48"/>
                <a:gd name="T2" fmla="*/ 424 w 448"/>
                <a:gd name="T3" fmla="*/ 0 h 48"/>
                <a:gd name="T4" fmla="*/ 448 w 448"/>
                <a:gd name="T5" fmla="*/ 24 h 48"/>
                <a:gd name="T6" fmla="*/ 424 w 448"/>
                <a:gd name="T7" fmla="*/ 48 h 48"/>
                <a:gd name="T8" fmla="*/ 24 w 448"/>
                <a:gd name="T9" fmla="*/ 48 h 48"/>
                <a:gd name="T10" fmla="*/ 0 w 448"/>
                <a:gd name="T11" fmla="*/ 24 h 48"/>
                <a:gd name="T12" fmla="*/ 24 w 448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8" h="48">
                  <a:moveTo>
                    <a:pt x="24" y="0"/>
                  </a:moveTo>
                  <a:lnTo>
                    <a:pt x="424" y="0"/>
                  </a:lnTo>
                  <a:cubicBezTo>
                    <a:pt x="438" y="0"/>
                    <a:pt x="448" y="11"/>
                    <a:pt x="448" y="24"/>
                  </a:cubicBezTo>
                  <a:cubicBezTo>
                    <a:pt x="448" y="38"/>
                    <a:pt x="438" y="48"/>
                    <a:pt x="424" y="48"/>
                  </a:cubicBez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</a:path>
              </a:pathLst>
            </a:custGeom>
            <a:solidFill>
              <a:srgbClr val="E2AF00"/>
            </a:solidFill>
            <a:ln w="9525" cap="flat">
              <a:solidFill>
                <a:srgbClr val="E2AF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3729" y="3572"/>
              <a:ext cx="64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EIA-914 Estimate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4540" y="3604"/>
              <a:ext cx="174" cy="18"/>
            </a:xfrm>
            <a:custGeom>
              <a:avLst/>
              <a:gdLst>
                <a:gd name="T0" fmla="*/ 24 w 464"/>
                <a:gd name="T1" fmla="*/ 0 h 48"/>
                <a:gd name="T2" fmla="*/ 440 w 464"/>
                <a:gd name="T3" fmla="*/ 0 h 48"/>
                <a:gd name="T4" fmla="*/ 464 w 464"/>
                <a:gd name="T5" fmla="*/ 24 h 48"/>
                <a:gd name="T6" fmla="*/ 440 w 464"/>
                <a:gd name="T7" fmla="*/ 48 h 48"/>
                <a:gd name="T8" fmla="*/ 24 w 464"/>
                <a:gd name="T9" fmla="*/ 48 h 48"/>
                <a:gd name="T10" fmla="*/ 0 w 464"/>
                <a:gd name="T11" fmla="*/ 24 h 48"/>
                <a:gd name="T12" fmla="*/ 24 w 464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" h="48">
                  <a:moveTo>
                    <a:pt x="24" y="0"/>
                  </a:moveTo>
                  <a:lnTo>
                    <a:pt x="440" y="0"/>
                  </a:lnTo>
                  <a:cubicBezTo>
                    <a:pt x="454" y="0"/>
                    <a:pt x="464" y="11"/>
                    <a:pt x="464" y="24"/>
                  </a:cubicBezTo>
                  <a:cubicBezTo>
                    <a:pt x="464" y="38"/>
                    <a:pt x="454" y="48"/>
                    <a:pt x="440" y="48"/>
                  </a:cubicBez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</a:path>
              </a:pathLst>
            </a:custGeom>
            <a:solidFill>
              <a:srgbClr val="7EB2DE"/>
            </a:solidFill>
            <a:ln w="9525" cap="flat">
              <a:solidFill>
                <a:srgbClr val="7EB2DE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4721" y="3572"/>
              <a:ext cx="51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ALR Estimate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3544" y="3734"/>
              <a:ext cx="168" cy="18"/>
            </a:xfrm>
            <a:custGeom>
              <a:avLst/>
              <a:gdLst>
                <a:gd name="T0" fmla="*/ 24 w 448"/>
                <a:gd name="T1" fmla="*/ 0 h 48"/>
                <a:gd name="T2" fmla="*/ 424 w 448"/>
                <a:gd name="T3" fmla="*/ 0 h 48"/>
                <a:gd name="T4" fmla="*/ 448 w 448"/>
                <a:gd name="T5" fmla="*/ 24 h 48"/>
                <a:gd name="T6" fmla="*/ 424 w 448"/>
                <a:gd name="T7" fmla="*/ 48 h 48"/>
                <a:gd name="T8" fmla="*/ 24 w 448"/>
                <a:gd name="T9" fmla="*/ 48 h 48"/>
                <a:gd name="T10" fmla="*/ 0 w 448"/>
                <a:gd name="T11" fmla="*/ 24 h 48"/>
                <a:gd name="T12" fmla="*/ 24 w 448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8" h="48">
                  <a:moveTo>
                    <a:pt x="24" y="0"/>
                  </a:moveTo>
                  <a:lnTo>
                    <a:pt x="424" y="0"/>
                  </a:lnTo>
                  <a:cubicBezTo>
                    <a:pt x="438" y="0"/>
                    <a:pt x="448" y="11"/>
                    <a:pt x="448" y="24"/>
                  </a:cubicBezTo>
                  <a:cubicBezTo>
                    <a:pt x="448" y="38"/>
                    <a:pt x="438" y="48"/>
                    <a:pt x="424" y="48"/>
                  </a:cubicBezTo>
                  <a:lnTo>
                    <a:pt x="24" y="48"/>
                  </a:lnTo>
                  <a:cubicBezTo>
                    <a:pt x="11" y="48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</a:path>
              </a:pathLst>
            </a:custGeom>
            <a:solidFill>
              <a:srgbClr val="467126"/>
            </a:solidFill>
            <a:ln w="9525" cap="flat">
              <a:solidFill>
                <a:srgbClr val="46712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3729" y="3655"/>
              <a:ext cx="202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State Data derived from aggregating DI data downloaded</a:t>
              </a:r>
              <a:endParaRPr lang="en-US" altLang="en-US" sz="1000" dirty="0">
                <a:solidFill>
                  <a:srgbClr val="000000"/>
                </a:solidFill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dirty="0" smtClean="0">
                  <a:solidFill>
                    <a:srgbClr val="000000"/>
                  </a:solidFill>
                </a:rPr>
                <a:t>on January 20, 2016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4935" y="1196"/>
              <a:ext cx="14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EIA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5073" y="1196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6600CC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5103" y="1196"/>
              <a:ext cx="14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914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5283" y="1196"/>
              <a:ext cx="37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Estimate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4205" y="1823"/>
              <a:ext cx="24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AEFE"/>
                  </a:solidFill>
                  <a:effectLst/>
                  <a:latin typeface="Arial" pitchFamily="34" charset="0"/>
                  <a:cs typeface="Arial" pitchFamily="34" charset="0"/>
                </a:rPr>
                <a:t>ALR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4409" y="1823"/>
              <a:ext cx="44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AEFE"/>
                  </a:solidFill>
                  <a:effectLst/>
                  <a:latin typeface="Arial" pitchFamily="34" charset="0"/>
                  <a:cs typeface="Arial" pitchFamily="34" charset="0"/>
                </a:rPr>
                <a:t>Estimate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3965" y="2437"/>
              <a:ext cx="30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467126"/>
                  </a:solidFill>
                  <a:effectLst/>
                  <a:latin typeface="Arial" pitchFamily="34" charset="0"/>
                  <a:cs typeface="Arial" pitchFamily="34" charset="0"/>
                </a:rPr>
                <a:t>State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4205" y="2437"/>
              <a:ext cx="25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467126"/>
                  </a:solidFill>
                  <a:effectLst/>
                  <a:latin typeface="Arial" pitchFamily="34" charset="0"/>
                  <a:cs typeface="Arial" pitchFamily="34" charset="0"/>
                </a:rPr>
                <a:t>Data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87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201" y="262930"/>
            <a:ext cx="8046720" cy="729105"/>
          </a:xfrm>
        </p:spPr>
        <p:txBody>
          <a:bodyPr/>
          <a:lstStyle/>
          <a:p>
            <a:r>
              <a:rPr lang="en-US" dirty="0" smtClean="0"/>
              <a:t>EIA introduced surveyed monthly oil data in 2015 in an expanded EIA-914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09090" y="1161445"/>
            <a:ext cx="8271007" cy="459028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 smtClean="0"/>
              <a:t>The EIA-914 survey is designed to capture monthly trends in oil production in a more accurate and timely manner.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The EIA-914 survey methodology uses a cut-off sample of the largest operators, as determined using lagged state data.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The EIA-914 survey has been used successfully to collect </a:t>
            </a:r>
            <a:r>
              <a:rPr lang="en-US" sz="1800" dirty="0" smtClean="0"/>
              <a:t>and publish monthly state-level natural </a:t>
            </a:r>
            <a:r>
              <a:rPr lang="en-US" sz="1800" dirty="0"/>
              <a:t>gas </a:t>
            </a:r>
            <a:r>
              <a:rPr lang="en-US" sz="1800" dirty="0" smtClean="0"/>
              <a:t>production estimates for more than a decade.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Monthly oil production estimates based on EIA-914 survey responses were published starting with January production in June 2015 for 14 of 16 areas.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These estimates were consistent with ALR for 14 areas.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In West Virginia, definitional differences delayed publication until staff determined the survey-based estimates were more consistent with EIA published data for other states.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More </a:t>
            </a:r>
            <a:r>
              <a:rPr lang="en-US" sz="1800" dirty="0"/>
              <a:t>than 100 </a:t>
            </a:r>
            <a:r>
              <a:rPr lang="en-US" sz="1800" dirty="0" smtClean="0"/>
              <a:t>operators in </a:t>
            </a:r>
            <a:r>
              <a:rPr lang="en-US" sz="1800" dirty="0"/>
              <a:t>Oklahoma </a:t>
            </a:r>
            <a:r>
              <a:rPr lang="en-US" sz="1800" dirty="0" smtClean="0"/>
              <a:t>report </a:t>
            </a:r>
            <a:r>
              <a:rPr lang="en-US" sz="1800" dirty="0"/>
              <a:t>on the </a:t>
            </a:r>
            <a:r>
              <a:rPr lang="en-US" sz="1800" dirty="0" smtClean="0"/>
              <a:t>EIA-914</a:t>
            </a:r>
            <a:r>
              <a:rPr lang="en-US" sz="1800" dirty="0"/>
              <a:t> </a:t>
            </a:r>
            <a:r>
              <a:rPr lang="en-US" sz="1800" dirty="0" smtClean="0"/>
              <a:t>survey, representing about 75% of total oil production.</a:t>
            </a:r>
            <a:endParaRPr lang="en-US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200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2807208" cy="393192"/>
          </a:xfrm>
        </p:spPr>
        <p:txBody>
          <a:bodyPr/>
          <a:lstStyle/>
          <a:p>
            <a:r>
              <a:rPr lang="de-DE" dirty="0" smtClean="0"/>
              <a:t>Stephen Harvey, Oklahoma City, January 27,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4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706" y="-116629"/>
            <a:ext cx="8046720" cy="1143000"/>
          </a:xfrm>
        </p:spPr>
        <p:txBody>
          <a:bodyPr/>
          <a:lstStyle/>
          <a:p>
            <a:r>
              <a:rPr lang="en-US" dirty="0" smtClean="0"/>
              <a:t>Historically, EIA used the Average Lag Ratio Method (ALR) to estimate state-level monthly oil production volumes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27804" y="1316736"/>
            <a:ext cx="8358996" cy="4590288"/>
          </a:xfrm>
        </p:spPr>
        <p:txBody>
          <a:bodyPr/>
          <a:lstStyle/>
          <a:p>
            <a:r>
              <a:rPr lang="en-US" dirty="0" smtClean="0"/>
              <a:t>ALR estimates are based mainly on </a:t>
            </a:r>
            <a:r>
              <a:rPr lang="en-US" dirty="0"/>
              <a:t>data </a:t>
            </a:r>
            <a:r>
              <a:rPr lang="en-US" dirty="0" smtClean="0"/>
              <a:t>published by the state. </a:t>
            </a:r>
          </a:p>
          <a:p>
            <a:pPr lvl="1"/>
            <a:r>
              <a:rPr lang="en-US" dirty="0" smtClean="0"/>
              <a:t>Historically, state data is incomplete when first published due to processing times, and becomes more complete over time.</a:t>
            </a:r>
          </a:p>
          <a:p>
            <a:pPr lvl="1"/>
            <a:r>
              <a:rPr lang="en-US" dirty="0"/>
              <a:t>ALR predicts what the eventual state total will be, after a lag </a:t>
            </a:r>
            <a:r>
              <a:rPr lang="en-US" dirty="0" smtClean="0"/>
              <a:t>period.</a:t>
            </a:r>
            <a:endParaRPr lang="en-US" dirty="0"/>
          </a:p>
          <a:p>
            <a:pPr lvl="1"/>
            <a:r>
              <a:rPr lang="en-US" dirty="0" smtClean="0"/>
              <a:t>In effect, staff measures historical lag times between initial publication for a state and when the volumes stop changing. </a:t>
            </a:r>
          </a:p>
          <a:p>
            <a:pPr lvl="1"/>
            <a:r>
              <a:rPr lang="en-US" dirty="0" smtClean="0"/>
              <a:t>An adjustment is applied based on that research.</a:t>
            </a:r>
          </a:p>
          <a:p>
            <a:r>
              <a:rPr lang="en-US" dirty="0" smtClean="0"/>
              <a:t>ALR estimates predict results well when state data lags are systematic over long periods of time.</a:t>
            </a:r>
          </a:p>
          <a:p>
            <a:r>
              <a:rPr lang="en-US" dirty="0" smtClean="0"/>
              <a:t>In 15 areas, the method compares well with EIA-914 survey estimates after accounting for the West Virginia definitional issues.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2807208" cy="393192"/>
          </a:xfrm>
        </p:spPr>
        <p:txBody>
          <a:bodyPr/>
          <a:lstStyle/>
          <a:p>
            <a:r>
              <a:rPr lang="de-DE" dirty="0" smtClean="0"/>
              <a:t>Stephen Harvey, Oklahoma City, January 27,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6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453" y="556216"/>
            <a:ext cx="8177842" cy="461686"/>
          </a:xfrm>
        </p:spPr>
        <p:txBody>
          <a:bodyPr/>
          <a:lstStyle/>
          <a:p>
            <a:r>
              <a:rPr lang="en-US" dirty="0" smtClean="0"/>
              <a:t>ALR model estimates in Oklahoma in 2015 </a:t>
            </a:r>
            <a:r>
              <a:rPr lang="en-US" dirty="0" smtClean="0">
                <a:solidFill>
                  <a:srgbClr val="169DD8"/>
                </a:solidFill>
              </a:rPr>
              <a:t>were</a:t>
            </a:r>
            <a:r>
              <a:rPr lang="en-US" dirty="0" smtClean="0"/>
              <a:t> not higher than the sample responses collected for the EIA-914 and -182 surveys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46650" y="1112815"/>
            <a:ext cx="8997350" cy="22083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/>
              <a:t>In Oklahoma the subset of both EIA-914 and EIA-182 reported survey sample responses add up to a number close to the total for the state estimated by ALR, notwithstanding: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The EIA-914 survey is </a:t>
            </a:r>
            <a:r>
              <a:rPr lang="en-US" sz="1200" dirty="0"/>
              <a:t>based on </a:t>
            </a:r>
            <a:r>
              <a:rPr lang="en-US" sz="1200" dirty="0" smtClean="0">
                <a:solidFill>
                  <a:srgbClr val="333333"/>
                </a:solidFill>
              </a:rPr>
              <a:t>roughly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100 operator respondents, believed to represent about 75% of the total production in Oklahoma.</a:t>
            </a:r>
            <a:endParaRPr lang="en-US" sz="12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200" dirty="0" smtClean="0"/>
              <a:t>The EIA-182 is based on 25 first-purchaser respondents, </a:t>
            </a:r>
            <a:r>
              <a:rPr lang="en-US" sz="1200" dirty="0"/>
              <a:t>believed to represent </a:t>
            </a:r>
            <a:r>
              <a:rPr lang="en-US" sz="1200" dirty="0" smtClean="0"/>
              <a:t>about 75% </a:t>
            </a:r>
            <a:r>
              <a:rPr lang="en-US" sz="1200" dirty="0"/>
              <a:t>of the total production in </a:t>
            </a:r>
            <a:r>
              <a:rPr lang="en-US" sz="1200" dirty="0" smtClean="0"/>
              <a:t>Oklahoma.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/>
              <a:t>The ALR appeared to be significantly under-reporting monthly oil production in Oklahoma.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319609"/>
              </p:ext>
            </p:extLst>
          </p:nvPr>
        </p:nvGraphicFramePr>
        <p:xfrm>
          <a:off x="715766" y="3437626"/>
          <a:ext cx="809180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2807208" cy="393192"/>
          </a:xfrm>
        </p:spPr>
        <p:txBody>
          <a:bodyPr/>
          <a:lstStyle/>
          <a:p>
            <a:r>
              <a:rPr lang="de-DE" dirty="0" smtClean="0"/>
              <a:t>Stephen Harvey, Oklahoma City, January 27,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4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Evidence for EIA-914 </a:t>
            </a:r>
            <a:r>
              <a:rPr lang="en-US" sz="2800" dirty="0"/>
              <a:t>s</a:t>
            </a:r>
            <a:r>
              <a:rPr lang="en-US" sz="2800" dirty="0" smtClean="0"/>
              <a:t>urvey estimates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The EIA-914 survey has been used successfully for natural gas for over a decade.  </a:t>
            </a:r>
            <a:endParaRPr lang="en-US" dirty="0"/>
          </a:p>
          <a:p>
            <a:r>
              <a:rPr lang="en-US" dirty="0" smtClean="0"/>
              <a:t>EIA-914 oil survey estimates match ALR estimates in all other areas.</a:t>
            </a:r>
          </a:p>
          <a:p>
            <a:pPr marL="237744" lvl="1">
              <a:spcBef>
                <a:spcPts val="1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/>
              <a:t>EIA-914 relies predominantly on reported, current </a:t>
            </a:r>
            <a:r>
              <a:rPr lang="en-US" sz="2200" dirty="0"/>
              <a:t>production data obtained directly from </a:t>
            </a:r>
            <a:r>
              <a:rPr lang="en-US" sz="2200" dirty="0" smtClean="0"/>
              <a:t>producers, and is less reliant on state data than ALR.</a:t>
            </a:r>
          </a:p>
          <a:p>
            <a:r>
              <a:rPr lang="en-US" dirty="0" smtClean="0"/>
              <a:t>Directly collected EIA-914 survey data from a subset of Oklahoma operators are higher than total ALR estimates.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2807208" cy="393192"/>
          </a:xfrm>
        </p:spPr>
        <p:txBody>
          <a:bodyPr/>
          <a:lstStyle/>
          <a:p>
            <a:r>
              <a:rPr lang="de-DE" dirty="0" smtClean="0"/>
              <a:t>Stephen Harvey, Oklahoma City, January 27,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Evidence against Average Lagged Ratio (ALR)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lvl="1" indent="-342900">
              <a:spcBef>
                <a:spcPts val="1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The subset of Oklahoma </a:t>
            </a:r>
            <a:r>
              <a:rPr lang="en-US" sz="2200" dirty="0"/>
              <a:t>operators and </a:t>
            </a:r>
            <a:r>
              <a:rPr lang="en-US" sz="2200" dirty="0" smtClean="0"/>
              <a:t>first purchasers </a:t>
            </a:r>
            <a:r>
              <a:rPr lang="en-US" sz="2200" dirty="0"/>
              <a:t>report higher numbers </a:t>
            </a:r>
            <a:r>
              <a:rPr lang="en-US" sz="2200" dirty="0" smtClean="0"/>
              <a:t>in aggregate on </a:t>
            </a:r>
            <a:r>
              <a:rPr lang="en-US" sz="2200" dirty="0"/>
              <a:t>Forms </a:t>
            </a:r>
            <a:r>
              <a:rPr lang="en-US" sz="2200" dirty="0" smtClean="0"/>
              <a:t>EIA-914 and -182 </a:t>
            </a:r>
            <a:r>
              <a:rPr lang="en-US" sz="2200" dirty="0"/>
              <a:t>than shown in </a:t>
            </a:r>
            <a:r>
              <a:rPr lang="en-US" sz="2200" dirty="0" smtClean="0"/>
              <a:t>ALR estimates.</a:t>
            </a:r>
          </a:p>
          <a:p>
            <a:pPr marL="736092" lvl="2" indent="-342900">
              <a:spcBef>
                <a:spcPts val="1600"/>
              </a:spcBef>
              <a:spcAft>
                <a:spcPts val="600"/>
              </a:spcAft>
            </a:pPr>
            <a:r>
              <a:rPr lang="en-US" sz="2200" dirty="0" smtClean="0"/>
              <a:t>ALR estimates must be low or both the EIA-914 and the -182 are incorrect.</a:t>
            </a:r>
          </a:p>
          <a:p>
            <a:r>
              <a:rPr lang="en-US" dirty="0" smtClean="0"/>
              <a:t>ALR estimates are dependent on stability in the rate that states process production data – assuming unchanging and stable processes.</a:t>
            </a:r>
          </a:p>
          <a:p>
            <a:r>
              <a:rPr lang="en-US" dirty="0" smtClean="0"/>
              <a:t>Oklahoma is known to have made changes in its processing in early 2015, which suggests that the revision pattern cannot be systematic, and continued use of ALR is inappropriate.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2807208" cy="393192"/>
          </a:xfrm>
        </p:spPr>
        <p:txBody>
          <a:bodyPr/>
          <a:lstStyle/>
          <a:p>
            <a:r>
              <a:rPr lang="de-DE" dirty="0" smtClean="0"/>
              <a:t>Stephen Harvey, Oklahoma City, January 27,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0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Comparison of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90" y="1466491"/>
            <a:ext cx="7512655" cy="4589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2807208" cy="393192"/>
          </a:xfrm>
        </p:spPr>
        <p:txBody>
          <a:bodyPr/>
          <a:lstStyle/>
          <a:p>
            <a:r>
              <a:rPr lang="de-DE" dirty="0" smtClean="0"/>
              <a:t>Stephen Harvey, Oklahoma City, January 27,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23155"/>
      </p:ext>
    </p:extLst>
  </p:cSld>
  <p:clrMapOvr>
    <a:masterClrMapping/>
  </p:clrMapOvr>
</p:sld>
</file>

<file path=ppt/theme/theme1.xml><?xml version="1.0" encoding="utf-8"?>
<a:theme xmlns:a="http://schemas.openxmlformats.org/drawingml/2006/main" name="eia_template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15210</TotalTime>
  <Words>1027</Words>
  <Application>Microsoft Office PowerPoint</Application>
  <PresentationFormat>On-screen Show (4:3)</PresentationFormat>
  <Paragraphs>102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eia_template</vt:lpstr>
      <vt:lpstr>Updating Monthly EIA Crude Oil Production Estimates for Oklahoma to Use Survey Data</vt:lpstr>
      <vt:lpstr>EIA replaced its historical approach to modeling monthly oil production in Oklahoma with a survey-based estimate for 2015</vt:lpstr>
      <vt:lpstr>EIA introduced surveyed monthly oil data in 2015 in an expanded EIA-914 survey</vt:lpstr>
      <vt:lpstr>Historically, EIA used the Average Lag Ratio Method (ALR) to estimate state-level monthly oil production volumes</vt:lpstr>
      <vt:lpstr>ALR model estimates in Oklahoma in 2015 were not higher than the sample responses collected for the EIA-914 and -182 surveys</vt:lpstr>
      <vt:lpstr>Evidence for EIA-914 survey estimates</vt:lpstr>
      <vt:lpstr>Evidence against Average Lagged Ratio (ALR)</vt:lpstr>
      <vt:lpstr>Appendix: Comparison of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title: This can be up to 2 lines</dc:title>
  <dc:creator>Vomela, Miroslava</dc:creator>
  <cp:lastModifiedBy>Gilchrist, Laverne</cp:lastModifiedBy>
  <cp:revision>145</cp:revision>
  <cp:lastPrinted>2016-01-21T20:28:15Z</cp:lastPrinted>
  <dcterms:created xsi:type="dcterms:W3CDTF">2013-07-02T18:55:56Z</dcterms:created>
  <dcterms:modified xsi:type="dcterms:W3CDTF">2016-02-11T21:27:25Z</dcterms:modified>
</cp:coreProperties>
</file>