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notesSlides/notesSlide6.xml" ContentType="application/vnd.openxmlformats-officedocument.presentationml.notesSlide+xml"/>
  <Override PartName="/ppt/charts/chart5.xml" ContentType="application/vnd.openxmlformats-officedocument.drawingml.chart+xml"/>
  <Override PartName="/ppt/theme/themeOverride3.xml" ContentType="application/vnd.openxmlformats-officedocument.themeOverride+xml"/>
  <Override PartName="/ppt/notesSlides/notesSlide7.xml" ContentType="application/vnd.openxmlformats-officedocument.presentationml.notesSlide+xml"/>
  <Override PartName="/ppt/charts/chart6.xml" ContentType="application/vnd.openxmlformats-officedocument.drawingml.chart+xml"/>
  <Override PartName="/ppt/theme/themeOverride4.xml" ContentType="application/vnd.openxmlformats-officedocument.themeOverride+xml"/>
  <Override PartName="/ppt/notesSlides/notesSlide8.xml" ContentType="application/vnd.openxmlformats-officedocument.presentationml.notesSlide+xml"/>
  <Override PartName="/ppt/charts/chart7.xml" ContentType="application/vnd.openxmlformats-officedocument.drawingml.chart+xml"/>
  <Override PartName="/ppt/theme/themeOverride5.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8.xml" ContentType="application/vnd.openxmlformats-officedocument.drawingml.chart+xml"/>
  <Override PartName="/ppt/theme/themeOverride6.xml" ContentType="application/vnd.openxmlformats-officedocument.themeOverride+xml"/>
  <Override PartName="/ppt/notesSlides/notesSlide11.xml" ContentType="application/vnd.openxmlformats-officedocument.presentationml.notesSlide+xml"/>
  <Override PartName="/ppt/charts/chart9.xml" ContentType="application/vnd.openxmlformats-officedocument.drawingml.chart+xml"/>
  <Override PartName="/ppt/theme/themeOverride7.xml" ContentType="application/vnd.openxmlformats-officedocument.themeOverride+xml"/>
  <Override PartName="/ppt/notesSlides/notesSlide12.xml" ContentType="application/vnd.openxmlformats-officedocument.presentationml.notesSlide+xml"/>
  <Override PartName="/ppt/charts/chart10.xml" ContentType="application/vnd.openxmlformats-officedocument.drawingml.chart+xml"/>
  <Override PartName="/ppt/theme/themeOverride8.xml" ContentType="application/vnd.openxmlformats-officedocument.themeOverride+xml"/>
  <Override PartName="/ppt/notesSlides/notesSlide13.xml" ContentType="application/vnd.openxmlformats-officedocument.presentationml.notesSlide+xml"/>
  <Override PartName="/ppt/charts/chart11.xml" ContentType="application/vnd.openxmlformats-officedocument.drawingml.chart+xml"/>
  <Override PartName="/ppt/theme/themeOverride9.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26"/>
  </p:notesMasterIdLst>
  <p:handoutMasterIdLst>
    <p:handoutMasterId r:id="rId27"/>
  </p:handoutMasterIdLst>
  <p:sldIdLst>
    <p:sldId id="283" r:id="rId2"/>
    <p:sldId id="538" r:id="rId3"/>
    <p:sldId id="542" r:id="rId4"/>
    <p:sldId id="508" r:id="rId5"/>
    <p:sldId id="425" r:id="rId6"/>
    <p:sldId id="539" r:id="rId7"/>
    <p:sldId id="510" r:id="rId8"/>
    <p:sldId id="517" r:id="rId9"/>
    <p:sldId id="506" r:id="rId10"/>
    <p:sldId id="499" r:id="rId11"/>
    <p:sldId id="392" r:id="rId12"/>
    <p:sldId id="511" r:id="rId13"/>
    <p:sldId id="431" r:id="rId14"/>
    <p:sldId id="541" r:id="rId15"/>
    <p:sldId id="500" r:id="rId16"/>
    <p:sldId id="501" r:id="rId17"/>
    <p:sldId id="502" r:id="rId18"/>
    <p:sldId id="537" r:id="rId19"/>
    <p:sldId id="473" r:id="rId20"/>
    <p:sldId id="534" r:id="rId21"/>
    <p:sldId id="533" r:id="rId22"/>
    <p:sldId id="536" r:id="rId23"/>
    <p:sldId id="472" r:id="rId24"/>
    <p:sldId id="457"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3333"/>
    <a:srgbClr val="169D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14" autoAdjust="0"/>
    <p:restoredTop sz="90963" autoAdjust="0"/>
  </p:normalViewPr>
  <p:slideViewPr>
    <p:cSldViewPr snapToGrid="0">
      <p:cViewPr>
        <p:scale>
          <a:sx n="100" d="100"/>
          <a:sy n="100" d="100"/>
        </p:scale>
        <p:origin x="-50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5" d="100"/>
          <a:sy n="75" d="100"/>
        </p:scale>
        <p:origin x="-2142"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8.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9.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5.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6.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461046743907313E-2"/>
          <c:y val="0.13742477211095502"/>
          <c:w val="0.89680389831415164"/>
          <c:h val="0.74644645560383793"/>
        </c:manualLayout>
      </c:layout>
      <c:areaChart>
        <c:grouping val="stacked"/>
        <c:varyColors val="0"/>
        <c:ser>
          <c:idx val="0"/>
          <c:order val="0"/>
          <c:tx>
            <c:strRef>
              <c:f>data!$B$1</c:f>
              <c:strCache>
                <c:ptCount val="1"/>
                <c:pt idx="0">
                  <c:v>Monterey (CA)</c:v>
                </c:pt>
              </c:strCache>
            </c:strRef>
          </c:tx>
          <c:spPr>
            <a:solidFill>
              <a:schemeClr val="accent3">
                <a:lumMod val="60000"/>
                <a:lumOff val="40000"/>
              </a:schemeClr>
            </a:solidFill>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data!$B$2:$B$189</c:f>
              <c:numCache>
                <c:formatCode>General</c:formatCode>
                <c:ptCount val="188"/>
                <c:pt idx="0">
                  <c:v>6.2432000000000015E-2</c:v>
                </c:pt>
                <c:pt idx="1">
                  <c:v>6.1716E-2</c:v>
                </c:pt>
                <c:pt idx="2">
                  <c:v>6.1110999999999999E-2</c:v>
                </c:pt>
                <c:pt idx="3">
                  <c:v>6.0790999999999984E-2</c:v>
                </c:pt>
                <c:pt idx="4">
                  <c:v>6.1067000000000003E-2</c:v>
                </c:pt>
                <c:pt idx="5">
                  <c:v>5.9716999999999999E-2</c:v>
                </c:pt>
                <c:pt idx="6">
                  <c:v>5.8471000000000016E-2</c:v>
                </c:pt>
                <c:pt idx="7">
                  <c:v>5.8448999999999987E-2</c:v>
                </c:pt>
                <c:pt idx="8">
                  <c:v>5.8389999999999997E-2</c:v>
                </c:pt>
                <c:pt idx="9">
                  <c:v>5.8518000000000014E-2</c:v>
                </c:pt>
                <c:pt idx="10">
                  <c:v>5.8018000000000014E-2</c:v>
                </c:pt>
                <c:pt idx="11">
                  <c:v>6.0192000000000002E-2</c:v>
                </c:pt>
                <c:pt idx="12">
                  <c:v>6.1493000000000013E-2</c:v>
                </c:pt>
                <c:pt idx="13">
                  <c:v>6.3129000000000005E-2</c:v>
                </c:pt>
                <c:pt idx="14">
                  <c:v>6.2548000000000006E-2</c:v>
                </c:pt>
                <c:pt idx="15">
                  <c:v>6.2216E-2</c:v>
                </c:pt>
                <c:pt idx="16">
                  <c:v>6.1199000000000003E-2</c:v>
                </c:pt>
                <c:pt idx="17">
                  <c:v>5.9623000000000002E-2</c:v>
                </c:pt>
                <c:pt idx="18">
                  <c:v>6.1759000000000001E-2</c:v>
                </c:pt>
                <c:pt idx="19">
                  <c:v>6.2402999999999986E-2</c:v>
                </c:pt>
                <c:pt idx="20">
                  <c:v>6.3200999999999993E-2</c:v>
                </c:pt>
                <c:pt idx="21">
                  <c:v>6.3832999999999987E-2</c:v>
                </c:pt>
                <c:pt idx="22">
                  <c:v>6.2727999999999978E-2</c:v>
                </c:pt>
                <c:pt idx="23">
                  <c:v>6.274200000000002E-2</c:v>
                </c:pt>
                <c:pt idx="24">
                  <c:v>6.651799999999998E-2</c:v>
                </c:pt>
                <c:pt idx="25">
                  <c:v>6.658699999999998E-2</c:v>
                </c:pt>
                <c:pt idx="26">
                  <c:v>6.6647999999999999E-2</c:v>
                </c:pt>
                <c:pt idx="27">
                  <c:v>6.7308000000000007E-2</c:v>
                </c:pt>
                <c:pt idx="28">
                  <c:v>6.6328999999999999E-2</c:v>
                </c:pt>
                <c:pt idx="29">
                  <c:v>6.6962999999999995E-2</c:v>
                </c:pt>
                <c:pt idx="30">
                  <c:v>6.5167000000000017E-2</c:v>
                </c:pt>
                <c:pt idx="31">
                  <c:v>6.6322000000000006E-2</c:v>
                </c:pt>
                <c:pt idx="32">
                  <c:v>6.4605999999999983E-2</c:v>
                </c:pt>
                <c:pt idx="33">
                  <c:v>6.4956E-2</c:v>
                </c:pt>
                <c:pt idx="34">
                  <c:v>6.469900000000002E-2</c:v>
                </c:pt>
                <c:pt idx="35">
                  <c:v>6.2597000000000014E-2</c:v>
                </c:pt>
                <c:pt idx="36">
                  <c:v>6.2955999999999998E-2</c:v>
                </c:pt>
                <c:pt idx="37">
                  <c:v>6.325500000000002E-2</c:v>
                </c:pt>
                <c:pt idx="38">
                  <c:v>6.1614000000000016E-2</c:v>
                </c:pt>
                <c:pt idx="39">
                  <c:v>6.1115999999999983E-2</c:v>
                </c:pt>
                <c:pt idx="40">
                  <c:v>6.1645999999999999E-2</c:v>
                </c:pt>
                <c:pt idx="41">
                  <c:v>6.0780999999999981E-2</c:v>
                </c:pt>
                <c:pt idx="42">
                  <c:v>6.148E-2</c:v>
                </c:pt>
                <c:pt idx="43">
                  <c:v>6.1041999999999999E-2</c:v>
                </c:pt>
                <c:pt idx="44">
                  <c:v>6.1794000000000016E-2</c:v>
                </c:pt>
                <c:pt idx="45">
                  <c:v>6.2756000000000006E-2</c:v>
                </c:pt>
                <c:pt idx="46">
                  <c:v>6.0166999999999998E-2</c:v>
                </c:pt>
                <c:pt idx="47">
                  <c:v>6.0897000000000014E-2</c:v>
                </c:pt>
                <c:pt idx="48">
                  <c:v>6.0367999999999984E-2</c:v>
                </c:pt>
                <c:pt idx="49">
                  <c:v>6.1462000000000003E-2</c:v>
                </c:pt>
                <c:pt idx="50">
                  <c:v>5.9165000000000002E-2</c:v>
                </c:pt>
                <c:pt idx="51">
                  <c:v>6.0217E-2</c:v>
                </c:pt>
                <c:pt idx="52">
                  <c:v>6.0155E-2</c:v>
                </c:pt>
                <c:pt idx="53">
                  <c:v>6.0254000000000016E-2</c:v>
                </c:pt>
                <c:pt idx="54">
                  <c:v>5.9922000000000017E-2</c:v>
                </c:pt>
                <c:pt idx="55">
                  <c:v>5.8500999999999997E-2</c:v>
                </c:pt>
                <c:pt idx="56">
                  <c:v>6.0590000000000019E-2</c:v>
                </c:pt>
                <c:pt idx="57">
                  <c:v>6.1610999999999985E-2</c:v>
                </c:pt>
                <c:pt idx="58">
                  <c:v>6.2427000000000003E-2</c:v>
                </c:pt>
                <c:pt idx="59">
                  <c:v>6.253400000000002E-2</c:v>
                </c:pt>
                <c:pt idx="60">
                  <c:v>6.1039000000000003E-2</c:v>
                </c:pt>
                <c:pt idx="61">
                  <c:v>6.0231E-2</c:v>
                </c:pt>
                <c:pt idx="62">
                  <c:v>6.0928000000000017E-2</c:v>
                </c:pt>
                <c:pt idx="63">
                  <c:v>5.9877E-2</c:v>
                </c:pt>
                <c:pt idx="64">
                  <c:v>5.7305000000000009E-2</c:v>
                </c:pt>
                <c:pt idx="65">
                  <c:v>5.8312999999999983E-2</c:v>
                </c:pt>
                <c:pt idx="66">
                  <c:v>5.6797000000000007E-2</c:v>
                </c:pt>
                <c:pt idx="67">
                  <c:v>5.6857000000000005E-2</c:v>
                </c:pt>
                <c:pt idx="68">
                  <c:v>5.7729999999999997E-2</c:v>
                </c:pt>
                <c:pt idx="69">
                  <c:v>5.7247000000000006E-2</c:v>
                </c:pt>
                <c:pt idx="70">
                  <c:v>5.8591999999999998E-2</c:v>
                </c:pt>
                <c:pt idx="71">
                  <c:v>5.7627999999999992E-2</c:v>
                </c:pt>
                <c:pt idx="72">
                  <c:v>5.6523999999999998E-2</c:v>
                </c:pt>
                <c:pt idx="73">
                  <c:v>5.7404000000000011E-2</c:v>
                </c:pt>
                <c:pt idx="74">
                  <c:v>5.7845999999999981E-2</c:v>
                </c:pt>
                <c:pt idx="75">
                  <c:v>5.7540000000000008E-2</c:v>
                </c:pt>
                <c:pt idx="76">
                  <c:v>5.6307999999999997E-2</c:v>
                </c:pt>
                <c:pt idx="77">
                  <c:v>5.6112000000000002E-2</c:v>
                </c:pt>
                <c:pt idx="78">
                  <c:v>5.4114000000000009E-2</c:v>
                </c:pt>
                <c:pt idx="79">
                  <c:v>5.2748000000000003E-2</c:v>
                </c:pt>
                <c:pt idx="80">
                  <c:v>5.6393000000000006E-2</c:v>
                </c:pt>
                <c:pt idx="81">
                  <c:v>5.6522999999999997E-2</c:v>
                </c:pt>
                <c:pt idx="82">
                  <c:v>5.7213E-2</c:v>
                </c:pt>
                <c:pt idx="83">
                  <c:v>5.7075000000000001E-2</c:v>
                </c:pt>
                <c:pt idx="84">
                  <c:v>5.6426999999999998E-2</c:v>
                </c:pt>
                <c:pt idx="85">
                  <c:v>3.8341E-2</c:v>
                </c:pt>
                <c:pt idx="86">
                  <c:v>5.446900000000001E-2</c:v>
                </c:pt>
                <c:pt idx="87">
                  <c:v>5.7117000000000001E-2</c:v>
                </c:pt>
                <c:pt idx="88">
                  <c:v>5.7282000000000007E-2</c:v>
                </c:pt>
                <c:pt idx="89">
                  <c:v>5.5583000000000007E-2</c:v>
                </c:pt>
                <c:pt idx="90">
                  <c:v>5.6389000000000002E-2</c:v>
                </c:pt>
                <c:pt idx="91">
                  <c:v>5.5627000000000003E-2</c:v>
                </c:pt>
                <c:pt idx="92">
                  <c:v>5.5682000000000009E-2</c:v>
                </c:pt>
                <c:pt idx="93">
                  <c:v>5.6320000000000002E-2</c:v>
                </c:pt>
                <c:pt idx="94">
                  <c:v>5.5764000000000001E-2</c:v>
                </c:pt>
                <c:pt idx="95">
                  <c:v>5.6520000000000001E-2</c:v>
                </c:pt>
                <c:pt idx="96">
                  <c:v>5.4598000000000001E-2</c:v>
                </c:pt>
                <c:pt idx="97">
                  <c:v>5.3174999999999993E-2</c:v>
                </c:pt>
                <c:pt idx="98">
                  <c:v>5.2361999999999999E-2</c:v>
                </c:pt>
                <c:pt idx="99">
                  <c:v>5.1107000000000007E-2</c:v>
                </c:pt>
                <c:pt idx="100">
                  <c:v>5.0033000000000001E-2</c:v>
                </c:pt>
                <c:pt idx="101">
                  <c:v>4.7364999999999997E-2</c:v>
                </c:pt>
                <c:pt idx="102">
                  <c:v>4.8040999999999993E-2</c:v>
                </c:pt>
                <c:pt idx="103">
                  <c:v>4.7525999999999999E-2</c:v>
                </c:pt>
                <c:pt idx="104">
                  <c:v>4.5956999999999998E-2</c:v>
                </c:pt>
                <c:pt idx="105">
                  <c:v>4.6926000000000002E-2</c:v>
                </c:pt>
                <c:pt idx="106">
                  <c:v>4.9731999999999998E-2</c:v>
                </c:pt>
                <c:pt idx="107">
                  <c:v>4.9904000000000011E-2</c:v>
                </c:pt>
                <c:pt idx="108">
                  <c:v>4.9260999999999992E-2</c:v>
                </c:pt>
                <c:pt idx="109">
                  <c:v>4.8714000000000007E-2</c:v>
                </c:pt>
                <c:pt idx="110">
                  <c:v>4.7580999999999991E-2</c:v>
                </c:pt>
                <c:pt idx="111">
                  <c:v>4.7203000000000002E-2</c:v>
                </c:pt>
                <c:pt idx="112">
                  <c:v>4.6127999999999995E-2</c:v>
                </c:pt>
                <c:pt idx="113">
                  <c:v>4.6130999999999998E-2</c:v>
                </c:pt>
                <c:pt idx="114">
                  <c:v>4.4340999999999998E-2</c:v>
                </c:pt>
                <c:pt idx="115">
                  <c:v>4.5310000000000003E-2</c:v>
                </c:pt>
                <c:pt idx="116">
                  <c:v>4.5525999999999997E-2</c:v>
                </c:pt>
                <c:pt idx="117">
                  <c:v>4.4961000000000001E-2</c:v>
                </c:pt>
                <c:pt idx="118">
                  <c:v>4.5930999999999993E-2</c:v>
                </c:pt>
                <c:pt idx="119">
                  <c:v>4.2902000000000003E-2</c:v>
                </c:pt>
                <c:pt idx="120">
                  <c:v>4.386700000000001E-2</c:v>
                </c:pt>
                <c:pt idx="121">
                  <c:v>4.2502999999999992E-2</c:v>
                </c:pt>
                <c:pt idx="122">
                  <c:v>4.4093000000000007E-2</c:v>
                </c:pt>
                <c:pt idx="123">
                  <c:v>4.2905999999999993E-2</c:v>
                </c:pt>
                <c:pt idx="124">
                  <c:v>4.3244999999999999E-2</c:v>
                </c:pt>
                <c:pt idx="125">
                  <c:v>4.1749000000000001E-2</c:v>
                </c:pt>
                <c:pt idx="126">
                  <c:v>4.2589000000000002E-2</c:v>
                </c:pt>
                <c:pt idx="127">
                  <c:v>4.364599999999999E-2</c:v>
                </c:pt>
                <c:pt idx="128">
                  <c:v>4.4240999999999989E-2</c:v>
                </c:pt>
                <c:pt idx="129">
                  <c:v>4.3948000000000001E-2</c:v>
                </c:pt>
                <c:pt idx="130">
                  <c:v>4.4502999999999994E-2</c:v>
                </c:pt>
                <c:pt idx="131">
                  <c:v>4.2995999999999993E-2</c:v>
                </c:pt>
                <c:pt idx="132">
                  <c:v>4.308300000000001E-2</c:v>
                </c:pt>
                <c:pt idx="133">
                  <c:v>4.3400000000000001E-2</c:v>
                </c:pt>
                <c:pt idx="134">
                  <c:v>4.2601E-2</c:v>
                </c:pt>
                <c:pt idx="135">
                  <c:v>4.3097999999999997E-2</c:v>
                </c:pt>
                <c:pt idx="136">
                  <c:v>4.1942999999999994E-2</c:v>
                </c:pt>
                <c:pt idx="137">
                  <c:v>4.1330999999999993E-2</c:v>
                </c:pt>
                <c:pt idx="138">
                  <c:v>3.9553999999999999E-2</c:v>
                </c:pt>
                <c:pt idx="139">
                  <c:v>4.0315999999999991E-2</c:v>
                </c:pt>
                <c:pt idx="140">
                  <c:v>3.9398000000000002E-2</c:v>
                </c:pt>
                <c:pt idx="141">
                  <c:v>4.0868000000000002E-2</c:v>
                </c:pt>
                <c:pt idx="142">
                  <c:v>4.225799999999999E-2</c:v>
                </c:pt>
                <c:pt idx="143">
                  <c:v>4.2722999999999997E-2</c:v>
                </c:pt>
                <c:pt idx="144">
                  <c:v>4.500599999999999E-2</c:v>
                </c:pt>
                <c:pt idx="145">
                  <c:v>4.5716E-2</c:v>
                </c:pt>
                <c:pt idx="146">
                  <c:v>4.3007999999999991E-2</c:v>
                </c:pt>
                <c:pt idx="147">
                  <c:v>4.4837000000000002E-2</c:v>
                </c:pt>
                <c:pt idx="148">
                  <c:v>4.4474999999999994E-2</c:v>
                </c:pt>
                <c:pt idx="149">
                  <c:v>4.4673999999999991E-2</c:v>
                </c:pt>
                <c:pt idx="150">
                  <c:v>4.4467E-2</c:v>
                </c:pt>
                <c:pt idx="151">
                  <c:v>4.5437999999999999E-2</c:v>
                </c:pt>
                <c:pt idx="152">
                  <c:v>4.3472000000000011E-2</c:v>
                </c:pt>
                <c:pt idx="153">
                  <c:v>4.6748999999999999E-2</c:v>
                </c:pt>
                <c:pt idx="154">
                  <c:v>4.6092000000000001E-2</c:v>
                </c:pt>
                <c:pt idx="155">
                  <c:v>4.7081999999999992E-2</c:v>
                </c:pt>
                <c:pt idx="156">
                  <c:v>4.7542000000000001E-2</c:v>
                </c:pt>
                <c:pt idx="157">
                  <c:v>4.7606999999999997E-2</c:v>
                </c:pt>
                <c:pt idx="158">
                  <c:v>4.867599999999999E-2</c:v>
                </c:pt>
                <c:pt idx="159">
                  <c:v>4.7716000000000001E-2</c:v>
                </c:pt>
                <c:pt idx="160">
                  <c:v>4.7750000000000001E-2</c:v>
                </c:pt>
                <c:pt idx="161">
                  <c:v>4.629599999999999E-2</c:v>
                </c:pt>
                <c:pt idx="162">
                  <c:v>4.5560999999999997E-2</c:v>
                </c:pt>
                <c:pt idx="163">
                  <c:v>4.5420000000000009E-2</c:v>
                </c:pt>
                <c:pt idx="164">
                  <c:v>4.4915999999999991E-2</c:v>
                </c:pt>
                <c:pt idx="165">
                  <c:v>4.426299999999999E-2</c:v>
                </c:pt>
                <c:pt idx="166">
                  <c:v>4.5935999999999998E-2</c:v>
                </c:pt>
                <c:pt idx="167">
                  <c:v>4.5499999999999999E-2</c:v>
                </c:pt>
                <c:pt idx="168">
                  <c:v>4.4958999999999999E-2</c:v>
                </c:pt>
                <c:pt idx="169">
                  <c:v>4.5154E-2</c:v>
                </c:pt>
                <c:pt idx="170">
                  <c:v>4.215E-2</c:v>
                </c:pt>
                <c:pt idx="171">
                  <c:v>4.411000000000001E-2</c:v>
                </c:pt>
                <c:pt idx="172">
                  <c:v>4.2160000000000003E-2</c:v>
                </c:pt>
                <c:pt idx="173">
                  <c:v>4.1508000000000003E-2</c:v>
                </c:pt>
                <c:pt idx="174">
                  <c:v>4.1114999999999999E-2</c:v>
                </c:pt>
                <c:pt idx="175">
                  <c:v>4.2957000000000002E-2</c:v>
                </c:pt>
                <c:pt idx="176">
                  <c:v>4.3156999999999994E-2</c:v>
                </c:pt>
                <c:pt idx="177">
                  <c:v>4.3012000000000002E-2</c:v>
                </c:pt>
                <c:pt idx="178">
                  <c:v>4.3936999999999997E-2</c:v>
                </c:pt>
                <c:pt idx="179">
                  <c:v>4.4405E-2</c:v>
                </c:pt>
                <c:pt idx="180">
                  <c:v>4.3952999999999992E-2</c:v>
                </c:pt>
                <c:pt idx="181">
                  <c:v>4.4158999999999997E-2</c:v>
                </c:pt>
                <c:pt idx="182">
                  <c:v>4.3695999999999992E-2</c:v>
                </c:pt>
                <c:pt idx="183">
                  <c:v>4.3402000000000003E-2</c:v>
                </c:pt>
                <c:pt idx="184">
                  <c:v>4.2104000000000003E-2</c:v>
                </c:pt>
                <c:pt idx="185">
                  <c:v>4.1478000000000001E-2</c:v>
                </c:pt>
                <c:pt idx="186">
                  <c:v>4.1299000000000002E-2</c:v>
                </c:pt>
                <c:pt idx="187">
                  <c:v>4.1119000000000003E-2</c:v>
                </c:pt>
              </c:numCache>
            </c:numRef>
          </c:val>
        </c:ser>
        <c:ser>
          <c:idx val="1"/>
          <c:order val="1"/>
          <c:tx>
            <c:strRef>
              <c:f>data!$C$1</c:f>
              <c:strCache>
                <c:ptCount val="1"/>
                <c:pt idx="0">
                  <c:v>Austin Chalk (LA &amp; TX)</c:v>
                </c:pt>
              </c:strCache>
            </c:strRef>
          </c:tx>
          <c:spPr>
            <a:solidFill>
              <a:schemeClr val="accent5">
                <a:lumMod val="75000"/>
              </a:schemeClr>
            </a:solidFill>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data!$C$2:$C$189</c:f>
              <c:numCache>
                <c:formatCode>General</c:formatCode>
                <c:ptCount val="188"/>
                <c:pt idx="0">
                  <c:v>6.905600000000002E-2</c:v>
                </c:pt>
                <c:pt idx="1">
                  <c:v>6.9332000000000005E-2</c:v>
                </c:pt>
                <c:pt idx="2">
                  <c:v>6.683699999999998E-2</c:v>
                </c:pt>
                <c:pt idx="3">
                  <c:v>6.7684999999999995E-2</c:v>
                </c:pt>
                <c:pt idx="4">
                  <c:v>6.6003999999999993E-2</c:v>
                </c:pt>
                <c:pt idx="5">
                  <c:v>6.5323999999999979E-2</c:v>
                </c:pt>
                <c:pt idx="6">
                  <c:v>6.1805999999999986E-2</c:v>
                </c:pt>
                <c:pt idx="7">
                  <c:v>6.2089999999999999E-2</c:v>
                </c:pt>
                <c:pt idx="8">
                  <c:v>6.0759000000000014E-2</c:v>
                </c:pt>
                <c:pt idx="9">
                  <c:v>6.1490999999999983E-2</c:v>
                </c:pt>
                <c:pt idx="10">
                  <c:v>5.8999999999999983E-2</c:v>
                </c:pt>
                <c:pt idx="11">
                  <c:v>5.6204999999999998E-2</c:v>
                </c:pt>
                <c:pt idx="12">
                  <c:v>5.7340000000000009E-2</c:v>
                </c:pt>
                <c:pt idx="13">
                  <c:v>5.7481999999999991E-2</c:v>
                </c:pt>
                <c:pt idx="14">
                  <c:v>5.5947999999999991E-2</c:v>
                </c:pt>
                <c:pt idx="15">
                  <c:v>5.6127000000000003E-2</c:v>
                </c:pt>
                <c:pt idx="16">
                  <c:v>5.6009000000000003E-2</c:v>
                </c:pt>
                <c:pt idx="17">
                  <c:v>5.4337000000000003E-2</c:v>
                </c:pt>
                <c:pt idx="18">
                  <c:v>5.4872000000000011E-2</c:v>
                </c:pt>
                <c:pt idx="19">
                  <c:v>5.4793000000000008E-2</c:v>
                </c:pt>
                <c:pt idx="20">
                  <c:v>5.4161000000000001E-2</c:v>
                </c:pt>
                <c:pt idx="21">
                  <c:v>5.3493000000000006E-2</c:v>
                </c:pt>
                <c:pt idx="22">
                  <c:v>5.2193999999999997E-2</c:v>
                </c:pt>
                <c:pt idx="23">
                  <c:v>5.2061000000000003E-2</c:v>
                </c:pt>
                <c:pt idx="24">
                  <c:v>5.1347999999999991E-2</c:v>
                </c:pt>
                <c:pt idx="25">
                  <c:v>5.0183999999999999E-2</c:v>
                </c:pt>
                <c:pt idx="26">
                  <c:v>4.9509000000000011E-2</c:v>
                </c:pt>
                <c:pt idx="27">
                  <c:v>4.7893999999999999E-2</c:v>
                </c:pt>
                <c:pt idx="28">
                  <c:v>4.5947000000000009E-2</c:v>
                </c:pt>
                <c:pt idx="29">
                  <c:v>4.478E-2</c:v>
                </c:pt>
                <c:pt idx="30">
                  <c:v>4.4123999999999997E-2</c:v>
                </c:pt>
                <c:pt idx="31">
                  <c:v>4.4838999999999997E-2</c:v>
                </c:pt>
                <c:pt idx="32">
                  <c:v>4.3677000000000001E-2</c:v>
                </c:pt>
                <c:pt idx="33">
                  <c:v>4.3389999999999991E-2</c:v>
                </c:pt>
                <c:pt idx="34">
                  <c:v>4.5603999999999999E-2</c:v>
                </c:pt>
                <c:pt idx="35">
                  <c:v>4.4311999999999997E-2</c:v>
                </c:pt>
                <c:pt idx="36">
                  <c:v>4.4123999999999997E-2</c:v>
                </c:pt>
                <c:pt idx="37">
                  <c:v>4.3348999999999999E-2</c:v>
                </c:pt>
                <c:pt idx="38">
                  <c:v>4.3563999999999999E-2</c:v>
                </c:pt>
                <c:pt idx="39">
                  <c:v>4.2927999999999994E-2</c:v>
                </c:pt>
                <c:pt idx="40">
                  <c:v>4.2733E-2</c:v>
                </c:pt>
                <c:pt idx="41">
                  <c:v>4.3142E-2</c:v>
                </c:pt>
                <c:pt idx="42">
                  <c:v>4.2712E-2</c:v>
                </c:pt>
                <c:pt idx="43">
                  <c:v>4.1459999999999997E-2</c:v>
                </c:pt>
                <c:pt idx="44">
                  <c:v>4.173000000000001E-2</c:v>
                </c:pt>
                <c:pt idx="45">
                  <c:v>4.1297E-2</c:v>
                </c:pt>
                <c:pt idx="46">
                  <c:v>4.081499999999999E-2</c:v>
                </c:pt>
                <c:pt idx="47">
                  <c:v>4.155699999999999E-2</c:v>
                </c:pt>
                <c:pt idx="48">
                  <c:v>4.1939999999999998E-2</c:v>
                </c:pt>
                <c:pt idx="49">
                  <c:v>4.1208000000000002E-2</c:v>
                </c:pt>
                <c:pt idx="50">
                  <c:v>4.1216999999999997E-2</c:v>
                </c:pt>
                <c:pt idx="51">
                  <c:v>3.9574999999999999E-2</c:v>
                </c:pt>
                <c:pt idx="52">
                  <c:v>3.9382999999999994E-2</c:v>
                </c:pt>
                <c:pt idx="53">
                  <c:v>4.0072000000000003E-2</c:v>
                </c:pt>
                <c:pt idx="54">
                  <c:v>3.9898000000000003E-2</c:v>
                </c:pt>
                <c:pt idx="55">
                  <c:v>3.9079000000000003E-2</c:v>
                </c:pt>
                <c:pt idx="56">
                  <c:v>3.8370000000000008E-2</c:v>
                </c:pt>
                <c:pt idx="57">
                  <c:v>4.0398000000000003E-2</c:v>
                </c:pt>
                <c:pt idx="58">
                  <c:v>4.1619999999999997E-2</c:v>
                </c:pt>
                <c:pt idx="59">
                  <c:v>4.1439999999999998E-2</c:v>
                </c:pt>
                <c:pt idx="60">
                  <c:v>4.1339000000000008E-2</c:v>
                </c:pt>
                <c:pt idx="61">
                  <c:v>4.1240999999999993E-2</c:v>
                </c:pt>
                <c:pt idx="62">
                  <c:v>4.1276E-2</c:v>
                </c:pt>
                <c:pt idx="63">
                  <c:v>4.1107999999999999E-2</c:v>
                </c:pt>
                <c:pt idx="64">
                  <c:v>4.1577000000000003E-2</c:v>
                </c:pt>
                <c:pt idx="65">
                  <c:v>4.0617999999999994E-2</c:v>
                </c:pt>
                <c:pt idx="66">
                  <c:v>4.1159000000000001E-2</c:v>
                </c:pt>
                <c:pt idx="67">
                  <c:v>4.1556000000000003E-2</c:v>
                </c:pt>
                <c:pt idx="68">
                  <c:v>3.7144999999999991E-2</c:v>
                </c:pt>
                <c:pt idx="69">
                  <c:v>4.0566999999999999E-2</c:v>
                </c:pt>
                <c:pt idx="70">
                  <c:v>3.9981999999999997E-2</c:v>
                </c:pt>
                <c:pt idx="71">
                  <c:v>3.931599999999999E-2</c:v>
                </c:pt>
                <c:pt idx="72">
                  <c:v>4.1231999999999998E-2</c:v>
                </c:pt>
                <c:pt idx="73">
                  <c:v>3.9719999999999998E-2</c:v>
                </c:pt>
                <c:pt idx="74">
                  <c:v>4.2231999999999992E-2</c:v>
                </c:pt>
                <c:pt idx="75">
                  <c:v>4.1835000000000011E-2</c:v>
                </c:pt>
                <c:pt idx="76">
                  <c:v>4.0527000000000001E-2</c:v>
                </c:pt>
                <c:pt idx="77">
                  <c:v>3.9362000000000001E-2</c:v>
                </c:pt>
                <c:pt idx="78">
                  <c:v>4.1269E-2</c:v>
                </c:pt>
                <c:pt idx="79">
                  <c:v>4.1288999999999999E-2</c:v>
                </c:pt>
                <c:pt idx="80">
                  <c:v>4.0946999999999997E-2</c:v>
                </c:pt>
                <c:pt idx="81">
                  <c:v>4.2403999999999997E-2</c:v>
                </c:pt>
                <c:pt idx="82">
                  <c:v>4.3182999999999999E-2</c:v>
                </c:pt>
                <c:pt idx="83">
                  <c:v>4.1999000000000002E-2</c:v>
                </c:pt>
                <c:pt idx="84">
                  <c:v>3.975999999999999E-2</c:v>
                </c:pt>
                <c:pt idx="85">
                  <c:v>4.1517999999999999E-2</c:v>
                </c:pt>
                <c:pt idx="86">
                  <c:v>4.0112000000000009E-2</c:v>
                </c:pt>
                <c:pt idx="87">
                  <c:v>4.301E-2</c:v>
                </c:pt>
                <c:pt idx="88">
                  <c:v>4.2176999999999999E-2</c:v>
                </c:pt>
                <c:pt idx="89">
                  <c:v>4.1553E-2</c:v>
                </c:pt>
                <c:pt idx="90">
                  <c:v>4.0243000000000001E-2</c:v>
                </c:pt>
                <c:pt idx="91">
                  <c:v>4.2045999999999993E-2</c:v>
                </c:pt>
                <c:pt idx="92">
                  <c:v>3.9834000000000008E-2</c:v>
                </c:pt>
                <c:pt idx="93">
                  <c:v>3.9838999999999999E-2</c:v>
                </c:pt>
                <c:pt idx="94">
                  <c:v>4.145299999999999E-2</c:v>
                </c:pt>
                <c:pt idx="95">
                  <c:v>4.0405999999999991E-2</c:v>
                </c:pt>
                <c:pt idx="96">
                  <c:v>4.161200000000001E-2</c:v>
                </c:pt>
                <c:pt idx="97">
                  <c:v>4.0164999999999999E-2</c:v>
                </c:pt>
                <c:pt idx="98">
                  <c:v>4.4213000000000009E-2</c:v>
                </c:pt>
                <c:pt idx="99">
                  <c:v>4.2981999999999999E-2</c:v>
                </c:pt>
                <c:pt idx="100">
                  <c:v>4.2110000000000002E-2</c:v>
                </c:pt>
                <c:pt idx="101">
                  <c:v>4.2573E-2</c:v>
                </c:pt>
                <c:pt idx="102">
                  <c:v>4.310400000000001E-2</c:v>
                </c:pt>
                <c:pt idx="103">
                  <c:v>4.2877999999999993E-2</c:v>
                </c:pt>
                <c:pt idx="104">
                  <c:v>3.8822000000000002E-2</c:v>
                </c:pt>
                <c:pt idx="105">
                  <c:v>4.3877999999999993E-2</c:v>
                </c:pt>
                <c:pt idx="106">
                  <c:v>4.3589999999999997E-2</c:v>
                </c:pt>
                <c:pt idx="107">
                  <c:v>4.2701000000000003E-2</c:v>
                </c:pt>
                <c:pt idx="108">
                  <c:v>4.1481999999999991E-2</c:v>
                </c:pt>
                <c:pt idx="109">
                  <c:v>4.0444000000000008E-2</c:v>
                </c:pt>
                <c:pt idx="110">
                  <c:v>3.8408999999999999E-2</c:v>
                </c:pt>
                <c:pt idx="111">
                  <c:v>3.845599999999999E-2</c:v>
                </c:pt>
                <c:pt idx="112">
                  <c:v>3.7474E-2</c:v>
                </c:pt>
                <c:pt idx="113">
                  <c:v>3.5583999999999998E-2</c:v>
                </c:pt>
                <c:pt idx="114">
                  <c:v>3.472900000000001E-2</c:v>
                </c:pt>
                <c:pt idx="115">
                  <c:v>3.3918999999999998E-2</c:v>
                </c:pt>
                <c:pt idx="116">
                  <c:v>3.4775E-2</c:v>
                </c:pt>
                <c:pt idx="117">
                  <c:v>3.4210999999999998E-2</c:v>
                </c:pt>
                <c:pt idx="118">
                  <c:v>3.4714000000000002E-2</c:v>
                </c:pt>
                <c:pt idx="119">
                  <c:v>3.5739000000000007E-2</c:v>
                </c:pt>
                <c:pt idx="120">
                  <c:v>3.5846000000000003E-2</c:v>
                </c:pt>
                <c:pt idx="121">
                  <c:v>3.5365000000000008E-2</c:v>
                </c:pt>
                <c:pt idx="122">
                  <c:v>3.5514999999999998E-2</c:v>
                </c:pt>
                <c:pt idx="123">
                  <c:v>3.4791000000000009E-2</c:v>
                </c:pt>
                <c:pt idx="124">
                  <c:v>3.5922000000000003E-2</c:v>
                </c:pt>
                <c:pt idx="125">
                  <c:v>3.5864000000000007E-2</c:v>
                </c:pt>
                <c:pt idx="126">
                  <c:v>3.6069999999999998E-2</c:v>
                </c:pt>
                <c:pt idx="127">
                  <c:v>3.584699999999999E-2</c:v>
                </c:pt>
                <c:pt idx="128">
                  <c:v>3.6059000000000001E-2</c:v>
                </c:pt>
                <c:pt idx="129">
                  <c:v>3.6934000000000002E-2</c:v>
                </c:pt>
                <c:pt idx="130">
                  <c:v>3.8704000000000009E-2</c:v>
                </c:pt>
                <c:pt idx="131">
                  <c:v>3.883000000000001E-2</c:v>
                </c:pt>
                <c:pt idx="132">
                  <c:v>3.7687999999999992E-2</c:v>
                </c:pt>
                <c:pt idx="133">
                  <c:v>3.684500000000001E-2</c:v>
                </c:pt>
                <c:pt idx="134">
                  <c:v>3.9448999999999998E-2</c:v>
                </c:pt>
                <c:pt idx="135">
                  <c:v>3.8478999999999999E-2</c:v>
                </c:pt>
                <c:pt idx="136">
                  <c:v>3.8917E-2</c:v>
                </c:pt>
                <c:pt idx="137">
                  <c:v>3.776199999999999E-2</c:v>
                </c:pt>
                <c:pt idx="138">
                  <c:v>3.5382999999999991E-2</c:v>
                </c:pt>
                <c:pt idx="139">
                  <c:v>3.624200000000001E-2</c:v>
                </c:pt>
                <c:pt idx="140">
                  <c:v>3.823399999999999E-2</c:v>
                </c:pt>
                <c:pt idx="141">
                  <c:v>3.8034999999999992E-2</c:v>
                </c:pt>
                <c:pt idx="142">
                  <c:v>3.9877000000000003E-2</c:v>
                </c:pt>
                <c:pt idx="143">
                  <c:v>3.8993E-2</c:v>
                </c:pt>
                <c:pt idx="144">
                  <c:v>3.841E-2</c:v>
                </c:pt>
                <c:pt idx="145">
                  <c:v>3.8310999999999991E-2</c:v>
                </c:pt>
                <c:pt idx="146">
                  <c:v>3.5865999999999995E-2</c:v>
                </c:pt>
                <c:pt idx="147">
                  <c:v>3.6560000000000002E-2</c:v>
                </c:pt>
                <c:pt idx="148">
                  <c:v>3.6470000000000002E-2</c:v>
                </c:pt>
                <c:pt idx="149">
                  <c:v>3.6131000000000003E-2</c:v>
                </c:pt>
                <c:pt idx="150">
                  <c:v>3.4138000000000009E-2</c:v>
                </c:pt>
                <c:pt idx="151">
                  <c:v>3.5075000000000002E-2</c:v>
                </c:pt>
                <c:pt idx="152">
                  <c:v>3.4722000000000003E-2</c:v>
                </c:pt>
                <c:pt idx="153">
                  <c:v>3.459099999999999E-2</c:v>
                </c:pt>
                <c:pt idx="154">
                  <c:v>3.5470000000000002E-2</c:v>
                </c:pt>
                <c:pt idx="155">
                  <c:v>3.5004E-2</c:v>
                </c:pt>
                <c:pt idx="156">
                  <c:v>3.5818999999999997E-2</c:v>
                </c:pt>
                <c:pt idx="157">
                  <c:v>3.5177000000000007E-2</c:v>
                </c:pt>
                <c:pt idx="158">
                  <c:v>3.4258999999999991E-2</c:v>
                </c:pt>
                <c:pt idx="159">
                  <c:v>3.3042000000000009E-2</c:v>
                </c:pt>
                <c:pt idx="160">
                  <c:v>3.4970000000000001E-2</c:v>
                </c:pt>
                <c:pt idx="161">
                  <c:v>3.4420000000000006E-2</c:v>
                </c:pt>
                <c:pt idx="162">
                  <c:v>3.4088E-2</c:v>
                </c:pt>
                <c:pt idx="163">
                  <c:v>3.3506000000000001E-2</c:v>
                </c:pt>
                <c:pt idx="164">
                  <c:v>3.3218999999999999E-2</c:v>
                </c:pt>
                <c:pt idx="165">
                  <c:v>3.2830999999999999E-2</c:v>
                </c:pt>
                <c:pt idx="166">
                  <c:v>3.2667000000000009E-2</c:v>
                </c:pt>
                <c:pt idx="167">
                  <c:v>3.3284000000000008E-2</c:v>
                </c:pt>
                <c:pt idx="168">
                  <c:v>3.2211999999999991E-2</c:v>
                </c:pt>
                <c:pt idx="169">
                  <c:v>3.2087999999999998E-2</c:v>
                </c:pt>
                <c:pt idx="170">
                  <c:v>3.141E-2</c:v>
                </c:pt>
                <c:pt idx="171">
                  <c:v>3.192600000000001E-2</c:v>
                </c:pt>
                <c:pt idx="172">
                  <c:v>3.2278000000000008E-2</c:v>
                </c:pt>
                <c:pt idx="173">
                  <c:v>3.1516000000000009E-2</c:v>
                </c:pt>
                <c:pt idx="174">
                  <c:v>3.2436000000000006E-2</c:v>
                </c:pt>
                <c:pt idx="175">
                  <c:v>3.422999999999999E-2</c:v>
                </c:pt>
                <c:pt idx="176">
                  <c:v>3.6365000000000008E-2</c:v>
                </c:pt>
                <c:pt idx="177">
                  <c:v>3.6060000000000002E-2</c:v>
                </c:pt>
                <c:pt idx="178">
                  <c:v>3.6240000000000008E-2</c:v>
                </c:pt>
                <c:pt idx="179">
                  <c:v>3.7243999999999999E-2</c:v>
                </c:pt>
                <c:pt idx="180">
                  <c:v>3.6434000000000001E-2</c:v>
                </c:pt>
                <c:pt idx="181">
                  <c:v>4.3031E-2</c:v>
                </c:pt>
                <c:pt idx="182">
                  <c:v>4.2557000000000005E-2</c:v>
                </c:pt>
                <c:pt idx="183">
                  <c:v>4.309000000000001E-2</c:v>
                </c:pt>
                <c:pt idx="184">
                  <c:v>4.1332000000000008E-2</c:v>
                </c:pt>
                <c:pt idx="185">
                  <c:v>4.0812999999999995E-2</c:v>
                </c:pt>
                <c:pt idx="186">
                  <c:v>4.139099999999999E-2</c:v>
                </c:pt>
                <c:pt idx="187">
                  <c:v>4.1968999999999999E-2</c:v>
                </c:pt>
              </c:numCache>
            </c:numRef>
          </c:val>
        </c:ser>
        <c:ser>
          <c:idx val="2"/>
          <c:order val="2"/>
          <c:tx>
            <c:strRef>
              <c:f>data!$D$1</c:f>
              <c:strCache>
                <c:ptCount val="1"/>
                <c:pt idx="0">
                  <c:v>Granite Wash (OK &amp; TX)</c:v>
                </c:pt>
              </c:strCache>
            </c:strRef>
          </c:tx>
          <c:spPr>
            <a:solidFill>
              <a:schemeClr val="accent5">
                <a:lumMod val="40000"/>
                <a:lumOff val="60000"/>
              </a:schemeClr>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data!$D$2:$D$189</c:f>
              <c:numCache>
                <c:formatCode>General</c:formatCode>
                <c:ptCount val="188"/>
                <c:pt idx="0">
                  <c:v>6.5449999999999996E-3</c:v>
                </c:pt>
                <c:pt idx="1">
                  <c:v>6.6829999999999997E-3</c:v>
                </c:pt>
                <c:pt idx="2">
                  <c:v>6.1910000000000012E-3</c:v>
                </c:pt>
                <c:pt idx="3">
                  <c:v>6.5089999999999983E-3</c:v>
                </c:pt>
                <c:pt idx="4">
                  <c:v>6.2830000000000004E-3</c:v>
                </c:pt>
                <c:pt idx="5">
                  <c:v>6.0670000000000003E-3</c:v>
                </c:pt>
                <c:pt idx="6">
                  <c:v>6.225999999999998E-3</c:v>
                </c:pt>
                <c:pt idx="7">
                  <c:v>6.1549999999999999E-3</c:v>
                </c:pt>
                <c:pt idx="8">
                  <c:v>5.9519999999999981E-3</c:v>
                </c:pt>
                <c:pt idx="9">
                  <c:v>6.0400000000000002E-3</c:v>
                </c:pt>
                <c:pt idx="10">
                  <c:v>6.11E-3</c:v>
                </c:pt>
                <c:pt idx="11">
                  <c:v>5.555E-3</c:v>
                </c:pt>
                <c:pt idx="12">
                  <c:v>5.8760000000000001E-3</c:v>
                </c:pt>
                <c:pt idx="13">
                  <c:v>5.9680000000000002E-3</c:v>
                </c:pt>
                <c:pt idx="14">
                  <c:v>6.2139999999999999E-3</c:v>
                </c:pt>
                <c:pt idx="15">
                  <c:v>6.4599999999999996E-3</c:v>
                </c:pt>
                <c:pt idx="16">
                  <c:v>6.0289999999999996E-3</c:v>
                </c:pt>
                <c:pt idx="17">
                  <c:v>6.0020000000000004E-3</c:v>
                </c:pt>
                <c:pt idx="18">
                  <c:v>5.986E-3</c:v>
                </c:pt>
                <c:pt idx="19">
                  <c:v>6.0429999999999998E-3</c:v>
                </c:pt>
                <c:pt idx="20">
                  <c:v>5.9259999999999998E-3</c:v>
                </c:pt>
                <c:pt idx="21">
                  <c:v>6.117E-3</c:v>
                </c:pt>
                <c:pt idx="22">
                  <c:v>5.9220000000000002E-3</c:v>
                </c:pt>
                <c:pt idx="23">
                  <c:v>5.7200000000000003E-3</c:v>
                </c:pt>
                <c:pt idx="24">
                  <c:v>5.6610000000000002E-3</c:v>
                </c:pt>
                <c:pt idx="25">
                  <c:v>5.6259999999999991E-3</c:v>
                </c:pt>
                <c:pt idx="26">
                  <c:v>5.520999999999999E-3</c:v>
                </c:pt>
                <c:pt idx="27">
                  <c:v>5.7479999999999996E-3</c:v>
                </c:pt>
                <c:pt idx="28">
                  <c:v>5.9779999999999998E-3</c:v>
                </c:pt>
                <c:pt idx="29">
                  <c:v>5.8430000000000001E-3</c:v>
                </c:pt>
                <c:pt idx="30">
                  <c:v>5.5500000000000011E-3</c:v>
                </c:pt>
                <c:pt idx="31">
                  <c:v>5.6179999999999997E-3</c:v>
                </c:pt>
                <c:pt idx="32">
                  <c:v>5.569000000000001E-3</c:v>
                </c:pt>
                <c:pt idx="33">
                  <c:v>5.520999999999999E-3</c:v>
                </c:pt>
                <c:pt idx="34">
                  <c:v>5.9670000000000001E-3</c:v>
                </c:pt>
                <c:pt idx="35">
                  <c:v>5.4530000000000004E-3</c:v>
                </c:pt>
                <c:pt idx="36">
                  <c:v>5.9980000000000016E-3</c:v>
                </c:pt>
                <c:pt idx="37">
                  <c:v>5.914E-3</c:v>
                </c:pt>
                <c:pt idx="38">
                  <c:v>6.1080000000000014E-3</c:v>
                </c:pt>
                <c:pt idx="39">
                  <c:v>6.2859999999999999E-3</c:v>
                </c:pt>
                <c:pt idx="40">
                  <c:v>6.1609999999999998E-3</c:v>
                </c:pt>
                <c:pt idx="41">
                  <c:v>6.0350000000000004E-3</c:v>
                </c:pt>
                <c:pt idx="42">
                  <c:v>6.1370000000000001E-3</c:v>
                </c:pt>
                <c:pt idx="43">
                  <c:v>6.4689999999999999E-3</c:v>
                </c:pt>
                <c:pt idx="44">
                  <c:v>6.8789999999999988E-3</c:v>
                </c:pt>
                <c:pt idx="45">
                  <c:v>6.9950000000000003E-3</c:v>
                </c:pt>
                <c:pt idx="46">
                  <c:v>6.8840000000000012E-3</c:v>
                </c:pt>
                <c:pt idx="47">
                  <c:v>7.1929999999999997E-3</c:v>
                </c:pt>
                <c:pt idx="48">
                  <c:v>7.3960000000000015E-3</c:v>
                </c:pt>
                <c:pt idx="49">
                  <c:v>7.8150000000000008E-3</c:v>
                </c:pt>
                <c:pt idx="50">
                  <c:v>7.9159999999999977E-3</c:v>
                </c:pt>
                <c:pt idx="51">
                  <c:v>8.0400000000000003E-3</c:v>
                </c:pt>
                <c:pt idx="52">
                  <c:v>8.1759999999999992E-3</c:v>
                </c:pt>
                <c:pt idx="53">
                  <c:v>8.1409999999999989E-3</c:v>
                </c:pt>
                <c:pt idx="54">
                  <c:v>8.3809999999999996E-3</c:v>
                </c:pt>
                <c:pt idx="55">
                  <c:v>8.9479999999999994E-3</c:v>
                </c:pt>
                <c:pt idx="56">
                  <c:v>9.2750000000000003E-3</c:v>
                </c:pt>
                <c:pt idx="57">
                  <c:v>8.9879999999999977E-3</c:v>
                </c:pt>
                <c:pt idx="58">
                  <c:v>8.6859999999999993E-3</c:v>
                </c:pt>
                <c:pt idx="59">
                  <c:v>9.3679999999999996E-3</c:v>
                </c:pt>
                <c:pt idx="60">
                  <c:v>8.9269999999999992E-3</c:v>
                </c:pt>
                <c:pt idx="61">
                  <c:v>1.0194999999999997E-2</c:v>
                </c:pt>
                <c:pt idx="62">
                  <c:v>1.0429000000000001E-2</c:v>
                </c:pt>
                <c:pt idx="63">
                  <c:v>1.0272999999999999E-2</c:v>
                </c:pt>
                <c:pt idx="64">
                  <c:v>1.0078999999999998E-2</c:v>
                </c:pt>
                <c:pt idx="65">
                  <c:v>1.0540000000000001E-2</c:v>
                </c:pt>
                <c:pt idx="66">
                  <c:v>1.1553000000000001E-2</c:v>
                </c:pt>
                <c:pt idx="67">
                  <c:v>1.2250999999999998E-2</c:v>
                </c:pt>
                <c:pt idx="68">
                  <c:v>1.2160000000000002E-2</c:v>
                </c:pt>
                <c:pt idx="69">
                  <c:v>1.2528000000000003E-2</c:v>
                </c:pt>
                <c:pt idx="70">
                  <c:v>1.2324999999999999E-2</c:v>
                </c:pt>
                <c:pt idx="71">
                  <c:v>1.2730999999999998E-2</c:v>
                </c:pt>
                <c:pt idx="72">
                  <c:v>1.3731999999999998E-2</c:v>
                </c:pt>
                <c:pt idx="73">
                  <c:v>1.3783000000000002E-2</c:v>
                </c:pt>
                <c:pt idx="74">
                  <c:v>1.46E-2</c:v>
                </c:pt>
                <c:pt idx="75">
                  <c:v>1.4681999999999995E-2</c:v>
                </c:pt>
                <c:pt idx="76">
                  <c:v>1.495E-2</c:v>
                </c:pt>
                <c:pt idx="77">
                  <c:v>1.4918000000000004E-2</c:v>
                </c:pt>
                <c:pt idx="78">
                  <c:v>1.5559999999999999E-2</c:v>
                </c:pt>
                <c:pt idx="79">
                  <c:v>1.6567999999999999E-2</c:v>
                </c:pt>
                <c:pt idx="80">
                  <c:v>1.6739E-2</c:v>
                </c:pt>
                <c:pt idx="81">
                  <c:v>1.7618000000000002E-2</c:v>
                </c:pt>
                <c:pt idx="82">
                  <c:v>1.7949E-2</c:v>
                </c:pt>
                <c:pt idx="83">
                  <c:v>1.7799999999999996E-2</c:v>
                </c:pt>
                <c:pt idx="84">
                  <c:v>1.6917999999999999E-2</c:v>
                </c:pt>
                <c:pt idx="85">
                  <c:v>1.7014999999999999E-2</c:v>
                </c:pt>
                <c:pt idx="86">
                  <c:v>1.772E-2</c:v>
                </c:pt>
                <c:pt idx="87">
                  <c:v>1.8912000000000002E-2</c:v>
                </c:pt>
                <c:pt idx="88">
                  <c:v>2.0754999999999999E-2</c:v>
                </c:pt>
                <c:pt idx="89">
                  <c:v>2.0324999999999996E-2</c:v>
                </c:pt>
                <c:pt idx="90">
                  <c:v>1.9373000000000001E-2</c:v>
                </c:pt>
                <c:pt idx="91">
                  <c:v>1.9554999999999999E-2</c:v>
                </c:pt>
                <c:pt idx="92">
                  <c:v>2.1024000000000001E-2</c:v>
                </c:pt>
                <c:pt idx="93">
                  <c:v>2.1057999999999997E-2</c:v>
                </c:pt>
                <c:pt idx="94">
                  <c:v>2.0823999999999995E-2</c:v>
                </c:pt>
                <c:pt idx="95">
                  <c:v>2.052E-2</c:v>
                </c:pt>
                <c:pt idx="96">
                  <c:v>2.1059000000000001E-2</c:v>
                </c:pt>
                <c:pt idx="97">
                  <c:v>2.2692000000000004E-2</c:v>
                </c:pt>
                <c:pt idx="98">
                  <c:v>2.5375000000000005E-2</c:v>
                </c:pt>
                <c:pt idx="99">
                  <c:v>2.5067000000000002E-2</c:v>
                </c:pt>
                <c:pt idx="100">
                  <c:v>2.6624999999999996E-2</c:v>
                </c:pt>
                <c:pt idx="101">
                  <c:v>2.6162000000000001E-2</c:v>
                </c:pt>
                <c:pt idx="102">
                  <c:v>2.7152999999999997E-2</c:v>
                </c:pt>
                <c:pt idx="103">
                  <c:v>2.1999999999999995E-2</c:v>
                </c:pt>
                <c:pt idx="104">
                  <c:v>2.8868999999999999E-2</c:v>
                </c:pt>
                <c:pt idx="105">
                  <c:v>2.9069000000000008E-2</c:v>
                </c:pt>
                <c:pt idx="106">
                  <c:v>2.7907999999999999E-2</c:v>
                </c:pt>
                <c:pt idx="107">
                  <c:v>2.7342000000000002E-2</c:v>
                </c:pt>
                <c:pt idx="108">
                  <c:v>2.9919000000000008E-2</c:v>
                </c:pt>
                <c:pt idx="109">
                  <c:v>3.0907E-2</c:v>
                </c:pt>
                <c:pt idx="110">
                  <c:v>3.0151000000000001E-2</c:v>
                </c:pt>
                <c:pt idx="111">
                  <c:v>3.1139000000000007E-2</c:v>
                </c:pt>
                <c:pt idx="112">
                  <c:v>3.1912999999999997E-2</c:v>
                </c:pt>
                <c:pt idx="113">
                  <c:v>3.0473E-2</c:v>
                </c:pt>
                <c:pt idx="114">
                  <c:v>2.9529E-2</c:v>
                </c:pt>
                <c:pt idx="115">
                  <c:v>2.9367999999999998E-2</c:v>
                </c:pt>
                <c:pt idx="116">
                  <c:v>2.9986999999999993E-2</c:v>
                </c:pt>
                <c:pt idx="117">
                  <c:v>3.0558999999999992E-2</c:v>
                </c:pt>
                <c:pt idx="118">
                  <c:v>3.0551999999999999E-2</c:v>
                </c:pt>
                <c:pt idx="119">
                  <c:v>3.0995000000000002E-2</c:v>
                </c:pt>
                <c:pt idx="120">
                  <c:v>3.0808999999999993E-2</c:v>
                </c:pt>
                <c:pt idx="121">
                  <c:v>3.4329999999999992E-2</c:v>
                </c:pt>
                <c:pt idx="122">
                  <c:v>3.6509000000000007E-2</c:v>
                </c:pt>
                <c:pt idx="123">
                  <c:v>3.7564E-2</c:v>
                </c:pt>
                <c:pt idx="124">
                  <c:v>3.9319E-2</c:v>
                </c:pt>
                <c:pt idx="125">
                  <c:v>3.8732000000000003E-2</c:v>
                </c:pt>
                <c:pt idx="126">
                  <c:v>3.8789999999999991E-2</c:v>
                </c:pt>
                <c:pt idx="127">
                  <c:v>4.1187000000000008E-2</c:v>
                </c:pt>
                <c:pt idx="128">
                  <c:v>4.666E-2</c:v>
                </c:pt>
                <c:pt idx="129">
                  <c:v>4.8346999999999994E-2</c:v>
                </c:pt>
                <c:pt idx="130">
                  <c:v>5.1856999999999993E-2</c:v>
                </c:pt>
                <c:pt idx="131">
                  <c:v>5.093099999999999E-2</c:v>
                </c:pt>
                <c:pt idx="132">
                  <c:v>5.0649999999999994E-2</c:v>
                </c:pt>
                <c:pt idx="133">
                  <c:v>4.9754E-2</c:v>
                </c:pt>
                <c:pt idx="134">
                  <c:v>5.8164000000000014E-2</c:v>
                </c:pt>
                <c:pt idx="135">
                  <c:v>6.1185999999999997E-2</c:v>
                </c:pt>
                <c:pt idx="136">
                  <c:v>6.4535999999999996E-2</c:v>
                </c:pt>
                <c:pt idx="137">
                  <c:v>6.3497000000000012E-2</c:v>
                </c:pt>
                <c:pt idx="138">
                  <c:v>6.2299E-2</c:v>
                </c:pt>
                <c:pt idx="139">
                  <c:v>6.5087999999999979E-2</c:v>
                </c:pt>
                <c:pt idx="140">
                  <c:v>6.549300000000001E-2</c:v>
                </c:pt>
                <c:pt idx="141">
                  <c:v>7.1284999999999987E-2</c:v>
                </c:pt>
                <c:pt idx="142">
                  <c:v>7.0451E-2</c:v>
                </c:pt>
                <c:pt idx="143">
                  <c:v>6.8098000000000006E-2</c:v>
                </c:pt>
                <c:pt idx="144">
                  <c:v>7.8249000000000013E-2</c:v>
                </c:pt>
                <c:pt idx="145">
                  <c:v>8.122299999999999E-2</c:v>
                </c:pt>
                <c:pt idx="146">
                  <c:v>7.2689000000000017E-2</c:v>
                </c:pt>
                <c:pt idx="147">
                  <c:v>8.6481000000000002E-2</c:v>
                </c:pt>
                <c:pt idx="148">
                  <c:v>8.8631999999999989E-2</c:v>
                </c:pt>
                <c:pt idx="149">
                  <c:v>9.175800000000002E-2</c:v>
                </c:pt>
                <c:pt idx="150">
                  <c:v>9.4450000000000006E-2</c:v>
                </c:pt>
                <c:pt idx="151">
                  <c:v>9.3340000000000006E-2</c:v>
                </c:pt>
                <c:pt idx="152">
                  <c:v>0.10206999999999999</c:v>
                </c:pt>
                <c:pt idx="153">
                  <c:v>0.108627</c:v>
                </c:pt>
                <c:pt idx="154">
                  <c:v>0.10578799999999999</c:v>
                </c:pt>
                <c:pt idx="155">
                  <c:v>9.9450999999999998E-2</c:v>
                </c:pt>
                <c:pt idx="156">
                  <c:v>0.10555200000000001</c:v>
                </c:pt>
                <c:pt idx="157">
                  <c:v>9.3630000000000005E-2</c:v>
                </c:pt>
                <c:pt idx="158">
                  <c:v>0.10054699999999998</c:v>
                </c:pt>
                <c:pt idx="159">
                  <c:v>0.114332</c:v>
                </c:pt>
                <c:pt idx="160">
                  <c:v>0.106573</c:v>
                </c:pt>
                <c:pt idx="161">
                  <c:v>0.101634</c:v>
                </c:pt>
                <c:pt idx="162">
                  <c:v>9.9472000000000005E-2</c:v>
                </c:pt>
                <c:pt idx="163">
                  <c:v>9.9792000000000006E-2</c:v>
                </c:pt>
                <c:pt idx="164">
                  <c:v>9.8827999999999999E-2</c:v>
                </c:pt>
                <c:pt idx="165">
                  <c:v>9.8385999999999987E-2</c:v>
                </c:pt>
                <c:pt idx="166">
                  <c:v>9.7528000000000017E-2</c:v>
                </c:pt>
                <c:pt idx="167">
                  <c:v>9.1145000000000004E-2</c:v>
                </c:pt>
                <c:pt idx="168">
                  <c:v>9.8056000000000018E-2</c:v>
                </c:pt>
                <c:pt idx="169">
                  <c:v>9.0739000000000014E-2</c:v>
                </c:pt>
                <c:pt idx="170">
                  <c:v>9.8351999999999995E-2</c:v>
                </c:pt>
                <c:pt idx="171">
                  <c:v>9.7012000000000001E-2</c:v>
                </c:pt>
                <c:pt idx="172">
                  <c:v>9.5443E-2</c:v>
                </c:pt>
                <c:pt idx="173">
                  <c:v>9.3863000000000002E-2</c:v>
                </c:pt>
                <c:pt idx="174">
                  <c:v>9.3297000000000005E-2</c:v>
                </c:pt>
                <c:pt idx="175">
                  <c:v>9.2730000000000007E-2</c:v>
                </c:pt>
                <c:pt idx="176">
                  <c:v>9.4688999999999982E-2</c:v>
                </c:pt>
                <c:pt idx="177">
                  <c:v>9.1598000000000013E-2</c:v>
                </c:pt>
                <c:pt idx="178">
                  <c:v>9.1032000000000002E-2</c:v>
                </c:pt>
                <c:pt idx="179">
                  <c:v>9.0465000000000004E-2</c:v>
                </c:pt>
                <c:pt idx="180">
                  <c:v>8.9899000000000007E-2</c:v>
                </c:pt>
                <c:pt idx="181">
                  <c:v>8.9332999999999996E-2</c:v>
                </c:pt>
                <c:pt idx="182">
                  <c:v>8.8765999999999984E-2</c:v>
                </c:pt>
                <c:pt idx="183">
                  <c:v>8.8200000000000001E-2</c:v>
                </c:pt>
                <c:pt idx="184">
                  <c:v>8.7634000000000017E-2</c:v>
                </c:pt>
                <c:pt idx="185">
                  <c:v>8.7067000000000005E-2</c:v>
                </c:pt>
                <c:pt idx="186">
                  <c:v>8.6500999999999995E-2</c:v>
                </c:pt>
                <c:pt idx="187">
                  <c:v>8.5934999999999997E-2</c:v>
                </c:pt>
              </c:numCache>
            </c:numRef>
          </c:val>
        </c:ser>
        <c:ser>
          <c:idx val="3"/>
          <c:order val="3"/>
          <c:tx>
            <c:strRef>
              <c:f>data!$E$1</c:f>
              <c:strCache>
                <c:ptCount val="1"/>
                <c:pt idx="0">
                  <c:v>Woodford (OK)</c:v>
                </c:pt>
              </c:strCache>
            </c:strRef>
          </c:tx>
          <c:spPr>
            <a:solidFill>
              <a:schemeClr val="accent5"/>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data!$E$2:$E$189</c:f>
              <c:numCache>
                <c:formatCode>General</c:formatCode>
                <c:ptCount val="188"/>
                <c:pt idx="0">
                  <c:v>3.86E-4</c:v>
                </c:pt>
                <c:pt idx="1">
                  <c:v>3.59E-4</c:v>
                </c:pt>
                <c:pt idx="2">
                  <c:v>3.3700000000000001E-4</c:v>
                </c:pt>
                <c:pt idx="3">
                  <c:v>3.5199999999999994E-4</c:v>
                </c:pt>
                <c:pt idx="4">
                  <c:v>3.4699999999999998E-4</c:v>
                </c:pt>
                <c:pt idx="5">
                  <c:v>3.1799999999999998E-4</c:v>
                </c:pt>
                <c:pt idx="6">
                  <c:v>3.1100000000000002E-4</c:v>
                </c:pt>
                <c:pt idx="7">
                  <c:v>2.9399999999999999E-4</c:v>
                </c:pt>
                <c:pt idx="8">
                  <c:v>3.3799999999999998E-4</c:v>
                </c:pt>
                <c:pt idx="9">
                  <c:v>3.28E-4</c:v>
                </c:pt>
                <c:pt idx="10">
                  <c:v>3.3799999999999998E-4</c:v>
                </c:pt>
                <c:pt idx="11">
                  <c:v>3.0299999999999999E-4</c:v>
                </c:pt>
                <c:pt idx="12">
                  <c:v>2.8200000000000002E-4</c:v>
                </c:pt>
                <c:pt idx="13">
                  <c:v>8.0000000000000007E-5</c:v>
                </c:pt>
                <c:pt idx="14">
                  <c:v>3.4099999999999994E-4</c:v>
                </c:pt>
                <c:pt idx="15">
                  <c:v>3.3199999999999999E-4</c:v>
                </c:pt>
                <c:pt idx="16">
                  <c:v>3.59E-4</c:v>
                </c:pt>
                <c:pt idx="17">
                  <c:v>3.6099999999999999E-4</c:v>
                </c:pt>
                <c:pt idx="18">
                  <c:v>3.48E-4</c:v>
                </c:pt>
                <c:pt idx="19">
                  <c:v>3.6200000000000002E-4</c:v>
                </c:pt>
                <c:pt idx="20">
                  <c:v>3.7599999999999992E-4</c:v>
                </c:pt>
                <c:pt idx="21">
                  <c:v>4.0200000000000001E-4</c:v>
                </c:pt>
                <c:pt idx="22">
                  <c:v>3.3100000000000008E-4</c:v>
                </c:pt>
                <c:pt idx="23">
                  <c:v>3.6699999999999998E-4</c:v>
                </c:pt>
                <c:pt idx="24">
                  <c:v>3.7100000000000002E-4</c:v>
                </c:pt>
                <c:pt idx="25">
                  <c:v>3.3799999999999998E-4</c:v>
                </c:pt>
                <c:pt idx="26">
                  <c:v>3.4600000000000001E-4</c:v>
                </c:pt>
                <c:pt idx="27">
                  <c:v>3.700000000000001E-4</c:v>
                </c:pt>
                <c:pt idx="28">
                  <c:v>3.9500000000000006E-4</c:v>
                </c:pt>
                <c:pt idx="29">
                  <c:v>4.1099999999999991E-4</c:v>
                </c:pt>
                <c:pt idx="30">
                  <c:v>4.2499999999999992E-4</c:v>
                </c:pt>
                <c:pt idx="31">
                  <c:v>4.1399999999999993E-4</c:v>
                </c:pt>
                <c:pt idx="32">
                  <c:v>4.2999999999999994E-4</c:v>
                </c:pt>
                <c:pt idx="33">
                  <c:v>3.9399999999999993E-4</c:v>
                </c:pt>
                <c:pt idx="34">
                  <c:v>4.2000000000000007E-4</c:v>
                </c:pt>
                <c:pt idx="35">
                  <c:v>4.3199999999999998E-4</c:v>
                </c:pt>
                <c:pt idx="36">
                  <c:v>4.0000000000000002E-4</c:v>
                </c:pt>
                <c:pt idx="37">
                  <c:v>6.3999999999999997E-5</c:v>
                </c:pt>
                <c:pt idx="38">
                  <c:v>8.0800000000000002E-4</c:v>
                </c:pt>
                <c:pt idx="39">
                  <c:v>6.7999999999999999E-5</c:v>
                </c:pt>
                <c:pt idx="40">
                  <c:v>4.2599999999999995E-4</c:v>
                </c:pt>
                <c:pt idx="41">
                  <c:v>4.55E-4</c:v>
                </c:pt>
                <c:pt idx="42">
                  <c:v>4.3600000000000003E-4</c:v>
                </c:pt>
                <c:pt idx="43">
                  <c:v>3.8699999999999997E-4</c:v>
                </c:pt>
                <c:pt idx="44">
                  <c:v>4.1800000000000008E-4</c:v>
                </c:pt>
                <c:pt idx="45">
                  <c:v>4.4200000000000006E-4</c:v>
                </c:pt>
                <c:pt idx="46">
                  <c:v>4.1599999999999997E-4</c:v>
                </c:pt>
                <c:pt idx="47">
                  <c:v>4.4000000000000002E-4</c:v>
                </c:pt>
                <c:pt idx="48">
                  <c:v>4.0000000000000002E-4</c:v>
                </c:pt>
                <c:pt idx="49">
                  <c:v>4.8599999999999994E-4</c:v>
                </c:pt>
                <c:pt idx="50">
                  <c:v>4.3100000000000007E-4</c:v>
                </c:pt>
                <c:pt idx="51">
                  <c:v>4.5399999999999992E-4</c:v>
                </c:pt>
                <c:pt idx="52">
                  <c:v>4.4299999999999998E-4</c:v>
                </c:pt>
                <c:pt idx="53">
                  <c:v>4.1199999999999993E-4</c:v>
                </c:pt>
                <c:pt idx="54">
                  <c:v>4.0299999999999998E-4</c:v>
                </c:pt>
                <c:pt idx="55">
                  <c:v>4.17E-4</c:v>
                </c:pt>
                <c:pt idx="56">
                  <c:v>4.3399999999999998E-4</c:v>
                </c:pt>
                <c:pt idx="57">
                  <c:v>4.3600000000000003E-4</c:v>
                </c:pt>
                <c:pt idx="58">
                  <c:v>4.619999999999999E-4</c:v>
                </c:pt>
                <c:pt idx="59">
                  <c:v>4.2599999999999995E-4</c:v>
                </c:pt>
                <c:pt idx="60">
                  <c:v>4.4000000000000002E-4</c:v>
                </c:pt>
                <c:pt idx="61">
                  <c:v>4.8799999999999999E-4</c:v>
                </c:pt>
                <c:pt idx="62">
                  <c:v>4.1599999999999997E-4</c:v>
                </c:pt>
                <c:pt idx="63">
                  <c:v>4.819999999999999E-4</c:v>
                </c:pt>
                <c:pt idx="64">
                  <c:v>4.4799999999999999E-4</c:v>
                </c:pt>
                <c:pt idx="65">
                  <c:v>5.0900000000000001E-4</c:v>
                </c:pt>
                <c:pt idx="66">
                  <c:v>4.6899999999999991E-4</c:v>
                </c:pt>
                <c:pt idx="67">
                  <c:v>4.4900000000000007E-4</c:v>
                </c:pt>
                <c:pt idx="68">
                  <c:v>3.9800000000000008E-4</c:v>
                </c:pt>
                <c:pt idx="69">
                  <c:v>5.04E-4</c:v>
                </c:pt>
                <c:pt idx="70">
                  <c:v>4.7199999999999998E-4</c:v>
                </c:pt>
                <c:pt idx="71">
                  <c:v>4.3600000000000003E-4</c:v>
                </c:pt>
                <c:pt idx="72">
                  <c:v>4.57E-4</c:v>
                </c:pt>
                <c:pt idx="73">
                  <c:v>4.4200000000000006E-4</c:v>
                </c:pt>
                <c:pt idx="74">
                  <c:v>4.3600000000000003E-4</c:v>
                </c:pt>
                <c:pt idx="75">
                  <c:v>3.6000000000000008E-4</c:v>
                </c:pt>
                <c:pt idx="76">
                  <c:v>3.8099999999999999E-4</c:v>
                </c:pt>
                <c:pt idx="77">
                  <c:v>3.6400000000000001E-4</c:v>
                </c:pt>
                <c:pt idx="78">
                  <c:v>3.8499999999999998E-4</c:v>
                </c:pt>
                <c:pt idx="79">
                  <c:v>4.1800000000000008E-4</c:v>
                </c:pt>
                <c:pt idx="80">
                  <c:v>4.680000000000001E-4</c:v>
                </c:pt>
                <c:pt idx="81">
                  <c:v>3.79E-4</c:v>
                </c:pt>
                <c:pt idx="82">
                  <c:v>4.08E-4</c:v>
                </c:pt>
                <c:pt idx="83">
                  <c:v>4.0000000000000002E-4</c:v>
                </c:pt>
                <c:pt idx="84">
                  <c:v>4.5399999999999992E-4</c:v>
                </c:pt>
                <c:pt idx="85">
                  <c:v>5.1599999999999997E-4</c:v>
                </c:pt>
                <c:pt idx="86">
                  <c:v>4.8500000000000003E-4</c:v>
                </c:pt>
                <c:pt idx="87">
                  <c:v>4.4700000000000002E-4</c:v>
                </c:pt>
                <c:pt idx="88">
                  <c:v>4.8100000000000009E-4</c:v>
                </c:pt>
                <c:pt idx="89">
                  <c:v>6.1399999999999996E-4</c:v>
                </c:pt>
                <c:pt idx="90">
                  <c:v>5.7499999999999999E-4</c:v>
                </c:pt>
                <c:pt idx="91">
                  <c:v>9.1399999999999999E-4</c:v>
                </c:pt>
                <c:pt idx="92">
                  <c:v>1.1230000000000003E-3</c:v>
                </c:pt>
                <c:pt idx="93">
                  <c:v>8.1899999999999985E-4</c:v>
                </c:pt>
                <c:pt idx="94">
                  <c:v>1.0790000000000001E-3</c:v>
                </c:pt>
                <c:pt idx="95">
                  <c:v>8.8199999999999997E-4</c:v>
                </c:pt>
                <c:pt idx="96">
                  <c:v>1.392E-3</c:v>
                </c:pt>
                <c:pt idx="97">
                  <c:v>1.289E-3</c:v>
                </c:pt>
                <c:pt idx="98">
                  <c:v>1.0809999999999999E-3</c:v>
                </c:pt>
                <c:pt idx="99">
                  <c:v>1.8490000000000004E-3</c:v>
                </c:pt>
                <c:pt idx="100">
                  <c:v>2.1740000000000006E-3</c:v>
                </c:pt>
                <c:pt idx="101">
                  <c:v>2.075E-3</c:v>
                </c:pt>
                <c:pt idx="102">
                  <c:v>2.379E-3</c:v>
                </c:pt>
                <c:pt idx="103">
                  <c:v>1.372E-3</c:v>
                </c:pt>
                <c:pt idx="104">
                  <c:v>3.4099999999999994E-3</c:v>
                </c:pt>
                <c:pt idx="105">
                  <c:v>3.8110000000000006E-3</c:v>
                </c:pt>
                <c:pt idx="106">
                  <c:v>3.834999999999999E-3</c:v>
                </c:pt>
                <c:pt idx="107">
                  <c:v>3.13E-3</c:v>
                </c:pt>
                <c:pt idx="108">
                  <c:v>3.6359999999999999E-3</c:v>
                </c:pt>
                <c:pt idx="109">
                  <c:v>3.6229999999999991E-3</c:v>
                </c:pt>
                <c:pt idx="110">
                  <c:v>3.5240000000000007E-3</c:v>
                </c:pt>
                <c:pt idx="111">
                  <c:v>4.3550000000000012E-3</c:v>
                </c:pt>
                <c:pt idx="112">
                  <c:v>4.1999999999999989E-3</c:v>
                </c:pt>
                <c:pt idx="113">
                  <c:v>3.8909999999999991E-3</c:v>
                </c:pt>
                <c:pt idx="114">
                  <c:v>3.7000000000000006E-3</c:v>
                </c:pt>
                <c:pt idx="115">
                  <c:v>3.49E-3</c:v>
                </c:pt>
                <c:pt idx="116">
                  <c:v>3.4889999999999999E-3</c:v>
                </c:pt>
                <c:pt idx="117">
                  <c:v>2.8420000000000003E-3</c:v>
                </c:pt>
                <c:pt idx="118">
                  <c:v>3.0040000000000002E-3</c:v>
                </c:pt>
                <c:pt idx="119">
                  <c:v>2.745E-3</c:v>
                </c:pt>
                <c:pt idx="120">
                  <c:v>3.2590000000000006E-3</c:v>
                </c:pt>
                <c:pt idx="121">
                  <c:v>3.5829999999999994E-3</c:v>
                </c:pt>
                <c:pt idx="122">
                  <c:v>3.582000000000001E-3</c:v>
                </c:pt>
                <c:pt idx="123">
                  <c:v>3.9319999999999989E-3</c:v>
                </c:pt>
                <c:pt idx="124">
                  <c:v>4.1929999999999997E-3</c:v>
                </c:pt>
                <c:pt idx="125">
                  <c:v>6.1279999999999998E-3</c:v>
                </c:pt>
                <c:pt idx="126">
                  <c:v>5.9740000000000001E-3</c:v>
                </c:pt>
                <c:pt idx="127">
                  <c:v>6.2690000000000003E-3</c:v>
                </c:pt>
                <c:pt idx="128">
                  <c:v>6.2579999999999997E-3</c:v>
                </c:pt>
                <c:pt idx="129">
                  <c:v>7.0080000000000012E-3</c:v>
                </c:pt>
                <c:pt idx="130">
                  <c:v>7.5740000000000017E-3</c:v>
                </c:pt>
                <c:pt idx="131">
                  <c:v>7.6090000000000012E-3</c:v>
                </c:pt>
                <c:pt idx="132">
                  <c:v>7.2779999999999997E-3</c:v>
                </c:pt>
                <c:pt idx="133">
                  <c:v>7.1239999999999984E-3</c:v>
                </c:pt>
                <c:pt idx="134">
                  <c:v>7.9369999999999979E-3</c:v>
                </c:pt>
                <c:pt idx="135">
                  <c:v>9.3220000000000004E-3</c:v>
                </c:pt>
                <c:pt idx="136">
                  <c:v>1.0807000000000001E-2</c:v>
                </c:pt>
                <c:pt idx="137">
                  <c:v>1.1001999999999998E-2</c:v>
                </c:pt>
                <c:pt idx="138">
                  <c:v>1.1109000000000001E-2</c:v>
                </c:pt>
                <c:pt idx="139">
                  <c:v>7.1819999999999983E-3</c:v>
                </c:pt>
                <c:pt idx="140">
                  <c:v>9.9489999999999978E-3</c:v>
                </c:pt>
                <c:pt idx="141">
                  <c:v>1.0406999999999998E-2</c:v>
                </c:pt>
                <c:pt idx="142">
                  <c:v>9.4800000000000023E-3</c:v>
                </c:pt>
                <c:pt idx="143">
                  <c:v>9.3439999999999999E-3</c:v>
                </c:pt>
                <c:pt idx="144">
                  <c:v>1.1269E-2</c:v>
                </c:pt>
                <c:pt idx="145">
                  <c:v>1.2667000000000001E-2</c:v>
                </c:pt>
                <c:pt idx="146">
                  <c:v>9.8569999999999994E-3</c:v>
                </c:pt>
                <c:pt idx="147">
                  <c:v>1.4057999999999998E-2</c:v>
                </c:pt>
                <c:pt idx="148">
                  <c:v>1.6316000000000001E-2</c:v>
                </c:pt>
                <c:pt idx="149">
                  <c:v>1.7964999999999995E-2</c:v>
                </c:pt>
                <c:pt idx="150">
                  <c:v>2.2287000000000001E-2</c:v>
                </c:pt>
                <c:pt idx="151">
                  <c:v>2.1608999999999996E-2</c:v>
                </c:pt>
                <c:pt idx="152">
                  <c:v>2.3497000000000004E-2</c:v>
                </c:pt>
                <c:pt idx="153">
                  <c:v>2.427E-2</c:v>
                </c:pt>
                <c:pt idx="154">
                  <c:v>1.6707E-2</c:v>
                </c:pt>
                <c:pt idx="155">
                  <c:v>2.2880999999999999E-2</c:v>
                </c:pt>
                <c:pt idx="156">
                  <c:v>2.8829999999999991E-2</c:v>
                </c:pt>
                <c:pt idx="157">
                  <c:v>2.2686999999999999E-2</c:v>
                </c:pt>
                <c:pt idx="158">
                  <c:v>3.0710000000000008E-2</c:v>
                </c:pt>
                <c:pt idx="159">
                  <c:v>3.1203999999999999E-2</c:v>
                </c:pt>
                <c:pt idx="160">
                  <c:v>3.2764000000000008E-2</c:v>
                </c:pt>
                <c:pt idx="161">
                  <c:v>3.1842000000000009E-2</c:v>
                </c:pt>
                <c:pt idx="162">
                  <c:v>3.4091999999999997E-2</c:v>
                </c:pt>
                <c:pt idx="163">
                  <c:v>3.8170999999999997E-2</c:v>
                </c:pt>
                <c:pt idx="164">
                  <c:v>3.6004000000000008E-2</c:v>
                </c:pt>
                <c:pt idx="165">
                  <c:v>3.1341000000000008E-2</c:v>
                </c:pt>
                <c:pt idx="166">
                  <c:v>3.1718999999999997E-2</c:v>
                </c:pt>
                <c:pt idx="167">
                  <c:v>2.2512000000000004E-2</c:v>
                </c:pt>
                <c:pt idx="168">
                  <c:v>3.6534999999999991E-2</c:v>
                </c:pt>
                <c:pt idx="169">
                  <c:v>3.8369E-2</c:v>
                </c:pt>
                <c:pt idx="170">
                  <c:v>3.3591999999999997E-2</c:v>
                </c:pt>
                <c:pt idx="171">
                  <c:v>4.0975999999999999E-2</c:v>
                </c:pt>
                <c:pt idx="172">
                  <c:v>4.0947999999999991E-2</c:v>
                </c:pt>
                <c:pt idx="173">
                  <c:v>3.065E-2</c:v>
                </c:pt>
                <c:pt idx="174">
                  <c:v>3.0217000000000001E-2</c:v>
                </c:pt>
                <c:pt idx="175">
                  <c:v>2.8005999999999996E-2</c:v>
                </c:pt>
                <c:pt idx="176">
                  <c:v>4.4861999999999999E-2</c:v>
                </c:pt>
                <c:pt idx="177">
                  <c:v>4.2667999999999998E-2</c:v>
                </c:pt>
                <c:pt idx="178">
                  <c:v>4.8113999999999997E-2</c:v>
                </c:pt>
                <c:pt idx="179">
                  <c:v>3.8034999999999992E-2</c:v>
                </c:pt>
                <c:pt idx="180">
                  <c:v>4.2762000000000001E-2</c:v>
                </c:pt>
                <c:pt idx="181">
                  <c:v>4.0052000000000011E-2</c:v>
                </c:pt>
                <c:pt idx="182">
                  <c:v>4.4402999999999991E-2</c:v>
                </c:pt>
                <c:pt idx="183">
                  <c:v>4.494299999999999E-2</c:v>
                </c:pt>
                <c:pt idx="184">
                  <c:v>3.9619000000000008E-2</c:v>
                </c:pt>
                <c:pt idx="185">
                  <c:v>3.9935999999999999E-2</c:v>
                </c:pt>
                <c:pt idx="186">
                  <c:v>4.025200000000001E-2</c:v>
                </c:pt>
                <c:pt idx="187">
                  <c:v>4.0569000000000001E-2</c:v>
                </c:pt>
              </c:numCache>
            </c:numRef>
          </c:val>
        </c:ser>
        <c:ser>
          <c:idx val="4"/>
          <c:order val="4"/>
          <c:tx>
            <c:strRef>
              <c:f>data!$F$1</c:f>
              <c:strCache>
                <c:ptCount val="1"/>
                <c:pt idx="0">
                  <c:v>Marcellus (PA,WV,OH &amp; NY)</c:v>
                </c:pt>
              </c:strCache>
            </c:strRef>
          </c:tx>
          <c:spPr>
            <a:solidFill>
              <a:schemeClr val="accent3"/>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data!$F$2:$F$189</c:f>
              <c:numCache>
                <c:formatCode>General</c:formatCode>
                <c:ptCount val="188"/>
                <c:pt idx="0">
                  <c:v>9.9999999999999995E-7</c:v>
                </c:pt>
                <c:pt idx="1">
                  <c:v>9.9999999999999995E-7</c:v>
                </c:pt>
                <c:pt idx="2">
                  <c:v>3.0000000000000001E-6</c:v>
                </c:pt>
                <c:pt idx="3">
                  <c:v>9.9999999999999995E-7</c:v>
                </c:pt>
                <c:pt idx="4">
                  <c:v>9.9999999999999995E-7</c:v>
                </c:pt>
                <c:pt idx="5">
                  <c:v>9.9999999999999995E-7</c:v>
                </c:pt>
                <c:pt idx="6">
                  <c:v>9.9999999999999995E-7</c:v>
                </c:pt>
                <c:pt idx="7">
                  <c:v>9.9999999999999995E-7</c:v>
                </c:pt>
                <c:pt idx="8">
                  <c:v>9.9999999999999995E-7</c:v>
                </c:pt>
                <c:pt idx="9">
                  <c:v>9.9999999999999995E-7</c:v>
                </c:pt>
                <c:pt idx="10">
                  <c:v>9.9999999999999995E-7</c:v>
                </c:pt>
                <c:pt idx="11">
                  <c:v>9.9999999999999995E-7</c:v>
                </c:pt>
                <c:pt idx="12">
                  <c:v>0</c:v>
                </c:pt>
                <c:pt idx="13">
                  <c:v>0</c:v>
                </c:pt>
                <c:pt idx="14">
                  <c:v>0</c:v>
                </c:pt>
                <c:pt idx="15">
                  <c:v>0</c:v>
                </c:pt>
                <c:pt idx="16">
                  <c:v>1.9999999999999999E-6</c:v>
                </c:pt>
                <c:pt idx="17">
                  <c:v>3.0000000000000001E-6</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9.9999999999999995E-7</c:v>
                </c:pt>
                <c:pt idx="35">
                  <c:v>0</c:v>
                </c:pt>
                <c:pt idx="36">
                  <c:v>1.9999999999999999E-6</c:v>
                </c:pt>
                <c:pt idx="37">
                  <c:v>1.9999999999999999E-6</c:v>
                </c:pt>
                <c:pt idx="38">
                  <c:v>1.9999999999999999E-6</c:v>
                </c:pt>
                <c:pt idx="39">
                  <c:v>1.9999999999999999E-6</c:v>
                </c:pt>
                <c:pt idx="40">
                  <c:v>1.9999999999999999E-6</c:v>
                </c:pt>
                <c:pt idx="41">
                  <c:v>1.9999999999999999E-6</c:v>
                </c:pt>
                <c:pt idx="42">
                  <c:v>1.9999999999999999E-6</c:v>
                </c:pt>
                <c:pt idx="43">
                  <c:v>5.0000000000000004E-6</c:v>
                </c:pt>
                <c:pt idx="44">
                  <c:v>1.9999999999999999E-6</c:v>
                </c:pt>
                <c:pt idx="45">
                  <c:v>1.9999999999999999E-6</c:v>
                </c:pt>
                <c:pt idx="46">
                  <c:v>1.9999999999999999E-6</c:v>
                </c:pt>
                <c:pt idx="47">
                  <c:v>1.9999999999999999E-6</c:v>
                </c:pt>
                <c:pt idx="48">
                  <c:v>9.9999999999999995E-7</c:v>
                </c:pt>
                <c:pt idx="49">
                  <c:v>1.0000000000000001E-5</c:v>
                </c:pt>
                <c:pt idx="50">
                  <c:v>1.9999999999999999E-6</c:v>
                </c:pt>
                <c:pt idx="51">
                  <c:v>9.9999999999999995E-7</c:v>
                </c:pt>
                <c:pt idx="52">
                  <c:v>9.9999999999999995E-7</c:v>
                </c:pt>
                <c:pt idx="53">
                  <c:v>1.9999999999999999E-6</c:v>
                </c:pt>
                <c:pt idx="54">
                  <c:v>9.9999999999999995E-7</c:v>
                </c:pt>
                <c:pt idx="55">
                  <c:v>9.9999999999999995E-7</c:v>
                </c:pt>
                <c:pt idx="56">
                  <c:v>9.9999999999999995E-7</c:v>
                </c:pt>
                <c:pt idx="57">
                  <c:v>9.9999999999999995E-7</c:v>
                </c:pt>
                <c:pt idx="58">
                  <c:v>9.9999999999999995E-7</c:v>
                </c:pt>
                <c:pt idx="59">
                  <c:v>3.0000000000000001E-6</c:v>
                </c:pt>
                <c:pt idx="60">
                  <c:v>1.4E-5</c:v>
                </c:pt>
                <c:pt idx="61">
                  <c:v>0</c:v>
                </c:pt>
                <c:pt idx="62">
                  <c:v>5.0000000000000004E-6</c:v>
                </c:pt>
                <c:pt idx="63">
                  <c:v>3.9999999999999998E-6</c:v>
                </c:pt>
                <c:pt idx="64">
                  <c:v>0</c:v>
                </c:pt>
                <c:pt idx="65">
                  <c:v>6.0000000000000002E-6</c:v>
                </c:pt>
                <c:pt idx="66">
                  <c:v>5.0000000000000004E-6</c:v>
                </c:pt>
                <c:pt idx="67">
                  <c:v>3.0000000000000001E-6</c:v>
                </c:pt>
                <c:pt idx="68">
                  <c:v>1.9999999999999999E-6</c:v>
                </c:pt>
                <c:pt idx="69">
                  <c:v>1.2E-5</c:v>
                </c:pt>
                <c:pt idx="70">
                  <c:v>9.0000000000000019E-6</c:v>
                </c:pt>
                <c:pt idx="71">
                  <c:v>2.5999999999999998E-5</c:v>
                </c:pt>
                <c:pt idx="72">
                  <c:v>1.9000000000000004E-5</c:v>
                </c:pt>
                <c:pt idx="73">
                  <c:v>2.1999999999999996E-5</c:v>
                </c:pt>
                <c:pt idx="74">
                  <c:v>1.8000000000000004E-5</c:v>
                </c:pt>
                <c:pt idx="75">
                  <c:v>1.4E-5</c:v>
                </c:pt>
                <c:pt idx="76">
                  <c:v>2.8E-5</c:v>
                </c:pt>
                <c:pt idx="77">
                  <c:v>2.3E-5</c:v>
                </c:pt>
                <c:pt idx="78">
                  <c:v>9.0000000000000019E-5</c:v>
                </c:pt>
                <c:pt idx="79">
                  <c:v>8.5000000000000006E-5</c:v>
                </c:pt>
                <c:pt idx="80">
                  <c:v>8.3999999999999982E-5</c:v>
                </c:pt>
                <c:pt idx="81">
                  <c:v>1.1299999999999998E-4</c:v>
                </c:pt>
                <c:pt idx="82">
                  <c:v>8.599999999999999E-5</c:v>
                </c:pt>
                <c:pt idx="83">
                  <c:v>8.599999999999999E-5</c:v>
                </c:pt>
                <c:pt idx="84">
                  <c:v>6.3E-5</c:v>
                </c:pt>
                <c:pt idx="85">
                  <c:v>8.8999999999999981E-5</c:v>
                </c:pt>
                <c:pt idx="86">
                  <c:v>1.37E-4</c:v>
                </c:pt>
                <c:pt idx="87">
                  <c:v>1.54E-4</c:v>
                </c:pt>
                <c:pt idx="88">
                  <c:v>1.36E-4</c:v>
                </c:pt>
                <c:pt idx="89">
                  <c:v>1.6899999999999999E-4</c:v>
                </c:pt>
                <c:pt idx="90">
                  <c:v>1.7899999999999999E-4</c:v>
                </c:pt>
                <c:pt idx="91">
                  <c:v>1.8900000000000004E-4</c:v>
                </c:pt>
                <c:pt idx="92">
                  <c:v>1.9000000000000004E-4</c:v>
                </c:pt>
                <c:pt idx="93">
                  <c:v>2.02E-4</c:v>
                </c:pt>
                <c:pt idx="94">
                  <c:v>1.9100000000000001E-4</c:v>
                </c:pt>
                <c:pt idx="95">
                  <c:v>2.1900000000000004E-4</c:v>
                </c:pt>
                <c:pt idx="96">
                  <c:v>2.2800000000000004E-4</c:v>
                </c:pt>
                <c:pt idx="97">
                  <c:v>3.0499999999999999E-4</c:v>
                </c:pt>
                <c:pt idx="98">
                  <c:v>3.0499999999999999E-4</c:v>
                </c:pt>
                <c:pt idx="99">
                  <c:v>4.17E-4</c:v>
                </c:pt>
                <c:pt idx="100">
                  <c:v>2.3800000000000004E-4</c:v>
                </c:pt>
                <c:pt idx="101">
                  <c:v>3.6299999999999999E-4</c:v>
                </c:pt>
                <c:pt idx="102">
                  <c:v>3.3799999999999998E-4</c:v>
                </c:pt>
                <c:pt idx="103">
                  <c:v>3.88E-4</c:v>
                </c:pt>
                <c:pt idx="104">
                  <c:v>3.28E-4</c:v>
                </c:pt>
                <c:pt idx="105">
                  <c:v>4.75E-4</c:v>
                </c:pt>
                <c:pt idx="106">
                  <c:v>4.1899999999999994E-4</c:v>
                </c:pt>
                <c:pt idx="107">
                  <c:v>4.2700000000000002E-4</c:v>
                </c:pt>
                <c:pt idx="108">
                  <c:v>4.7800000000000007E-4</c:v>
                </c:pt>
                <c:pt idx="109">
                  <c:v>5.53E-4</c:v>
                </c:pt>
                <c:pt idx="110">
                  <c:v>6.2299999999999996E-4</c:v>
                </c:pt>
                <c:pt idx="111">
                  <c:v>6.9200000000000002E-4</c:v>
                </c:pt>
                <c:pt idx="112">
                  <c:v>8.0400000000000003E-4</c:v>
                </c:pt>
                <c:pt idx="113">
                  <c:v>8.7300000000000019E-4</c:v>
                </c:pt>
                <c:pt idx="114">
                  <c:v>1.668E-3</c:v>
                </c:pt>
                <c:pt idx="115">
                  <c:v>1.8730000000000001E-3</c:v>
                </c:pt>
                <c:pt idx="116">
                  <c:v>1.918E-3</c:v>
                </c:pt>
                <c:pt idx="117">
                  <c:v>1.8090000000000005E-3</c:v>
                </c:pt>
                <c:pt idx="118">
                  <c:v>1.8120000000000005E-3</c:v>
                </c:pt>
                <c:pt idx="119">
                  <c:v>1.7030000000000001E-3</c:v>
                </c:pt>
                <c:pt idx="120">
                  <c:v>1.8259999999999995E-3</c:v>
                </c:pt>
                <c:pt idx="121">
                  <c:v>1.9650000000000006E-3</c:v>
                </c:pt>
                <c:pt idx="122">
                  <c:v>2.1810000000000002E-3</c:v>
                </c:pt>
                <c:pt idx="123">
                  <c:v>2.2000000000000001E-3</c:v>
                </c:pt>
                <c:pt idx="124">
                  <c:v>2.7950000000000002E-3</c:v>
                </c:pt>
                <c:pt idx="125">
                  <c:v>2.975999999999999E-3</c:v>
                </c:pt>
                <c:pt idx="126">
                  <c:v>2.2740000000000004E-3</c:v>
                </c:pt>
                <c:pt idx="127">
                  <c:v>2.1640000000000001E-3</c:v>
                </c:pt>
                <c:pt idx="128">
                  <c:v>2.6610000000000002E-3</c:v>
                </c:pt>
                <c:pt idx="129">
                  <c:v>3.0049999999999999E-3</c:v>
                </c:pt>
                <c:pt idx="130">
                  <c:v>3.0690000000000001E-3</c:v>
                </c:pt>
                <c:pt idx="131">
                  <c:v>2.8920000000000009E-3</c:v>
                </c:pt>
                <c:pt idx="132">
                  <c:v>3.4689999999999999E-3</c:v>
                </c:pt>
                <c:pt idx="133">
                  <c:v>3.9680000000000002E-3</c:v>
                </c:pt>
                <c:pt idx="134">
                  <c:v>4.1840000000000002E-3</c:v>
                </c:pt>
                <c:pt idx="135">
                  <c:v>4.3569999999999989E-3</c:v>
                </c:pt>
                <c:pt idx="136">
                  <c:v>4.8840000000000003E-3</c:v>
                </c:pt>
                <c:pt idx="137">
                  <c:v>4.9360000000000003E-3</c:v>
                </c:pt>
                <c:pt idx="138">
                  <c:v>3.947E-3</c:v>
                </c:pt>
                <c:pt idx="139">
                  <c:v>4.1899999999999993E-3</c:v>
                </c:pt>
                <c:pt idx="140">
                  <c:v>4.631999999999999E-3</c:v>
                </c:pt>
                <c:pt idx="141">
                  <c:v>4.6369999999999996E-3</c:v>
                </c:pt>
                <c:pt idx="142">
                  <c:v>5.1200000000000004E-3</c:v>
                </c:pt>
                <c:pt idx="143">
                  <c:v>5.646E-3</c:v>
                </c:pt>
                <c:pt idx="144">
                  <c:v>5.3080000000000011E-3</c:v>
                </c:pt>
                <c:pt idx="145">
                  <c:v>5.6130000000000008E-3</c:v>
                </c:pt>
                <c:pt idx="146">
                  <c:v>6.486999999999998E-3</c:v>
                </c:pt>
                <c:pt idx="147">
                  <c:v>6.2760000000000012E-3</c:v>
                </c:pt>
                <c:pt idx="148">
                  <c:v>5.96E-3</c:v>
                </c:pt>
                <c:pt idx="149">
                  <c:v>7.6130000000000017E-3</c:v>
                </c:pt>
                <c:pt idx="150">
                  <c:v>5.3299999999999997E-3</c:v>
                </c:pt>
                <c:pt idx="151">
                  <c:v>6.888E-3</c:v>
                </c:pt>
                <c:pt idx="152">
                  <c:v>8.5609999999999992E-3</c:v>
                </c:pt>
                <c:pt idx="153">
                  <c:v>1.0645E-2</c:v>
                </c:pt>
                <c:pt idx="154">
                  <c:v>1.2141999999999998E-2</c:v>
                </c:pt>
                <c:pt idx="155">
                  <c:v>1.3705999999999998E-2</c:v>
                </c:pt>
                <c:pt idx="156">
                  <c:v>1.1826000000000001E-2</c:v>
                </c:pt>
                <c:pt idx="157">
                  <c:v>1.3952999999999998E-2</c:v>
                </c:pt>
                <c:pt idx="158">
                  <c:v>1.6922E-2</c:v>
                </c:pt>
                <c:pt idx="159">
                  <c:v>1.7618000000000002E-2</c:v>
                </c:pt>
                <c:pt idx="160">
                  <c:v>2.1197000000000001E-2</c:v>
                </c:pt>
                <c:pt idx="161">
                  <c:v>2.5591000000000003E-2</c:v>
                </c:pt>
                <c:pt idx="162">
                  <c:v>2.7021000000000003E-2</c:v>
                </c:pt>
                <c:pt idx="163">
                  <c:v>2.7144999999999996E-2</c:v>
                </c:pt>
                <c:pt idx="164">
                  <c:v>2.5347999999999996E-2</c:v>
                </c:pt>
                <c:pt idx="165">
                  <c:v>2.5367000000000004E-2</c:v>
                </c:pt>
                <c:pt idx="166">
                  <c:v>2.9312000000000001E-2</c:v>
                </c:pt>
                <c:pt idx="167">
                  <c:v>3.1902E-2</c:v>
                </c:pt>
                <c:pt idx="168">
                  <c:v>2.6700999999999999E-2</c:v>
                </c:pt>
                <c:pt idx="169">
                  <c:v>2.8001999999999999E-2</c:v>
                </c:pt>
                <c:pt idx="170">
                  <c:v>2.8493000000000001E-2</c:v>
                </c:pt>
                <c:pt idx="171">
                  <c:v>2.8384000000000003E-2</c:v>
                </c:pt>
                <c:pt idx="172">
                  <c:v>3.0942000000000008E-2</c:v>
                </c:pt>
                <c:pt idx="173">
                  <c:v>3.3281999999999992E-2</c:v>
                </c:pt>
                <c:pt idx="174">
                  <c:v>3.0387000000000008E-2</c:v>
                </c:pt>
                <c:pt idx="175">
                  <c:v>3.3961999999999992E-2</c:v>
                </c:pt>
                <c:pt idx="176">
                  <c:v>4.0632999999999989E-2</c:v>
                </c:pt>
                <c:pt idx="177">
                  <c:v>4.0589E-2</c:v>
                </c:pt>
                <c:pt idx="178">
                  <c:v>4.5043E-2</c:v>
                </c:pt>
                <c:pt idx="179">
                  <c:v>4.8083000000000001E-2</c:v>
                </c:pt>
                <c:pt idx="180">
                  <c:v>5.0570999999999991E-2</c:v>
                </c:pt>
                <c:pt idx="181">
                  <c:v>5.2307000000000006E-2</c:v>
                </c:pt>
                <c:pt idx="182">
                  <c:v>5.3810999999999998E-2</c:v>
                </c:pt>
                <c:pt idx="183">
                  <c:v>5.4893999999999998E-2</c:v>
                </c:pt>
                <c:pt idx="184">
                  <c:v>5.57E-2</c:v>
                </c:pt>
                <c:pt idx="185">
                  <c:v>5.6632999999999989E-2</c:v>
                </c:pt>
                <c:pt idx="186">
                  <c:v>5.7349999999999998E-2</c:v>
                </c:pt>
                <c:pt idx="187">
                  <c:v>5.7955999999999987E-2</c:v>
                </c:pt>
              </c:numCache>
            </c:numRef>
          </c:val>
        </c:ser>
        <c:ser>
          <c:idx val="14"/>
          <c:order val="5"/>
          <c:tx>
            <c:strRef>
              <c:f>data!$P$1</c:f>
              <c:strCache>
                <c:ptCount val="1"/>
                <c:pt idx="0">
                  <c:v>Utica (OH, PA &amp; WV)</c:v>
                </c:pt>
              </c:strCache>
            </c:strRef>
          </c:tx>
          <c:spPr>
            <a:solidFill>
              <a:srgbClr val="FF0000"/>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data!$P$2:$P$189</c:f>
              <c:numCache>
                <c:formatCode>General</c:formatCode>
                <c:ptCount val="188"/>
                <c:pt idx="0">
                  <c:v>1.2999999999999999E-5</c:v>
                </c:pt>
                <c:pt idx="1">
                  <c:v>1.2999999999999999E-5</c:v>
                </c:pt>
                <c:pt idx="2">
                  <c:v>1.2999999999999999E-5</c:v>
                </c:pt>
                <c:pt idx="3">
                  <c:v>1.2999999999999999E-5</c:v>
                </c:pt>
                <c:pt idx="4">
                  <c:v>1.2999999999999999E-5</c:v>
                </c:pt>
                <c:pt idx="5">
                  <c:v>1.2999999999999999E-5</c:v>
                </c:pt>
                <c:pt idx="6">
                  <c:v>1.2999999999999999E-5</c:v>
                </c:pt>
                <c:pt idx="7">
                  <c:v>1.2999999999999999E-5</c:v>
                </c:pt>
                <c:pt idx="8">
                  <c:v>1.2999999999999999E-5</c:v>
                </c:pt>
                <c:pt idx="9">
                  <c:v>1.2999999999999999E-5</c:v>
                </c:pt>
                <c:pt idx="10">
                  <c:v>1.2999999999999999E-5</c:v>
                </c:pt>
                <c:pt idx="11">
                  <c:v>1.2999999999999999E-5</c:v>
                </c:pt>
                <c:pt idx="12">
                  <c:v>1.9999999999999999E-6</c:v>
                </c:pt>
                <c:pt idx="13">
                  <c:v>1.9999999999999999E-6</c:v>
                </c:pt>
                <c:pt idx="14">
                  <c:v>1.9999999999999999E-6</c:v>
                </c:pt>
                <c:pt idx="15">
                  <c:v>1.9999999999999999E-6</c:v>
                </c:pt>
                <c:pt idx="16">
                  <c:v>1.9999999999999999E-6</c:v>
                </c:pt>
                <c:pt idx="17">
                  <c:v>1.9999999999999999E-6</c:v>
                </c:pt>
                <c:pt idx="18">
                  <c:v>1.9999999999999999E-6</c:v>
                </c:pt>
                <c:pt idx="19">
                  <c:v>1.9999999999999999E-6</c:v>
                </c:pt>
                <c:pt idx="20">
                  <c:v>1.9999999999999999E-6</c:v>
                </c:pt>
                <c:pt idx="21">
                  <c:v>1.9999999999999999E-6</c:v>
                </c:pt>
                <c:pt idx="22">
                  <c:v>1.9999999999999999E-6</c:v>
                </c:pt>
                <c:pt idx="23">
                  <c:v>1.9999999999999999E-6</c:v>
                </c:pt>
                <c:pt idx="24">
                  <c:v>3.0000000000000001E-6</c:v>
                </c:pt>
                <c:pt idx="25">
                  <c:v>3.0000000000000001E-6</c:v>
                </c:pt>
                <c:pt idx="26">
                  <c:v>3.0000000000000001E-6</c:v>
                </c:pt>
                <c:pt idx="27">
                  <c:v>3.0000000000000001E-6</c:v>
                </c:pt>
                <c:pt idx="28">
                  <c:v>3.0000000000000001E-6</c:v>
                </c:pt>
                <c:pt idx="29">
                  <c:v>3.0000000000000001E-6</c:v>
                </c:pt>
                <c:pt idx="30">
                  <c:v>3.0000000000000001E-6</c:v>
                </c:pt>
                <c:pt idx="31">
                  <c:v>3.0000000000000001E-6</c:v>
                </c:pt>
                <c:pt idx="32">
                  <c:v>3.0000000000000001E-6</c:v>
                </c:pt>
                <c:pt idx="33">
                  <c:v>3.0000000000000001E-6</c:v>
                </c:pt>
                <c:pt idx="34">
                  <c:v>3.0000000000000001E-6</c:v>
                </c:pt>
                <c:pt idx="35">
                  <c:v>3.0000000000000001E-6</c:v>
                </c:pt>
                <c:pt idx="36">
                  <c:v>3.0000000000000001E-6</c:v>
                </c:pt>
                <c:pt idx="37">
                  <c:v>3.0000000000000001E-6</c:v>
                </c:pt>
                <c:pt idx="38">
                  <c:v>3.0000000000000001E-6</c:v>
                </c:pt>
                <c:pt idx="39">
                  <c:v>3.0000000000000001E-6</c:v>
                </c:pt>
                <c:pt idx="40">
                  <c:v>3.0000000000000001E-6</c:v>
                </c:pt>
                <c:pt idx="41">
                  <c:v>3.0000000000000001E-6</c:v>
                </c:pt>
                <c:pt idx="42">
                  <c:v>3.0000000000000001E-6</c:v>
                </c:pt>
                <c:pt idx="43">
                  <c:v>3.0000000000000001E-6</c:v>
                </c:pt>
                <c:pt idx="44">
                  <c:v>3.0000000000000001E-6</c:v>
                </c:pt>
                <c:pt idx="45">
                  <c:v>3.0000000000000001E-6</c:v>
                </c:pt>
                <c:pt idx="46">
                  <c:v>3.0000000000000001E-6</c:v>
                </c:pt>
                <c:pt idx="47">
                  <c:v>3.0000000000000001E-6</c:v>
                </c:pt>
                <c:pt idx="48">
                  <c:v>3.0000000000000001E-6</c:v>
                </c:pt>
                <c:pt idx="49">
                  <c:v>3.0000000000000001E-6</c:v>
                </c:pt>
                <c:pt idx="50">
                  <c:v>3.0000000000000001E-6</c:v>
                </c:pt>
                <c:pt idx="51">
                  <c:v>3.0000000000000001E-6</c:v>
                </c:pt>
                <c:pt idx="52">
                  <c:v>3.0000000000000001E-6</c:v>
                </c:pt>
                <c:pt idx="53">
                  <c:v>3.0000000000000001E-6</c:v>
                </c:pt>
                <c:pt idx="54">
                  <c:v>3.0000000000000001E-6</c:v>
                </c:pt>
                <c:pt idx="55">
                  <c:v>3.0000000000000001E-6</c:v>
                </c:pt>
                <c:pt idx="56">
                  <c:v>3.0000000000000001E-6</c:v>
                </c:pt>
                <c:pt idx="57">
                  <c:v>3.0000000000000001E-6</c:v>
                </c:pt>
                <c:pt idx="58">
                  <c:v>3.9999999999999998E-6</c:v>
                </c:pt>
                <c:pt idx="59">
                  <c:v>5.0000000000000004E-6</c:v>
                </c:pt>
                <c:pt idx="60">
                  <c:v>7.9999999999999996E-6</c:v>
                </c:pt>
                <c:pt idx="61">
                  <c:v>7.9999999999999996E-6</c:v>
                </c:pt>
                <c:pt idx="62">
                  <c:v>7.9999999999999996E-6</c:v>
                </c:pt>
                <c:pt idx="63">
                  <c:v>7.9999999999999996E-6</c:v>
                </c:pt>
                <c:pt idx="64">
                  <c:v>7.9999999999999996E-6</c:v>
                </c:pt>
                <c:pt idx="65">
                  <c:v>7.9999999999999996E-6</c:v>
                </c:pt>
                <c:pt idx="66">
                  <c:v>7.9999999999999996E-6</c:v>
                </c:pt>
                <c:pt idx="67">
                  <c:v>7.9999999999999996E-6</c:v>
                </c:pt>
                <c:pt idx="68">
                  <c:v>7.9999999999999996E-6</c:v>
                </c:pt>
                <c:pt idx="69">
                  <c:v>7.9999999999999996E-6</c:v>
                </c:pt>
                <c:pt idx="70">
                  <c:v>7.9999999999999996E-6</c:v>
                </c:pt>
                <c:pt idx="71">
                  <c:v>7.9999999999999996E-6</c:v>
                </c:pt>
                <c:pt idx="72">
                  <c:v>3.0000000000000001E-6</c:v>
                </c:pt>
                <c:pt idx="73">
                  <c:v>3.0000000000000001E-6</c:v>
                </c:pt>
                <c:pt idx="74">
                  <c:v>3.0000000000000001E-6</c:v>
                </c:pt>
                <c:pt idx="75">
                  <c:v>3.0000000000000001E-6</c:v>
                </c:pt>
                <c:pt idx="76">
                  <c:v>3.0000000000000001E-6</c:v>
                </c:pt>
                <c:pt idx="77">
                  <c:v>3.0000000000000001E-6</c:v>
                </c:pt>
                <c:pt idx="78">
                  <c:v>3.0000000000000001E-6</c:v>
                </c:pt>
                <c:pt idx="79">
                  <c:v>3.0000000000000001E-6</c:v>
                </c:pt>
                <c:pt idx="80">
                  <c:v>3.0000000000000001E-6</c:v>
                </c:pt>
                <c:pt idx="81">
                  <c:v>3.0000000000000001E-6</c:v>
                </c:pt>
                <c:pt idx="82">
                  <c:v>3.0000000000000001E-6</c:v>
                </c:pt>
                <c:pt idx="83">
                  <c:v>3.0000000000000001E-6</c:v>
                </c:pt>
                <c:pt idx="84">
                  <c:v>1.9999999999999999E-6</c:v>
                </c:pt>
                <c:pt idx="85">
                  <c:v>1.9999999999999999E-6</c:v>
                </c:pt>
                <c:pt idx="86">
                  <c:v>1.9999999999999999E-6</c:v>
                </c:pt>
                <c:pt idx="87">
                  <c:v>1.9999999999999999E-6</c:v>
                </c:pt>
                <c:pt idx="88">
                  <c:v>1.9999999999999999E-6</c:v>
                </c:pt>
                <c:pt idx="89">
                  <c:v>1.9999999999999999E-6</c:v>
                </c:pt>
                <c:pt idx="90">
                  <c:v>1.9999999999999999E-6</c:v>
                </c:pt>
                <c:pt idx="91">
                  <c:v>1.9999999999999999E-6</c:v>
                </c:pt>
                <c:pt idx="92">
                  <c:v>1.9999999999999999E-6</c:v>
                </c:pt>
                <c:pt idx="93">
                  <c:v>1.9999999999999999E-6</c:v>
                </c:pt>
                <c:pt idx="94">
                  <c:v>1.9999999999999999E-6</c:v>
                </c:pt>
                <c:pt idx="95">
                  <c:v>1.9999999999999999E-6</c:v>
                </c:pt>
                <c:pt idx="96">
                  <c:v>1.9999999999999999E-6</c:v>
                </c:pt>
                <c:pt idx="97">
                  <c:v>1.9999999999999999E-6</c:v>
                </c:pt>
                <c:pt idx="98">
                  <c:v>1.9999999999999999E-6</c:v>
                </c:pt>
                <c:pt idx="99">
                  <c:v>1.9999999999999999E-6</c:v>
                </c:pt>
                <c:pt idx="100">
                  <c:v>1.9999999999999999E-6</c:v>
                </c:pt>
                <c:pt idx="101">
                  <c:v>1.9999999999999999E-6</c:v>
                </c:pt>
                <c:pt idx="102">
                  <c:v>1.9999999999999999E-6</c:v>
                </c:pt>
                <c:pt idx="103">
                  <c:v>1.9999999999999999E-6</c:v>
                </c:pt>
                <c:pt idx="104">
                  <c:v>1.9999999999999999E-6</c:v>
                </c:pt>
                <c:pt idx="105">
                  <c:v>1.9999999999999999E-6</c:v>
                </c:pt>
                <c:pt idx="106">
                  <c:v>1.9999999999999999E-6</c:v>
                </c:pt>
                <c:pt idx="107">
                  <c:v>1.9999999999999999E-6</c:v>
                </c:pt>
                <c:pt idx="108">
                  <c:v>1.9999999999999999E-6</c:v>
                </c:pt>
                <c:pt idx="109">
                  <c:v>1.9999999999999999E-6</c:v>
                </c:pt>
                <c:pt idx="110">
                  <c:v>1.9999999999999999E-6</c:v>
                </c:pt>
                <c:pt idx="111">
                  <c:v>1.9999999999999999E-6</c:v>
                </c:pt>
                <c:pt idx="112">
                  <c:v>1.9999999999999999E-6</c:v>
                </c:pt>
                <c:pt idx="113">
                  <c:v>1.9999999999999999E-6</c:v>
                </c:pt>
                <c:pt idx="114">
                  <c:v>1.9999999999999999E-6</c:v>
                </c:pt>
                <c:pt idx="115">
                  <c:v>1.9999999999999999E-6</c:v>
                </c:pt>
                <c:pt idx="116">
                  <c:v>1.9999999999999999E-6</c:v>
                </c:pt>
                <c:pt idx="117">
                  <c:v>1.9999999999999999E-6</c:v>
                </c:pt>
                <c:pt idx="118">
                  <c:v>1.9999999999999999E-6</c:v>
                </c:pt>
                <c:pt idx="119">
                  <c:v>1.9999999999999999E-6</c:v>
                </c:pt>
                <c:pt idx="120">
                  <c:v>1.9999999999999999E-6</c:v>
                </c:pt>
                <c:pt idx="121">
                  <c:v>1.9999999999999999E-6</c:v>
                </c:pt>
                <c:pt idx="122">
                  <c:v>3.0000000000000001E-6</c:v>
                </c:pt>
                <c:pt idx="123">
                  <c:v>3.0000000000000001E-6</c:v>
                </c:pt>
                <c:pt idx="124">
                  <c:v>3.0000000000000001E-6</c:v>
                </c:pt>
                <c:pt idx="125">
                  <c:v>3.0000000000000001E-6</c:v>
                </c:pt>
                <c:pt idx="126">
                  <c:v>3.0000000000000001E-6</c:v>
                </c:pt>
                <c:pt idx="127">
                  <c:v>3.0000000000000001E-6</c:v>
                </c:pt>
                <c:pt idx="128">
                  <c:v>3.0000000000000001E-6</c:v>
                </c:pt>
                <c:pt idx="129">
                  <c:v>3.0000000000000001E-6</c:v>
                </c:pt>
                <c:pt idx="130">
                  <c:v>3.0000000000000001E-6</c:v>
                </c:pt>
                <c:pt idx="131">
                  <c:v>3.0000000000000001E-6</c:v>
                </c:pt>
                <c:pt idx="132">
                  <c:v>3.0000000000000001E-6</c:v>
                </c:pt>
                <c:pt idx="133">
                  <c:v>3.0000000000000001E-6</c:v>
                </c:pt>
                <c:pt idx="134">
                  <c:v>3.0000000000000001E-6</c:v>
                </c:pt>
                <c:pt idx="135">
                  <c:v>3.0000000000000001E-6</c:v>
                </c:pt>
                <c:pt idx="136">
                  <c:v>3.0000000000000001E-6</c:v>
                </c:pt>
                <c:pt idx="137">
                  <c:v>6.6000000000000005E-5</c:v>
                </c:pt>
                <c:pt idx="138">
                  <c:v>1.37E-4</c:v>
                </c:pt>
                <c:pt idx="139">
                  <c:v>1.9900000000000004E-4</c:v>
                </c:pt>
                <c:pt idx="140">
                  <c:v>2.4900000000000004E-4</c:v>
                </c:pt>
                <c:pt idx="141">
                  <c:v>2.72E-4</c:v>
                </c:pt>
                <c:pt idx="142">
                  <c:v>2.72E-4</c:v>
                </c:pt>
                <c:pt idx="143">
                  <c:v>3.39E-4</c:v>
                </c:pt>
                <c:pt idx="144">
                  <c:v>2.9100000000000003E-4</c:v>
                </c:pt>
                <c:pt idx="145">
                  <c:v>4.2999999999999994E-4</c:v>
                </c:pt>
                <c:pt idx="146">
                  <c:v>5.5500000000000005E-4</c:v>
                </c:pt>
                <c:pt idx="147">
                  <c:v>6.6500000000000001E-4</c:v>
                </c:pt>
                <c:pt idx="148">
                  <c:v>7.3300000000000014E-4</c:v>
                </c:pt>
                <c:pt idx="149">
                  <c:v>9.6299999999999988E-4</c:v>
                </c:pt>
                <c:pt idx="150">
                  <c:v>1.3699999999999999E-3</c:v>
                </c:pt>
                <c:pt idx="151">
                  <c:v>1.8439999999999995E-3</c:v>
                </c:pt>
                <c:pt idx="152">
                  <c:v>2.5820000000000005E-3</c:v>
                </c:pt>
                <c:pt idx="153">
                  <c:v>2.7279999999999995E-3</c:v>
                </c:pt>
                <c:pt idx="154">
                  <c:v>3.4540000000000009E-3</c:v>
                </c:pt>
                <c:pt idx="155">
                  <c:v>4.3499999999999997E-3</c:v>
                </c:pt>
                <c:pt idx="156">
                  <c:v>2.722E-3</c:v>
                </c:pt>
                <c:pt idx="157">
                  <c:v>3.4139999999999999E-3</c:v>
                </c:pt>
                <c:pt idx="158">
                  <c:v>4.255000000000001E-3</c:v>
                </c:pt>
                <c:pt idx="159">
                  <c:v>4.9639999999999988E-3</c:v>
                </c:pt>
                <c:pt idx="160">
                  <c:v>5.2610000000000001E-3</c:v>
                </c:pt>
                <c:pt idx="161">
                  <c:v>8.2489999999999977E-3</c:v>
                </c:pt>
                <c:pt idx="162">
                  <c:v>1.1818E-2</c:v>
                </c:pt>
                <c:pt idx="163">
                  <c:v>1.4649000000000001E-2</c:v>
                </c:pt>
                <c:pt idx="164">
                  <c:v>1.6913000000000001E-2</c:v>
                </c:pt>
                <c:pt idx="165">
                  <c:v>1.282E-2</c:v>
                </c:pt>
                <c:pt idx="166">
                  <c:v>1.5383000000000004E-2</c:v>
                </c:pt>
                <c:pt idx="167">
                  <c:v>1.6282999999999995E-2</c:v>
                </c:pt>
                <c:pt idx="168">
                  <c:v>1.8454000000000002E-2</c:v>
                </c:pt>
                <c:pt idx="169">
                  <c:v>2.0507999999999995E-2</c:v>
                </c:pt>
                <c:pt idx="170">
                  <c:v>2.3081000000000001E-2</c:v>
                </c:pt>
                <c:pt idx="171">
                  <c:v>2.3900999999999999E-2</c:v>
                </c:pt>
                <c:pt idx="172">
                  <c:v>2.6685999999999994E-2</c:v>
                </c:pt>
                <c:pt idx="173">
                  <c:v>2.7871000000000003E-2</c:v>
                </c:pt>
                <c:pt idx="174">
                  <c:v>2.5937000000000002E-2</c:v>
                </c:pt>
                <c:pt idx="175">
                  <c:v>3.2737000000000009E-2</c:v>
                </c:pt>
                <c:pt idx="176">
                  <c:v>4.6772000000000001E-2</c:v>
                </c:pt>
                <c:pt idx="177">
                  <c:v>4.3364000000000007E-2</c:v>
                </c:pt>
                <c:pt idx="178">
                  <c:v>4.6307000000000008E-2</c:v>
                </c:pt>
                <c:pt idx="179">
                  <c:v>5.2485999999999998E-2</c:v>
                </c:pt>
                <c:pt idx="180">
                  <c:v>5.7298000000000009E-2</c:v>
                </c:pt>
                <c:pt idx="181">
                  <c:v>6.0526999999999997E-2</c:v>
                </c:pt>
                <c:pt idx="182">
                  <c:v>6.4804E-2</c:v>
                </c:pt>
                <c:pt idx="183">
                  <c:v>6.8139000000000019E-2</c:v>
                </c:pt>
                <c:pt idx="184">
                  <c:v>7.073699999999998E-2</c:v>
                </c:pt>
                <c:pt idx="185">
                  <c:v>7.2218000000000018E-2</c:v>
                </c:pt>
                <c:pt idx="186">
                  <c:v>7.3451000000000016E-2</c:v>
                </c:pt>
                <c:pt idx="187">
                  <c:v>7.4097999999999997E-2</c:v>
                </c:pt>
              </c:numCache>
            </c:numRef>
          </c:val>
        </c:ser>
        <c:ser>
          <c:idx val="5"/>
          <c:order val="6"/>
          <c:tx>
            <c:strRef>
              <c:f>data!$G$1</c:f>
              <c:strCache>
                <c:ptCount val="1"/>
                <c:pt idx="0">
                  <c:v>Haynesville</c:v>
                </c:pt>
              </c:strCache>
            </c:strRef>
          </c:tx>
          <c:spPr>
            <a:solidFill>
              <a:schemeClr val="tx2"/>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data!$G$2:$G$189</c:f>
              <c:numCache>
                <c:formatCode>General</c:formatCode>
                <c:ptCount val="188"/>
                <c:pt idx="0">
                  <c:v>2.8960000000000001E-3</c:v>
                </c:pt>
                <c:pt idx="1">
                  <c:v>3.2499999999999999E-3</c:v>
                </c:pt>
                <c:pt idx="2">
                  <c:v>2.890999999999999E-3</c:v>
                </c:pt>
                <c:pt idx="3">
                  <c:v>2.9129999999999994E-3</c:v>
                </c:pt>
                <c:pt idx="4">
                  <c:v>2.7820000000000002E-3</c:v>
                </c:pt>
                <c:pt idx="5">
                  <c:v>2.7789999999999998E-3</c:v>
                </c:pt>
                <c:pt idx="6">
                  <c:v>2.6270000000000004E-3</c:v>
                </c:pt>
                <c:pt idx="7">
                  <c:v>2.6649999999999998E-3</c:v>
                </c:pt>
                <c:pt idx="8">
                  <c:v>2.702E-3</c:v>
                </c:pt>
                <c:pt idx="9">
                  <c:v>2.7569999999999999E-3</c:v>
                </c:pt>
                <c:pt idx="10">
                  <c:v>2.8479999999999994E-3</c:v>
                </c:pt>
                <c:pt idx="11">
                  <c:v>2.7550000000000005E-3</c:v>
                </c:pt>
                <c:pt idx="12">
                  <c:v>2.8300000000000001E-3</c:v>
                </c:pt>
                <c:pt idx="13">
                  <c:v>3.0370000000000006E-3</c:v>
                </c:pt>
                <c:pt idx="14">
                  <c:v>3.0049999999999999E-3</c:v>
                </c:pt>
                <c:pt idx="15">
                  <c:v>2.8839999999999998E-3</c:v>
                </c:pt>
                <c:pt idx="16">
                  <c:v>2.7899999999999999E-3</c:v>
                </c:pt>
                <c:pt idx="17">
                  <c:v>2.5629999999999997E-3</c:v>
                </c:pt>
                <c:pt idx="18">
                  <c:v>2.8249999999999994E-3</c:v>
                </c:pt>
                <c:pt idx="19">
                  <c:v>2.7659999999999998E-3</c:v>
                </c:pt>
                <c:pt idx="20">
                  <c:v>2.807E-3</c:v>
                </c:pt>
                <c:pt idx="21">
                  <c:v>2.7529999999999998E-3</c:v>
                </c:pt>
                <c:pt idx="22">
                  <c:v>2.6440000000000005E-3</c:v>
                </c:pt>
                <c:pt idx="23">
                  <c:v>2.5479999999999995E-3</c:v>
                </c:pt>
                <c:pt idx="24">
                  <c:v>2.666E-3</c:v>
                </c:pt>
                <c:pt idx="25">
                  <c:v>2.6170000000000004E-3</c:v>
                </c:pt>
                <c:pt idx="26">
                  <c:v>2.5990000000000006E-3</c:v>
                </c:pt>
                <c:pt idx="27">
                  <c:v>2.4429999999999999E-3</c:v>
                </c:pt>
                <c:pt idx="28">
                  <c:v>2.2899999999999999E-3</c:v>
                </c:pt>
                <c:pt idx="29">
                  <c:v>2.281E-3</c:v>
                </c:pt>
                <c:pt idx="30">
                  <c:v>2.1570000000000001E-3</c:v>
                </c:pt>
                <c:pt idx="31">
                  <c:v>2.1200000000000004E-3</c:v>
                </c:pt>
                <c:pt idx="32">
                  <c:v>2.0669999999999998E-3</c:v>
                </c:pt>
                <c:pt idx="33">
                  <c:v>1.64E-3</c:v>
                </c:pt>
                <c:pt idx="34">
                  <c:v>2.104E-3</c:v>
                </c:pt>
                <c:pt idx="35">
                  <c:v>2.1329999999999999E-3</c:v>
                </c:pt>
                <c:pt idx="36">
                  <c:v>2.0249999999999995E-3</c:v>
                </c:pt>
                <c:pt idx="37">
                  <c:v>2.0339999999999998E-3</c:v>
                </c:pt>
                <c:pt idx="38">
                  <c:v>2.0089999999999999E-3</c:v>
                </c:pt>
                <c:pt idx="39">
                  <c:v>1.8720000000000004E-3</c:v>
                </c:pt>
                <c:pt idx="40">
                  <c:v>1.6930000000000001E-3</c:v>
                </c:pt>
                <c:pt idx="41">
                  <c:v>1.6080000000000001E-3</c:v>
                </c:pt>
                <c:pt idx="42">
                  <c:v>1.611E-3</c:v>
                </c:pt>
                <c:pt idx="43">
                  <c:v>1.469E-3</c:v>
                </c:pt>
                <c:pt idx="44">
                  <c:v>1.583E-3</c:v>
                </c:pt>
                <c:pt idx="45">
                  <c:v>1.56E-3</c:v>
                </c:pt>
                <c:pt idx="46">
                  <c:v>1.565E-3</c:v>
                </c:pt>
                <c:pt idx="47">
                  <c:v>1.6249999999999999E-3</c:v>
                </c:pt>
                <c:pt idx="48">
                  <c:v>1.635E-3</c:v>
                </c:pt>
                <c:pt idx="49">
                  <c:v>1.6639999999999999E-3</c:v>
                </c:pt>
                <c:pt idx="50">
                  <c:v>1.6559999999999997E-3</c:v>
                </c:pt>
                <c:pt idx="51">
                  <c:v>1.6299999999999995E-3</c:v>
                </c:pt>
                <c:pt idx="52">
                  <c:v>1.6809999999999996E-3</c:v>
                </c:pt>
                <c:pt idx="53">
                  <c:v>1.7680000000000005E-3</c:v>
                </c:pt>
                <c:pt idx="54">
                  <c:v>1.7390000000000003E-3</c:v>
                </c:pt>
                <c:pt idx="55">
                  <c:v>1.7899999999999999E-3</c:v>
                </c:pt>
                <c:pt idx="56">
                  <c:v>1.823E-3</c:v>
                </c:pt>
                <c:pt idx="57">
                  <c:v>1.8430000000000005E-3</c:v>
                </c:pt>
                <c:pt idx="58">
                  <c:v>1.7880000000000001E-3</c:v>
                </c:pt>
                <c:pt idx="59">
                  <c:v>1.7600000000000001E-3</c:v>
                </c:pt>
                <c:pt idx="60">
                  <c:v>1.7719999999999999E-3</c:v>
                </c:pt>
                <c:pt idx="61">
                  <c:v>1.8129999999999999E-3</c:v>
                </c:pt>
                <c:pt idx="62">
                  <c:v>1.6009999999999996E-3</c:v>
                </c:pt>
                <c:pt idx="63">
                  <c:v>1.7270000000000005E-3</c:v>
                </c:pt>
                <c:pt idx="64">
                  <c:v>1.6629999999999995E-3</c:v>
                </c:pt>
                <c:pt idx="65">
                  <c:v>1.5259999999999996E-3</c:v>
                </c:pt>
                <c:pt idx="66">
                  <c:v>1.7199999999999995E-3</c:v>
                </c:pt>
                <c:pt idx="67">
                  <c:v>1.709E-3</c:v>
                </c:pt>
                <c:pt idx="68">
                  <c:v>1.4749999999999995E-3</c:v>
                </c:pt>
                <c:pt idx="69">
                  <c:v>1.6710000000000004E-3</c:v>
                </c:pt>
                <c:pt idx="70">
                  <c:v>1.794E-3</c:v>
                </c:pt>
                <c:pt idx="71">
                  <c:v>1.7329999999999995E-3</c:v>
                </c:pt>
                <c:pt idx="72">
                  <c:v>1.6429999999999999E-3</c:v>
                </c:pt>
                <c:pt idx="73">
                  <c:v>1.585E-3</c:v>
                </c:pt>
                <c:pt idx="74">
                  <c:v>1.6170000000000004E-3</c:v>
                </c:pt>
                <c:pt idx="75">
                  <c:v>1.6100000000000001E-3</c:v>
                </c:pt>
                <c:pt idx="76">
                  <c:v>1.825E-3</c:v>
                </c:pt>
                <c:pt idx="77">
                  <c:v>1.8509999999999996E-3</c:v>
                </c:pt>
                <c:pt idx="78">
                  <c:v>2.0140000000000002E-3</c:v>
                </c:pt>
                <c:pt idx="79">
                  <c:v>1.9300000000000001E-3</c:v>
                </c:pt>
                <c:pt idx="80">
                  <c:v>1.83E-3</c:v>
                </c:pt>
                <c:pt idx="81">
                  <c:v>1.6479999999999995E-3</c:v>
                </c:pt>
                <c:pt idx="82">
                  <c:v>1.936E-3</c:v>
                </c:pt>
                <c:pt idx="83">
                  <c:v>1.8910000000000001E-3</c:v>
                </c:pt>
                <c:pt idx="84">
                  <c:v>1.82E-3</c:v>
                </c:pt>
                <c:pt idx="85">
                  <c:v>1.8159999999999997E-3</c:v>
                </c:pt>
                <c:pt idx="86">
                  <c:v>1.7160000000000003E-3</c:v>
                </c:pt>
                <c:pt idx="87">
                  <c:v>1.5969999999999997E-3</c:v>
                </c:pt>
                <c:pt idx="88">
                  <c:v>1.6570000000000001E-3</c:v>
                </c:pt>
                <c:pt idx="89">
                  <c:v>1.5779999999999995E-3</c:v>
                </c:pt>
                <c:pt idx="90">
                  <c:v>1.5430000000000001E-3</c:v>
                </c:pt>
                <c:pt idx="91">
                  <c:v>1.5460000000000005E-3</c:v>
                </c:pt>
                <c:pt idx="92">
                  <c:v>1.5299999999999999E-3</c:v>
                </c:pt>
                <c:pt idx="93">
                  <c:v>1.521E-3</c:v>
                </c:pt>
                <c:pt idx="94">
                  <c:v>1.5839999999999997E-3</c:v>
                </c:pt>
                <c:pt idx="95">
                  <c:v>2.0200000000000001E-3</c:v>
                </c:pt>
                <c:pt idx="96">
                  <c:v>2.0669999999999998E-3</c:v>
                </c:pt>
                <c:pt idx="97">
                  <c:v>2.1440000000000001E-3</c:v>
                </c:pt>
                <c:pt idx="98">
                  <c:v>2.085E-3</c:v>
                </c:pt>
                <c:pt idx="99">
                  <c:v>1.957E-3</c:v>
                </c:pt>
                <c:pt idx="100">
                  <c:v>1.7240000000000005E-3</c:v>
                </c:pt>
                <c:pt idx="101">
                  <c:v>2.4050000000000005E-3</c:v>
                </c:pt>
                <c:pt idx="102">
                  <c:v>2.3410000000000002E-3</c:v>
                </c:pt>
                <c:pt idx="103">
                  <c:v>2.088E-3</c:v>
                </c:pt>
                <c:pt idx="104">
                  <c:v>1.9439999999999995E-3</c:v>
                </c:pt>
                <c:pt idx="105">
                  <c:v>1.9439999999999995E-3</c:v>
                </c:pt>
                <c:pt idx="106">
                  <c:v>1.9599999999999999E-3</c:v>
                </c:pt>
                <c:pt idx="107">
                  <c:v>2.1549999999999998E-3</c:v>
                </c:pt>
                <c:pt idx="108">
                  <c:v>2.2109999999999994E-3</c:v>
                </c:pt>
                <c:pt idx="109">
                  <c:v>2.0279999999999994E-3</c:v>
                </c:pt>
                <c:pt idx="110">
                  <c:v>1.9729999999999995E-3</c:v>
                </c:pt>
                <c:pt idx="111">
                  <c:v>1.9980000000000002E-3</c:v>
                </c:pt>
                <c:pt idx="112">
                  <c:v>1.7289999999999996E-3</c:v>
                </c:pt>
                <c:pt idx="113">
                  <c:v>1.6379999999999997E-3</c:v>
                </c:pt>
                <c:pt idx="114">
                  <c:v>1.57E-3</c:v>
                </c:pt>
                <c:pt idx="115">
                  <c:v>1.5979999999999996E-3</c:v>
                </c:pt>
                <c:pt idx="116">
                  <c:v>1.555E-3</c:v>
                </c:pt>
                <c:pt idx="117">
                  <c:v>1.5560000000000001E-3</c:v>
                </c:pt>
                <c:pt idx="118">
                  <c:v>1.5979999999999996E-3</c:v>
                </c:pt>
                <c:pt idx="119">
                  <c:v>1.8389999999999999E-3</c:v>
                </c:pt>
                <c:pt idx="120">
                  <c:v>1.5949999999999996E-3</c:v>
                </c:pt>
                <c:pt idx="121">
                  <c:v>1.6969999999999999E-3</c:v>
                </c:pt>
                <c:pt idx="122">
                  <c:v>1.6589999999999997E-3</c:v>
                </c:pt>
                <c:pt idx="123">
                  <c:v>1.5779999999999995E-3</c:v>
                </c:pt>
                <c:pt idx="124">
                  <c:v>1.4050000000000002E-3</c:v>
                </c:pt>
                <c:pt idx="125">
                  <c:v>1.2849999999999999E-3</c:v>
                </c:pt>
                <c:pt idx="126">
                  <c:v>1.261E-3</c:v>
                </c:pt>
                <c:pt idx="127">
                  <c:v>1.428E-3</c:v>
                </c:pt>
                <c:pt idx="128">
                  <c:v>1.2080000000000001E-3</c:v>
                </c:pt>
                <c:pt idx="129">
                  <c:v>1.2729999999999998E-3</c:v>
                </c:pt>
                <c:pt idx="130">
                  <c:v>1.253E-3</c:v>
                </c:pt>
                <c:pt idx="131">
                  <c:v>1.2719999999999999E-3</c:v>
                </c:pt>
                <c:pt idx="132">
                  <c:v>1.3270000000000003E-3</c:v>
                </c:pt>
                <c:pt idx="133">
                  <c:v>1.2130000000000001E-3</c:v>
                </c:pt>
                <c:pt idx="134">
                  <c:v>1.256E-3</c:v>
                </c:pt>
                <c:pt idx="135">
                  <c:v>1.23E-3</c:v>
                </c:pt>
                <c:pt idx="136">
                  <c:v>1.2759999999999998E-3</c:v>
                </c:pt>
                <c:pt idx="137">
                  <c:v>1.2270000000000002E-3</c:v>
                </c:pt>
                <c:pt idx="138">
                  <c:v>1.2010000000000002E-3</c:v>
                </c:pt>
                <c:pt idx="139">
                  <c:v>1.199E-3</c:v>
                </c:pt>
                <c:pt idx="140">
                  <c:v>1.1479999999999997E-3</c:v>
                </c:pt>
                <c:pt idx="141">
                  <c:v>1.165E-3</c:v>
                </c:pt>
                <c:pt idx="142">
                  <c:v>1.9170000000000001E-3</c:v>
                </c:pt>
                <c:pt idx="143">
                  <c:v>2.0479999999999999E-3</c:v>
                </c:pt>
                <c:pt idx="144">
                  <c:v>1.9300000000000001E-3</c:v>
                </c:pt>
                <c:pt idx="145">
                  <c:v>1.7189999999999996E-3</c:v>
                </c:pt>
                <c:pt idx="146">
                  <c:v>1.5229999999999996E-3</c:v>
                </c:pt>
                <c:pt idx="147">
                  <c:v>1.6980000000000001E-3</c:v>
                </c:pt>
                <c:pt idx="148">
                  <c:v>1.8020000000000004E-3</c:v>
                </c:pt>
                <c:pt idx="149">
                  <c:v>1.575E-3</c:v>
                </c:pt>
                <c:pt idx="150">
                  <c:v>1.5089999999999999E-3</c:v>
                </c:pt>
                <c:pt idx="151">
                  <c:v>1.5949999999999996E-3</c:v>
                </c:pt>
                <c:pt idx="152">
                  <c:v>1.6819999999999999E-3</c:v>
                </c:pt>
                <c:pt idx="153">
                  <c:v>1.7789999999999995E-3</c:v>
                </c:pt>
                <c:pt idx="154">
                  <c:v>1.818E-3</c:v>
                </c:pt>
                <c:pt idx="155">
                  <c:v>1.8329999999999996E-3</c:v>
                </c:pt>
                <c:pt idx="156">
                  <c:v>1.7479999999999996E-3</c:v>
                </c:pt>
                <c:pt idx="157">
                  <c:v>1.6080000000000001E-3</c:v>
                </c:pt>
                <c:pt idx="158">
                  <c:v>1.653E-3</c:v>
                </c:pt>
                <c:pt idx="159">
                  <c:v>1.5770000000000001E-3</c:v>
                </c:pt>
                <c:pt idx="160">
                  <c:v>1.4159999999999999E-3</c:v>
                </c:pt>
                <c:pt idx="161">
                  <c:v>1.4170000000000001E-3</c:v>
                </c:pt>
                <c:pt idx="162">
                  <c:v>1.6329999999999997E-3</c:v>
                </c:pt>
                <c:pt idx="163">
                  <c:v>1.5060000000000004E-3</c:v>
                </c:pt>
                <c:pt idx="164">
                  <c:v>1.289E-3</c:v>
                </c:pt>
                <c:pt idx="165">
                  <c:v>1.6949999999999999E-3</c:v>
                </c:pt>
                <c:pt idx="166">
                  <c:v>1.743E-3</c:v>
                </c:pt>
                <c:pt idx="167">
                  <c:v>1.6789999999999995E-3</c:v>
                </c:pt>
                <c:pt idx="168">
                  <c:v>1.6850000000000001E-3</c:v>
                </c:pt>
                <c:pt idx="169">
                  <c:v>1.7490000000000003E-3</c:v>
                </c:pt>
                <c:pt idx="170">
                  <c:v>1.8720000000000004E-3</c:v>
                </c:pt>
                <c:pt idx="171">
                  <c:v>1.9940000000000001E-3</c:v>
                </c:pt>
                <c:pt idx="172">
                  <c:v>1.7680000000000005E-3</c:v>
                </c:pt>
                <c:pt idx="173">
                  <c:v>1.9499999999999999E-3</c:v>
                </c:pt>
                <c:pt idx="174">
                  <c:v>1.9E-3</c:v>
                </c:pt>
                <c:pt idx="175">
                  <c:v>1.8929999999999999E-3</c:v>
                </c:pt>
                <c:pt idx="176">
                  <c:v>1.8129999999999999E-3</c:v>
                </c:pt>
                <c:pt idx="177">
                  <c:v>1.8090000000000005E-3</c:v>
                </c:pt>
                <c:pt idx="178">
                  <c:v>2.1310000000000001E-3</c:v>
                </c:pt>
                <c:pt idx="179">
                  <c:v>2.0100000000000001E-3</c:v>
                </c:pt>
                <c:pt idx="180">
                  <c:v>2.0040000000000006E-3</c:v>
                </c:pt>
                <c:pt idx="181">
                  <c:v>2.0289999999999996E-3</c:v>
                </c:pt>
                <c:pt idx="182">
                  <c:v>2.0549999999999995E-3</c:v>
                </c:pt>
                <c:pt idx="183">
                  <c:v>2.0799999999999998E-3</c:v>
                </c:pt>
                <c:pt idx="184">
                  <c:v>2.0960000000000002E-3</c:v>
                </c:pt>
                <c:pt idx="185">
                  <c:v>2.1029999999999998E-3</c:v>
                </c:pt>
                <c:pt idx="186">
                  <c:v>2.1069999999999999E-3</c:v>
                </c:pt>
                <c:pt idx="187">
                  <c:v>2.1099999999999999E-3</c:v>
                </c:pt>
              </c:numCache>
            </c:numRef>
          </c:val>
        </c:ser>
        <c:ser>
          <c:idx val="6"/>
          <c:order val="7"/>
          <c:tx>
            <c:strRef>
              <c:f>data!$H$1</c:f>
              <c:strCache>
                <c:ptCount val="1"/>
                <c:pt idx="0">
                  <c:v>Niobrara-Codell (CO, WY)</c:v>
                </c:pt>
              </c:strCache>
            </c:strRef>
          </c:tx>
          <c:spPr>
            <a:solidFill>
              <a:schemeClr val="accent1">
                <a:lumMod val="20000"/>
                <a:lumOff val="80000"/>
              </a:schemeClr>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data!$H$2:$H$189</c:f>
              <c:numCache>
                <c:formatCode>General</c:formatCode>
                <c:ptCount val="188"/>
                <c:pt idx="0">
                  <c:v>1.5252999999999999E-2</c:v>
                </c:pt>
                <c:pt idx="1">
                  <c:v>1.5073000000000005E-2</c:v>
                </c:pt>
                <c:pt idx="2">
                  <c:v>1.5211000000000001E-2</c:v>
                </c:pt>
                <c:pt idx="3">
                  <c:v>1.5293000000000005E-2</c:v>
                </c:pt>
                <c:pt idx="4">
                  <c:v>1.4912E-2</c:v>
                </c:pt>
                <c:pt idx="5">
                  <c:v>1.4548999999999999E-2</c:v>
                </c:pt>
                <c:pt idx="6">
                  <c:v>1.4165000000000001E-2</c:v>
                </c:pt>
                <c:pt idx="7">
                  <c:v>1.4437E-2</c:v>
                </c:pt>
                <c:pt idx="8">
                  <c:v>1.4245000000000002E-2</c:v>
                </c:pt>
                <c:pt idx="9">
                  <c:v>1.5846000000000002E-2</c:v>
                </c:pt>
                <c:pt idx="10">
                  <c:v>1.5598999999999997E-2</c:v>
                </c:pt>
                <c:pt idx="11">
                  <c:v>1.5323000000000003E-2</c:v>
                </c:pt>
                <c:pt idx="12">
                  <c:v>1.6419E-2</c:v>
                </c:pt>
                <c:pt idx="13">
                  <c:v>1.5636000000000004E-2</c:v>
                </c:pt>
                <c:pt idx="14">
                  <c:v>1.643E-2</c:v>
                </c:pt>
                <c:pt idx="15">
                  <c:v>1.6376000000000005E-2</c:v>
                </c:pt>
                <c:pt idx="16">
                  <c:v>1.6483000000000001E-2</c:v>
                </c:pt>
                <c:pt idx="17">
                  <c:v>1.5841999999999995E-2</c:v>
                </c:pt>
                <c:pt idx="18">
                  <c:v>1.6518999999999999E-2</c:v>
                </c:pt>
                <c:pt idx="19">
                  <c:v>1.6667999999999999E-2</c:v>
                </c:pt>
                <c:pt idx="20">
                  <c:v>1.7224E-2</c:v>
                </c:pt>
                <c:pt idx="21">
                  <c:v>1.8415000000000004E-2</c:v>
                </c:pt>
                <c:pt idx="22">
                  <c:v>1.9109000000000004E-2</c:v>
                </c:pt>
                <c:pt idx="23">
                  <c:v>1.9217999999999999E-2</c:v>
                </c:pt>
                <c:pt idx="24">
                  <c:v>1.9137999999999999E-2</c:v>
                </c:pt>
                <c:pt idx="25">
                  <c:v>1.9224999999999996E-2</c:v>
                </c:pt>
                <c:pt idx="26">
                  <c:v>1.9247E-2</c:v>
                </c:pt>
                <c:pt idx="27">
                  <c:v>1.9601E-2</c:v>
                </c:pt>
                <c:pt idx="28">
                  <c:v>1.9736E-2</c:v>
                </c:pt>
                <c:pt idx="29">
                  <c:v>1.8642999999999996E-2</c:v>
                </c:pt>
                <c:pt idx="30">
                  <c:v>1.8067000000000003E-2</c:v>
                </c:pt>
                <c:pt idx="31">
                  <c:v>1.9399E-2</c:v>
                </c:pt>
                <c:pt idx="32">
                  <c:v>2.0087000000000004E-2</c:v>
                </c:pt>
                <c:pt idx="33">
                  <c:v>1.9765000000000001E-2</c:v>
                </c:pt>
                <c:pt idx="34">
                  <c:v>2.0036000000000002E-2</c:v>
                </c:pt>
                <c:pt idx="35">
                  <c:v>2.0753000000000001E-2</c:v>
                </c:pt>
                <c:pt idx="36">
                  <c:v>2.0542000000000005E-2</c:v>
                </c:pt>
                <c:pt idx="37">
                  <c:v>2.0859000000000003E-2</c:v>
                </c:pt>
                <c:pt idx="38">
                  <c:v>2.1194000000000001E-2</c:v>
                </c:pt>
                <c:pt idx="39">
                  <c:v>2.1543E-2</c:v>
                </c:pt>
                <c:pt idx="40">
                  <c:v>2.1632999999999996E-2</c:v>
                </c:pt>
                <c:pt idx="41">
                  <c:v>2.1904E-2</c:v>
                </c:pt>
                <c:pt idx="42">
                  <c:v>2.0652000000000004E-2</c:v>
                </c:pt>
                <c:pt idx="43">
                  <c:v>2.087E-2</c:v>
                </c:pt>
                <c:pt idx="44">
                  <c:v>2.3057000000000001E-2</c:v>
                </c:pt>
                <c:pt idx="45">
                  <c:v>2.2870000000000001E-2</c:v>
                </c:pt>
                <c:pt idx="46">
                  <c:v>2.2960000000000001E-2</c:v>
                </c:pt>
                <c:pt idx="47">
                  <c:v>2.4372000000000005E-2</c:v>
                </c:pt>
                <c:pt idx="48">
                  <c:v>2.3656E-2</c:v>
                </c:pt>
                <c:pt idx="49">
                  <c:v>2.5137E-2</c:v>
                </c:pt>
                <c:pt idx="50">
                  <c:v>2.6544999999999996E-2</c:v>
                </c:pt>
                <c:pt idx="51">
                  <c:v>2.6997000000000004E-2</c:v>
                </c:pt>
                <c:pt idx="52">
                  <c:v>2.6057000000000004E-2</c:v>
                </c:pt>
                <c:pt idx="53">
                  <c:v>2.7029999999999995E-2</c:v>
                </c:pt>
                <c:pt idx="54">
                  <c:v>2.4910000000000002E-2</c:v>
                </c:pt>
                <c:pt idx="55">
                  <c:v>2.6089999999999999E-2</c:v>
                </c:pt>
                <c:pt idx="56">
                  <c:v>2.5548000000000001E-2</c:v>
                </c:pt>
                <c:pt idx="57">
                  <c:v>2.5312999999999999E-2</c:v>
                </c:pt>
                <c:pt idx="58">
                  <c:v>2.6020000000000001E-2</c:v>
                </c:pt>
                <c:pt idx="59">
                  <c:v>2.6093000000000005E-2</c:v>
                </c:pt>
                <c:pt idx="60">
                  <c:v>2.6249999999999999E-2</c:v>
                </c:pt>
                <c:pt idx="61">
                  <c:v>2.7526000000000005E-2</c:v>
                </c:pt>
                <c:pt idx="62">
                  <c:v>2.7934000000000004E-2</c:v>
                </c:pt>
                <c:pt idx="63">
                  <c:v>2.7550999999999996E-2</c:v>
                </c:pt>
                <c:pt idx="64">
                  <c:v>2.9132000000000002E-2</c:v>
                </c:pt>
                <c:pt idx="65">
                  <c:v>2.811E-2</c:v>
                </c:pt>
                <c:pt idx="66">
                  <c:v>2.7178999999999995E-2</c:v>
                </c:pt>
                <c:pt idx="67">
                  <c:v>2.9359000000000007E-2</c:v>
                </c:pt>
                <c:pt idx="68">
                  <c:v>2.8757000000000001E-2</c:v>
                </c:pt>
                <c:pt idx="69">
                  <c:v>2.9151E-2</c:v>
                </c:pt>
                <c:pt idx="70">
                  <c:v>2.9645000000000008E-2</c:v>
                </c:pt>
                <c:pt idx="71">
                  <c:v>2.7958999999999994E-2</c:v>
                </c:pt>
                <c:pt idx="72">
                  <c:v>3.041E-2</c:v>
                </c:pt>
                <c:pt idx="73">
                  <c:v>3.0192000000000007E-2</c:v>
                </c:pt>
                <c:pt idx="74">
                  <c:v>3.1767999999999991E-2</c:v>
                </c:pt>
                <c:pt idx="75">
                  <c:v>3.1454000000000003E-2</c:v>
                </c:pt>
                <c:pt idx="76">
                  <c:v>3.3140000000000003E-2</c:v>
                </c:pt>
                <c:pt idx="77">
                  <c:v>3.1811000000000006E-2</c:v>
                </c:pt>
                <c:pt idx="78">
                  <c:v>3.1717000000000002E-2</c:v>
                </c:pt>
                <c:pt idx="79">
                  <c:v>3.2121000000000011E-2</c:v>
                </c:pt>
                <c:pt idx="80">
                  <c:v>3.1768999999999999E-2</c:v>
                </c:pt>
                <c:pt idx="81">
                  <c:v>3.4404999999999991E-2</c:v>
                </c:pt>
                <c:pt idx="82">
                  <c:v>3.3797000000000001E-2</c:v>
                </c:pt>
                <c:pt idx="83">
                  <c:v>2.9665000000000007E-2</c:v>
                </c:pt>
                <c:pt idx="84">
                  <c:v>2.7654999999999996E-2</c:v>
                </c:pt>
                <c:pt idx="85">
                  <c:v>3.0126E-2</c:v>
                </c:pt>
                <c:pt idx="86">
                  <c:v>3.515299999999999E-2</c:v>
                </c:pt>
                <c:pt idx="87">
                  <c:v>3.7272E-2</c:v>
                </c:pt>
                <c:pt idx="88">
                  <c:v>3.7560999999999997E-2</c:v>
                </c:pt>
                <c:pt idx="89">
                  <c:v>3.5822E-2</c:v>
                </c:pt>
                <c:pt idx="90">
                  <c:v>3.626999999999999E-2</c:v>
                </c:pt>
                <c:pt idx="91">
                  <c:v>3.8130999999999998E-2</c:v>
                </c:pt>
                <c:pt idx="92">
                  <c:v>3.6809000000000008E-2</c:v>
                </c:pt>
                <c:pt idx="93">
                  <c:v>3.8865999999999991E-2</c:v>
                </c:pt>
                <c:pt idx="94">
                  <c:v>3.9167E-2</c:v>
                </c:pt>
                <c:pt idx="95">
                  <c:v>3.6791999999999998E-2</c:v>
                </c:pt>
                <c:pt idx="96">
                  <c:v>3.6337000000000001E-2</c:v>
                </c:pt>
                <c:pt idx="97">
                  <c:v>4.0240000000000005E-2</c:v>
                </c:pt>
                <c:pt idx="98">
                  <c:v>4.2539E-2</c:v>
                </c:pt>
                <c:pt idx="99">
                  <c:v>4.3677000000000001E-2</c:v>
                </c:pt>
                <c:pt idx="100">
                  <c:v>4.3490000000000001E-2</c:v>
                </c:pt>
                <c:pt idx="101">
                  <c:v>4.4402999999999991E-2</c:v>
                </c:pt>
                <c:pt idx="102">
                  <c:v>4.3563999999999999E-2</c:v>
                </c:pt>
                <c:pt idx="103">
                  <c:v>4.4448000000000001E-2</c:v>
                </c:pt>
                <c:pt idx="104">
                  <c:v>4.9970000000000001E-2</c:v>
                </c:pt>
                <c:pt idx="105">
                  <c:v>4.8035000000000001E-2</c:v>
                </c:pt>
                <c:pt idx="106">
                  <c:v>4.9363999999999998E-2</c:v>
                </c:pt>
                <c:pt idx="107">
                  <c:v>4.7019999999999992E-2</c:v>
                </c:pt>
                <c:pt idx="108">
                  <c:v>4.7784E-2</c:v>
                </c:pt>
                <c:pt idx="109">
                  <c:v>4.9096000000000001E-2</c:v>
                </c:pt>
                <c:pt idx="110">
                  <c:v>4.963999999999999E-2</c:v>
                </c:pt>
                <c:pt idx="111">
                  <c:v>4.5127999999999995E-2</c:v>
                </c:pt>
                <c:pt idx="112">
                  <c:v>4.6133000000000007E-2</c:v>
                </c:pt>
                <c:pt idx="113">
                  <c:v>4.6672999999999999E-2</c:v>
                </c:pt>
                <c:pt idx="114">
                  <c:v>4.5118999999999999E-2</c:v>
                </c:pt>
                <c:pt idx="115">
                  <c:v>4.6780000000000002E-2</c:v>
                </c:pt>
                <c:pt idx="116">
                  <c:v>4.6994000000000008E-2</c:v>
                </c:pt>
                <c:pt idx="117">
                  <c:v>4.5397E-2</c:v>
                </c:pt>
                <c:pt idx="118">
                  <c:v>4.8078000000000003E-2</c:v>
                </c:pt>
                <c:pt idx="119">
                  <c:v>4.5472000000000005E-2</c:v>
                </c:pt>
                <c:pt idx="120">
                  <c:v>4.9221000000000001E-2</c:v>
                </c:pt>
                <c:pt idx="121">
                  <c:v>5.0739000000000006E-2</c:v>
                </c:pt>
                <c:pt idx="122">
                  <c:v>5.1177000000000007E-2</c:v>
                </c:pt>
                <c:pt idx="123">
                  <c:v>5.0432999999999992E-2</c:v>
                </c:pt>
                <c:pt idx="124">
                  <c:v>5.1041000000000003E-2</c:v>
                </c:pt>
                <c:pt idx="125">
                  <c:v>4.9391999999999998E-2</c:v>
                </c:pt>
                <c:pt idx="126">
                  <c:v>4.5358000000000002E-2</c:v>
                </c:pt>
                <c:pt idx="127">
                  <c:v>5.3493000000000006E-2</c:v>
                </c:pt>
                <c:pt idx="128">
                  <c:v>5.5E-2</c:v>
                </c:pt>
                <c:pt idx="129">
                  <c:v>5.445500000000001E-2</c:v>
                </c:pt>
                <c:pt idx="130">
                  <c:v>5.6219000000000005E-2</c:v>
                </c:pt>
                <c:pt idx="131">
                  <c:v>6.1308000000000001E-2</c:v>
                </c:pt>
                <c:pt idx="132">
                  <c:v>5.7776000000000001E-2</c:v>
                </c:pt>
                <c:pt idx="133">
                  <c:v>5.8609000000000015E-2</c:v>
                </c:pt>
                <c:pt idx="134">
                  <c:v>6.4502000000000018E-2</c:v>
                </c:pt>
                <c:pt idx="135">
                  <c:v>6.7118999999999998E-2</c:v>
                </c:pt>
                <c:pt idx="136">
                  <c:v>6.5811999999999982E-2</c:v>
                </c:pt>
                <c:pt idx="137">
                  <c:v>6.8959000000000006E-2</c:v>
                </c:pt>
                <c:pt idx="138">
                  <c:v>6.8663000000000016E-2</c:v>
                </c:pt>
                <c:pt idx="139">
                  <c:v>7.2579000000000005E-2</c:v>
                </c:pt>
                <c:pt idx="140">
                  <c:v>7.5140999999999999E-2</c:v>
                </c:pt>
                <c:pt idx="141">
                  <c:v>7.7241000000000004E-2</c:v>
                </c:pt>
                <c:pt idx="142">
                  <c:v>8.1028000000000017E-2</c:v>
                </c:pt>
                <c:pt idx="143">
                  <c:v>7.9515000000000002E-2</c:v>
                </c:pt>
                <c:pt idx="144">
                  <c:v>8.1479999999999997E-2</c:v>
                </c:pt>
                <c:pt idx="145">
                  <c:v>8.490499999999998E-2</c:v>
                </c:pt>
                <c:pt idx="146">
                  <c:v>8.8775000000000007E-2</c:v>
                </c:pt>
                <c:pt idx="147">
                  <c:v>8.4125000000000019E-2</c:v>
                </c:pt>
                <c:pt idx="148">
                  <c:v>9.4132999999999994E-2</c:v>
                </c:pt>
                <c:pt idx="149">
                  <c:v>8.8872000000000007E-2</c:v>
                </c:pt>
                <c:pt idx="150">
                  <c:v>9.256399999999998E-2</c:v>
                </c:pt>
                <c:pt idx="151">
                  <c:v>9.5857999999999999E-2</c:v>
                </c:pt>
                <c:pt idx="152">
                  <c:v>0.10315000000000001</c:v>
                </c:pt>
                <c:pt idx="153">
                  <c:v>0.11575500000000002</c:v>
                </c:pt>
                <c:pt idx="154">
                  <c:v>0.12250900000000001</c:v>
                </c:pt>
                <c:pt idx="155">
                  <c:v>0.12595200000000001</c:v>
                </c:pt>
                <c:pt idx="156">
                  <c:v>0.121527</c:v>
                </c:pt>
                <c:pt idx="157">
                  <c:v>0.12803999999999999</c:v>
                </c:pt>
                <c:pt idx="158">
                  <c:v>0.12946699999999997</c:v>
                </c:pt>
                <c:pt idx="159">
                  <c:v>0.13096100000000002</c:v>
                </c:pt>
                <c:pt idx="160">
                  <c:v>0.13102700000000003</c:v>
                </c:pt>
                <c:pt idx="161">
                  <c:v>0.136485</c:v>
                </c:pt>
                <c:pt idx="162">
                  <c:v>0.14385500000000001</c:v>
                </c:pt>
                <c:pt idx="163">
                  <c:v>0.152921</c:v>
                </c:pt>
                <c:pt idx="164">
                  <c:v>0.13145100000000001</c:v>
                </c:pt>
                <c:pt idx="165">
                  <c:v>0.17398400000000003</c:v>
                </c:pt>
                <c:pt idx="166">
                  <c:v>0.18027199999999996</c:v>
                </c:pt>
                <c:pt idx="167">
                  <c:v>0.17411099999999999</c:v>
                </c:pt>
                <c:pt idx="168">
                  <c:v>0.17563600000000004</c:v>
                </c:pt>
                <c:pt idx="169">
                  <c:v>0.182167</c:v>
                </c:pt>
                <c:pt idx="170">
                  <c:v>0.20012699999999997</c:v>
                </c:pt>
                <c:pt idx="171">
                  <c:v>0.20750600000000005</c:v>
                </c:pt>
                <c:pt idx="172">
                  <c:v>0.22434799999999999</c:v>
                </c:pt>
                <c:pt idx="173">
                  <c:v>0.22779899999999997</c:v>
                </c:pt>
                <c:pt idx="174">
                  <c:v>0.23894199999999996</c:v>
                </c:pt>
                <c:pt idx="175">
                  <c:v>0.24859700000000004</c:v>
                </c:pt>
                <c:pt idx="176">
                  <c:v>0.24893000000000001</c:v>
                </c:pt>
                <c:pt idx="177">
                  <c:v>0.26430200000000004</c:v>
                </c:pt>
                <c:pt idx="178">
                  <c:v>0.27407700000000002</c:v>
                </c:pt>
                <c:pt idx="179">
                  <c:v>0.28545499999999996</c:v>
                </c:pt>
                <c:pt idx="180">
                  <c:v>0.29012399999999999</c:v>
                </c:pt>
                <c:pt idx="181">
                  <c:v>0.30304399999999992</c:v>
                </c:pt>
                <c:pt idx="182">
                  <c:v>0.30898399999999993</c:v>
                </c:pt>
                <c:pt idx="183">
                  <c:v>0.31144700000000008</c:v>
                </c:pt>
                <c:pt idx="184">
                  <c:v>0.30736000000000008</c:v>
                </c:pt>
                <c:pt idx="185">
                  <c:v>0.30096299999999993</c:v>
                </c:pt>
                <c:pt idx="186">
                  <c:v>0.2936959999999999</c:v>
                </c:pt>
                <c:pt idx="187">
                  <c:v>0.28459499999999999</c:v>
                </c:pt>
              </c:numCache>
            </c:numRef>
          </c:val>
        </c:ser>
        <c:ser>
          <c:idx val="12"/>
          <c:order val="8"/>
          <c:tx>
            <c:strRef>
              <c:f>data!$N$1</c:f>
              <c:strCache>
                <c:ptCount val="1"/>
                <c:pt idx="0">
                  <c:v>Yeso-Glorieta (TX &amp; NM Permian)</c:v>
                </c:pt>
              </c:strCache>
            </c:strRef>
          </c:tx>
          <c:spPr>
            <a:solidFill>
              <a:schemeClr val="accent2">
                <a:lumMod val="40000"/>
                <a:lumOff val="60000"/>
              </a:schemeClr>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data!$N$2:$N$189</c:f>
              <c:numCache>
                <c:formatCode>General</c:formatCode>
                <c:ptCount val="188"/>
                <c:pt idx="0">
                  <c:v>3.369500000000001E-2</c:v>
                </c:pt>
                <c:pt idx="1">
                  <c:v>3.4258999999999991E-2</c:v>
                </c:pt>
                <c:pt idx="2">
                  <c:v>3.4771999999999997E-2</c:v>
                </c:pt>
                <c:pt idx="3">
                  <c:v>3.4889999999999997E-2</c:v>
                </c:pt>
                <c:pt idx="4">
                  <c:v>3.4870000000000005E-2</c:v>
                </c:pt>
                <c:pt idx="5">
                  <c:v>3.5120999999999999E-2</c:v>
                </c:pt>
                <c:pt idx="6">
                  <c:v>3.4515999999999991E-2</c:v>
                </c:pt>
                <c:pt idx="7">
                  <c:v>3.4025E-2</c:v>
                </c:pt>
                <c:pt idx="8">
                  <c:v>3.4553E-2</c:v>
                </c:pt>
                <c:pt idx="9">
                  <c:v>3.5802E-2</c:v>
                </c:pt>
                <c:pt idx="10">
                  <c:v>3.5554000000000002E-2</c:v>
                </c:pt>
                <c:pt idx="11">
                  <c:v>3.5281E-2</c:v>
                </c:pt>
                <c:pt idx="12">
                  <c:v>3.5455000000000007E-2</c:v>
                </c:pt>
                <c:pt idx="13">
                  <c:v>3.6334000000000005E-2</c:v>
                </c:pt>
                <c:pt idx="14">
                  <c:v>3.5018000000000001E-2</c:v>
                </c:pt>
                <c:pt idx="15">
                  <c:v>3.6155E-2</c:v>
                </c:pt>
                <c:pt idx="16">
                  <c:v>3.5922000000000003E-2</c:v>
                </c:pt>
                <c:pt idx="17">
                  <c:v>3.6201999999999998E-2</c:v>
                </c:pt>
                <c:pt idx="18">
                  <c:v>3.6005000000000002E-2</c:v>
                </c:pt>
                <c:pt idx="19">
                  <c:v>3.706700000000001E-2</c:v>
                </c:pt>
                <c:pt idx="20">
                  <c:v>3.6389999999999999E-2</c:v>
                </c:pt>
                <c:pt idx="21">
                  <c:v>3.7132999999999992E-2</c:v>
                </c:pt>
                <c:pt idx="22">
                  <c:v>3.6450000000000003E-2</c:v>
                </c:pt>
                <c:pt idx="23">
                  <c:v>3.6353000000000003E-2</c:v>
                </c:pt>
                <c:pt idx="24">
                  <c:v>3.6264999999999992E-2</c:v>
                </c:pt>
                <c:pt idx="25">
                  <c:v>3.6163000000000001E-2</c:v>
                </c:pt>
                <c:pt idx="26">
                  <c:v>3.5223999999999998E-2</c:v>
                </c:pt>
                <c:pt idx="27">
                  <c:v>3.5228000000000002E-2</c:v>
                </c:pt>
                <c:pt idx="28">
                  <c:v>3.5397999999999999E-2</c:v>
                </c:pt>
                <c:pt idx="29">
                  <c:v>3.505500000000001E-2</c:v>
                </c:pt>
                <c:pt idx="30">
                  <c:v>3.4783000000000001E-2</c:v>
                </c:pt>
                <c:pt idx="31">
                  <c:v>3.4403999999999997E-2</c:v>
                </c:pt>
                <c:pt idx="32">
                  <c:v>3.4315999999999999E-2</c:v>
                </c:pt>
                <c:pt idx="33">
                  <c:v>3.3821999999999998E-2</c:v>
                </c:pt>
                <c:pt idx="34">
                  <c:v>3.3280999999999998E-2</c:v>
                </c:pt>
                <c:pt idx="35">
                  <c:v>3.301599999999999E-2</c:v>
                </c:pt>
                <c:pt idx="36">
                  <c:v>3.3064999999999997E-2</c:v>
                </c:pt>
                <c:pt idx="37">
                  <c:v>3.2368000000000001E-2</c:v>
                </c:pt>
                <c:pt idx="38">
                  <c:v>3.1952000000000008E-2</c:v>
                </c:pt>
                <c:pt idx="39">
                  <c:v>3.1783999999999993E-2</c:v>
                </c:pt>
                <c:pt idx="40">
                  <c:v>3.1679999999999993E-2</c:v>
                </c:pt>
                <c:pt idx="41">
                  <c:v>3.2082999999999993E-2</c:v>
                </c:pt>
                <c:pt idx="42">
                  <c:v>3.255700000000001E-2</c:v>
                </c:pt>
                <c:pt idx="43">
                  <c:v>3.2778000000000002E-2</c:v>
                </c:pt>
                <c:pt idx="44">
                  <c:v>3.2168000000000002E-2</c:v>
                </c:pt>
                <c:pt idx="45">
                  <c:v>3.1740999999999991E-2</c:v>
                </c:pt>
                <c:pt idx="46">
                  <c:v>3.2112000000000002E-2</c:v>
                </c:pt>
                <c:pt idx="47">
                  <c:v>3.2036000000000009E-2</c:v>
                </c:pt>
                <c:pt idx="48">
                  <c:v>3.1635999999999991E-2</c:v>
                </c:pt>
                <c:pt idx="49">
                  <c:v>3.1475999999999997E-2</c:v>
                </c:pt>
                <c:pt idx="50">
                  <c:v>3.1511999999999991E-2</c:v>
                </c:pt>
                <c:pt idx="51">
                  <c:v>3.1454000000000003E-2</c:v>
                </c:pt>
                <c:pt idx="52">
                  <c:v>3.0766000000000009E-2</c:v>
                </c:pt>
                <c:pt idx="53">
                  <c:v>2.9952000000000006E-2</c:v>
                </c:pt>
                <c:pt idx="54">
                  <c:v>2.9638000000000008E-2</c:v>
                </c:pt>
                <c:pt idx="55">
                  <c:v>3.0013000000000001E-2</c:v>
                </c:pt>
                <c:pt idx="56">
                  <c:v>3.0256000000000002E-2</c:v>
                </c:pt>
                <c:pt idx="57">
                  <c:v>3.0112E-2</c:v>
                </c:pt>
                <c:pt idx="58">
                  <c:v>2.9876000000000007E-2</c:v>
                </c:pt>
                <c:pt idx="59">
                  <c:v>2.9912999999999999E-2</c:v>
                </c:pt>
                <c:pt idx="60">
                  <c:v>2.9776000000000007E-2</c:v>
                </c:pt>
                <c:pt idx="61">
                  <c:v>2.9138000000000001E-2</c:v>
                </c:pt>
                <c:pt idx="62">
                  <c:v>2.9127999999999991E-2</c:v>
                </c:pt>
                <c:pt idx="63">
                  <c:v>2.8924999999999999E-2</c:v>
                </c:pt>
                <c:pt idx="64">
                  <c:v>2.9458999999999992E-2</c:v>
                </c:pt>
                <c:pt idx="65">
                  <c:v>2.9217E-2</c:v>
                </c:pt>
                <c:pt idx="66">
                  <c:v>2.8418999999999996E-2</c:v>
                </c:pt>
                <c:pt idx="67">
                  <c:v>2.8268000000000005E-2</c:v>
                </c:pt>
                <c:pt idx="68">
                  <c:v>2.7550000000000005E-2</c:v>
                </c:pt>
                <c:pt idx="69">
                  <c:v>2.8181999999999995E-2</c:v>
                </c:pt>
                <c:pt idx="70">
                  <c:v>2.6882999999999997E-2</c:v>
                </c:pt>
                <c:pt idx="71">
                  <c:v>2.7553999999999995E-2</c:v>
                </c:pt>
                <c:pt idx="72">
                  <c:v>2.811E-2</c:v>
                </c:pt>
                <c:pt idx="73">
                  <c:v>2.7418000000000005E-2</c:v>
                </c:pt>
                <c:pt idx="74">
                  <c:v>2.7723000000000005E-2</c:v>
                </c:pt>
                <c:pt idx="75">
                  <c:v>2.7185000000000004E-2</c:v>
                </c:pt>
                <c:pt idx="76">
                  <c:v>2.7720000000000005E-2</c:v>
                </c:pt>
                <c:pt idx="77">
                  <c:v>2.7357999999999997E-2</c:v>
                </c:pt>
                <c:pt idx="78">
                  <c:v>2.7389000000000004E-2</c:v>
                </c:pt>
                <c:pt idx="79">
                  <c:v>2.6787999999999999E-2</c:v>
                </c:pt>
                <c:pt idx="80">
                  <c:v>2.8844000000000002E-2</c:v>
                </c:pt>
                <c:pt idx="81">
                  <c:v>2.8552000000000001E-2</c:v>
                </c:pt>
                <c:pt idx="82">
                  <c:v>2.9977E-2</c:v>
                </c:pt>
                <c:pt idx="83">
                  <c:v>2.9642000000000009E-2</c:v>
                </c:pt>
                <c:pt idx="84">
                  <c:v>2.8846E-2</c:v>
                </c:pt>
                <c:pt idx="85">
                  <c:v>2.9180000000000001E-2</c:v>
                </c:pt>
                <c:pt idx="86">
                  <c:v>2.8011999999999995E-2</c:v>
                </c:pt>
                <c:pt idx="87">
                  <c:v>2.9312000000000001E-2</c:v>
                </c:pt>
                <c:pt idx="88">
                  <c:v>2.8507999999999995E-2</c:v>
                </c:pt>
                <c:pt idx="89">
                  <c:v>2.7855999999999995E-2</c:v>
                </c:pt>
                <c:pt idx="90">
                  <c:v>2.8208999999999994E-2</c:v>
                </c:pt>
                <c:pt idx="91">
                  <c:v>2.8954000000000001E-2</c:v>
                </c:pt>
                <c:pt idx="92">
                  <c:v>2.8875000000000001E-2</c:v>
                </c:pt>
                <c:pt idx="93">
                  <c:v>2.9855E-2</c:v>
                </c:pt>
                <c:pt idx="94">
                  <c:v>3.0099999999999998E-2</c:v>
                </c:pt>
                <c:pt idx="95">
                  <c:v>3.0089999999999999E-2</c:v>
                </c:pt>
                <c:pt idx="96">
                  <c:v>2.9489999999999999E-2</c:v>
                </c:pt>
                <c:pt idx="97">
                  <c:v>3.0374999999999992E-2</c:v>
                </c:pt>
                <c:pt idx="98">
                  <c:v>3.1257E-2</c:v>
                </c:pt>
                <c:pt idx="99">
                  <c:v>2.9438999999999993E-2</c:v>
                </c:pt>
                <c:pt idx="100">
                  <c:v>2.9092000000000007E-2</c:v>
                </c:pt>
                <c:pt idx="101">
                  <c:v>3.1185000000000001E-2</c:v>
                </c:pt>
                <c:pt idx="102">
                  <c:v>3.1898000000000003E-2</c:v>
                </c:pt>
                <c:pt idx="103">
                  <c:v>3.2716000000000009E-2</c:v>
                </c:pt>
                <c:pt idx="104">
                  <c:v>3.2112000000000002E-2</c:v>
                </c:pt>
                <c:pt idx="105">
                  <c:v>3.4271999999999997E-2</c:v>
                </c:pt>
                <c:pt idx="106">
                  <c:v>3.4955999999999994E-2</c:v>
                </c:pt>
                <c:pt idx="107">
                  <c:v>3.5678000000000001E-2</c:v>
                </c:pt>
                <c:pt idx="108">
                  <c:v>3.524299999999999E-2</c:v>
                </c:pt>
                <c:pt idx="109">
                  <c:v>3.7127E-2</c:v>
                </c:pt>
                <c:pt idx="110">
                  <c:v>3.7057000000000007E-2</c:v>
                </c:pt>
                <c:pt idx="111">
                  <c:v>3.5730999999999999E-2</c:v>
                </c:pt>
                <c:pt idx="112">
                  <c:v>3.6273E-2</c:v>
                </c:pt>
                <c:pt idx="113">
                  <c:v>3.5769000000000009E-2</c:v>
                </c:pt>
                <c:pt idx="114">
                  <c:v>3.5041999999999997E-2</c:v>
                </c:pt>
                <c:pt idx="115">
                  <c:v>3.5588000000000002E-2</c:v>
                </c:pt>
                <c:pt idx="116">
                  <c:v>3.6622000000000002E-2</c:v>
                </c:pt>
                <c:pt idx="117">
                  <c:v>3.6533999999999997E-2</c:v>
                </c:pt>
                <c:pt idx="118">
                  <c:v>3.7640999999999994E-2</c:v>
                </c:pt>
                <c:pt idx="119">
                  <c:v>3.8029E-2</c:v>
                </c:pt>
                <c:pt idx="120">
                  <c:v>3.923900000000001E-2</c:v>
                </c:pt>
                <c:pt idx="121">
                  <c:v>4.0788999999999999E-2</c:v>
                </c:pt>
                <c:pt idx="122">
                  <c:v>4.2027000000000002E-2</c:v>
                </c:pt>
                <c:pt idx="123">
                  <c:v>4.0118000000000001E-2</c:v>
                </c:pt>
                <c:pt idx="124">
                  <c:v>4.3105999999999998E-2</c:v>
                </c:pt>
                <c:pt idx="125">
                  <c:v>4.2888999999999997E-2</c:v>
                </c:pt>
                <c:pt idx="126">
                  <c:v>4.3596000000000003E-2</c:v>
                </c:pt>
                <c:pt idx="127">
                  <c:v>4.3802999999999995E-2</c:v>
                </c:pt>
                <c:pt idx="128">
                  <c:v>4.3065999999999993E-2</c:v>
                </c:pt>
                <c:pt idx="129">
                  <c:v>4.4726000000000002E-2</c:v>
                </c:pt>
                <c:pt idx="130">
                  <c:v>4.5362E-2</c:v>
                </c:pt>
                <c:pt idx="131">
                  <c:v>4.4241999999999997E-2</c:v>
                </c:pt>
                <c:pt idx="132">
                  <c:v>4.7682000000000009E-2</c:v>
                </c:pt>
                <c:pt idx="133">
                  <c:v>4.0878999999999992E-2</c:v>
                </c:pt>
                <c:pt idx="134">
                  <c:v>4.6474000000000001E-2</c:v>
                </c:pt>
                <c:pt idx="135">
                  <c:v>4.7820999999999995E-2</c:v>
                </c:pt>
                <c:pt idx="136">
                  <c:v>4.8580000000000005E-2</c:v>
                </c:pt>
                <c:pt idx="137">
                  <c:v>4.8412999999999998E-2</c:v>
                </c:pt>
                <c:pt idx="138">
                  <c:v>5.0618999999999997E-2</c:v>
                </c:pt>
                <c:pt idx="139">
                  <c:v>4.9248E-2</c:v>
                </c:pt>
                <c:pt idx="140">
                  <c:v>5.1056999999999991E-2</c:v>
                </c:pt>
                <c:pt idx="141">
                  <c:v>5.2248000000000003E-2</c:v>
                </c:pt>
                <c:pt idx="142">
                  <c:v>5.2639999999999999E-2</c:v>
                </c:pt>
                <c:pt idx="143">
                  <c:v>5.0275E-2</c:v>
                </c:pt>
                <c:pt idx="144">
                  <c:v>5.204099999999999E-2</c:v>
                </c:pt>
                <c:pt idx="145">
                  <c:v>5.4245000000000002E-2</c:v>
                </c:pt>
                <c:pt idx="146">
                  <c:v>5.4590000000000007E-2</c:v>
                </c:pt>
                <c:pt idx="147">
                  <c:v>5.3922999999999992E-2</c:v>
                </c:pt>
                <c:pt idx="148">
                  <c:v>5.3649000000000002E-2</c:v>
                </c:pt>
                <c:pt idx="149">
                  <c:v>5.3477999999999991E-2</c:v>
                </c:pt>
                <c:pt idx="150">
                  <c:v>5.4913999999999998E-2</c:v>
                </c:pt>
                <c:pt idx="151">
                  <c:v>5.593900000000001E-2</c:v>
                </c:pt>
                <c:pt idx="152">
                  <c:v>5.7791000000000002E-2</c:v>
                </c:pt>
                <c:pt idx="153">
                  <c:v>5.8372000000000014E-2</c:v>
                </c:pt>
                <c:pt idx="154">
                  <c:v>5.538499999999999E-2</c:v>
                </c:pt>
                <c:pt idx="155">
                  <c:v>5.6510999999999992E-2</c:v>
                </c:pt>
                <c:pt idx="156">
                  <c:v>5.6445000000000002E-2</c:v>
                </c:pt>
                <c:pt idx="157">
                  <c:v>5.7854999999999997E-2</c:v>
                </c:pt>
                <c:pt idx="158">
                  <c:v>5.5993000000000008E-2</c:v>
                </c:pt>
                <c:pt idx="159">
                  <c:v>5.8063999999999984E-2</c:v>
                </c:pt>
                <c:pt idx="160">
                  <c:v>5.7938999999999997E-2</c:v>
                </c:pt>
                <c:pt idx="161">
                  <c:v>5.6652000000000001E-2</c:v>
                </c:pt>
                <c:pt idx="162">
                  <c:v>5.7404999999999991E-2</c:v>
                </c:pt>
                <c:pt idx="163">
                  <c:v>6.0360999999999984E-2</c:v>
                </c:pt>
                <c:pt idx="164">
                  <c:v>6.1566000000000003E-2</c:v>
                </c:pt>
                <c:pt idx="165">
                  <c:v>5.9957999999999984E-2</c:v>
                </c:pt>
                <c:pt idx="166">
                  <c:v>5.6542999999999989E-2</c:v>
                </c:pt>
                <c:pt idx="167">
                  <c:v>5.6313000000000002E-2</c:v>
                </c:pt>
                <c:pt idx="168">
                  <c:v>5.6467000000000003E-2</c:v>
                </c:pt>
                <c:pt idx="169">
                  <c:v>5.7123E-2</c:v>
                </c:pt>
                <c:pt idx="170">
                  <c:v>5.6147000000000009E-2</c:v>
                </c:pt>
                <c:pt idx="171">
                  <c:v>6.0075000000000003E-2</c:v>
                </c:pt>
                <c:pt idx="172">
                  <c:v>5.9667000000000019E-2</c:v>
                </c:pt>
                <c:pt idx="173">
                  <c:v>5.9404000000000019E-2</c:v>
                </c:pt>
                <c:pt idx="174">
                  <c:v>6.0475000000000001E-2</c:v>
                </c:pt>
                <c:pt idx="175">
                  <c:v>5.9442000000000016E-2</c:v>
                </c:pt>
                <c:pt idx="176">
                  <c:v>5.8872000000000015E-2</c:v>
                </c:pt>
                <c:pt idx="177">
                  <c:v>5.9546000000000002E-2</c:v>
                </c:pt>
                <c:pt idx="178">
                  <c:v>5.978E-2</c:v>
                </c:pt>
                <c:pt idx="179">
                  <c:v>6.0319999999999999E-2</c:v>
                </c:pt>
                <c:pt idx="180">
                  <c:v>5.7711999999999999E-2</c:v>
                </c:pt>
                <c:pt idx="181">
                  <c:v>5.9476000000000001E-2</c:v>
                </c:pt>
                <c:pt idx="182">
                  <c:v>6.2340999999999987E-2</c:v>
                </c:pt>
                <c:pt idx="183">
                  <c:v>6.1811999999999999E-2</c:v>
                </c:pt>
                <c:pt idx="184">
                  <c:v>6.2280000000000002E-2</c:v>
                </c:pt>
                <c:pt idx="185">
                  <c:v>6.2630000000000019E-2</c:v>
                </c:pt>
                <c:pt idx="186">
                  <c:v>6.2952999999999981E-2</c:v>
                </c:pt>
                <c:pt idx="187">
                  <c:v>6.3357999999999998E-2</c:v>
                </c:pt>
              </c:numCache>
            </c:numRef>
          </c:val>
        </c:ser>
        <c:ser>
          <c:idx val="13"/>
          <c:order val="9"/>
          <c:tx>
            <c:strRef>
              <c:f>data!$O$1</c:f>
              <c:strCache>
                <c:ptCount val="1"/>
                <c:pt idx="0">
                  <c:v>Delaware (TX &amp; NM Permian)</c:v>
                </c:pt>
              </c:strCache>
            </c:strRef>
          </c:tx>
          <c:spPr>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data!$O$2:$O$189</c:f>
              <c:numCache>
                <c:formatCode>General</c:formatCode>
                <c:ptCount val="188"/>
                <c:pt idx="0">
                  <c:v>3.0797000000000008E-2</c:v>
                </c:pt>
                <c:pt idx="1">
                  <c:v>3.1012999999999999E-2</c:v>
                </c:pt>
                <c:pt idx="2">
                  <c:v>3.0565999999999992E-2</c:v>
                </c:pt>
                <c:pt idx="3">
                  <c:v>3.0519999999999992E-2</c:v>
                </c:pt>
                <c:pt idx="4">
                  <c:v>3.0804999999999999E-2</c:v>
                </c:pt>
                <c:pt idx="5">
                  <c:v>3.0963000000000001E-2</c:v>
                </c:pt>
                <c:pt idx="6">
                  <c:v>2.9606E-2</c:v>
                </c:pt>
                <c:pt idx="7">
                  <c:v>2.9596000000000001E-2</c:v>
                </c:pt>
                <c:pt idx="8">
                  <c:v>3.0901999999999992E-2</c:v>
                </c:pt>
                <c:pt idx="9">
                  <c:v>3.0651000000000008E-2</c:v>
                </c:pt>
                <c:pt idx="10">
                  <c:v>3.0582000000000002E-2</c:v>
                </c:pt>
                <c:pt idx="11">
                  <c:v>3.0474999999999992E-2</c:v>
                </c:pt>
                <c:pt idx="12">
                  <c:v>3.0387999999999998E-2</c:v>
                </c:pt>
                <c:pt idx="13">
                  <c:v>3.0727999999999998E-2</c:v>
                </c:pt>
                <c:pt idx="14">
                  <c:v>3.0357999999999993E-2</c:v>
                </c:pt>
                <c:pt idx="15">
                  <c:v>3.0160999999999993E-2</c:v>
                </c:pt>
                <c:pt idx="16">
                  <c:v>3.0564999999999998E-2</c:v>
                </c:pt>
                <c:pt idx="17">
                  <c:v>3.0140999999999991E-2</c:v>
                </c:pt>
                <c:pt idx="18">
                  <c:v>2.9952000000000006E-2</c:v>
                </c:pt>
                <c:pt idx="19">
                  <c:v>3.0188999999999994E-2</c:v>
                </c:pt>
                <c:pt idx="20">
                  <c:v>3.1022000000000001E-2</c:v>
                </c:pt>
                <c:pt idx="21">
                  <c:v>3.0988999999999992E-2</c:v>
                </c:pt>
                <c:pt idx="22">
                  <c:v>3.0093999999999999E-2</c:v>
                </c:pt>
                <c:pt idx="23">
                  <c:v>3.0134000000000008E-2</c:v>
                </c:pt>
                <c:pt idx="24">
                  <c:v>2.9947999999999992E-2</c:v>
                </c:pt>
                <c:pt idx="25">
                  <c:v>2.9374999999999991E-2</c:v>
                </c:pt>
                <c:pt idx="26">
                  <c:v>2.9066000000000008E-2</c:v>
                </c:pt>
                <c:pt idx="27">
                  <c:v>2.8426E-2</c:v>
                </c:pt>
                <c:pt idx="28">
                  <c:v>2.8237000000000002E-2</c:v>
                </c:pt>
                <c:pt idx="29">
                  <c:v>2.7810999999999995E-2</c:v>
                </c:pt>
                <c:pt idx="30">
                  <c:v>2.8520000000000004E-2</c:v>
                </c:pt>
                <c:pt idx="31">
                  <c:v>2.8607E-2</c:v>
                </c:pt>
                <c:pt idx="32">
                  <c:v>2.8555000000000001E-2</c:v>
                </c:pt>
                <c:pt idx="33">
                  <c:v>2.904E-2</c:v>
                </c:pt>
                <c:pt idx="34">
                  <c:v>2.9101999999999999E-2</c:v>
                </c:pt>
                <c:pt idx="35">
                  <c:v>2.9560999999999994E-2</c:v>
                </c:pt>
                <c:pt idx="36">
                  <c:v>2.9520999999999999E-2</c:v>
                </c:pt>
                <c:pt idx="37">
                  <c:v>2.9683999999999992E-2</c:v>
                </c:pt>
                <c:pt idx="38">
                  <c:v>2.963600000000001E-2</c:v>
                </c:pt>
                <c:pt idx="39">
                  <c:v>2.9468999999999999E-2</c:v>
                </c:pt>
                <c:pt idx="40">
                  <c:v>2.9349E-2</c:v>
                </c:pt>
                <c:pt idx="41">
                  <c:v>2.9186000000000007E-2</c:v>
                </c:pt>
                <c:pt idx="42">
                  <c:v>2.9916999999999999E-2</c:v>
                </c:pt>
                <c:pt idx="43">
                  <c:v>2.9492999999999991E-2</c:v>
                </c:pt>
                <c:pt idx="44">
                  <c:v>2.9457000000000001E-2</c:v>
                </c:pt>
                <c:pt idx="45">
                  <c:v>2.9867000000000001E-2</c:v>
                </c:pt>
                <c:pt idx="46">
                  <c:v>2.9534999999999999E-2</c:v>
                </c:pt>
                <c:pt idx="47">
                  <c:v>2.9624000000000001E-2</c:v>
                </c:pt>
                <c:pt idx="48">
                  <c:v>3.0240000000000006E-2</c:v>
                </c:pt>
                <c:pt idx="49">
                  <c:v>3.0333999999999993E-2</c:v>
                </c:pt>
                <c:pt idx="50">
                  <c:v>3.0794999999999999E-2</c:v>
                </c:pt>
                <c:pt idx="51">
                  <c:v>3.0802E-2</c:v>
                </c:pt>
                <c:pt idx="52">
                  <c:v>3.0095E-2</c:v>
                </c:pt>
                <c:pt idx="53">
                  <c:v>2.9672000000000007E-2</c:v>
                </c:pt>
                <c:pt idx="54">
                  <c:v>2.9645000000000008E-2</c:v>
                </c:pt>
                <c:pt idx="55">
                  <c:v>3.0533999999999992E-2</c:v>
                </c:pt>
                <c:pt idx="56">
                  <c:v>3.0495000000000001E-2</c:v>
                </c:pt>
                <c:pt idx="57">
                  <c:v>3.1111000000000007E-2</c:v>
                </c:pt>
                <c:pt idx="58">
                  <c:v>3.1327999999999995E-2</c:v>
                </c:pt>
                <c:pt idx="59">
                  <c:v>3.1432000000000009E-2</c:v>
                </c:pt>
                <c:pt idx="60">
                  <c:v>3.2098000000000008E-2</c:v>
                </c:pt>
                <c:pt idx="61">
                  <c:v>3.1599000000000002E-2</c:v>
                </c:pt>
                <c:pt idx="62">
                  <c:v>3.1959000000000008E-2</c:v>
                </c:pt>
                <c:pt idx="63">
                  <c:v>3.1469999999999998E-2</c:v>
                </c:pt>
                <c:pt idx="64">
                  <c:v>3.1195000000000001E-2</c:v>
                </c:pt>
                <c:pt idx="65">
                  <c:v>3.0887999999999999E-2</c:v>
                </c:pt>
                <c:pt idx="66">
                  <c:v>3.0844E-2</c:v>
                </c:pt>
                <c:pt idx="67">
                  <c:v>3.1142000000000006E-2</c:v>
                </c:pt>
                <c:pt idx="68">
                  <c:v>3.0929999999999999E-2</c:v>
                </c:pt>
                <c:pt idx="69">
                  <c:v>3.2230000000000009E-2</c:v>
                </c:pt>
                <c:pt idx="70">
                  <c:v>3.1393999999999998E-2</c:v>
                </c:pt>
                <c:pt idx="71">
                  <c:v>3.162199999999999E-2</c:v>
                </c:pt>
                <c:pt idx="72">
                  <c:v>3.1333999999999994E-2</c:v>
                </c:pt>
                <c:pt idx="73">
                  <c:v>3.1527999999999994E-2</c:v>
                </c:pt>
                <c:pt idx="74">
                  <c:v>3.1681000000000008E-2</c:v>
                </c:pt>
                <c:pt idx="75">
                  <c:v>3.1259000000000009E-2</c:v>
                </c:pt>
                <c:pt idx="76">
                  <c:v>3.0821000000000001E-2</c:v>
                </c:pt>
                <c:pt idx="77">
                  <c:v>3.0450000000000001E-2</c:v>
                </c:pt>
                <c:pt idx="78">
                  <c:v>3.0457000000000001E-2</c:v>
                </c:pt>
                <c:pt idx="79">
                  <c:v>3.0797000000000008E-2</c:v>
                </c:pt>
                <c:pt idx="80">
                  <c:v>3.1116999999999999E-2</c:v>
                </c:pt>
                <c:pt idx="81">
                  <c:v>3.1606000000000002E-2</c:v>
                </c:pt>
                <c:pt idx="82">
                  <c:v>3.2318000000000006E-2</c:v>
                </c:pt>
                <c:pt idx="83">
                  <c:v>3.2004999999999992E-2</c:v>
                </c:pt>
                <c:pt idx="84">
                  <c:v>3.2444000000000008E-2</c:v>
                </c:pt>
                <c:pt idx="85">
                  <c:v>3.2601999999999999E-2</c:v>
                </c:pt>
                <c:pt idx="86">
                  <c:v>3.2446000000000003E-2</c:v>
                </c:pt>
                <c:pt idx="87">
                  <c:v>3.200299999999999E-2</c:v>
                </c:pt>
                <c:pt idx="88">
                  <c:v>3.2287999999999997E-2</c:v>
                </c:pt>
                <c:pt idx="89">
                  <c:v>3.1903000000000008E-2</c:v>
                </c:pt>
                <c:pt idx="90">
                  <c:v>3.207299999999999E-2</c:v>
                </c:pt>
                <c:pt idx="91">
                  <c:v>3.3113999999999998E-2</c:v>
                </c:pt>
                <c:pt idx="92">
                  <c:v>3.3044999999999991E-2</c:v>
                </c:pt>
                <c:pt idx="93">
                  <c:v>3.3745999999999998E-2</c:v>
                </c:pt>
                <c:pt idx="94">
                  <c:v>3.4351E-2</c:v>
                </c:pt>
                <c:pt idx="95">
                  <c:v>3.5151000000000002E-2</c:v>
                </c:pt>
                <c:pt idx="96">
                  <c:v>3.5639999999999998E-2</c:v>
                </c:pt>
                <c:pt idx="97">
                  <c:v>3.5411999999999999E-2</c:v>
                </c:pt>
                <c:pt idx="98">
                  <c:v>3.5001999999999998E-2</c:v>
                </c:pt>
                <c:pt idx="99">
                  <c:v>3.4148999999999999E-2</c:v>
                </c:pt>
                <c:pt idx="100">
                  <c:v>3.384199999999999E-2</c:v>
                </c:pt>
                <c:pt idx="101">
                  <c:v>3.4688999999999991E-2</c:v>
                </c:pt>
                <c:pt idx="102">
                  <c:v>3.3583000000000002E-2</c:v>
                </c:pt>
                <c:pt idx="103">
                  <c:v>3.3158E-2</c:v>
                </c:pt>
                <c:pt idx="104">
                  <c:v>3.2219999999999999E-2</c:v>
                </c:pt>
                <c:pt idx="105">
                  <c:v>3.4563999999999991E-2</c:v>
                </c:pt>
                <c:pt idx="106">
                  <c:v>3.499E-2</c:v>
                </c:pt>
                <c:pt idx="107">
                  <c:v>3.5073E-2</c:v>
                </c:pt>
                <c:pt idx="108">
                  <c:v>3.4704999999999993E-2</c:v>
                </c:pt>
                <c:pt idx="109">
                  <c:v>3.5458999999999997E-2</c:v>
                </c:pt>
                <c:pt idx="110">
                  <c:v>3.4561000000000001E-2</c:v>
                </c:pt>
                <c:pt idx="111">
                  <c:v>3.3772999999999997E-2</c:v>
                </c:pt>
                <c:pt idx="112">
                  <c:v>3.3006000000000001E-2</c:v>
                </c:pt>
                <c:pt idx="113">
                  <c:v>3.3082E-2</c:v>
                </c:pt>
                <c:pt idx="114">
                  <c:v>3.1425000000000002E-2</c:v>
                </c:pt>
                <c:pt idx="115">
                  <c:v>3.2399999999999991E-2</c:v>
                </c:pt>
                <c:pt idx="116">
                  <c:v>3.2545999999999999E-2</c:v>
                </c:pt>
                <c:pt idx="117">
                  <c:v>3.3452999999999997E-2</c:v>
                </c:pt>
                <c:pt idx="118">
                  <c:v>3.4228000000000008E-2</c:v>
                </c:pt>
                <c:pt idx="119">
                  <c:v>3.3246999999999999E-2</c:v>
                </c:pt>
                <c:pt idx="120">
                  <c:v>3.4057999999999998E-2</c:v>
                </c:pt>
                <c:pt idx="121">
                  <c:v>3.4793999999999999E-2</c:v>
                </c:pt>
                <c:pt idx="122">
                  <c:v>3.4478000000000002E-2</c:v>
                </c:pt>
                <c:pt idx="123">
                  <c:v>3.5091999999999998E-2</c:v>
                </c:pt>
                <c:pt idx="124">
                  <c:v>3.4221000000000001E-2</c:v>
                </c:pt>
                <c:pt idx="125">
                  <c:v>3.3712999999999993E-2</c:v>
                </c:pt>
                <c:pt idx="126">
                  <c:v>3.5123000000000001E-2</c:v>
                </c:pt>
                <c:pt idx="127">
                  <c:v>3.5085999999999999E-2</c:v>
                </c:pt>
                <c:pt idx="128">
                  <c:v>3.4476E-2</c:v>
                </c:pt>
                <c:pt idx="129">
                  <c:v>3.5691000000000001E-2</c:v>
                </c:pt>
                <c:pt idx="130">
                  <c:v>3.6666999999999998E-2</c:v>
                </c:pt>
                <c:pt idx="131">
                  <c:v>3.6187999999999991E-2</c:v>
                </c:pt>
                <c:pt idx="132">
                  <c:v>3.679000000000001E-2</c:v>
                </c:pt>
                <c:pt idx="133">
                  <c:v>3.4745999999999992E-2</c:v>
                </c:pt>
                <c:pt idx="134">
                  <c:v>3.6354999999999991E-2</c:v>
                </c:pt>
                <c:pt idx="135">
                  <c:v>3.682400000000001E-2</c:v>
                </c:pt>
                <c:pt idx="136">
                  <c:v>3.7982000000000009E-2</c:v>
                </c:pt>
                <c:pt idx="137">
                  <c:v>3.7352000000000003E-2</c:v>
                </c:pt>
                <c:pt idx="138">
                  <c:v>3.8391000000000008E-2</c:v>
                </c:pt>
                <c:pt idx="139">
                  <c:v>3.8022E-2</c:v>
                </c:pt>
                <c:pt idx="140">
                  <c:v>3.8480999999999994E-2</c:v>
                </c:pt>
                <c:pt idx="141">
                  <c:v>3.8297999999999999E-2</c:v>
                </c:pt>
                <c:pt idx="142">
                  <c:v>3.9320000000000001E-2</c:v>
                </c:pt>
                <c:pt idx="143">
                  <c:v>3.9455999999999991E-2</c:v>
                </c:pt>
                <c:pt idx="144">
                  <c:v>4.0264000000000001E-2</c:v>
                </c:pt>
                <c:pt idx="145">
                  <c:v>4.1501999999999997E-2</c:v>
                </c:pt>
                <c:pt idx="146">
                  <c:v>4.1547000000000001E-2</c:v>
                </c:pt>
                <c:pt idx="147">
                  <c:v>4.3728999999999997E-2</c:v>
                </c:pt>
                <c:pt idx="148">
                  <c:v>4.3464000000000003E-2</c:v>
                </c:pt>
                <c:pt idx="149">
                  <c:v>4.3281E-2</c:v>
                </c:pt>
                <c:pt idx="150">
                  <c:v>4.5518000000000003E-2</c:v>
                </c:pt>
                <c:pt idx="151">
                  <c:v>4.5763999999999999E-2</c:v>
                </c:pt>
                <c:pt idx="152">
                  <c:v>4.7282999999999999E-2</c:v>
                </c:pt>
                <c:pt idx="153">
                  <c:v>5.021599999999999E-2</c:v>
                </c:pt>
                <c:pt idx="154">
                  <c:v>5.1070999999999991E-2</c:v>
                </c:pt>
                <c:pt idx="155">
                  <c:v>5.2305999999999991E-2</c:v>
                </c:pt>
                <c:pt idx="156">
                  <c:v>5.3517000000000009E-2</c:v>
                </c:pt>
                <c:pt idx="157">
                  <c:v>5.3207999999999991E-2</c:v>
                </c:pt>
                <c:pt idx="158">
                  <c:v>5.2194999999999998E-2</c:v>
                </c:pt>
                <c:pt idx="159">
                  <c:v>5.2444000000000011E-2</c:v>
                </c:pt>
                <c:pt idx="160">
                  <c:v>4.925800000000001E-2</c:v>
                </c:pt>
                <c:pt idx="161">
                  <c:v>5.0502999999999992E-2</c:v>
                </c:pt>
                <c:pt idx="162">
                  <c:v>5.0317999999999995E-2</c:v>
                </c:pt>
                <c:pt idx="163">
                  <c:v>4.9396000000000002E-2</c:v>
                </c:pt>
                <c:pt idx="164">
                  <c:v>5.0405999999999992E-2</c:v>
                </c:pt>
                <c:pt idx="165">
                  <c:v>5.3273000000000001E-2</c:v>
                </c:pt>
                <c:pt idx="166">
                  <c:v>5.1007999999999991E-2</c:v>
                </c:pt>
                <c:pt idx="167">
                  <c:v>5.1959999999999992E-2</c:v>
                </c:pt>
                <c:pt idx="168">
                  <c:v>5.1858000000000001E-2</c:v>
                </c:pt>
                <c:pt idx="169">
                  <c:v>5.1579E-2</c:v>
                </c:pt>
                <c:pt idx="170">
                  <c:v>5.1705000000000008E-2</c:v>
                </c:pt>
                <c:pt idx="171">
                  <c:v>5.0890999999999999E-2</c:v>
                </c:pt>
                <c:pt idx="172">
                  <c:v>4.939099999999999E-2</c:v>
                </c:pt>
                <c:pt idx="173">
                  <c:v>4.8235999999999994E-2</c:v>
                </c:pt>
                <c:pt idx="174">
                  <c:v>4.9412999999999999E-2</c:v>
                </c:pt>
                <c:pt idx="175">
                  <c:v>5.136799999999999E-2</c:v>
                </c:pt>
                <c:pt idx="176">
                  <c:v>4.9007000000000009E-2</c:v>
                </c:pt>
                <c:pt idx="177">
                  <c:v>5.5034000000000007E-2</c:v>
                </c:pt>
                <c:pt idx="178">
                  <c:v>5.4536000000000008E-2</c:v>
                </c:pt>
                <c:pt idx="179">
                  <c:v>5.4797000000000005E-2</c:v>
                </c:pt>
                <c:pt idx="180">
                  <c:v>5.1427E-2</c:v>
                </c:pt>
                <c:pt idx="181">
                  <c:v>5.6139000000000008E-2</c:v>
                </c:pt>
                <c:pt idx="182">
                  <c:v>5.8529999999999999E-2</c:v>
                </c:pt>
                <c:pt idx="183">
                  <c:v>5.8267000000000013E-2</c:v>
                </c:pt>
                <c:pt idx="184">
                  <c:v>5.8654999999999999E-2</c:v>
                </c:pt>
                <c:pt idx="185">
                  <c:v>5.8930999999999997E-2</c:v>
                </c:pt>
                <c:pt idx="186">
                  <c:v>5.9180999999999984E-2</c:v>
                </c:pt>
                <c:pt idx="187">
                  <c:v>5.9506999999999984E-2</c:v>
                </c:pt>
              </c:numCache>
            </c:numRef>
          </c:val>
        </c:ser>
        <c:ser>
          <c:idx val="7"/>
          <c:order val="10"/>
          <c:tx>
            <c:strRef>
              <c:f>data!$I$1</c:f>
              <c:strCache>
                <c:ptCount val="1"/>
                <c:pt idx="0">
                  <c:v>Wolfcamp (TX &amp; NM Permian)</c:v>
                </c:pt>
              </c:strCache>
            </c:strRef>
          </c:tx>
          <c:spPr>
            <a:solidFill>
              <a:schemeClr val="accent2"/>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data!$I$2:$I$189</c:f>
              <c:numCache>
                <c:formatCode>General</c:formatCode>
                <c:ptCount val="188"/>
                <c:pt idx="0">
                  <c:v>3.6499999999999998E-2</c:v>
                </c:pt>
                <c:pt idx="1">
                  <c:v>3.7379000000000009E-2</c:v>
                </c:pt>
                <c:pt idx="2">
                  <c:v>3.7770999999999999E-2</c:v>
                </c:pt>
                <c:pt idx="3">
                  <c:v>4.0327000000000002E-2</c:v>
                </c:pt>
                <c:pt idx="4">
                  <c:v>3.984300000000001E-2</c:v>
                </c:pt>
                <c:pt idx="5">
                  <c:v>3.9412999999999997E-2</c:v>
                </c:pt>
                <c:pt idx="6">
                  <c:v>3.9727999999999999E-2</c:v>
                </c:pt>
                <c:pt idx="7">
                  <c:v>4.135500000000001E-2</c:v>
                </c:pt>
                <c:pt idx="8">
                  <c:v>4.1017999999999999E-2</c:v>
                </c:pt>
                <c:pt idx="9">
                  <c:v>4.2030999999999992E-2</c:v>
                </c:pt>
                <c:pt idx="10">
                  <c:v>3.8938E-2</c:v>
                </c:pt>
                <c:pt idx="11">
                  <c:v>3.8219999999999997E-2</c:v>
                </c:pt>
                <c:pt idx="12">
                  <c:v>3.8769999999999992E-2</c:v>
                </c:pt>
                <c:pt idx="13">
                  <c:v>3.8364000000000009E-2</c:v>
                </c:pt>
                <c:pt idx="14">
                  <c:v>3.8983999999999991E-2</c:v>
                </c:pt>
                <c:pt idx="15">
                  <c:v>3.7198000000000002E-2</c:v>
                </c:pt>
                <c:pt idx="16">
                  <c:v>3.6466999999999999E-2</c:v>
                </c:pt>
                <c:pt idx="17">
                  <c:v>3.6429000000000003E-2</c:v>
                </c:pt>
                <c:pt idx="18">
                  <c:v>3.6572E-2</c:v>
                </c:pt>
                <c:pt idx="19">
                  <c:v>3.6554000000000003E-2</c:v>
                </c:pt>
                <c:pt idx="20">
                  <c:v>3.5278999999999998E-2</c:v>
                </c:pt>
                <c:pt idx="21">
                  <c:v>3.3994999999999997E-2</c:v>
                </c:pt>
                <c:pt idx="22">
                  <c:v>3.4070999999999997E-2</c:v>
                </c:pt>
                <c:pt idx="23">
                  <c:v>3.3906999999999993E-2</c:v>
                </c:pt>
                <c:pt idx="24">
                  <c:v>3.4304000000000001E-2</c:v>
                </c:pt>
                <c:pt idx="25">
                  <c:v>3.4773999999999999E-2</c:v>
                </c:pt>
                <c:pt idx="26">
                  <c:v>3.4823E-2</c:v>
                </c:pt>
                <c:pt idx="27">
                  <c:v>3.6308E-2</c:v>
                </c:pt>
                <c:pt idx="28">
                  <c:v>3.7891000000000008E-2</c:v>
                </c:pt>
                <c:pt idx="29">
                  <c:v>3.7360999999999991E-2</c:v>
                </c:pt>
                <c:pt idx="30">
                  <c:v>3.5702999999999999E-2</c:v>
                </c:pt>
                <c:pt idx="31">
                  <c:v>3.6215999999999998E-2</c:v>
                </c:pt>
                <c:pt idx="32">
                  <c:v>3.7159999999999992E-2</c:v>
                </c:pt>
                <c:pt idx="33">
                  <c:v>3.7192000000000003E-2</c:v>
                </c:pt>
                <c:pt idx="34">
                  <c:v>3.9600999999999997E-2</c:v>
                </c:pt>
                <c:pt idx="35">
                  <c:v>3.9303999999999999E-2</c:v>
                </c:pt>
                <c:pt idx="36">
                  <c:v>3.8051000000000001E-2</c:v>
                </c:pt>
                <c:pt idx="37">
                  <c:v>3.7576999999999999E-2</c:v>
                </c:pt>
                <c:pt idx="38">
                  <c:v>3.6692000000000002E-2</c:v>
                </c:pt>
                <c:pt idx="39">
                  <c:v>3.5126999999999999E-2</c:v>
                </c:pt>
                <c:pt idx="40">
                  <c:v>3.5536999999999999E-2</c:v>
                </c:pt>
                <c:pt idx="41">
                  <c:v>3.5307999999999999E-2</c:v>
                </c:pt>
                <c:pt idx="42">
                  <c:v>3.5694999999999991E-2</c:v>
                </c:pt>
                <c:pt idx="43">
                  <c:v>3.565200000000001E-2</c:v>
                </c:pt>
                <c:pt idx="44">
                  <c:v>3.515299999999999E-2</c:v>
                </c:pt>
                <c:pt idx="45">
                  <c:v>3.5587000000000001E-2</c:v>
                </c:pt>
                <c:pt idx="46">
                  <c:v>3.5514999999999998E-2</c:v>
                </c:pt>
                <c:pt idx="47">
                  <c:v>3.4643E-2</c:v>
                </c:pt>
                <c:pt idx="48">
                  <c:v>3.4028000000000003E-2</c:v>
                </c:pt>
                <c:pt idx="49">
                  <c:v>3.3884999999999992E-2</c:v>
                </c:pt>
                <c:pt idx="50">
                  <c:v>3.2479000000000008E-2</c:v>
                </c:pt>
                <c:pt idx="51">
                  <c:v>3.2102999999999993E-2</c:v>
                </c:pt>
                <c:pt idx="52">
                  <c:v>3.1092000000000009E-2</c:v>
                </c:pt>
                <c:pt idx="53">
                  <c:v>3.0783000000000001E-2</c:v>
                </c:pt>
                <c:pt idx="54">
                  <c:v>3.1109000000000008E-2</c:v>
                </c:pt>
                <c:pt idx="55">
                  <c:v>3.1767999999999991E-2</c:v>
                </c:pt>
                <c:pt idx="56">
                  <c:v>3.0977999999999992E-2</c:v>
                </c:pt>
                <c:pt idx="57">
                  <c:v>3.0852000000000008E-2</c:v>
                </c:pt>
                <c:pt idx="58">
                  <c:v>3.1746999999999997E-2</c:v>
                </c:pt>
                <c:pt idx="59">
                  <c:v>3.2055E-2</c:v>
                </c:pt>
                <c:pt idx="60">
                  <c:v>3.1744000000000001E-2</c:v>
                </c:pt>
                <c:pt idx="61">
                  <c:v>3.2516999999999997E-2</c:v>
                </c:pt>
                <c:pt idx="62">
                  <c:v>3.2008000000000002E-2</c:v>
                </c:pt>
                <c:pt idx="63">
                  <c:v>3.146800000000001E-2</c:v>
                </c:pt>
                <c:pt idx="64">
                  <c:v>3.1213999999999992E-2</c:v>
                </c:pt>
                <c:pt idx="65">
                  <c:v>3.1008000000000001E-2</c:v>
                </c:pt>
                <c:pt idx="66">
                  <c:v>3.0172999999999998E-2</c:v>
                </c:pt>
                <c:pt idx="67">
                  <c:v>3.0842999999999992E-2</c:v>
                </c:pt>
                <c:pt idx="68">
                  <c:v>3.0601000000000007E-2</c:v>
                </c:pt>
                <c:pt idx="69">
                  <c:v>3.1777999999999994E-2</c:v>
                </c:pt>
                <c:pt idx="70">
                  <c:v>3.2043000000000002E-2</c:v>
                </c:pt>
                <c:pt idx="71">
                  <c:v>3.1021000000000007E-2</c:v>
                </c:pt>
                <c:pt idx="72">
                  <c:v>3.192699999999999E-2</c:v>
                </c:pt>
                <c:pt idx="73">
                  <c:v>3.2261999999999999E-2</c:v>
                </c:pt>
                <c:pt idx="74">
                  <c:v>3.2918999999999997E-2</c:v>
                </c:pt>
                <c:pt idx="75">
                  <c:v>3.1993000000000001E-2</c:v>
                </c:pt>
                <c:pt idx="76">
                  <c:v>3.1828000000000002E-2</c:v>
                </c:pt>
                <c:pt idx="77">
                  <c:v>3.1132999999999991E-2</c:v>
                </c:pt>
                <c:pt idx="78">
                  <c:v>3.0904999999999998E-2</c:v>
                </c:pt>
                <c:pt idx="79">
                  <c:v>2.9326999999999999E-2</c:v>
                </c:pt>
                <c:pt idx="80">
                  <c:v>3.0809999999999994E-2</c:v>
                </c:pt>
                <c:pt idx="81">
                  <c:v>3.2332E-2</c:v>
                </c:pt>
                <c:pt idx="82">
                  <c:v>3.2586000000000011E-2</c:v>
                </c:pt>
                <c:pt idx="83">
                  <c:v>3.2588999999999993E-2</c:v>
                </c:pt>
                <c:pt idx="84">
                  <c:v>3.2639000000000008E-2</c:v>
                </c:pt>
                <c:pt idx="85">
                  <c:v>3.3127999999999998E-2</c:v>
                </c:pt>
                <c:pt idx="86">
                  <c:v>3.3016999999999998E-2</c:v>
                </c:pt>
                <c:pt idx="87">
                  <c:v>3.3323999999999999E-2</c:v>
                </c:pt>
                <c:pt idx="88">
                  <c:v>3.3944000000000009E-2</c:v>
                </c:pt>
                <c:pt idx="89">
                  <c:v>3.3733999999999993E-2</c:v>
                </c:pt>
                <c:pt idx="90">
                  <c:v>3.4141999999999999E-2</c:v>
                </c:pt>
                <c:pt idx="91">
                  <c:v>3.3307999999999997E-2</c:v>
                </c:pt>
                <c:pt idx="92">
                  <c:v>3.3830999999999993E-2</c:v>
                </c:pt>
                <c:pt idx="93">
                  <c:v>3.3524999999999999E-2</c:v>
                </c:pt>
                <c:pt idx="94">
                  <c:v>3.4478000000000002E-2</c:v>
                </c:pt>
                <c:pt idx="95">
                  <c:v>3.4538000000000006E-2</c:v>
                </c:pt>
                <c:pt idx="96">
                  <c:v>3.4630000000000001E-2</c:v>
                </c:pt>
                <c:pt idx="97">
                  <c:v>3.4151000000000001E-2</c:v>
                </c:pt>
                <c:pt idx="98">
                  <c:v>3.4298000000000002E-2</c:v>
                </c:pt>
                <c:pt idx="99">
                  <c:v>3.3049000000000002E-2</c:v>
                </c:pt>
                <c:pt idx="100">
                  <c:v>3.3154000000000003E-2</c:v>
                </c:pt>
                <c:pt idx="101">
                  <c:v>3.2606999999999997E-2</c:v>
                </c:pt>
                <c:pt idx="102">
                  <c:v>3.3917000000000003E-2</c:v>
                </c:pt>
                <c:pt idx="103">
                  <c:v>3.4065000000000005E-2</c:v>
                </c:pt>
                <c:pt idx="104">
                  <c:v>3.3751000000000003E-2</c:v>
                </c:pt>
                <c:pt idx="105">
                  <c:v>3.6643000000000002E-2</c:v>
                </c:pt>
                <c:pt idx="106">
                  <c:v>3.7604999999999993E-2</c:v>
                </c:pt>
                <c:pt idx="107">
                  <c:v>3.8612E-2</c:v>
                </c:pt>
                <c:pt idx="108">
                  <c:v>4.0502000000000003E-2</c:v>
                </c:pt>
                <c:pt idx="109">
                  <c:v>3.925E-2</c:v>
                </c:pt>
                <c:pt idx="110">
                  <c:v>3.7590999999999992E-2</c:v>
                </c:pt>
                <c:pt idx="111">
                  <c:v>3.6449000000000009E-2</c:v>
                </c:pt>
                <c:pt idx="112">
                  <c:v>3.5971999999999997E-2</c:v>
                </c:pt>
                <c:pt idx="113">
                  <c:v>3.408400000000001E-2</c:v>
                </c:pt>
                <c:pt idx="114">
                  <c:v>3.3411000000000003E-2</c:v>
                </c:pt>
                <c:pt idx="115">
                  <c:v>3.3600999999999999E-2</c:v>
                </c:pt>
                <c:pt idx="116">
                  <c:v>3.4569000000000009E-2</c:v>
                </c:pt>
                <c:pt idx="117">
                  <c:v>3.4174999999999997E-2</c:v>
                </c:pt>
                <c:pt idx="118">
                  <c:v>3.5971000000000003E-2</c:v>
                </c:pt>
                <c:pt idx="119">
                  <c:v>3.5686000000000002E-2</c:v>
                </c:pt>
                <c:pt idx="120">
                  <c:v>3.4762000000000001E-2</c:v>
                </c:pt>
                <c:pt idx="121">
                  <c:v>3.6250999999999999E-2</c:v>
                </c:pt>
                <c:pt idx="122">
                  <c:v>3.6434000000000001E-2</c:v>
                </c:pt>
                <c:pt idx="123">
                  <c:v>3.6360000000000003E-2</c:v>
                </c:pt>
                <c:pt idx="124">
                  <c:v>3.7732000000000002E-2</c:v>
                </c:pt>
                <c:pt idx="125">
                  <c:v>3.9009000000000009E-2</c:v>
                </c:pt>
                <c:pt idx="126">
                  <c:v>4.0417000000000002E-2</c:v>
                </c:pt>
                <c:pt idx="127">
                  <c:v>4.031400000000001E-2</c:v>
                </c:pt>
                <c:pt idx="128">
                  <c:v>4.2890999999999999E-2</c:v>
                </c:pt>
                <c:pt idx="129">
                  <c:v>4.3805999999999998E-2</c:v>
                </c:pt>
                <c:pt idx="130">
                  <c:v>4.3490000000000001E-2</c:v>
                </c:pt>
                <c:pt idx="131">
                  <c:v>4.4427999999999995E-2</c:v>
                </c:pt>
                <c:pt idx="132">
                  <c:v>4.5359999999999998E-2</c:v>
                </c:pt>
                <c:pt idx="133">
                  <c:v>4.264699999999999E-2</c:v>
                </c:pt>
                <c:pt idx="134">
                  <c:v>4.8211999999999998E-2</c:v>
                </c:pt>
                <c:pt idx="135">
                  <c:v>4.9997999999999994E-2</c:v>
                </c:pt>
                <c:pt idx="136">
                  <c:v>5.0256000000000002E-2</c:v>
                </c:pt>
                <c:pt idx="137">
                  <c:v>5.1805000000000011E-2</c:v>
                </c:pt>
                <c:pt idx="138">
                  <c:v>5.2428000000000009E-2</c:v>
                </c:pt>
                <c:pt idx="139">
                  <c:v>5.761199999999999E-2</c:v>
                </c:pt>
                <c:pt idx="140">
                  <c:v>6.0664999999999983E-2</c:v>
                </c:pt>
                <c:pt idx="141">
                  <c:v>6.0826999999999999E-2</c:v>
                </c:pt>
                <c:pt idx="142">
                  <c:v>6.4212000000000005E-2</c:v>
                </c:pt>
                <c:pt idx="143">
                  <c:v>6.7327999999999999E-2</c:v>
                </c:pt>
                <c:pt idx="144">
                  <c:v>6.6978999999999997E-2</c:v>
                </c:pt>
                <c:pt idx="145">
                  <c:v>6.8938999999999986E-2</c:v>
                </c:pt>
                <c:pt idx="146">
                  <c:v>7.1524000000000018E-2</c:v>
                </c:pt>
                <c:pt idx="147">
                  <c:v>7.0622000000000018E-2</c:v>
                </c:pt>
                <c:pt idx="148">
                  <c:v>7.352199999999999E-2</c:v>
                </c:pt>
                <c:pt idx="149">
                  <c:v>7.7096999999999985E-2</c:v>
                </c:pt>
                <c:pt idx="150">
                  <c:v>8.0624000000000001E-2</c:v>
                </c:pt>
                <c:pt idx="151">
                  <c:v>8.3214999999999997E-2</c:v>
                </c:pt>
                <c:pt idx="152">
                  <c:v>8.7894000000000014E-2</c:v>
                </c:pt>
                <c:pt idx="153">
                  <c:v>8.7401999999999994E-2</c:v>
                </c:pt>
                <c:pt idx="154">
                  <c:v>9.4960000000000017E-2</c:v>
                </c:pt>
                <c:pt idx="155">
                  <c:v>9.1115000000000002E-2</c:v>
                </c:pt>
                <c:pt idx="156">
                  <c:v>9.0508000000000019E-2</c:v>
                </c:pt>
                <c:pt idx="157">
                  <c:v>9.6736000000000003E-2</c:v>
                </c:pt>
                <c:pt idx="158">
                  <c:v>9.8091999999999999E-2</c:v>
                </c:pt>
                <c:pt idx="159">
                  <c:v>0.102766</c:v>
                </c:pt>
                <c:pt idx="160">
                  <c:v>0.11156900000000002</c:v>
                </c:pt>
                <c:pt idx="161">
                  <c:v>0.11204300000000002</c:v>
                </c:pt>
                <c:pt idx="162">
                  <c:v>0.118116</c:v>
                </c:pt>
                <c:pt idx="163">
                  <c:v>0.12266900000000001</c:v>
                </c:pt>
                <c:pt idx="164">
                  <c:v>0.12662799999999999</c:v>
                </c:pt>
                <c:pt idx="165">
                  <c:v>0.13166399999999998</c:v>
                </c:pt>
                <c:pt idx="166">
                  <c:v>0.12794499999999998</c:v>
                </c:pt>
                <c:pt idx="167">
                  <c:v>0.140926</c:v>
                </c:pt>
                <c:pt idx="168">
                  <c:v>0.14960599999999999</c:v>
                </c:pt>
                <c:pt idx="169">
                  <c:v>0.15365599999999996</c:v>
                </c:pt>
                <c:pt idx="170">
                  <c:v>0.16932999999999995</c:v>
                </c:pt>
                <c:pt idx="171">
                  <c:v>0.1777</c:v>
                </c:pt>
                <c:pt idx="172">
                  <c:v>0.18959100000000004</c:v>
                </c:pt>
                <c:pt idx="173">
                  <c:v>0.19270300000000004</c:v>
                </c:pt>
                <c:pt idx="174">
                  <c:v>0.20855000000000001</c:v>
                </c:pt>
                <c:pt idx="175">
                  <c:v>0.21589500000000003</c:v>
                </c:pt>
                <c:pt idx="176">
                  <c:v>0.20936300000000005</c:v>
                </c:pt>
                <c:pt idx="177">
                  <c:v>0.22698999999999997</c:v>
                </c:pt>
                <c:pt idx="178">
                  <c:v>0.23707799999999996</c:v>
                </c:pt>
                <c:pt idx="179">
                  <c:v>0.23692600000000005</c:v>
                </c:pt>
                <c:pt idx="180">
                  <c:v>0.229377</c:v>
                </c:pt>
                <c:pt idx="181">
                  <c:v>0.24035699999999996</c:v>
                </c:pt>
                <c:pt idx="182">
                  <c:v>0.29220600000000008</c:v>
                </c:pt>
                <c:pt idx="183">
                  <c:v>0.295539</c:v>
                </c:pt>
                <c:pt idx="184">
                  <c:v>0.29777500000000007</c:v>
                </c:pt>
                <c:pt idx="185">
                  <c:v>0.29944900000000008</c:v>
                </c:pt>
                <c:pt idx="186">
                  <c:v>0.30099500000000001</c:v>
                </c:pt>
                <c:pt idx="187">
                  <c:v>0.30292799999999992</c:v>
                </c:pt>
              </c:numCache>
            </c:numRef>
          </c:val>
        </c:ser>
        <c:ser>
          <c:idx val="8"/>
          <c:order val="11"/>
          <c:tx>
            <c:strRef>
              <c:f>data!$J$1</c:f>
              <c:strCache>
                <c:ptCount val="1"/>
                <c:pt idx="0">
                  <c:v>Bonespring (TX &amp; NM Permian)</c:v>
                </c:pt>
              </c:strCache>
            </c:strRef>
          </c:tx>
          <c:spPr>
            <a:solidFill>
              <a:schemeClr val="accent2">
                <a:lumMod val="75000"/>
              </a:schemeClr>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data!$J$2:$J$189</c:f>
              <c:numCache>
                <c:formatCode>General</c:formatCode>
                <c:ptCount val="188"/>
                <c:pt idx="0">
                  <c:v>9.3749999999999997E-3</c:v>
                </c:pt>
                <c:pt idx="1">
                  <c:v>9.1660000000000005E-3</c:v>
                </c:pt>
                <c:pt idx="2">
                  <c:v>9.0159999999999997E-3</c:v>
                </c:pt>
                <c:pt idx="3">
                  <c:v>9.9360000000000004E-3</c:v>
                </c:pt>
                <c:pt idx="4">
                  <c:v>9.4590000000000021E-3</c:v>
                </c:pt>
                <c:pt idx="5">
                  <c:v>9.1760000000000001E-3</c:v>
                </c:pt>
                <c:pt idx="6">
                  <c:v>9.7820000000000008E-3</c:v>
                </c:pt>
                <c:pt idx="7">
                  <c:v>9.2010000000000008E-3</c:v>
                </c:pt>
                <c:pt idx="8">
                  <c:v>8.9529999999999992E-3</c:v>
                </c:pt>
                <c:pt idx="9">
                  <c:v>9.5940000000000001E-3</c:v>
                </c:pt>
                <c:pt idx="10">
                  <c:v>9.4039999999999992E-3</c:v>
                </c:pt>
                <c:pt idx="11">
                  <c:v>9.5429999999999994E-3</c:v>
                </c:pt>
                <c:pt idx="12">
                  <c:v>9.4020000000000006E-3</c:v>
                </c:pt>
                <c:pt idx="13">
                  <c:v>9.4050000000000002E-3</c:v>
                </c:pt>
                <c:pt idx="14">
                  <c:v>9.2519999999999981E-3</c:v>
                </c:pt>
                <c:pt idx="15">
                  <c:v>9.6939999999999995E-3</c:v>
                </c:pt>
                <c:pt idx="16">
                  <c:v>9.5650000000000006E-3</c:v>
                </c:pt>
                <c:pt idx="17">
                  <c:v>9.2370000000000004E-3</c:v>
                </c:pt>
                <c:pt idx="18">
                  <c:v>9.3509999999999999E-3</c:v>
                </c:pt>
                <c:pt idx="19">
                  <c:v>1.0019E-2</c:v>
                </c:pt>
                <c:pt idx="20">
                  <c:v>1.0115000000000001E-2</c:v>
                </c:pt>
                <c:pt idx="21">
                  <c:v>9.7459999999999977E-3</c:v>
                </c:pt>
                <c:pt idx="22">
                  <c:v>9.2510000000000023E-3</c:v>
                </c:pt>
                <c:pt idx="23">
                  <c:v>9.0430000000000007E-3</c:v>
                </c:pt>
                <c:pt idx="24">
                  <c:v>8.9099999999999995E-3</c:v>
                </c:pt>
                <c:pt idx="25">
                  <c:v>8.9820000000000004E-3</c:v>
                </c:pt>
                <c:pt idx="26">
                  <c:v>8.6409999999999976E-3</c:v>
                </c:pt>
                <c:pt idx="27">
                  <c:v>8.9890000000000005E-3</c:v>
                </c:pt>
                <c:pt idx="28">
                  <c:v>8.6429999999999996E-3</c:v>
                </c:pt>
                <c:pt idx="29">
                  <c:v>8.3250000000000008E-3</c:v>
                </c:pt>
                <c:pt idx="30">
                  <c:v>8.1519999999999978E-3</c:v>
                </c:pt>
                <c:pt idx="31">
                  <c:v>7.7899999999999983E-3</c:v>
                </c:pt>
                <c:pt idx="32">
                  <c:v>8.1569999999999976E-3</c:v>
                </c:pt>
                <c:pt idx="33">
                  <c:v>8.0560000000000007E-3</c:v>
                </c:pt>
                <c:pt idx="34">
                  <c:v>8.097E-3</c:v>
                </c:pt>
                <c:pt idx="35">
                  <c:v>7.5940000000000018E-3</c:v>
                </c:pt>
                <c:pt idx="36">
                  <c:v>7.5310000000000004E-3</c:v>
                </c:pt>
                <c:pt idx="37">
                  <c:v>7.5550000000000018E-3</c:v>
                </c:pt>
                <c:pt idx="38">
                  <c:v>8.0059999999999992E-3</c:v>
                </c:pt>
                <c:pt idx="39">
                  <c:v>8.9999999999999993E-3</c:v>
                </c:pt>
                <c:pt idx="40">
                  <c:v>8.5819999999999994E-3</c:v>
                </c:pt>
                <c:pt idx="41">
                  <c:v>8.6870000000000003E-3</c:v>
                </c:pt>
                <c:pt idx="42">
                  <c:v>9.1219999999999999E-3</c:v>
                </c:pt>
                <c:pt idx="43">
                  <c:v>8.7330000000000012E-3</c:v>
                </c:pt>
                <c:pt idx="44">
                  <c:v>8.796E-3</c:v>
                </c:pt>
                <c:pt idx="45">
                  <c:v>9.2829999999999996E-3</c:v>
                </c:pt>
                <c:pt idx="46">
                  <c:v>1.0217E-2</c:v>
                </c:pt>
                <c:pt idx="47">
                  <c:v>9.2840000000000006E-3</c:v>
                </c:pt>
                <c:pt idx="48">
                  <c:v>9.7820000000000008E-3</c:v>
                </c:pt>
                <c:pt idx="49">
                  <c:v>9.5270000000000007E-3</c:v>
                </c:pt>
                <c:pt idx="50">
                  <c:v>9.5139999999999982E-3</c:v>
                </c:pt>
                <c:pt idx="51">
                  <c:v>9.7890000000000008E-3</c:v>
                </c:pt>
                <c:pt idx="52">
                  <c:v>9.9760000000000005E-3</c:v>
                </c:pt>
                <c:pt idx="53">
                  <c:v>9.7360000000000016E-3</c:v>
                </c:pt>
                <c:pt idx="54">
                  <c:v>9.6589999999999992E-3</c:v>
                </c:pt>
                <c:pt idx="55">
                  <c:v>9.6729999999999993E-3</c:v>
                </c:pt>
                <c:pt idx="56">
                  <c:v>9.4310000000000001E-3</c:v>
                </c:pt>
                <c:pt idx="57">
                  <c:v>1.0088E-2</c:v>
                </c:pt>
                <c:pt idx="58">
                  <c:v>9.981000000000002E-3</c:v>
                </c:pt>
                <c:pt idx="59">
                  <c:v>9.3380000000000008E-3</c:v>
                </c:pt>
                <c:pt idx="60">
                  <c:v>9.1160000000000008E-3</c:v>
                </c:pt>
                <c:pt idx="61">
                  <c:v>9.0969999999999992E-3</c:v>
                </c:pt>
                <c:pt idx="62">
                  <c:v>9.0609999999999996E-3</c:v>
                </c:pt>
                <c:pt idx="63">
                  <c:v>9.411000000000001E-3</c:v>
                </c:pt>
                <c:pt idx="64">
                  <c:v>9.2750000000000003E-3</c:v>
                </c:pt>
                <c:pt idx="65">
                  <c:v>9.3139999999999994E-3</c:v>
                </c:pt>
                <c:pt idx="66">
                  <c:v>8.763E-3</c:v>
                </c:pt>
                <c:pt idx="67">
                  <c:v>8.8610000000000008E-3</c:v>
                </c:pt>
                <c:pt idx="68">
                  <c:v>8.9820000000000004E-3</c:v>
                </c:pt>
                <c:pt idx="69">
                  <c:v>9.4870000000000024E-3</c:v>
                </c:pt>
                <c:pt idx="70">
                  <c:v>9.2809999999999993E-3</c:v>
                </c:pt>
                <c:pt idx="71">
                  <c:v>9.3999999999999986E-3</c:v>
                </c:pt>
                <c:pt idx="72">
                  <c:v>9.4640000000000002E-3</c:v>
                </c:pt>
                <c:pt idx="73">
                  <c:v>9.2849999999999999E-3</c:v>
                </c:pt>
                <c:pt idx="74">
                  <c:v>9.2800000000000001E-3</c:v>
                </c:pt>
                <c:pt idx="75">
                  <c:v>9.5999999999999992E-3</c:v>
                </c:pt>
                <c:pt idx="76">
                  <c:v>9.4579999999999994E-3</c:v>
                </c:pt>
                <c:pt idx="77">
                  <c:v>9.6380000000000007E-3</c:v>
                </c:pt>
                <c:pt idx="78">
                  <c:v>9.5230000000000019E-3</c:v>
                </c:pt>
                <c:pt idx="79">
                  <c:v>9.6269999999999984E-3</c:v>
                </c:pt>
                <c:pt idx="80">
                  <c:v>1.0137E-2</c:v>
                </c:pt>
                <c:pt idx="81">
                  <c:v>9.9579999999999998E-3</c:v>
                </c:pt>
                <c:pt idx="82">
                  <c:v>1.0902E-2</c:v>
                </c:pt>
                <c:pt idx="83">
                  <c:v>1.0378E-2</c:v>
                </c:pt>
                <c:pt idx="84">
                  <c:v>1.0286999999999998E-2</c:v>
                </c:pt>
                <c:pt idx="85">
                  <c:v>1.1431999999999999E-2</c:v>
                </c:pt>
                <c:pt idx="86">
                  <c:v>1.1492000000000002E-2</c:v>
                </c:pt>
                <c:pt idx="87">
                  <c:v>1.1305999999999998E-2</c:v>
                </c:pt>
                <c:pt idx="88">
                  <c:v>1.1525000000000001E-2</c:v>
                </c:pt>
                <c:pt idx="89">
                  <c:v>1.1095000000000002E-2</c:v>
                </c:pt>
                <c:pt idx="90">
                  <c:v>1.2036999999999997E-2</c:v>
                </c:pt>
                <c:pt idx="91">
                  <c:v>1.2798E-2</c:v>
                </c:pt>
                <c:pt idx="92">
                  <c:v>1.2244E-2</c:v>
                </c:pt>
                <c:pt idx="93">
                  <c:v>1.2373999999999998E-2</c:v>
                </c:pt>
                <c:pt idx="94">
                  <c:v>1.2353000000000003E-2</c:v>
                </c:pt>
                <c:pt idx="95">
                  <c:v>1.3103E-2</c:v>
                </c:pt>
                <c:pt idx="96">
                  <c:v>1.2641999999999999E-2</c:v>
                </c:pt>
                <c:pt idx="97">
                  <c:v>1.3094E-2</c:v>
                </c:pt>
                <c:pt idx="98">
                  <c:v>1.3722000000000002E-2</c:v>
                </c:pt>
                <c:pt idx="99">
                  <c:v>1.3253999999999998E-2</c:v>
                </c:pt>
                <c:pt idx="100">
                  <c:v>1.2552000000000002E-2</c:v>
                </c:pt>
                <c:pt idx="101">
                  <c:v>1.2718000000000002E-2</c:v>
                </c:pt>
                <c:pt idx="102">
                  <c:v>1.3339E-2</c:v>
                </c:pt>
                <c:pt idx="103">
                  <c:v>1.2949E-2</c:v>
                </c:pt>
                <c:pt idx="104">
                  <c:v>1.2900999999999999E-2</c:v>
                </c:pt>
                <c:pt idx="105">
                  <c:v>1.4163E-2</c:v>
                </c:pt>
                <c:pt idx="106">
                  <c:v>1.4563999999999995E-2</c:v>
                </c:pt>
                <c:pt idx="107">
                  <c:v>1.4881999999999996E-2</c:v>
                </c:pt>
                <c:pt idx="108">
                  <c:v>1.5838999999999995E-2</c:v>
                </c:pt>
                <c:pt idx="109">
                  <c:v>1.4951000000000001E-2</c:v>
                </c:pt>
                <c:pt idx="110">
                  <c:v>1.5990999999999998E-2</c:v>
                </c:pt>
                <c:pt idx="111">
                  <c:v>1.5265000000000001E-2</c:v>
                </c:pt>
                <c:pt idx="112">
                  <c:v>1.5344E-2</c:v>
                </c:pt>
                <c:pt idx="113">
                  <c:v>1.4602E-2</c:v>
                </c:pt>
                <c:pt idx="114">
                  <c:v>1.4778999999999995E-2</c:v>
                </c:pt>
                <c:pt idx="115">
                  <c:v>1.5325999999999999E-2</c:v>
                </c:pt>
                <c:pt idx="116">
                  <c:v>1.4460000000000004E-2</c:v>
                </c:pt>
                <c:pt idx="117">
                  <c:v>1.4563999999999995E-2</c:v>
                </c:pt>
                <c:pt idx="118">
                  <c:v>1.6129000000000001E-2</c:v>
                </c:pt>
                <c:pt idx="119">
                  <c:v>1.6298000000000003E-2</c:v>
                </c:pt>
                <c:pt idx="120">
                  <c:v>1.7559999999999999E-2</c:v>
                </c:pt>
                <c:pt idx="121">
                  <c:v>1.8710999999999998E-2</c:v>
                </c:pt>
                <c:pt idx="122">
                  <c:v>1.9089999999999996E-2</c:v>
                </c:pt>
                <c:pt idx="123">
                  <c:v>1.9240000000000004E-2</c:v>
                </c:pt>
                <c:pt idx="124">
                  <c:v>2.0268999999999999E-2</c:v>
                </c:pt>
                <c:pt idx="125">
                  <c:v>1.9287999999999996E-2</c:v>
                </c:pt>
                <c:pt idx="126">
                  <c:v>2.0188000000000001E-2</c:v>
                </c:pt>
                <c:pt idx="127">
                  <c:v>2.1680000000000001E-2</c:v>
                </c:pt>
                <c:pt idx="128">
                  <c:v>2.3117999999999996E-2</c:v>
                </c:pt>
                <c:pt idx="129">
                  <c:v>2.5905999999999995E-2</c:v>
                </c:pt>
                <c:pt idx="130">
                  <c:v>2.7026999999999999E-2</c:v>
                </c:pt>
                <c:pt idx="131">
                  <c:v>2.3952000000000001E-2</c:v>
                </c:pt>
                <c:pt idx="132">
                  <c:v>2.6044999999999999E-2</c:v>
                </c:pt>
                <c:pt idx="133">
                  <c:v>2.3642E-2</c:v>
                </c:pt>
                <c:pt idx="134">
                  <c:v>2.9250000000000009E-2</c:v>
                </c:pt>
                <c:pt idx="135">
                  <c:v>2.8937999999999992E-2</c:v>
                </c:pt>
                <c:pt idx="136">
                  <c:v>2.9544000000000008E-2</c:v>
                </c:pt>
                <c:pt idx="137">
                  <c:v>3.4070999999999997E-2</c:v>
                </c:pt>
                <c:pt idx="138">
                  <c:v>3.5109000000000008E-2</c:v>
                </c:pt>
                <c:pt idx="139">
                  <c:v>3.853800000000001E-2</c:v>
                </c:pt>
                <c:pt idx="140">
                  <c:v>3.9128999999999997E-2</c:v>
                </c:pt>
                <c:pt idx="141">
                  <c:v>3.9662999999999997E-2</c:v>
                </c:pt>
                <c:pt idx="142">
                  <c:v>4.6775000000000011E-2</c:v>
                </c:pt>
                <c:pt idx="143">
                  <c:v>4.650399999999999E-2</c:v>
                </c:pt>
                <c:pt idx="144">
                  <c:v>5.0070999999999991E-2</c:v>
                </c:pt>
                <c:pt idx="145">
                  <c:v>5.3351999999999997E-2</c:v>
                </c:pt>
                <c:pt idx="146">
                  <c:v>5.7164E-2</c:v>
                </c:pt>
                <c:pt idx="147">
                  <c:v>6.3340999999999981E-2</c:v>
                </c:pt>
                <c:pt idx="148">
                  <c:v>6.5903000000000017E-2</c:v>
                </c:pt>
                <c:pt idx="149">
                  <c:v>6.6770999999999997E-2</c:v>
                </c:pt>
                <c:pt idx="150">
                  <c:v>7.3327000000000003E-2</c:v>
                </c:pt>
                <c:pt idx="151">
                  <c:v>7.6606999999999981E-2</c:v>
                </c:pt>
                <c:pt idx="152">
                  <c:v>8.0361000000000016E-2</c:v>
                </c:pt>
                <c:pt idx="153">
                  <c:v>8.2992999999999997E-2</c:v>
                </c:pt>
                <c:pt idx="154">
                  <c:v>8.8416999999999996E-2</c:v>
                </c:pt>
                <c:pt idx="155">
                  <c:v>9.0656E-2</c:v>
                </c:pt>
                <c:pt idx="156">
                  <c:v>9.1019000000000017E-2</c:v>
                </c:pt>
                <c:pt idx="157">
                  <c:v>9.3465000000000006E-2</c:v>
                </c:pt>
                <c:pt idx="158">
                  <c:v>9.8801E-2</c:v>
                </c:pt>
                <c:pt idx="159">
                  <c:v>0.11290500000000002</c:v>
                </c:pt>
                <c:pt idx="160">
                  <c:v>0.12056500000000001</c:v>
                </c:pt>
                <c:pt idx="161">
                  <c:v>0.12265900000000002</c:v>
                </c:pt>
                <c:pt idx="162">
                  <c:v>0.122445</c:v>
                </c:pt>
                <c:pt idx="163">
                  <c:v>0.13325400000000001</c:v>
                </c:pt>
                <c:pt idx="164">
                  <c:v>0.140655</c:v>
                </c:pt>
                <c:pt idx="165">
                  <c:v>0.14136399999999999</c:v>
                </c:pt>
                <c:pt idx="166">
                  <c:v>0.135515</c:v>
                </c:pt>
                <c:pt idx="167">
                  <c:v>0.14431899999999995</c:v>
                </c:pt>
                <c:pt idx="168">
                  <c:v>0.15296799999999999</c:v>
                </c:pt>
                <c:pt idx="169">
                  <c:v>0.16578499999999996</c:v>
                </c:pt>
                <c:pt idx="170">
                  <c:v>0.17137500000000003</c:v>
                </c:pt>
                <c:pt idx="171">
                  <c:v>0.17763399999999996</c:v>
                </c:pt>
                <c:pt idx="172">
                  <c:v>0.18242000000000003</c:v>
                </c:pt>
                <c:pt idx="173">
                  <c:v>0.18756700000000001</c:v>
                </c:pt>
                <c:pt idx="174">
                  <c:v>0.199235</c:v>
                </c:pt>
                <c:pt idx="175">
                  <c:v>0.2016</c:v>
                </c:pt>
                <c:pt idx="176">
                  <c:v>0.18745999999999999</c:v>
                </c:pt>
                <c:pt idx="177">
                  <c:v>0.21537399999999995</c:v>
                </c:pt>
                <c:pt idx="178">
                  <c:v>0.22203600000000004</c:v>
                </c:pt>
                <c:pt idx="179">
                  <c:v>0.220165</c:v>
                </c:pt>
                <c:pt idx="180">
                  <c:v>0.21024000000000001</c:v>
                </c:pt>
                <c:pt idx="181">
                  <c:v>0.23264099999999999</c:v>
                </c:pt>
                <c:pt idx="182">
                  <c:v>0.26737799999999995</c:v>
                </c:pt>
                <c:pt idx="183">
                  <c:v>0.27042799999999995</c:v>
                </c:pt>
                <c:pt idx="184">
                  <c:v>0.27247399999999999</c:v>
                </c:pt>
                <c:pt idx="185">
                  <c:v>0.274005</c:v>
                </c:pt>
                <c:pt idx="186">
                  <c:v>0.27542000000000005</c:v>
                </c:pt>
                <c:pt idx="187">
                  <c:v>0.27718899999999996</c:v>
                </c:pt>
              </c:numCache>
            </c:numRef>
          </c:val>
        </c:ser>
        <c:ser>
          <c:idx val="9"/>
          <c:order val="12"/>
          <c:tx>
            <c:strRef>
              <c:f>data!$K$1</c:f>
              <c:strCache>
                <c:ptCount val="1"/>
                <c:pt idx="0">
                  <c:v>Spraberry (TX &amp; NM Permian)</c:v>
                </c:pt>
              </c:strCache>
            </c:strRef>
          </c:tx>
          <c:spPr>
            <a:solidFill>
              <a:schemeClr val="accent6">
                <a:lumMod val="75000"/>
              </a:schemeClr>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data!$K$2:$K$189</c:f>
              <c:numCache>
                <c:formatCode>General</c:formatCode>
                <c:ptCount val="188"/>
                <c:pt idx="0">
                  <c:v>7.6869000000000021E-2</c:v>
                </c:pt>
                <c:pt idx="1">
                  <c:v>7.7017000000000002E-2</c:v>
                </c:pt>
                <c:pt idx="2">
                  <c:v>7.5275999999999996E-2</c:v>
                </c:pt>
                <c:pt idx="3">
                  <c:v>7.5452000000000005E-2</c:v>
                </c:pt>
                <c:pt idx="4">
                  <c:v>7.4331999999999981E-2</c:v>
                </c:pt>
                <c:pt idx="5">
                  <c:v>7.3622000000000021E-2</c:v>
                </c:pt>
                <c:pt idx="6">
                  <c:v>7.2390999999999983E-2</c:v>
                </c:pt>
                <c:pt idx="7">
                  <c:v>7.2839000000000001E-2</c:v>
                </c:pt>
                <c:pt idx="8">
                  <c:v>7.3846999999999982E-2</c:v>
                </c:pt>
                <c:pt idx="9">
                  <c:v>7.5396000000000019E-2</c:v>
                </c:pt>
                <c:pt idx="10">
                  <c:v>7.5927999999999995E-2</c:v>
                </c:pt>
                <c:pt idx="11">
                  <c:v>7.5138999999999997E-2</c:v>
                </c:pt>
                <c:pt idx="12">
                  <c:v>7.7692999999999998E-2</c:v>
                </c:pt>
                <c:pt idx="13">
                  <c:v>7.6328999999999994E-2</c:v>
                </c:pt>
                <c:pt idx="14">
                  <c:v>7.6464000000000004E-2</c:v>
                </c:pt>
                <c:pt idx="15">
                  <c:v>7.4702000000000005E-2</c:v>
                </c:pt>
                <c:pt idx="16">
                  <c:v>7.4682999999999999E-2</c:v>
                </c:pt>
                <c:pt idx="17">
                  <c:v>7.4483999999999995E-2</c:v>
                </c:pt>
                <c:pt idx="18">
                  <c:v>7.3932999999999999E-2</c:v>
                </c:pt>
                <c:pt idx="19">
                  <c:v>7.4189000000000019E-2</c:v>
                </c:pt>
                <c:pt idx="20">
                  <c:v>7.418000000000001E-2</c:v>
                </c:pt>
                <c:pt idx="21">
                  <c:v>7.4879000000000001E-2</c:v>
                </c:pt>
                <c:pt idx="22">
                  <c:v>7.3918999999999999E-2</c:v>
                </c:pt>
                <c:pt idx="23">
                  <c:v>7.5000999999999998E-2</c:v>
                </c:pt>
                <c:pt idx="24">
                  <c:v>7.5081999999999982E-2</c:v>
                </c:pt>
                <c:pt idx="25">
                  <c:v>7.4340000000000017E-2</c:v>
                </c:pt>
                <c:pt idx="26">
                  <c:v>7.3640999999999998E-2</c:v>
                </c:pt>
                <c:pt idx="27">
                  <c:v>7.2496000000000005E-2</c:v>
                </c:pt>
                <c:pt idx="28">
                  <c:v>7.1903999999999982E-2</c:v>
                </c:pt>
                <c:pt idx="29">
                  <c:v>6.9708999999999993E-2</c:v>
                </c:pt>
                <c:pt idx="30">
                  <c:v>6.8995000000000001E-2</c:v>
                </c:pt>
                <c:pt idx="31">
                  <c:v>6.8485000000000004E-2</c:v>
                </c:pt>
                <c:pt idx="32">
                  <c:v>6.9006999999999985E-2</c:v>
                </c:pt>
                <c:pt idx="33">
                  <c:v>6.9346000000000005E-2</c:v>
                </c:pt>
                <c:pt idx="34">
                  <c:v>7.0307999999999995E-2</c:v>
                </c:pt>
                <c:pt idx="35">
                  <c:v>7.0529999999999982E-2</c:v>
                </c:pt>
                <c:pt idx="36">
                  <c:v>7.1511000000000019E-2</c:v>
                </c:pt>
                <c:pt idx="37">
                  <c:v>7.1944999999999981E-2</c:v>
                </c:pt>
                <c:pt idx="38">
                  <c:v>7.1855000000000016E-2</c:v>
                </c:pt>
                <c:pt idx="39">
                  <c:v>7.1278999999999995E-2</c:v>
                </c:pt>
                <c:pt idx="40">
                  <c:v>6.9788000000000017E-2</c:v>
                </c:pt>
                <c:pt idx="41">
                  <c:v>6.9374000000000005E-2</c:v>
                </c:pt>
                <c:pt idx="42">
                  <c:v>7.0071999999999995E-2</c:v>
                </c:pt>
                <c:pt idx="43">
                  <c:v>6.988800000000002E-2</c:v>
                </c:pt>
                <c:pt idx="44">
                  <c:v>7.1262000000000006E-2</c:v>
                </c:pt>
                <c:pt idx="45">
                  <c:v>7.1873000000000006E-2</c:v>
                </c:pt>
                <c:pt idx="46">
                  <c:v>7.3215000000000016E-2</c:v>
                </c:pt>
                <c:pt idx="47">
                  <c:v>7.3995000000000019E-2</c:v>
                </c:pt>
                <c:pt idx="48">
                  <c:v>7.2592000000000004E-2</c:v>
                </c:pt>
                <c:pt idx="49">
                  <c:v>7.2195999999999996E-2</c:v>
                </c:pt>
                <c:pt idx="50">
                  <c:v>7.1369000000000002E-2</c:v>
                </c:pt>
                <c:pt idx="51">
                  <c:v>7.1720999999999993E-2</c:v>
                </c:pt>
                <c:pt idx="52">
                  <c:v>7.1421999999999999E-2</c:v>
                </c:pt>
                <c:pt idx="53">
                  <c:v>7.0896000000000015E-2</c:v>
                </c:pt>
                <c:pt idx="54">
                  <c:v>7.1438000000000001E-2</c:v>
                </c:pt>
                <c:pt idx="55">
                  <c:v>7.0855000000000001E-2</c:v>
                </c:pt>
                <c:pt idx="56">
                  <c:v>7.312200000000002E-2</c:v>
                </c:pt>
                <c:pt idx="57">
                  <c:v>7.4187000000000003E-2</c:v>
                </c:pt>
                <c:pt idx="58">
                  <c:v>7.4936000000000016E-2</c:v>
                </c:pt>
                <c:pt idx="59">
                  <c:v>7.556400000000002E-2</c:v>
                </c:pt>
                <c:pt idx="60">
                  <c:v>7.770100000000002E-2</c:v>
                </c:pt>
                <c:pt idx="61">
                  <c:v>7.9149999999999998E-2</c:v>
                </c:pt>
                <c:pt idx="62">
                  <c:v>8.0347000000000002E-2</c:v>
                </c:pt>
                <c:pt idx="63">
                  <c:v>7.9797999999999994E-2</c:v>
                </c:pt>
                <c:pt idx="64">
                  <c:v>7.7888000000000013E-2</c:v>
                </c:pt>
                <c:pt idx="65">
                  <c:v>7.7184000000000016E-2</c:v>
                </c:pt>
                <c:pt idx="66">
                  <c:v>7.7072000000000002E-2</c:v>
                </c:pt>
                <c:pt idx="67">
                  <c:v>7.6183000000000001E-2</c:v>
                </c:pt>
                <c:pt idx="68">
                  <c:v>7.6019000000000003E-2</c:v>
                </c:pt>
                <c:pt idx="69">
                  <c:v>7.8769000000000006E-2</c:v>
                </c:pt>
                <c:pt idx="70">
                  <c:v>8.0423999999999982E-2</c:v>
                </c:pt>
                <c:pt idx="71">
                  <c:v>8.0215999999999996E-2</c:v>
                </c:pt>
                <c:pt idx="72">
                  <c:v>7.9598999999999989E-2</c:v>
                </c:pt>
                <c:pt idx="73">
                  <c:v>7.9958000000000001E-2</c:v>
                </c:pt>
                <c:pt idx="74">
                  <c:v>8.0037999999999998E-2</c:v>
                </c:pt>
                <c:pt idx="75">
                  <c:v>7.8430000000000014E-2</c:v>
                </c:pt>
                <c:pt idx="76">
                  <c:v>7.9534999999999981E-2</c:v>
                </c:pt>
                <c:pt idx="77">
                  <c:v>7.938000000000002E-2</c:v>
                </c:pt>
                <c:pt idx="78">
                  <c:v>7.9597000000000001E-2</c:v>
                </c:pt>
                <c:pt idx="79">
                  <c:v>8.1046000000000021E-2</c:v>
                </c:pt>
                <c:pt idx="80">
                  <c:v>8.3043000000000006E-2</c:v>
                </c:pt>
                <c:pt idx="81">
                  <c:v>8.3478999999999984E-2</c:v>
                </c:pt>
                <c:pt idx="82">
                  <c:v>8.5472000000000006E-2</c:v>
                </c:pt>
                <c:pt idx="83">
                  <c:v>8.7167999999999995E-2</c:v>
                </c:pt>
                <c:pt idx="84">
                  <c:v>8.6416000000000007E-2</c:v>
                </c:pt>
                <c:pt idx="85">
                  <c:v>8.8966000000000003E-2</c:v>
                </c:pt>
                <c:pt idx="86">
                  <c:v>9.0483999999999995E-2</c:v>
                </c:pt>
                <c:pt idx="87">
                  <c:v>9.1749999999999998E-2</c:v>
                </c:pt>
                <c:pt idx="88">
                  <c:v>8.9582999999999996E-2</c:v>
                </c:pt>
                <c:pt idx="89">
                  <c:v>8.9102000000000001E-2</c:v>
                </c:pt>
                <c:pt idx="90">
                  <c:v>9.2738000000000001E-2</c:v>
                </c:pt>
                <c:pt idx="91">
                  <c:v>9.2523999999999995E-2</c:v>
                </c:pt>
                <c:pt idx="92">
                  <c:v>9.4192999999999999E-2</c:v>
                </c:pt>
                <c:pt idx="93">
                  <c:v>9.6402000000000002E-2</c:v>
                </c:pt>
                <c:pt idx="94">
                  <c:v>9.876600000000002E-2</c:v>
                </c:pt>
                <c:pt idx="95">
                  <c:v>0.100422</c:v>
                </c:pt>
                <c:pt idx="96">
                  <c:v>0.10073799999999999</c:v>
                </c:pt>
                <c:pt idx="97">
                  <c:v>0.104641</c:v>
                </c:pt>
                <c:pt idx="98">
                  <c:v>0.107185</c:v>
                </c:pt>
                <c:pt idx="99">
                  <c:v>0.10770299999999999</c:v>
                </c:pt>
                <c:pt idx="100">
                  <c:v>0.10942200000000001</c:v>
                </c:pt>
                <c:pt idx="101">
                  <c:v>0.10951199999999998</c:v>
                </c:pt>
                <c:pt idx="102">
                  <c:v>0.115092</c:v>
                </c:pt>
                <c:pt idx="103">
                  <c:v>0.11726000000000002</c:v>
                </c:pt>
                <c:pt idx="104">
                  <c:v>0.11156000000000002</c:v>
                </c:pt>
                <c:pt idx="105">
                  <c:v>0.12233199999999998</c:v>
                </c:pt>
                <c:pt idx="106">
                  <c:v>0.128471</c:v>
                </c:pt>
                <c:pt idx="107">
                  <c:v>0.12923699999999999</c:v>
                </c:pt>
                <c:pt idx="108">
                  <c:v>0.12840499999999999</c:v>
                </c:pt>
                <c:pt idx="109">
                  <c:v>0.12886900000000001</c:v>
                </c:pt>
                <c:pt idx="110">
                  <c:v>0.12962899999999999</c:v>
                </c:pt>
                <c:pt idx="111">
                  <c:v>0.12701000000000001</c:v>
                </c:pt>
                <c:pt idx="112">
                  <c:v>0.12416499999999998</c:v>
                </c:pt>
                <c:pt idx="113">
                  <c:v>0.122865</c:v>
                </c:pt>
                <c:pt idx="114">
                  <c:v>0.12163</c:v>
                </c:pt>
                <c:pt idx="115">
                  <c:v>0.12258199999999998</c:v>
                </c:pt>
                <c:pt idx="116">
                  <c:v>0.124528</c:v>
                </c:pt>
                <c:pt idx="117">
                  <c:v>0.12778800000000001</c:v>
                </c:pt>
                <c:pt idx="118">
                  <c:v>0.13194499999999998</c:v>
                </c:pt>
                <c:pt idx="119">
                  <c:v>0.13346800000000003</c:v>
                </c:pt>
                <c:pt idx="120">
                  <c:v>0.136659</c:v>
                </c:pt>
                <c:pt idx="121">
                  <c:v>0.14101300000000003</c:v>
                </c:pt>
                <c:pt idx="122">
                  <c:v>0.142732</c:v>
                </c:pt>
                <c:pt idx="123">
                  <c:v>0.14602299999999999</c:v>
                </c:pt>
                <c:pt idx="124">
                  <c:v>0.152086</c:v>
                </c:pt>
                <c:pt idx="125">
                  <c:v>0.15409500000000004</c:v>
                </c:pt>
                <c:pt idx="126">
                  <c:v>0.16064800000000004</c:v>
                </c:pt>
                <c:pt idx="127">
                  <c:v>0.16606799999999999</c:v>
                </c:pt>
                <c:pt idx="128">
                  <c:v>0.16992599999999999</c:v>
                </c:pt>
                <c:pt idx="129">
                  <c:v>0.17432099999999995</c:v>
                </c:pt>
                <c:pt idx="130">
                  <c:v>0.182505</c:v>
                </c:pt>
                <c:pt idx="131">
                  <c:v>0.19189800000000004</c:v>
                </c:pt>
                <c:pt idx="132">
                  <c:v>0.19733000000000001</c:v>
                </c:pt>
                <c:pt idx="133">
                  <c:v>0.186832</c:v>
                </c:pt>
                <c:pt idx="134">
                  <c:v>0.203235</c:v>
                </c:pt>
                <c:pt idx="135">
                  <c:v>0.20668100000000003</c:v>
                </c:pt>
                <c:pt idx="136">
                  <c:v>0.21458399999999997</c:v>
                </c:pt>
                <c:pt idx="137">
                  <c:v>0.21754000000000001</c:v>
                </c:pt>
                <c:pt idx="138">
                  <c:v>0.22306699999999999</c:v>
                </c:pt>
                <c:pt idx="139">
                  <c:v>0.22860900000000001</c:v>
                </c:pt>
                <c:pt idx="140">
                  <c:v>0.23645800000000003</c:v>
                </c:pt>
                <c:pt idx="141">
                  <c:v>0.24846599999999999</c:v>
                </c:pt>
                <c:pt idx="142">
                  <c:v>0.25834499999999999</c:v>
                </c:pt>
                <c:pt idx="143">
                  <c:v>0.26115200000000005</c:v>
                </c:pt>
                <c:pt idx="144">
                  <c:v>0.26757799999999998</c:v>
                </c:pt>
                <c:pt idx="145">
                  <c:v>0.27709800000000001</c:v>
                </c:pt>
                <c:pt idx="146">
                  <c:v>0.28230200000000005</c:v>
                </c:pt>
                <c:pt idx="147">
                  <c:v>0.2927530000000001</c:v>
                </c:pt>
                <c:pt idx="148">
                  <c:v>0.29504500000000006</c:v>
                </c:pt>
                <c:pt idx="149">
                  <c:v>0.29910999999999993</c:v>
                </c:pt>
                <c:pt idx="150">
                  <c:v>0.30734600000000001</c:v>
                </c:pt>
                <c:pt idx="151">
                  <c:v>0.31253099999999995</c:v>
                </c:pt>
                <c:pt idx="152">
                  <c:v>0.32121300000000008</c:v>
                </c:pt>
                <c:pt idx="153">
                  <c:v>0.33176</c:v>
                </c:pt>
                <c:pt idx="154">
                  <c:v>0.33348299999999992</c:v>
                </c:pt>
                <c:pt idx="155">
                  <c:v>0.33776499999999998</c:v>
                </c:pt>
                <c:pt idx="156">
                  <c:v>0.33853700000000009</c:v>
                </c:pt>
                <c:pt idx="157">
                  <c:v>0.3431010000000001</c:v>
                </c:pt>
                <c:pt idx="158">
                  <c:v>0.34703600000000001</c:v>
                </c:pt>
                <c:pt idx="159">
                  <c:v>0.34904299999999999</c:v>
                </c:pt>
                <c:pt idx="160">
                  <c:v>0.35625400000000002</c:v>
                </c:pt>
                <c:pt idx="161">
                  <c:v>0.355319</c:v>
                </c:pt>
                <c:pt idx="162">
                  <c:v>0.364564</c:v>
                </c:pt>
                <c:pt idx="163">
                  <c:v>0.367566</c:v>
                </c:pt>
                <c:pt idx="164">
                  <c:v>0.37408999999999998</c:v>
                </c:pt>
                <c:pt idx="165">
                  <c:v>0.38610499999999998</c:v>
                </c:pt>
                <c:pt idx="166">
                  <c:v>0.38124700000000006</c:v>
                </c:pt>
                <c:pt idx="167">
                  <c:v>0.39818100000000006</c:v>
                </c:pt>
                <c:pt idx="168">
                  <c:v>0.41164299999999993</c:v>
                </c:pt>
                <c:pt idx="169">
                  <c:v>0.42113899999999999</c:v>
                </c:pt>
                <c:pt idx="170">
                  <c:v>0.43055399999999999</c:v>
                </c:pt>
                <c:pt idx="171">
                  <c:v>0.43598900000000002</c:v>
                </c:pt>
                <c:pt idx="172">
                  <c:v>0.44088699999999992</c:v>
                </c:pt>
                <c:pt idx="173">
                  <c:v>0.44654700000000003</c:v>
                </c:pt>
                <c:pt idx="174">
                  <c:v>0.4645760000000001</c:v>
                </c:pt>
                <c:pt idx="175">
                  <c:v>0.48712200000000005</c:v>
                </c:pt>
                <c:pt idx="176">
                  <c:v>0.50248700000000002</c:v>
                </c:pt>
                <c:pt idx="177">
                  <c:v>0.52227099999999993</c:v>
                </c:pt>
                <c:pt idx="178">
                  <c:v>0.54457699999999998</c:v>
                </c:pt>
                <c:pt idx="179">
                  <c:v>0.55684100000000003</c:v>
                </c:pt>
                <c:pt idx="180">
                  <c:v>0.51557400000000009</c:v>
                </c:pt>
                <c:pt idx="181">
                  <c:v>0.55132400000000004</c:v>
                </c:pt>
                <c:pt idx="182">
                  <c:v>0.57295200000000002</c:v>
                </c:pt>
                <c:pt idx="183">
                  <c:v>0.57948799999999989</c:v>
                </c:pt>
                <c:pt idx="184">
                  <c:v>0.58387299999999998</c:v>
                </c:pt>
                <c:pt idx="185">
                  <c:v>0.58715399999999995</c:v>
                </c:pt>
                <c:pt idx="186">
                  <c:v>0.59018599999999999</c:v>
                </c:pt>
                <c:pt idx="187">
                  <c:v>0.59397699999999998</c:v>
                </c:pt>
              </c:numCache>
            </c:numRef>
          </c:val>
        </c:ser>
        <c:ser>
          <c:idx val="10"/>
          <c:order val="13"/>
          <c:tx>
            <c:strRef>
              <c:f>data!$L$1</c:f>
              <c:strCache>
                <c:ptCount val="1"/>
                <c:pt idx="0">
                  <c:v>Bakken (MT &amp; ND)</c:v>
                </c:pt>
              </c:strCache>
            </c:strRef>
          </c:tx>
          <c:spPr>
            <a:solidFill>
              <a:schemeClr val="accent4"/>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data!$L$2:$L$189</c:f>
              <c:numCache>
                <c:formatCode>General</c:formatCode>
                <c:ptCount val="188"/>
                <c:pt idx="0">
                  <c:v>2.1672E-2</c:v>
                </c:pt>
                <c:pt idx="1">
                  <c:v>2.0327999999999999E-2</c:v>
                </c:pt>
                <c:pt idx="2">
                  <c:v>1.9835999999999999E-2</c:v>
                </c:pt>
                <c:pt idx="3">
                  <c:v>2.0105000000000001E-2</c:v>
                </c:pt>
                <c:pt idx="4">
                  <c:v>1.9255999999999995E-2</c:v>
                </c:pt>
                <c:pt idx="5">
                  <c:v>1.8929000000000001E-2</c:v>
                </c:pt>
                <c:pt idx="6">
                  <c:v>1.8676999999999999E-2</c:v>
                </c:pt>
                <c:pt idx="7">
                  <c:v>1.8315000000000001E-2</c:v>
                </c:pt>
                <c:pt idx="8">
                  <c:v>1.8575999999999995E-2</c:v>
                </c:pt>
                <c:pt idx="9">
                  <c:v>1.8345E-2</c:v>
                </c:pt>
                <c:pt idx="10">
                  <c:v>1.8461000000000002E-2</c:v>
                </c:pt>
                <c:pt idx="11">
                  <c:v>1.7732999999999995E-2</c:v>
                </c:pt>
                <c:pt idx="12">
                  <c:v>1.7389999999999999E-2</c:v>
                </c:pt>
                <c:pt idx="13">
                  <c:v>1.7100000000000001E-2</c:v>
                </c:pt>
                <c:pt idx="14">
                  <c:v>1.7474E-2</c:v>
                </c:pt>
                <c:pt idx="15">
                  <c:v>1.7111000000000001E-2</c:v>
                </c:pt>
                <c:pt idx="16">
                  <c:v>1.7105999999999996E-2</c:v>
                </c:pt>
                <c:pt idx="17">
                  <c:v>1.6570999999999999E-2</c:v>
                </c:pt>
                <c:pt idx="18">
                  <c:v>1.6128E-2</c:v>
                </c:pt>
                <c:pt idx="19">
                  <c:v>1.6697000000000004E-2</c:v>
                </c:pt>
                <c:pt idx="20">
                  <c:v>1.6792999999999999E-2</c:v>
                </c:pt>
                <c:pt idx="21">
                  <c:v>1.6428000000000002E-2</c:v>
                </c:pt>
                <c:pt idx="22">
                  <c:v>1.6749E-2</c:v>
                </c:pt>
                <c:pt idx="23">
                  <c:v>1.6782999999999996E-2</c:v>
                </c:pt>
                <c:pt idx="24">
                  <c:v>1.6393000000000001E-2</c:v>
                </c:pt>
                <c:pt idx="25">
                  <c:v>1.6414000000000002E-2</c:v>
                </c:pt>
                <c:pt idx="26">
                  <c:v>1.6195999999999999E-2</c:v>
                </c:pt>
                <c:pt idx="27">
                  <c:v>1.6265000000000002E-2</c:v>
                </c:pt>
                <c:pt idx="28">
                  <c:v>1.6432999999999996E-2</c:v>
                </c:pt>
                <c:pt idx="29">
                  <c:v>1.6216999999999995E-2</c:v>
                </c:pt>
                <c:pt idx="30">
                  <c:v>1.6174000000000001E-2</c:v>
                </c:pt>
                <c:pt idx="31">
                  <c:v>1.6094000000000001E-2</c:v>
                </c:pt>
                <c:pt idx="32">
                  <c:v>1.6549999999999995E-2</c:v>
                </c:pt>
                <c:pt idx="33">
                  <c:v>1.7162E-2</c:v>
                </c:pt>
                <c:pt idx="34">
                  <c:v>1.7697000000000004E-2</c:v>
                </c:pt>
                <c:pt idx="35">
                  <c:v>1.7743999999999999E-2</c:v>
                </c:pt>
                <c:pt idx="36">
                  <c:v>1.8173999999999999E-2</c:v>
                </c:pt>
                <c:pt idx="37">
                  <c:v>1.8863000000000001E-2</c:v>
                </c:pt>
                <c:pt idx="38">
                  <c:v>1.8405999999999999E-2</c:v>
                </c:pt>
                <c:pt idx="39">
                  <c:v>1.8492999999999996E-2</c:v>
                </c:pt>
                <c:pt idx="40">
                  <c:v>1.8382999999999997E-2</c:v>
                </c:pt>
                <c:pt idx="41">
                  <c:v>1.8367000000000005E-2</c:v>
                </c:pt>
                <c:pt idx="42">
                  <c:v>1.9495999999999999E-2</c:v>
                </c:pt>
                <c:pt idx="43">
                  <c:v>1.9630999999999999E-2</c:v>
                </c:pt>
                <c:pt idx="44">
                  <c:v>2.1069999999999998E-2</c:v>
                </c:pt>
                <c:pt idx="45">
                  <c:v>2.1838999999999997E-2</c:v>
                </c:pt>
                <c:pt idx="46">
                  <c:v>2.3546000000000001E-2</c:v>
                </c:pt>
                <c:pt idx="47">
                  <c:v>2.3886999999999999E-2</c:v>
                </c:pt>
                <c:pt idx="48">
                  <c:v>2.4889999999999999E-2</c:v>
                </c:pt>
                <c:pt idx="49">
                  <c:v>2.4788999999999995E-2</c:v>
                </c:pt>
                <c:pt idx="50">
                  <c:v>2.7271000000000004E-2</c:v>
                </c:pt>
                <c:pt idx="51">
                  <c:v>2.7177000000000003E-2</c:v>
                </c:pt>
                <c:pt idx="52">
                  <c:v>2.9003999999999992E-2</c:v>
                </c:pt>
                <c:pt idx="53">
                  <c:v>3.0874999999999993E-2</c:v>
                </c:pt>
                <c:pt idx="54">
                  <c:v>3.1137999999999999E-2</c:v>
                </c:pt>
                <c:pt idx="55">
                  <c:v>3.1952000000000008E-2</c:v>
                </c:pt>
                <c:pt idx="56">
                  <c:v>3.526E-2</c:v>
                </c:pt>
                <c:pt idx="57">
                  <c:v>3.6557000000000006E-2</c:v>
                </c:pt>
                <c:pt idx="58">
                  <c:v>3.8745000000000009E-2</c:v>
                </c:pt>
                <c:pt idx="59">
                  <c:v>3.9477999999999999E-2</c:v>
                </c:pt>
                <c:pt idx="60">
                  <c:v>4.0955999999999999E-2</c:v>
                </c:pt>
                <c:pt idx="61">
                  <c:v>4.7199999999999992E-2</c:v>
                </c:pt>
                <c:pt idx="62">
                  <c:v>4.8786000000000003E-2</c:v>
                </c:pt>
                <c:pt idx="63">
                  <c:v>5.1663000000000001E-2</c:v>
                </c:pt>
                <c:pt idx="64">
                  <c:v>5.2830000000000002E-2</c:v>
                </c:pt>
                <c:pt idx="65">
                  <c:v>5.3061000000000011E-2</c:v>
                </c:pt>
                <c:pt idx="66">
                  <c:v>5.190199999999999E-2</c:v>
                </c:pt>
                <c:pt idx="67">
                  <c:v>5.5390000000000009E-2</c:v>
                </c:pt>
                <c:pt idx="68">
                  <c:v>5.761900000000001E-2</c:v>
                </c:pt>
                <c:pt idx="69">
                  <c:v>5.8739E-2</c:v>
                </c:pt>
                <c:pt idx="70">
                  <c:v>6.0198000000000002E-2</c:v>
                </c:pt>
                <c:pt idx="71">
                  <c:v>5.9936999999999997E-2</c:v>
                </c:pt>
                <c:pt idx="72">
                  <c:v>5.9992000000000018E-2</c:v>
                </c:pt>
                <c:pt idx="73">
                  <c:v>5.9442999999999982E-2</c:v>
                </c:pt>
                <c:pt idx="74">
                  <c:v>6.0532999999999983E-2</c:v>
                </c:pt>
                <c:pt idx="75">
                  <c:v>5.9752000000000013E-2</c:v>
                </c:pt>
                <c:pt idx="76">
                  <c:v>6.0298999999999998E-2</c:v>
                </c:pt>
                <c:pt idx="77">
                  <c:v>6.2012999999999999E-2</c:v>
                </c:pt>
                <c:pt idx="78">
                  <c:v>6.3351000000000018E-2</c:v>
                </c:pt>
                <c:pt idx="79">
                  <c:v>6.3813999999999982E-2</c:v>
                </c:pt>
                <c:pt idx="80">
                  <c:v>6.658699999999998E-2</c:v>
                </c:pt>
                <c:pt idx="81">
                  <c:v>6.6615999999999995E-2</c:v>
                </c:pt>
                <c:pt idx="82">
                  <c:v>6.6829E-2</c:v>
                </c:pt>
                <c:pt idx="83">
                  <c:v>6.6961000000000007E-2</c:v>
                </c:pt>
                <c:pt idx="84">
                  <c:v>6.6881999999999997E-2</c:v>
                </c:pt>
                <c:pt idx="85">
                  <c:v>6.7065E-2</c:v>
                </c:pt>
                <c:pt idx="86">
                  <c:v>6.8559999999999996E-2</c:v>
                </c:pt>
                <c:pt idx="87">
                  <c:v>6.8813999999999986E-2</c:v>
                </c:pt>
                <c:pt idx="88">
                  <c:v>7.3633000000000018E-2</c:v>
                </c:pt>
                <c:pt idx="89">
                  <c:v>7.2805000000000022E-2</c:v>
                </c:pt>
                <c:pt idx="90">
                  <c:v>7.4801999999999993E-2</c:v>
                </c:pt>
                <c:pt idx="91">
                  <c:v>7.5335000000000013E-2</c:v>
                </c:pt>
                <c:pt idx="92">
                  <c:v>7.6560000000000003E-2</c:v>
                </c:pt>
                <c:pt idx="93">
                  <c:v>8.1047999999999995E-2</c:v>
                </c:pt>
                <c:pt idx="94">
                  <c:v>7.9994999999999983E-2</c:v>
                </c:pt>
                <c:pt idx="95">
                  <c:v>8.4580000000000002E-2</c:v>
                </c:pt>
                <c:pt idx="96">
                  <c:v>8.5595000000000004E-2</c:v>
                </c:pt>
                <c:pt idx="97">
                  <c:v>8.5259000000000001E-2</c:v>
                </c:pt>
                <c:pt idx="98">
                  <c:v>9.0649999999999981E-2</c:v>
                </c:pt>
                <c:pt idx="99">
                  <c:v>9.7640000000000005E-2</c:v>
                </c:pt>
                <c:pt idx="100">
                  <c:v>0.10556699999999998</c:v>
                </c:pt>
                <c:pt idx="101">
                  <c:v>0.115507</c:v>
                </c:pt>
                <c:pt idx="102">
                  <c:v>0.120685</c:v>
                </c:pt>
                <c:pt idx="103">
                  <c:v>0.127772</c:v>
                </c:pt>
                <c:pt idx="104">
                  <c:v>0.13977199999999998</c:v>
                </c:pt>
                <c:pt idx="105">
                  <c:v>0.15587400000000001</c:v>
                </c:pt>
                <c:pt idx="106">
                  <c:v>0.167626</c:v>
                </c:pt>
                <c:pt idx="107">
                  <c:v>0.15740399999999999</c:v>
                </c:pt>
                <c:pt idx="108">
                  <c:v>0.14474100000000001</c:v>
                </c:pt>
                <c:pt idx="109">
                  <c:v>0.15051000000000003</c:v>
                </c:pt>
                <c:pt idx="110">
                  <c:v>0.15482699999999999</c:v>
                </c:pt>
                <c:pt idx="111">
                  <c:v>0.15691100000000005</c:v>
                </c:pt>
                <c:pt idx="112">
                  <c:v>0.16505100000000003</c:v>
                </c:pt>
                <c:pt idx="113">
                  <c:v>0.17327899999999999</c:v>
                </c:pt>
                <c:pt idx="114">
                  <c:v>0.185805</c:v>
                </c:pt>
                <c:pt idx="115">
                  <c:v>0.18876199999999996</c:v>
                </c:pt>
                <c:pt idx="116">
                  <c:v>0.19516700000000001</c:v>
                </c:pt>
                <c:pt idx="117">
                  <c:v>0.19767499999999996</c:v>
                </c:pt>
                <c:pt idx="118">
                  <c:v>0.20161100000000004</c:v>
                </c:pt>
                <c:pt idx="119">
                  <c:v>0.19975799999999999</c:v>
                </c:pt>
                <c:pt idx="120">
                  <c:v>0.20119500000000004</c:v>
                </c:pt>
                <c:pt idx="121">
                  <c:v>0.220051</c:v>
                </c:pt>
                <c:pt idx="122">
                  <c:v>0.23579399999999995</c:v>
                </c:pt>
                <c:pt idx="123">
                  <c:v>0.243311</c:v>
                </c:pt>
                <c:pt idx="124">
                  <c:v>0.25859100000000002</c:v>
                </c:pt>
                <c:pt idx="125">
                  <c:v>0.27472099999999999</c:v>
                </c:pt>
                <c:pt idx="126">
                  <c:v>0.28322599999999998</c:v>
                </c:pt>
                <c:pt idx="127">
                  <c:v>0.29130400000000006</c:v>
                </c:pt>
                <c:pt idx="128">
                  <c:v>0.30534899999999998</c:v>
                </c:pt>
                <c:pt idx="129">
                  <c:v>0.30587900000000001</c:v>
                </c:pt>
                <c:pt idx="130">
                  <c:v>0.32085300000000005</c:v>
                </c:pt>
                <c:pt idx="131">
                  <c:v>0.30935000000000001</c:v>
                </c:pt>
                <c:pt idx="132">
                  <c:v>0.308367</c:v>
                </c:pt>
                <c:pt idx="133">
                  <c:v>0.31711899999999993</c:v>
                </c:pt>
                <c:pt idx="134">
                  <c:v>0.32774799999999998</c:v>
                </c:pt>
                <c:pt idx="135">
                  <c:v>0.31939800000000002</c:v>
                </c:pt>
                <c:pt idx="136">
                  <c:v>0.333708</c:v>
                </c:pt>
                <c:pt idx="137">
                  <c:v>0.35487700000000005</c:v>
                </c:pt>
                <c:pt idx="138">
                  <c:v>0.39567400000000008</c:v>
                </c:pt>
                <c:pt idx="139">
                  <c:v>0.41418199999999999</c:v>
                </c:pt>
                <c:pt idx="140">
                  <c:v>0.43305100000000007</c:v>
                </c:pt>
                <c:pt idx="141">
                  <c:v>0.46087299999999992</c:v>
                </c:pt>
                <c:pt idx="142">
                  <c:v>0.48117700000000008</c:v>
                </c:pt>
                <c:pt idx="143">
                  <c:v>0.50628799999999996</c:v>
                </c:pt>
                <c:pt idx="144">
                  <c:v>0.51798</c:v>
                </c:pt>
                <c:pt idx="145">
                  <c:v>0.53242400000000001</c:v>
                </c:pt>
                <c:pt idx="146">
                  <c:v>0.55273700000000003</c:v>
                </c:pt>
                <c:pt idx="147">
                  <c:v>0.58695299999999984</c:v>
                </c:pt>
                <c:pt idx="148">
                  <c:v>0.61715299999999995</c:v>
                </c:pt>
                <c:pt idx="149">
                  <c:v>0.63771999999999984</c:v>
                </c:pt>
                <c:pt idx="150">
                  <c:v>0.65576400000000012</c:v>
                </c:pt>
                <c:pt idx="151">
                  <c:v>0.68305700000000003</c:v>
                </c:pt>
                <c:pt idx="152">
                  <c:v>0.708874</c:v>
                </c:pt>
                <c:pt idx="153">
                  <c:v>0.73492500000000016</c:v>
                </c:pt>
                <c:pt idx="154">
                  <c:v>0.72193300000000005</c:v>
                </c:pt>
                <c:pt idx="155">
                  <c:v>0.7535320000000002</c:v>
                </c:pt>
                <c:pt idx="156">
                  <c:v>0.72438499999999983</c:v>
                </c:pt>
                <c:pt idx="157">
                  <c:v>0.76988599999999985</c:v>
                </c:pt>
                <c:pt idx="158">
                  <c:v>0.77810900000000005</c:v>
                </c:pt>
                <c:pt idx="159">
                  <c:v>0.78266899999999995</c:v>
                </c:pt>
                <c:pt idx="160">
                  <c:v>0.80103200000000019</c:v>
                </c:pt>
                <c:pt idx="161">
                  <c:v>0.81402399999999997</c:v>
                </c:pt>
                <c:pt idx="162">
                  <c:v>0.8661270000000002</c:v>
                </c:pt>
                <c:pt idx="163">
                  <c:v>0.90204300000000004</c:v>
                </c:pt>
                <c:pt idx="164">
                  <c:v>0.92324799999999985</c:v>
                </c:pt>
                <c:pt idx="165">
                  <c:v>0.93355299999999997</c:v>
                </c:pt>
                <c:pt idx="166">
                  <c:v>0.96658799999999989</c:v>
                </c:pt>
                <c:pt idx="167">
                  <c:v>0.920678</c:v>
                </c:pt>
                <c:pt idx="168">
                  <c:v>0.927014</c:v>
                </c:pt>
                <c:pt idx="169">
                  <c:v>0.94397299999999984</c:v>
                </c:pt>
                <c:pt idx="170">
                  <c:v>0.96649600000000002</c:v>
                </c:pt>
                <c:pt idx="171">
                  <c:v>0.99272400000000005</c:v>
                </c:pt>
                <c:pt idx="172">
                  <c:v>1.026321</c:v>
                </c:pt>
                <c:pt idx="173">
                  <c:v>1.0848390000000001</c:v>
                </c:pt>
                <c:pt idx="174">
                  <c:v>1.1069370000000001</c:v>
                </c:pt>
                <c:pt idx="175">
                  <c:v>1.1244209999999999</c:v>
                </c:pt>
                <c:pt idx="176">
                  <c:v>1.1771869999999998</c:v>
                </c:pt>
                <c:pt idx="177">
                  <c:v>1.1796789999999999</c:v>
                </c:pt>
                <c:pt idx="178">
                  <c:v>1.18218</c:v>
                </c:pt>
                <c:pt idx="179">
                  <c:v>1.2211110000000003</c:v>
                </c:pt>
                <c:pt idx="180">
                  <c:v>1.18699</c:v>
                </c:pt>
                <c:pt idx="181">
                  <c:v>1.177826</c:v>
                </c:pt>
                <c:pt idx="182">
                  <c:v>1.1865730000000001</c:v>
                </c:pt>
                <c:pt idx="183">
                  <c:v>1.163832</c:v>
                </c:pt>
                <c:pt idx="184">
                  <c:v>1.1966300000000003</c:v>
                </c:pt>
                <c:pt idx="185">
                  <c:v>1.2074269999999998</c:v>
                </c:pt>
                <c:pt idx="186">
                  <c:v>1.201997</c:v>
                </c:pt>
                <c:pt idx="187">
                  <c:v>1.1673020000000001</c:v>
                </c:pt>
              </c:numCache>
            </c:numRef>
          </c:val>
        </c:ser>
        <c:ser>
          <c:idx val="11"/>
          <c:order val="14"/>
          <c:tx>
            <c:strRef>
              <c:f>data!$M$1</c:f>
              <c:strCache>
                <c:ptCount val="1"/>
                <c:pt idx="0">
                  <c:v>Eagle Ford (TX)</c:v>
                </c:pt>
              </c:strCache>
            </c:strRef>
          </c:tx>
          <c:spPr>
            <a:solidFill>
              <a:schemeClr val="accent1"/>
            </a:solidFill>
            <a:ln w="25400">
              <a:noFill/>
            </a:ln>
          </c:spPr>
          <c:cat>
            <c:numRef>
              <c:f>data!$A$2:$A$189</c:f>
              <c:numCache>
                <c:formatCode>d\-mmm\-yy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formatCode="mmm\-yy">
                  <c:v>41214</c:v>
                </c:pt>
                <c:pt idx="155" formatCode="mmm\-yy">
                  <c:v>41244</c:v>
                </c:pt>
                <c:pt idx="156" formatCode="mmm\-yy">
                  <c:v>41275</c:v>
                </c:pt>
                <c:pt idx="157" formatCode="mmm\-yy">
                  <c:v>41306</c:v>
                </c:pt>
                <c:pt idx="158" formatCode="mmm\-yy">
                  <c:v>41334</c:v>
                </c:pt>
                <c:pt idx="159" formatCode="mmm\-yy">
                  <c:v>41365</c:v>
                </c:pt>
                <c:pt idx="160" formatCode="mmm\-yy">
                  <c:v>41395</c:v>
                </c:pt>
                <c:pt idx="161" formatCode="mmm\-yy">
                  <c:v>41426</c:v>
                </c:pt>
                <c:pt idx="162" formatCode="mmm\-yy">
                  <c:v>41456</c:v>
                </c:pt>
                <c:pt idx="163" formatCode="mmm\-yy">
                  <c:v>41487</c:v>
                </c:pt>
                <c:pt idx="164" formatCode="mmm\-yy">
                  <c:v>41518</c:v>
                </c:pt>
                <c:pt idx="165" formatCode="mmm\-yy">
                  <c:v>41548</c:v>
                </c:pt>
                <c:pt idx="166" formatCode="mmm\-yy">
                  <c:v>41579</c:v>
                </c:pt>
                <c:pt idx="167" formatCode="mmm\-yy">
                  <c:v>41609</c:v>
                </c:pt>
                <c:pt idx="168" formatCode="mmm\-yy">
                  <c:v>41640</c:v>
                </c:pt>
                <c:pt idx="169" formatCode="mmm\-yy">
                  <c:v>41671</c:v>
                </c:pt>
                <c:pt idx="170" formatCode="mmm\-yy">
                  <c:v>41699</c:v>
                </c:pt>
                <c:pt idx="171" formatCode="mmm\-yy">
                  <c:v>41730</c:v>
                </c:pt>
                <c:pt idx="172" formatCode="mmm\-yy">
                  <c:v>41760</c:v>
                </c:pt>
                <c:pt idx="173" formatCode="mmm\-yy">
                  <c:v>41791</c:v>
                </c:pt>
                <c:pt idx="174" formatCode="mmm\-yy">
                  <c:v>41821</c:v>
                </c:pt>
                <c:pt idx="175" formatCode="mmm\-yy">
                  <c:v>41852</c:v>
                </c:pt>
                <c:pt idx="176" formatCode="mmm\-yy">
                  <c:v>41883</c:v>
                </c:pt>
                <c:pt idx="177" formatCode="mmm\-yy">
                  <c:v>41913</c:v>
                </c:pt>
                <c:pt idx="178" formatCode="mmm\-yy">
                  <c:v>41944</c:v>
                </c:pt>
                <c:pt idx="179" formatCode="mmm\-yy">
                  <c:v>41974</c:v>
                </c:pt>
                <c:pt idx="180" formatCode="mmm\-yy">
                  <c:v>42005</c:v>
                </c:pt>
                <c:pt idx="181" formatCode="mmm\-yy">
                  <c:v>42036</c:v>
                </c:pt>
                <c:pt idx="182" formatCode="mmm\-yy">
                  <c:v>42064</c:v>
                </c:pt>
                <c:pt idx="183" formatCode="mmm\-yy">
                  <c:v>42095</c:v>
                </c:pt>
                <c:pt idx="184" formatCode="mmm\-yy">
                  <c:v>42125</c:v>
                </c:pt>
                <c:pt idx="185" formatCode="mmm\-yy">
                  <c:v>42156</c:v>
                </c:pt>
                <c:pt idx="186" formatCode="mmm\-yy">
                  <c:v>42186</c:v>
                </c:pt>
                <c:pt idx="187" formatCode="mmm\-yy">
                  <c:v>42217</c:v>
                </c:pt>
              </c:numCache>
            </c:numRef>
          </c:cat>
          <c:val>
            <c:numRef>
              <c:f>data!$M$2:$M$189</c:f>
              <c:numCache>
                <c:formatCode>General</c:formatCode>
                <c:ptCount val="188"/>
                <c:pt idx="0">
                  <c:v>7.9999999999999996E-6</c:v>
                </c:pt>
                <c:pt idx="1">
                  <c:v>3.0000000000000001E-6</c:v>
                </c:pt>
                <c:pt idx="2">
                  <c:v>6.9999999999999999E-6</c:v>
                </c:pt>
                <c:pt idx="3">
                  <c:v>3.0000000000000001E-6</c:v>
                </c:pt>
                <c:pt idx="4">
                  <c:v>5.0000000000000004E-6</c:v>
                </c:pt>
                <c:pt idx="5">
                  <c:v>5.0000000000000004E-6</c:v>
                </c:pt>
                <c:pt idx="6">
                  <c:v>6.0000000000000002E-6</c:v>
                </c:pt>
                <c:pt idx="7">
                  <c:v>3.9999999999999998E-6</c:v>
                </c:pt>
                <c:pt idx="8">
                  <c:v>3.9999999999999998E-6</c:v>
                </c:pt>
                <c:pt idx="9">
                  <c:v>3.9999999999999998E-6</c:v>
                </c:pt>
                <c:pt idx="10">
                  <c:v>3.9999999999999998E-6</c:v>
                </c:pt>
                <c:pt idx="11">
                  <c:v>5.0000000000000004E-6</c:v>
                </c:pt>
                <c:pt idx="12">
                  <c:v>3.9999999999999998E-6</c:v>
                </c:pt>
                <c:pt idx="13">
                  <c:v>3.9999999999999998E-6</c:v>
                </c:pt>
                <c:pt idx="14">
                  <c:v>5.0000000000000004E-6</c:v>
                </c:pt>
                <c:pt idx="15">
                  <c:v>1.9999999999999999E-6</c:v>
                </c:pt>
                <c:pt idx="16">
                  <c:v>6.9999999999999999E-6</c:v>
                </c:pt>
                <c:pt idx="17">
                  <c:v>5.0000000000000004E-6</c:v>
                </c:pt>
                <c:pt idx="18">
                  <c:v>5.0000000000000004E-6</c:v>
                </c:pt>
                <c:pt idx="19">
                  <c:v>5.0000000000000004E-6</c:v>
                </c:pt>
                <c:pt idx="20">
                  <c:v>3.9999999999999998E-6</c:v>
                </c:pt>
                <c:pt idx="21">
                  <c:v>5.0000000000000004E-6</c:v>
                </c:pt>
                <c:pt idx="22">
                  <c:v>5.0000000000000004E-6</c:v>
                </c:pt>
                <c:pt idx="23">
                  <c:v>3.0000000000000001E-6</c:v>
                </c:pt>
                <c:pt idx="24">
                  <c:v>7.9999999999999996E-6</c:v>
                </c:pt>
                <c:pt idx="25">
                  <c:v>5.0000000000000004E-6</c:v>
                </c:pt>
                <c:pt idx="26">
                  <c:v>5.0000000000000004E-6</c:v>
                </c:pt>
                <c:pt idx="27">
                  <c:v>5.0000000000000004E-6</c:v>
                </c:pt>
                <c:pt idx="28">
                  <c:v>7.9999999999999996E-6</c:v>
                </c:pt>
                <c:pt idx="29">
                  <c:v>3.9999999999999998E-6</c:v>
                </c:pt>
                <c:pt idx="30">
                  <c:v>3.9999999999999998E-6</c:v>
                </c:pt>
                <c:pt idx="31">
                  <c:v>3.0000000000000001E-6</c:v>
                </c:pt>
                <c:pt idx="32">
                  <c:v>5.0000000000000004E-6</c:v>
                </c:pt>
                <c:pt idx="33">
                  <c:v>5.0000000000000004E-6</c:v>
                </c:pt>
                <c:pt idx="34">
                  <c:v>3.0000000000000001E-6</c:v>
                </c:pt>
                <c:pt idx="35">
                  <c:v>1.9999999999999999E-6</c:v>
                </c:pt>
                <c:pt idx="36">
                  <c:v>3.9999999999999998E-6</c:v>
                </c:pt>
                <c:pt idx="37">
                  <c:v>3.0000000000000001E-6</c:v>
                </c:pt>
                <c:pt idx="38">
                  <c:v>5.0000000000000004E-6</c:v>
                </c:pt>
                <c:pt idx="39">
                  <c:v>9.9999999999999995E-7</c:v>
                </c:pt>
                <c:pt idx="40">
                  <c:v>0</c:v>
                </c:pt>
                <c:pt idx="41">
                  <c:v>9.9999999999999995E-7</c:v>
                </c:pt>
                <c:pt idx="42">
                  <c:v>6.0000000000000002E-6</c:v>
                </c:pt>
                <c:pt idx="43">
                  <c:v>3.0000000000000001E-6</c:v>
                </c:pt>
                <c:pt idx="44">
                  <c:v>9.9999999999999995E-7</c:v>
                </c:pt>
                <c:pt idx="45">
                  <c:v>3.0000000000000001E-6</c:v>
                </c:pt>
                <c:pt idx="46">
                  <c:v>1.9999999999999999E-6</c:v>
                </c:pt>
                <c:pt idx="47">
                  <c:v>3.9999999999999998E-6</c:v>
                </c:pt>
                <c:pt idx="48">
                  <c:v>3.9999999999999998E-6</c:v>
                </c:pt>
                <c:pt idx="49">
                  <c:v>7.9999999999999996E-6</c:v>
                </c:pt>
                <c:pt idx="50">
                  <c:v>5.0000000000000004E-6</c:v>
                </c:pt>
                <c:pt idx="51">
                  <c:v>3.0000000000000001E-6</c:v>
                </c:pt>
                <c:pt idx="52">
                  <c:v>1.9999999999999999E-6</c:v>
                </c:pt>
                <c:pt idx="53">
                  <c:v>3.9999999999999998E-6</c:v>
                </c:pt>
                <c:pt idx="54">
                  <c:v>5.0000000000000004E-6</c:v>
                </c:pt>
                <c:pt idx="55">
                  <c:v>6.0000000000000002E-6</c:v>
                </c:pt>
                <c:pt idx="56">
                  <c:v>3.0000000000000001E-6</c:v>
                </c:pt>
                <c:pt idx="57">
                  <c:v>3.0000000000000001E-6</c:v>
                </c:pt>
                <c:pt idx="58">
                  <c:v>3.0000000000000001E-6</c:v>
                </c:pt>
                <c:pt idx="59">
                  <c:v>6.9999999999999999E-6</c:v>
                </c:pt>
                <c:pt idx="60">
                  <c:v>3.9999999999999998E-6</c:v>
                </c:pt>
                <c:pt idx="61">
                  <c:v>5.0000000000000004E-6</c:v>
                </c:pt>
                <c:pt idx="62">
                  <c:v>3.9999999999999998E-6</c:v>
                </c:pt>
                <c:pt idx="63">
                  <c:v>6.0000000000000002E-6</c:v>
                </c:pt>
                <c:pt idx="64">
                  <c:v>3.9999999999999998E-6</c:v>
                </c:pt>
                <c:pt idx="65">
                  <c:v>3.9999999999999998E-6</c:v>
                </c:pt>
                <c:pt idx="66">
                  <c:v>3.0000000000000001E-6</c:v>
                </c:pt>
                <c:pt idx="67">
                  <c:v>6.0000000000000002E-6</c:v>
                </c:pt>
                <c:pt idx="68">
                  <c:v>6.0000000000000002E-6</c:v>
                </c:pt>
                <c:pt idx="69">
                  <c:v>5.0000000000000004E-6</c:v>
                </c:pt>
                <c:pt idx="70">
                  <c:v>3.9999999999999998E-6</c:v>
                </c:pt>
                <c:pt idx="71">
                  <c:v>3.9999999999999998E-6</c:v>
                </c:pt>
                <c:pt idx="72">
                  <c:v>5.0000000000000004E-6</c:v>
                </c:pt>
                <c:pt idx="73">
                  <c:v>3.0000000000000001E-6</c:v>
                </c:pt>
                <c:pt idx="74">
                  <c:v>3.0000000000000001E-6</c:v>
                </c:pt>
                <c:pt idx="75">
                  <c:v>3.9999999999999998E-6</c:v>
                </c:pt>
                <c:pt idx="76">
                  <c:v>3.9999999999999998E-6</c:v>
                </c:pt>
                <c:pt idx="77">
                  <c:v>5.0000000000000004E-6</c:v>
                </c:pt>
                <c:pt idx="78">
                  <c:v>3.9999999999999998E-6</c:v>
                </c:pt>
                <c:pt idx="79">
                  <c:v>5.0000000000000004E-6</c:v>
                </c:pt>
                <c:pt idx="80">
                  <c:v>1.2400000000000001E-4</c:v>
                </c:pt>
                <c:pt idx="81">
                  <c:v>1.2300000000000001E-4</c:v>
                </c:pt>
                <c:pt idx="82">
                  <c:v>4.6E-5</c:v>
                </c:pt>
                <c:pt idx="83">
                  <c:v>1.1900000000000002E-4</c:v>
                </c:pt>
                <c:pt idx="84">
                  <c:v>9.2999999999999984E-5</c:v>
                </c:pt>
                <c:pt idx="85">
                  <c:v>1.0500000000000002E-4</c:v>
                </c:pt>
                <c:pt idx="86">
                  <c:v>8.2999999999999998E-5</c:v>
                </c:pt>
                <c:pt idx="87">
                  <c:v>8.5000000000000006E-5</c:v>
                </c:pt>
                <c:pt idx="88">
                  <c:v>7.8999999999999982E-5</c:v>
                </c:pt>
                <c:pt idx="89">
                  <c:v>7.7999999999999999E-5</c:v>
                </c:pt>
                <c:pt idx="90">
                  <c:v>7.2000000000000015E-5</c:v>
                </c:pt>
                <c:pt idx="91">
                  <c:v>5.8E-5</c:v>
                </c:pt>
                <c:pt idx="92">
                  <c:v>5.0000000000000004E-6</c:v>
                </c:pt>
                <c:pt idx="93">
                  <c:v>2.1999999999999996E-5</c:v>
                </c:pt>
                <c:pt idx="94">
                  <c:v>6.9999999999999999E-6</c:v>
                </c:pt>
                <c:pt idx="95">
                  <c:v>2.5000000000000001E-5</c:v>
                </c:pt>
                <c:pt idx="96">
                  <c:v>8.8999999999999981E-5</c:v>
                </c:pt>
                <c:pt idx="97">
                  <c:v>1.7000000000000001E-4</c:v>
                </c:pt>
                <c:pt idx="98">
                  <c:v>1.73E-4</c:v>
                </c:pt>
                <c:pt idx="99">
                  <c:v>3.5399999999999999E-4</c:v>
                </c:pt>
                <c:pt idx="100">
                  <c:v>4.9100000000000001E-4</c:v>
                </c:pt>
                <c:pt idx="101">
                  <c:v>7.8899999999999988E-4</c:v>
                </c:pt>
                <c:pt idx="102">
                  <c:v>3.6699999999999998E-4</c:v>
                </c:pt>
                <c:pt idx="103">
                  <c:v>3.0899999999999992E-4</c:v>
                </c:pt>
                <c:pt idx="104">
                  <c:v>7.3399999999999995E-4</c:v>
                </c:pt>
                <c:pt idx="105">
                  <c:v>1.1410000000000001E-3</c:v>
                </c:pt>
                <c:pt idx="106">
                  <c:v>1.016E-3</c:v>
                </c:pt>
                <c:pt idx="107">
                  <c:v>8.4000000000000014E-4</c:v>
                </c:pt>
                <c:pt idx="108">
                  <c:v>8.1200000000000011E-4</c:v>
                </c:pt>
                <c:pt idx="109">
                  <c:v>1.1199999999999999E-3</c:v>
                </c:pt>
                <c:pt idx="110">
                  <c:v>1.2830000000000003E-3</c:v>
                </c:pt>
                <c:pt idx="111">
                  <c:v>1.6299999999999995E-3</c:v>
                </c:pt>
                <c:pt idx="112">
                  <c:v>1.714E-3</c:v>
                </c:pt>
                <c:pt idx="113">
                  <c:v>1.3569999999999997E-3</c:v>
                </c:pt>
                <c:pt idx="114">
                  <c:v>1.9009999999999997E-3</c:v>
                </c:pt>
                <c:pt idx="115">
                  <c:v>2.111E-3</c:v>
                </c:pt>
                <c:pt idx="116">
                  <c:v>2.9770000000000009E-3</c:v>
                </c:pt>
                <c:pt idx="117">
                  <c:v>4.8339999999999998E-3</c:v>
                </c:pt>
                <c:pt idx="118">
                  <c:v>6.5310000000000003E-3</c:v>
                </c:pt>
                <c:pt idx="119">
                  <c:v>7.058E-3</c:v>
                </c:pt>
                <c:pt idx="120">
                  <c:v>7.7230000000000016E-3</c:v>
                </c:pt>
                <c:pt idx="121">
                  <c:v>7.489E-3</c:v>
                </c:pt>
                <c:pt idx="122">
                  <c:v>1.2198000000000001E-2</c:v>
                </c:pt>
                <c:pt idx="123">
                  <c:v>1.5518000000000004E-2</c:v>
                </c:pt>
                <c:pt idx="124">
                  <c:v>2.0372999999999999E-2</c:v>
                </c:pt>
                <c:pt idx="125">
                  <c:v>2.6981999999999999E-2</c:v>
                </c:pt>
                <c:pt idx="126">
                  <c:v>3.1489999999999997E-2</c:v>
                </c:pt>
                <c:pt idx="127">
                  <c:v>3.5352000000000001E-2</c:v>
                </c:pt>
                <c:pt idx="128">
                  <c:v>4.3755000000000002E-2</c:v>
                </c:pt>
                <c:pt idx="129">
                  <c:v>5.0544999999999993E-2</c:v>
                </c:pt>
                <c:pt idx="130">
                  <c:v>6.6477999999999995E-2</c:v>
                </c:pt>
                <c:pt idx="131">
                  <c:v>8.7559999999999999E-2</c:v>
                </c:pt>
                <c:pt idx="132">
                  <c:v>9.3187999999999993E-2</c:v>
                </c:pt>
                <c:pt idx="133">
                  <c:v>0.10590900000000002</c:v>
                </c:pt>
                <c:pt idx="134">
                  <c:v>0.12228300000000002</c:v>
                </c:pt>
                <c:pt idx="135">
                  <c:v>0.135856</c:v>
                </c:pt>
                <c:pt idx="136">
                  <c:v>0.158993</c:v>
                </c:pt>
                <c:pt idx="137">
                  <c:v>0.17780899999999997</c:v>
                </c:pt>
                <c:pt idx="138">
                  <c:v>0.20992700000000003</c:v>
                </c:pt>
                <c:pt idx="139">
                  <c:v>0.24257000000000001</c:v>
                </c:pt>
                <c:pt idx="140">
                  <c:v>0.27493600000000001</c:v>
                </c:pt>
                <c:pt idx="141">
                  <c:v>0.29896200000000001</c:v>
                </c:pt>
                <c:pt idx="142">
                  <c:v>0.33669299999999991</c:v>
                </c:pt>
                <c:pt idx="143">
                  <c:v>0.36346899999999999</c:v>
                </c:pt>
                <c:pt idx="144">
                  <c:v>0.391515</c:v>
                </c:pt>
                <c:pt idx="145">
                  <c:v>0.41607499999999997</c:v>
                </c:pt>
                <c:pt idx="146">
                  <c:v>0.44172099999999997</c:v>
                </c:pt>
                <c:pt idx="147">
                  <c:v>0.48665000000000008</c:v>
                </c:pt>
                <c:pt idx="148">
                  <c:v>0.51930299999999996</c:v>
                </c:pt>
                <c:pt idx="149">
                  <c:v>0.543848</c:v>
                </c:pt>
                <c:pt idx="150">
                  <c:v>0.57919200000000004</c:v>
                </c:pt>
                <c:pt idx="151">
                  <c:v>0.62063299999999999</c:v>
                </c:pt>
                <c:pt idx="152">
                  <c:v>0.62754299999999996</c:v>
                </c:pt>
                <c:pt idx="153">
                  <c:v>0.66745400000000021</c:v>
                </c:pt>
                <c:pt idx="154">
                  <c:v>0.70019900000000013</c:v>
                </c:pt>
                <c:pt idx="155">
                  <c:v>0.73828300000000002</c:v>
                </c:pt>
                <c:pt idx="156">
                  <c:v>0.77302800000000005</c:v>
                </c:pt>
                <c:pt idx="157">
                  <c:v>0.82214699999999996</c:v>
                </c:pt>
                <c:pt idx="158">
                  <c:v>0.86094999999999999</c:v>
                </c:pt>
                <c:pt idx="159">
                  <c:v>0.875834</c:v>
                </c:pt>
                <c:pt idx="160">
                  <c:v>0.93174599999999985</c:v>
                </c:pt>
                <c:pt idx="161">
                  <c:v>0.98390999999999995</c:v>
                </c:pt>
                <c:pt idx="162">
                  <c:v>1.0128309999999998</c:v>
                </c:pt>
                <c:pt idx="163">
                  <c:v>1.0357089999999998</c:v>
                </c:pt>
                <c:pt idx="164">
                  <c:v>1.0596570000000001</c:v>
                </c:pt>
                <c:pt idx="165">
                  <c:v>1.0460130000000003</c:v>
                </c:pt>
                <c:pt idx="166">
                  <c:v>1.0736330000000001</c:v>
                </c:pt>
                <c:pt idx="167">
                  <c:v>1.1387</c:v>
                </c:pt>
                <c:pt idx="168">
                  <c:v>1.164593</c:v>
                </c:pt>
                <c:pt idx="169">
                  <c:v>1.2065980000000001</c:v>
                </c:pt>
                <c:pt idx="170">
                  <c:v>1.2285459999999999</c:v>
                </c:pt>
                <c:pt idx="171">
                  <c:v>1.29697</c:v>
                </c:pt>
                <c:pt idx="172">
                  <c:v>1.3017119999999998</c:v>
                </c:pt>
                <c:pt idx="173">
                  <c:v>1.3741300000000001</c:v>
                </c:pt>
                <c:pt idx="174">
                  <c:v>1.3952690000000001</c:v>
                </c:pt>
                <c:pt idx="175">
                  <c:v>1.4119259999999998</c:v>
                </c:pt>
                <c:pt idx="176">
                  <c:v>1.4038440000000001</c:v>
                </c:pt>
                <c:pt idx="177">
                  <c:v>1.4317070000000001</c:v>
                </c:pt>
                <c:pt idx="178">
                  <c:v>1.4678290000000005</c:v>
                </c:pt>
                <c:pt idx="179">
                  <c:v>1.5469999999999999</c:v>
                </c:pt>
                <c:pt idx="180">
                  <c:v>1.533714</c:v>
                </c:pt>
                <c:pt idx="181">
                  <c:v>1.5495719999999999</c:v>
                </c:pt>
                <c:pt idx="182">
                  <c:v>1.6274900000000001</c:v>
                </c:pt>
                <c:pt idx="183">
                  <c:v>1.6058410000000003</c:v>
                </c:pt>
                <c:pt idx="184">
                  <c:v>1.5805800000000001</c:v>
                </c:pt>
                <c:pt idx="185">
                  <c:v>1.5429740000000003</c:v>
                </c:pt>
                <c:pt idx="186">
                  <c:v>1.4954390000000004</c:v>
                </c:pt>
                <c:pt idx="187">
                  <c:v>1.4416230000000001</c:v>
                </c:pt>
              </c:numCache>
            </c:numRef>
          </c:val>
        </c:ser>
        <c:dLbls>
          <c:showLegendKey val="0"/>
          <c:showVal val="0"/>
          <c:showCatName val="0"/>
          <c:showSerName val="0"/>
          <c:showPercent val="0"/>
          <c:showBubbleSize val="0"/>
        </c:dLbls>
        <c:axId val="103945216"/>
        <c:axId val="79942144"/>
      </c:areaChart>
      <c:dateAx>
        <c:axId val="103945216"/>
        <c:scaling>
          <c:orientation val="minMax"/>
        </c:scaling>
        <c:delete val="0"/>
        <c:axPos val="b"/>
        <c:numFmt formatCode="yyyy" sourceLinked="0"/>
        <c:majorTickMark val="out"/>
        <c:minorTickMark val="out"/>
        <c:tickLblPos val="nextTo"/>
        <c:txPr>
          <a:bodyPr/>
          <a:lstStyle/>
          <a:p>
            <a:pPr>
              <a:defRPr sz="1400"/>
            </a:pPr>
            <a:endParaRPr lang="en-US"/>
          </a:p>
        </c:txPr>
        <c:crossAx val="79942144"/>
        <c:crosses val="autoZero"/>
        <c:auto val="0"/>
        <c:lblOffset val="100"/>
        <c:baseTimeUnit val="months"/>
        <c:majorUnit val="24"/>
        <c:majorTimeUnit val="months"/>
        <c:minorUnit val="12"/>
        <c:minorTimeUnit val="months"/>
      </c:dateAx>
      <c:valAx>
        <c:axId val="79942144"/>
        <c:scaling>
          <c:orientation val="minMax"/>
          <c:max val="5"/>
        </c:scaling>
        <c:delete val="0"/>
        <c:axPos val="r"/>
        <c:majorGridlines>
          <c:spPr>
            <a:ln>
              <a:solidFill>
                <a:schemeClr val="bg1">
                  <a:lumMod val="65000"/>
                </a:schemeClr>
              </a:solidFill>
            </a:ln>
          </c:spPr>
        </c:majorGridlines>
        <c:numFmt formatCode="#,##0.0" sourceLinked="0"/>
        <c:majorTickMark val="out"/>
        <c:minorTickMark val="none"/>
        <c:tickLblPos val="nextTo"/>
        <c:spPr>
          <a:ln>
            <a:noFill/>
          </a:ln>
        </c:spPr>
        <c:txPr>
          <a:bodyPr/>
          <a:lstStyle/>
          <a:p>
            <a:pPr>
              <a:defRPr sz="1400"/>
            </a:pPr>
            <a:endParaRPr lang="en-US"/>
          </a:p>
        </c:txPr>
        <c:crossAx val="103945216"/>
        <c:crosses val="max"/>
        <c:crossBetween val="midCat"/>
      </c:valAx>
    </c:plotArea>
    <c:legend>
      <c:legendPos val="l"/>
      <c:layout>
        <c:manualLayout>
          <c:xMode val="edge"/>
          <c:yMode val="edge"/>
          <c:x val="8.1691962417741265E-2"/>
          <c:y val="0.11504199475065617"/>
          <c:w val="0.54064271178059264"/>
          <c:h val="0.62085323709536311"/>
        </c:manualLayout>
      </c:layout>
      <c:overlay val="1"/>
      <c:spPr>
        <a:solidFill>
          <a:schemeClr val="bg1"/>
        </a:solidFill>
      </c:spPr>
      <c:txPr>
        <a:bodyPr/>
        <a:lstStyle/>
        <a:p>
          <a:pPr>
            <a:defRPr sz="1050" b="0" baseline="0"/>
          </a:pPr>
          <a:endParaRPr lang="en-US"/>
        </a:p>
      </c:txPr>
    </c:legend>
    <c:plotVisOnly val="1"/>
    <c:dispBlanksAs val="zero"/>
    <c:showDLblsOverMax val="0"/>
  </c:chart>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9248826291079785E-2"/>
          <c:y val="6.5989847715736072E-2"/>
          <c:w val="0.88262910798122052"/>
          <c:h val="0.80456852791878153"/>
        </c:manualLayout>
      </c:layout>
      <c:areaChart>
        <c:grouping val="stacked"/>
        <c:varyColors val="0"/>
        <c:ser>
          <c:idx val="0"/>
          <c:order val="0"/>
          <c:tx>
            <c:strRef>
              <c:f>Sheet1!$A$2</c:f>
              <c:strCache>
                <c:ptCount val="1"/>
                <c:pt idx="0">
                  <c:v>Alaska</c:v>
                </c:pt>
              </c:strCache>
            </c:strRef>
          </c:tx>
          <c:spPr>
            <a:solidFill>
              <a:srgbClr val="0096D7"/>
            </a:solidFill>
            <a:ln>
              <a:noFill/>
            </a:ln>
          </c:spPr>
          <c:cat>
            <c:numRef>
              <c:f>Sheet1!$B$1:$DH$1</c:f>
              <c:numCache>
                <c:formatCode>General</c:formatCode>
                <c:ptCount val="111"/>
                <c:pt idx="0">
                  <c:v>1990</c:v>
                </c:pt>
                <c:pt idx="10">
                  <c:v>2000</c:v>
                </c:pt>
                <c:pt idx="20">
                  <c:v>2010</c:v>
                </c:pt>
                <c:pt idx="30">
                  <c:v>2020</c:v>
                </c:pt>
                <c:pt idx="40">
                  <c:v>2030</c:v>
                </c:pt>
                <c:pt idx="50">
                  <c:v>2040</c:v>
                </c:pt>
                <c:pt idx="60">
                  <c:v>2020</c:v>
                </c:pt>
                <c:pt idx="70">
                  <c:v>2030</c:v>
                </c:pt>
                <c:pt idx="80">
                  <c:v>2040</c:v>
                </c:pt>
                <c:pt idx="90">
                  <c:v>2020</c:v>
                </c:pt>
                <c:pt idx="100">
                  <c:v>2030</c:v>
                </c:pt>
                <c:pt idx="110">
                  <c:v>2040</c:v>
                </c:pt>
              </c:numCache>
            </c:numRef>
          </c:cat>
          <c:val>
            <c:numRef>
              <c:f>Sheet1!$B$2:$DH$2</c:f>
              <c:numCache>
                <c:formatCode>General</c:formatCode>
                <c:ptCount val="111"/>
                <c:pt idx="0">
                  <c:v>1.774</c:v>
                </c:pt>
                <c:pt idx="1">
                  <c:v>1.798</c:v>
                </c:pt>
                <c:pt idx="2">
                  <c:v>1.7143029999999999</c:v>
                </c:pt>
                <c:pt idx="3">
                  <c:v>1.5840000000000001</c:v>
                </c:pt>
                <c:pt idx="4">
                  <c:v>1.5589999999999999</c:v>
                </c:pt>
                <c:pt idx="5">
                  <c:v>1.4810000000000001</c:v>
                </c:pt>
                <c:pt idx="6">
                  <c:v>1.3921859999999999</c:v>
                </c:pt>
                <c:pt idx="7">
                  <c:v>1.296</c:v>
                </c:pt>
                <c:pt idx="8">
                  <c:v>1.175</c:v>
                </c:pt>
                <c:pt idx="9">
                  <c:v>1.0503</c:v>
                </c:pt>
                <c:pt idx="10">
                  <c:v>0.97034200000000004</c:v>
                </c:pt>
                <c:pt idx="11">
                  <c:v>0.96299999999999997</c:v>
                </c:pt>
                <c:pt idx="12">
                  <c:v>0.98499999999999999</c:v>
                </c:pt>
                <c:pt idx="13">
                  <c:v>0.97399999999999998</c:v>
                </c:pt>
                <c:pt idx="14">
                  <c:v>0.90851099999999996</c:v>
                </c:pt>
                <c:pt idx="15">
                  <c:v>0.86399999999999999</c:v>
                </c:pt>
                <c:pt idx="16">
                  <c:v>0.74099999999999999</c:v>
                </c:pt>
                <c:pt idx="17">
                  <c:v>0.72199999999999998</c:v>
                </c:pt>
                <c:pt idx="18">
                  <c:v>0.68500000000000005</c:v>
                </c:pt>
                <c:pt idx="19">
                  <c:v>0.64600000000000002</c:v>
                </c:pt>
                <c:pt idx="20">
                  <c:v>0.59899999999999998</c:v>
                </c:pt>
                <c:pt idx="21">
                  <c:v>0.56100000000000005</c:v>
                </c:pt>
                <c:pt idx="22">
                  <c:v>0.52700000000000002</c:v>
                </c:pt>
                <c:pt idx="23">
                  <c:v>0.51500000000000001</c:v>
                </c:pt>
                <c:pt idx="24">
                  <c:v>0.49299999999999999</c:v>
                </c:pt>
                <c:pt idx="25">
                  <c:v>0.44990000000000002</c:v>
                </c:pt>
                <c:pt idx="26">
                  <c:v>0.43314599999999998</c:v>
                </c:pt>
                <c:pt idx="27">
                  <c:v>0.44387799999999999</c:v>
                </c:pt>
                <c:pt idx="28">
                  <c:v>0.448571</c:v>
                </c:pt>
                <c:pt idx="29">
                  <c:v>0.43304199999999998</c:v>
                </c:pt>
                <c:pt idx="30">
                  <c:v>0.41838999999999998</c:v>
                </c:pt>
                <c:pt idx="31">
                  <c:v>0.396088</c:v>
                </c:pt>
                <c:pt idx="32">
                  <c:v>0.37515799999999999</c:v>
                </c:pt>
                <c:pt idx="33">
                  <c:v>0.35427599999999998</c:v>
                </c:pt>
                <c:pt idx="34">
                  <c:v>0.33503899999999998</c:v>
                </c:pt>
                <c:pt idx="35">
                  <c:v>0.31729099999999999</c:v>
                </c:pt>
                <c:pt idx="36">
                  <c:v>0.30088999999999999</c:v>
                </c:pt>
                <c:pt idx="37">
                  <c:v>0.28302500000000003</c:v>
                </c:pt>
                <c:pt idx="38">
                  <c:v>0.26642399999999999</c:v>
                </c:pt>
                <c:pt idx="39">
                  <c:v>0.251085</c:v>
                </c:pt>
                <c:pt idx="40">
                  <c:v>0.23689299999999999</c:v>
                </c:pt>
                <c:pt idx="41">
                  <c:v>0.223742</c:v>
                </c:pt>
                <c:pt idx="42">
                  <c:v>0.21154100000000001</c:v>
                </c:pt>
                <c:pt idx="43">
                  <c:v>0.200206</c:v>
                </c:pt>
                <c:pt idx="44">
                  <c:v>0.18966</c:v>
                </c:pt>
                <c:pt idx="45">
                  <c:v>0.17983499999999999</c:v>
                </c:pt>
                <c:pt idx="46">
                  <c:v>0.17067099999999999</c:v>
                </c:pt>
                <c:pt idx="47">
                  <c:v>0.22137100000000001</c:v>
                </c:pt>
                <c:pt idx="48">
                  <c:v>0.29237999999999997</c:v>
                </c:pt>
                <c:pt idx="49">
                  <c:v>0.34414600000000001</c:v>
                </c:pt>
                <c:pt idx="50">
                  <c:v>0.337119</c:v>
                </c:pt>
                <c:pt idx="51">
                  <c:v>0.337119</c:v>
                </c:pt>
                <c:pt idx="52">
                  <c:v>0.51500000000000001</c:v>
                </c:pt>
                <c:pt idx="53">
                  <c:v>0.51500000000000001</c:v>
                </c:pt>
                <c:pt idx="54">
                  <c:v>0.49299999999999999</c:v>
                </c:pt>
                <c:pt idx="55">
                  <c:v>0.44990000000000002</c:v>
                </c:pt>
                <c:pt idx="56">
                  <c:v>0.43314599999999998</c:v>
                </c:pt>
                <c:pt idx="57">
                  <c:v>0.44387799999999999</c:v>
                </c:pt>
                <c:pt idx="58">
                  <c:v>0.448571</c:v>
                </c:pt>
                <c:pt idx="59">
                  <c:v>0.43304199999999998</c:v>
                </c:pt>
                <c:pt idx="60">
                  <c:v>0.41838999999999998</c:v>
                </c:pt>
                <c:pt idx="61">
                  <c:v>0.396088</c:v>
                </c:pt>
                <c:pt idx="62">
                  <c:v>0.37515799999999999</c:v>
                </c:pt>
                <c:pt idx="63">
                  <c:v>0.35427599999999998</c:v>
                </c:pt>
                <c:pt idx="64">
                  <c:v>0.33503899999999998</c:v>
                </c:pt>
                <c:pt idx="65">
                  <c:v>0.31729099999999999</c:v>
                </c:pt>
                <c:pt idx="66">
                  <c:v>0.30088999999999999</c:v>
                </c:pt>
                <c:pt idx="67">
                  <c:v>0.28302500000000003</c:v>
                </c:pt>
                <c:pt idx="68">
                  <c:v>0.26642399999999999</c:v>
                </c:pt>
                <c:pt idx="69">
                  <c:v>0.251085</c:v>
                </c:pt>
                <c:pt idx="70">
                  <c:v>0.23689299999999999</c:v>
                </c:pt>
                <c:pt idx="71">
                  <c:v>0.223742</c:v>
                </c:pt>
                <c:pt idx="72">
                  <c:v>0.21154100000000001</c:v>
                </c:pt>
                <c:pt idx="73">
                  <c:v>0.200206</c:v>
                </c:pt>
                <c:pt idx="74">
                  <c:v>0.18966</c:v>
                </c:pt>
                <c:pt idx="75">
                  <c:v>0.17983499999999999</c:v>
                </c:pt>
                <c:pt idx="76">
                  <c:v>0.17067099999999999</c:v>
                </c:pt>
                <c:pt idx="77">
                  <c:v>0.16211100000000001</c:v>
                </c:pt>
                <c:pt idx="78">
                  <c:v>0.15410599999999999</c:v>
                </c:pt>
                <c:pt idx="79">
                  <c:v>0.14661099999999999</c:v>
                </c:pt>
                <c:pt idx="80">
                  <c:v>0.13958499999999999</c:v>
                </c:pt>
                <c:pt idx="81">
                  <c:v>0.13958499999999999</c:v>
                </c:pt>
                <c:pt idx="82">
                  <c:v>0.51500000000000001</c:v>
                </c:pt>
                <c:pt idx="83">
                  <c:v>0.51500000000000001</c:v>
                </c:pt>
                <c:pt idx="84">
                  <c:v>0.49299999999999999</c:v>
                </c:pt>
                <c:pt idx="85">
                  <c:v>0.44990000000000002</c:v>
                </c:pt>
                <c:pt idx="86">
                  <c:v>0.43314599999999998</c:v>
                </c:pt>
                <c:pt idx="87">
                  <c:v>0.44387799999999999</c:v>
                </c:pt>
                <c:pt idx="88">
                  <c:v>0.448571</c:v>
                </c:pt>
                <c:pt idx="89">
                  <c:v>0.43304199999999998</c:v>
                </c:pt>
                <c:pt idx="90">
                  <c:v>0.41838999999999998</c:v>
                </c:pt>
                <c:pt idx="91">
                  <c:v>0.396088</c:v>
                </c:pt>
                <c:pt idx="92">
                  <c:v>0.37515799999999999</c:v>
                </c:pt>
                <c:pt idx="93">
                  <c:v>0.35427599999999998</c:v>
                </c:pt>
                <c:pt idx="94">
                  <c:v>0.33503899999999998</c:v>
                </c:pt>
                <c:pt idx="95">
                  <c:v>0.31729099999999999</c:v>
                </c:pt>
                <c:pt idx="96">
                  <c:v>0.30088999999999999</c:v>
                </c:pt>
                <c:pt idx="97">
                  <c:v>0.28302500000000003</c:v>
                </c:pt>
                <c:pt idx="98">
                  <c:v>4.4739999999999997E-3</c:v>
                </c:pt>
                <c:pt idx="99">
                  <c:v>4.2859999999999999E-3</c:v>
                </c:pt>
                <c:pt idx="100">
                  <c:v>4.1060000000000003E-3</c:v>
                </c:pt>
                <c:pt idx="101">
                  <c:v>3.934E-3</c:v>
                </c:pt>
                <c:pt idx="102">
                  <c:v>3.7690000000000002E-3</c:v>
                </c:pt>
                <c:pt idx="103">
                  <c:v>3.6099999999999999E-3</c:v>
                </c:pt>
                <c:pt idx="104">
                  <c:v>3.4589999999999998E-3</c:v>
                </c:pt>
                <c:pt idx="105">
                  <c:v>3.3140000000000001E-3</c:v>
                </c:pt>
                <c:pt idx="106">
                  <c:v>3.1740000000000002E-3</c:v>
                </c:pt>
                <c:pt idx="107">
                  <c:v>3.0409999999999999E-3</c:v>
                </c:pt>
                <c:pt idx="108">
                  <c:v>2.9129999999999998E-3</c:v>
                </c:pt>
                <c:pt idx="109">
                  <c:v>2.7910000000000001E-3</c:v>
                </c:pt>
                <c:pt idx="110">
                  <c:v>2.6740000000000002E-3</c:v>
                </c:pt>
              </c:numCache>
            </c:numRef>
          </c:val>
        </c:ser>
        <c:ser>
          <c:idx val="1"/>
          <c:order val="1"/>
          <c:tx>
            <c:strRef>
              <c:f>Sheet1!$A$3</c:f>
              <c:strCache>
                <c:ptCount val="1"/>
                <c:pt idx="0">
                  <c:v>Other onshore</c:v>
                </c:pt>
              </c:strCache>
            </c:strRef>
          </c:tx>
          <c:spPr>
            <a:solidFill>
              <a:srgbClr val="000000"/>
            </a:solidFill>
            <a:ln>
              <a:noFill/>
            </a:ln>
          </c:spPr>
          <c:cat>
            <c:numRef>
              <c:f>Sheet1!$B$1:$DH$1</c:f>
              <c:numCache>
                <c:formatCode>General</c:formatCode>
                <c:ptCount val="111"/>
                <c:pt idx="0">
                  <c:v>1990</c:v>
                </c:pt>
                <c:pt idx="10">
                  <c:v>2000</c:v>
                </c:pt>
                <c:pt idx="20">
                  <c:v>2010</c:v>
                </c:pt>
                <c:pt idx="30">
                  <c:v>2020</c:v>
                </c:pt>
                <c:pt idx="40">
                  <c:v>2030</c:v>
                </c:pt>
                <c:pt idx="50">
                  <c:v>2040</c:v>
                </c:pt>
                <c:pt idx="60">
                  <c:v>2020</c:v>
                </c:pt>
                <c:pt idx="70">
                  <c:v>2030</c:v>
                </c:pt>
                <c:pt idx="80">
                  <c:v>2040</c:v>
                </c:pt>
                <c:pt idx="90">
                  <c:v>2020</c:v>
                </c:pt>
                <c:pt idx="100">
                  <c:v>2030</c:v>
                </c:pt>
                <c:pt idx="110">
                  <c:v>2040</c:v>
                </c:pt>
              </c:numCache>
            </c:numRef>
          </c:cat>
          <c:val>
            <c:numRef>
              <c:f>Sheet1!$B$3:$DH$3</c:f>
              <c:numCache>
                <c:formatCode>General</c:formatCode>
                <c:ptCount val="111"/>
                <c:pt idx="0">
                  <c:v>4.6259990000000002</c:v>
                </c:pt>
                <c:pt idx="1">
                  <c:v>4.5880000000000001</c:v>
                </c:pt>
                <c:pt idx="2">
                  <c:v>4.3829760000000002</c:v>
                </c:pt>
                <c:pt idx="3">
                  <c:v>4.17</c:v>
                </c:pt>
                <c:pt idx="4">
                  <c:v>3.96</c:v>
                </c:pt>
                <c:pt idx="5">
                  <c:v>3.8119999999999998</c:v>
                </c:pt>
                <c:pt idx="6">
                  <c:v>3.7547079999999999</c:v>
                </c:pt>
                <c:pt idx="7">
                  <c:v>3.7519999999999998</c:v>
                </c:pt>
                <c:pt idx="8">
                  <c:v>3.6019999999999999</c:v>
                </c:pt>
                <c:pt idx="9">
                  <c:v>3.2719999999999998</c:v>
                </c:pt>
                <c:pt idx="10">
                  <c:v>2.958126</c:v>
                </c:pt>
                <c:pt idx="11">
                  <c:v>2.8620000000000001</c:v>
                </c:pt>
                <c:pt idx="12">
                  <c:v>2.7749999999999999</c:v>
                </c:pt>
                <c:pt idx="13">
                  <c:v>2.718</c:v>
                </c:pt>
                <c:pt idx="14">
                  <c:v>2.6509900000000002</c:v>
                </c:pt>
                <c:pt idx="15">
                  <c:v>2.601</c:v>
                </c:pt>
                <c:pt idx="16">
                  <c:v>2.605</c:v>
                </c:pt>
                <c:pt idx="17">
                  <c:v>2.5999999999999996</c:v>
                </c:pt>
                <c:pt idx="18">
                  <c:v>2.4299999999999997</c:v>
                </c:pt>
                <c:pt idx="19">
                  <c:v>2.3370000000000002</c:v>
                </c:pt>
                <c:pt idx="20">
                  <c:v>2.3380000000000001</c:v>
                </c:pt>
                <c:pt idx="21">
                  <c:v>2.3489990000000001</c:v>
                </c:pt>
                <c:pt idx="22">
                  <c:v>2.4040010000000001</c:v>
                </c:pt>
                <c:pt idx="23">
                  <c:v>2.4189990000000003</c:v>
                </c:pt>
                <c:pt idx="24">
                  <c:v>2.447263</c:v>
                </c:pt>
                <c:pt idx="25">
                  <c:v>2.4441579999999998</c:v>
                </c:pt>
                <c:pt idx="26">
                  <c:v>2.4304110000000003</c:v>
                </c:pt>
                <c:pt idx="27">
                  <c:v>2.3671889999999998</c:v>
                </c:pt>
                <c:pt idx="28">
                  <c:v>2.381024</c:v>
                </c:pt>
                <c:pt idx="29">
                  <c:v>2.401157</c:v>
                </c:pt>
                <c:pt idx="30">
                  <c:v>2.4309970000000001</c:v>
                </c:pt>
                <c:pt idx="31">
                  <c:v>2.4775130000000001</c:v>
                </c:pt>
                <c:pt idx="32">
                  <c:v>2.5140669999999998</c:v>
                </c:pt>
                <c:pt idx="33">
                  <c:v>2.570144</c:v>
                </c:pt>
                <c:pt idx="34">
                  <c:v>2.6384439999999998</c:v>
                </c:pt>
                <c:pt idx="35">
                  <c:v>2.7021060000000001</c:v>
                </c:pt>
                <c:pt idx="36">
                  <c:v>2.7673969999999999</c:v>
                </c:pt>
                <c:pt idx="37">
                  <c:v>2.8207140000000002</c:v>
                </c:pt>
                <c:pt idx="38">
                  <c:v>2.8360960000000004</c:v>
                </c:pt>
                <c:pt idx="39">
                  <c:v>2.7919350000000001</c:v>
                </c:pt>
                <c:pt idx="40">
                  <c:v>2.7725059999999999</c:v>
                </c:pt>
                <c:pt idx="41">
                  <c:v>2.7379849999999997</c:v>
                </c:pt>
                <c:pt idx="42">
                  <c:v>2.720021</c:v>
                </c:pt>
                <c:pt idx="43">
                  <c:v>2.6972670000000001</c:v>
                </c:pt>
                <c:pt idx="44">
                  <c:v>2.6826999999999996</c:v>
                </c:pt>
                <c:pt idx="45">
                  <c:v>2.6701290000000002</c:v>
                </c:pt>
                <c:pt idx="46">
                  <c:v>2.6700349999999999</c:v>
                </c:pt>
                <c:pt idx="47">
                  <c:v>2.649302</c:v>
                </c:pt>
                <c:pt idx="48">
                  <c:v>2.6395460000000002</c:v>
                </c:pt>
                <c:pt idx="49">
                  <c:v>2.6421969999999999</c:v>
                </c:pt>
                <c:pt idx="50">
                  <c:v>2.6375789999999997</c:v>
                </c:pt>
                <c:pt idx="51">
                  <c:v>2.6375789999999997</c:v>
                </c:pt>
                <c:pt idx="52">
                  <c:v>2.4189990000000003</c:v>
                </c:pt>
                <c:pt idx="53">
                  <c:v>2.4189990000000003</c:v>
                </c:pt>
                <c:pt idx="54">
                  <c:v>2.4430319999999996</c:v>
                </c:pt>
                <c:pt idx="55">
                  <c:v>2.3874179999999998</c:v>
                </c:pt>
                <c:pt idx="56">
                  <c:v>2.3442370000000001</c:v>
                </c:pt>
                <c:pt idx="57">
                  <c:v>2.3030419999999996</c:v>
                </c:pt>
                <c:pt idx="58">
                  <c:v>2.360474</c:v>
                </c:pt>
                <c:pt idx="59">
                  <c:v>2.4020029999999997</c:v>
                </c:pt>
                <c:pt idx="60">
                  <c:v>2.433786</c:v>
                </c:pt>
                <c:pt idx="61">
                  <c:v>2.4791240000000001</c:v>
                </c:pt>
                <c:pt idx="62">
                  <c:v>2.5155919999999998</c:v>
                </c:pt>
                <c:pt idx="63">
                  <c:v>2.5609280000000001</c:v>
                </c:pt>
                <c:pt idx="64">
                  <c:v>2.623122</c:v>
                </c:pt>
                <c:pt idx="65">
                  <c:v>2.6766130000000001</c:v>
                </c:pt>
                <c:pt idx="66">
                  <c:v>2.748828</c:v>
                </c:pt>
                <c:pt idx="67">
                  <c:v>2.8220169999999998</c:v>
                </c:pt>
                <c:pt idx="68">
                  <c:v>2.8277160000000001</c:v>
                </c:pt>
                <c:pt idx="69">
                  <c:v>2.8219479999999999</c:v>
                </c:pt>
                <c:pt idx="70">
                  <c:v>2.7983370000000001</c:v>
                </c:pt>
                <c:pt idx="71">
                  <c:v>2.7644520000000004</c:v>
                </c:pt>
                <c:pt idx="72">
                  <c:v>2.7394540000000003</c:v>
                </c:pt>
                <c:pt idx="73">
                  <c:v>2.709705</c:v>
                </c:pt>
                <c:pt idx="74">
                  <c:v>2.6868069999999999</c:v>
                </c:pt>
                <c:pt idx="75">
                  <c:v>2.6579600000000001</c:v>
                </c:pt>
                <c:pt idx="76">
                  <c:v>2.6298909999999998</c:v>
                </c:pt>
                <c:pt idx="77">
                  <c:v>2.6009800000000003</c:v>
                </c:pt>
                <c:pt idx="78">
                  <c:v>2.559507</c:v>
                </c:pt>
                <c:pt idx="79">
                  <c:v>2.5154900000000002</c:v>
                </c:pt>
                <c:pt idx="80">
                  <c:v>2.4678180000000003</c:v>
                </c:pt>
                <c:pt idx="81">
                  <c:v>2.4678180000000003</c:v>
                </c:pt>
                <c:pt idx="82">
                  <c:v>2.4189990000000003</c:v>
                </c:pt>
                <c:pt idx="83">
                  <c:v>2.4189990000000003</c:v>
                </c:pt>
                <c:pt idx="84">
                  <c:v>2.447263</c:v>
                </c:pt>
                <c:pt idx="85">
                  <c:v>2.4510209999999999</c:v>
                </c:pt>
                <c:pt idx="86">
                  <c:v>2.4178679999999999</c:v>
                </c:pt>
                <c:pt idx="87">
                  <c:v>2.3360469999999998</c:v>
                </c:pt>
                <c:pt idx="88">
                  <c:v>2.3514870000000001</c:v>
                </c:pt>
                <c:pt idx="89">
                  <c:v>2.3588179999999999</c:v>
                </c:pt>
                <c:pt idx="90">
                  <c:v>2.370657</c:v>
                </c:pt>
                <c:pt idx="91">
                  <c:v>2.401691</c:v>
                </c:pt>
                <c:pt idx="92">
                  <c:v>2.4113850000000001</c:v>
                </c:pt>
                <c:pt idx="93">
                  <c:v>2.439851</c:v>
                </c:pt>
                <c:pt idx="94">
                  <c:v>2.4772909999999997</c:v>
                </c:pt>
                <c:pt idx="95">
                  <c:v>2.5162930000000001</c:v>
                </c:pt>
                <c:pt idx="96">
                  <c:v>2.5521389999999999</c:v>
                </c:pt>
                <c:pt idx="97">
                  <c:v>2.5732819999999998</c:v>
                </c:pt>
                <c:pt idx="98">
                  <c:v>2.5265919999999999</c:v>
                </c:pt>
                <c:pt idx="99">
                  <c:v>2.4945029999999999</c:v>
                </c:pt>
                <c:pt idx="100">
                  <c:v>2.4682629999999999</c:v>
                </c:pt>
                <c:pt idx="101">
                  <c:v>2.4346129999999997</c:v>
                </c:pt>
                <c:pt idx="102">
                  <c:v>2.3991790000000002</c:v>
                </c:pt>
                <c:pt idx="103">
                  <c:v>2.362298</c:v>
                </c:pt>
                <c:pt idx="104">
                  <c:v>2.33447</c:v>
                </c:pt>
                <c:pt idx="105">
                  <c:v>2.2946879999999998</c:v>
                </c:pt>
                <c:pt idx="106">
                  <c:v>2.2617669999999999</c:v>
                </c:pt>
                <c:pt idx="107">
                  <c:v>2.2130079999999999</c:v>
                </c:pt>
                <c:pt idx="108">
                  <c:v>2.17401</c:v>
                </c:pt>
                <c:pt idx="109">
                  <c:v>2.1357340000000002</c:v>
                </c:pt>
                <c:pt idx="110">
                  <c:v>2.0938090000000003</c:v>
                </c:pt>
              </c:numCache>
            </c:numRef>
          </c:val>
        </c:ser>
        <c:ser>
          <c:idx val="2"/>
          <c:order val="2"/>
          <c:tx>
            <c:strRef>
              <c:f>Sheet1!$A$4</c:f>
              <c:strCache>
                <c:ptCount val="1"/>
                <c:pt idx="0">
                  <c:v>Offshore</c:v>
                </c:pt>
              </c:strCache>
            </c:strRef>
          </c:tx>
          <c:spPr>
            <a:solidFill>
              <a:srgbClr val="A33340"/>
            </a:solidFill>
            <a:ln>
              <a:noFill/>
            </a:ln>
          </c:spPr>
          <c:cat>
            <c:numRef>
              <c:f>Sheet1!$B$1:$DH$1</c:f>
              <c:numCache>
                <c:formatCode>General</c:formatCode>
                <c:ptCount val="111"/>
                <c:pt idx="0">
                  <c:v>1990</c:v>
                </c:pt>
                <c:pt idx="10">
                  <c:v>2000</c:v>
                </c:pt>
                <c:pt idx="20">
                  <c:v>2010</c:v>
                </c:pt>
                <c:pt idx="30">
                  <c:v>2020</c:v>
                </c:pt>
                <c:pt idx="40">
                  <c:v>2030</c:v>
                </c:pt>
                <c:pt idx="50">
                  <c:v>2040</c:v>
                </c:pt>
                <c:pt idx="60">
                  <c:v>2020</c:v>
                </c:pt>
                <c:pt idx="70">
                  <c:v>2030</c:v>
                </c:pt>
                <c:pt idx="80">
                  <c:v>2040</c:v>
                </c:pt>
                <c:pt idx="90">
                  <c:v>2020</c:v>
                </c:pt>
                <c:pt idx="100">
                  <c:v>2030</c:v>
                </c:pt>
                <c:pt idx="110">
                  <c:v>2040</c:v>
                </c:pt>
              </c:numCache>
            </c:numRef>
          </c:cat>
          <c:val>
            <c:numRef>
              <c:f>Sheet1!$B$4:$DH$4</c:f>
              <c:numCache>
                <c:formatCode>General</c:formatCode>
                <c:ptCount val="111"/>
                <c:pt idx="0">
                  <c:v>0.95399999999999996</c:v>
                </c:pt>
                <c:pt idx="1">
                  <c:v>1.0229999999999999</c:v>
                </c:pt>
                <c:pt idx="2">
                  <c:v>1.0690710000000001</c:v>
                </c:pt>
                <c:pt idx="3">
                  <c:v>1.0900000000000001</c:v>
                </c:pt>
                <c:pt idx="4">
                  <c:v>1.1379999999999999</c:v>
                </c:pt>
                <c:pt idx="5">
                  <c:v>1.2609999999999999</c:v>
                </c:pt>
                <c:pt idx="6">
                  <c:v>1.3143990000000001</c:v>
                </c:pt>
                <c:pt idx="7">
                  <c:v>1.401</c:v>
                </c:pt>
                <c:pt idx="8">
                  <c:v>1.4730000000000001</c:v>
                </c:pt>
                <c:pt idx="9">
                  <c:v>1.5580000000000001</c:v>
                </c:pt>
                <c:pt idx="10">
                  <c:v>1.612582</c:v>
                </c:pt>
                <c:pt idx="11">
                  <c:v>1.7050000000000001</c:v>
                </c:pt>
                <c:pt idx="12">
                  <c:v>1.72</c:v>
                </c:pt>
                <c:pt idx="13">
                  <c:v>1.694</c:v>
                </c:pt>
                <c:pt idx="14">
                  <c:v>1.6085929999999999</c:v>
                </c:pt>
                <c:pt idx="15">
                  <c:v>1.419</c:v>
                </c:pt>
                <c:pt idx="16">
                  <c:v>1.4279999999999999</c:v>
                </c:pt>
                <c:pt idx="17">
                  <c:v>1.411</c:v>
                </c:pt>
                <c:pt idx="18">
                  <c:v>1.286</c:v>
                </c:pt>
                <c:pt idx="19">
                  <c:v>1.6830000000000001</c:v>
                </c:pt>
                <c:pt idx="20">
                  <c:v>1.663</c:v>
                </c:pt>
                <c:pt idx="21">
                  <c:v>1.4279999999999999</c:v>
                </c:pt>
                <c:pt idx="22">
                  <c:v>1.3779999999999999</c:v>
                </c:pt>
                <c:pt idx="23">
                  <c:v>1.3560000000000001</c:v>
                </c:pt>
                <c:pt idx="24">
                  <c:v>1.5029999999999999</c:v>
                </c:pt>
                <c:pt idx="25">
                  <c:v>1.6419999999999999</c:v>
                </c:pt>
                <c:pt idx="26">
                  <c:v>1.745932</c:v>
                </c:pt>
                <c:pt idx="27">
                  <c:v>1.9153039999999999</c:v>
                </c:pt>
                <c:pt idx="28">
                  <c:v>2.0737580000000002</c:v>
                </c:pt>
                <c:pt idx="29">
                  <c:v>2.1848740000000002</c:v>
                </c:pt>
                <c:pt idx="30">
                  <c:v>2.149689</c:v>
                </c:pt>
                <c:pt idx="31">
                  <c:v>2.1092170000000001</c:v>
                </c:pt>
                <c:pt idx="32">
                  <c:v>2.0736569999999999</c:v>
                </c:pt>
                <c:pt idx="33">
                  <c:v>2.0214099999999999</c:v>
                </c:pt>
                <c:pt idx="34">
                  <c:v>2.0043099999999998</c:v>
                </c:pt>
                <c:pt idx="35">
                  <c:v>1.951916</c:v>
                </c:pt>
                <c:pt idx="36">
                  <c:v>1.9518709999999999</c:v>
                </c:pt>
                <c:pt idx="37">
                  <c:v>1.9969730000000001</c:v>
                </c:pt>
                <c:pt idx="38">
                  <c:v>2.0980430000000001</c:v>
                </c:pt>
                <c:pt idx="39">
                  <c:v>2.1560100000000002</c:v>
                </c:pt>
                <c:pt idx="40">
                  <c:v>2.2061839999999999</c:v>
                </c:pt>
                <c:pt idx="41">
                  <c:v>2.201781</c:v>
                </c:pt>
                <c:pt idx="42">
                  <c:v>2.178528</c:v>
                </c:pt>
                <c:pt idx="43">
                  <c:v>2.1572079999999998</c:v>
                </c:pt>
                <c:pt idx="44">
                  <c:v>2.1289349999999998</c:v>
                </c:pt>
                <c:pt idx="45">
                  <c:v>2.1367569999999998</c:v>
                </c:pt>
                <c:pt idx="46">
                  <c:v>2.118554</c:v>
                </c:pt>
                <c:pt idx="47">
                  <c:v>2.0996290000000002</c:v>
                </c:pt>
                <c:pt idx="48">
                  <c:v>2.1205449999999999</c:v>
                </c:pt>
                <c:pt idx="49">
                  <c:v>2.0853320000000002</c:v>
                </c:pt>
                <c:pt idx="50">
                  <c:v>2.165146</c:v>
                </c:pt>
                <c:pt idx="51">
                  <c:v>2.165146</c:v>
                </c:pt>
                <c:pt idx="52">
                  <c:v>1.3560000000000001</c:v>
                </c:pt>
                <c:pt idx="53">
                  <c:v>1.3560000000000001</c:v>
                </c:pt>
                <c:pt idx="54">
                  <c:v>1.5029999999999999</c:v>
                </c:pt>
                <c:pt idx="55">
                  <c:v>1.6419999999999999</c:v>
                </c:pt>
                <c:pt idx="56">
                  <c:v>1.762381</c:v>
                </c:pt>
                <c:pt idx="57">
                  <c:v>1.970926</c:v>
                </c:pt>
                <c:pt idx="58">
                  <c:v>2.20174</c:v>
                </c:pt>
                <c:pt idx="59">
                  <c:v>2.3106589999999998</c:v>
                </c:pt>
                <c:pt idx="60">
                  <c:v>2.3070219999999999</c:v>
                </c:pt>
                <c:pt idx="61">
                  <c:v>2.2808199999999998</c:v>
                </c:pt>
                <c:pt idx="62">
                  <c:v>2.316821</c:v>
                </c:pt>
                <c:pt idx="63">
                  <c:v>2.2784170000000001</c:v>
                </c:pt>
                <c:pt idx="64">
                  <c:v>2.2685379999999999</c:v>
                </c:pt>
                <c:pt idx="65">
                  <c:v>2.2327409999999999</c:v>
                </c:pt>
                <c:pt idx="66">
                  <c:v>2.2046739999999998</c:v>
                </c:pt>
                <c:pt idx="67">
                  <c:v>2.2240489999999999</c:v>
                </c:pt>
                <c:pt idx="68">
                  <c:v>2.2170350000000001</c:v>
                </c:pt>
                <c:pt idx="69">
                  <c:v>2.2972589999999999</c:v>
                </c:pt>
                <c:pt idx="70">
                  <c:v>2.3710399999999998</c:v>
                </c:pt>
                <c:pt idx="71">
                  <c:v>2.3646910000000001</c:v>
                </c:pt>
                <c:pt idx="72">
                  <c:v>2.3489010000000001</c:v>
                </c:pt>
                <c:pt idx="73">
                  <c:v>2.3699370000000002</c:v>
                </c:pt>
                <c:pt idx="74">
                  <c:v>2.3308520000000001</c:v>
                </c:pt>
                <c:pt idx="75">
                  <c:v>2.3271820000000001</c:v>
                </c:pt>
                <c:pt idx="76">
                  <c:v>2.4036490000000001</c:v>
                </c:pt>
                <c:pt idx="77">
                  <c:v>2.378895</c:v>
                </c:pt>
                <c:pt idx="78">
                  <c:v>2.3618260000000002</c:v>
                </c:pt>
                <c:pt idx="79">
                  <c:v>2.4058359999999999</c:v>
                </c:pt>
                <c:pt idx="80">
                  <c:v>2.418269</c:v>
                </c:pt>
                <c:pt idx="81">
                  <c:v>2.418269</c:v>
                </c:pt>
                <c:pt idx="82">
                  <c:v>1.3560000000000001</c:v>
                </c:pt>
                <c:pt idx="83">
                  <c:v>1.3560000000000001</c:v>
                </c:pt>
                <c:pt idx="84">
                  <c:v>1.5029999999999999</c:v>
                </c:pt>
                <c:pt idx="85">
                  <c:v>1.6419999999999999</c:v>
                </c:pt>
                <c:pt idx="86">
                  <c:v>1.745932</c:v>
                </c:pt>
                <c:pt idx="87">
                  <c:v>1.9064749999999999</c:v>
                </c:pt>
                <c:pt idx="88">
                  <c:v>2.0515780000000001</c:v>
                </c:pt>
                <c:pt idx="89">
                  <c:v>2.158128</c:v>
                </c:pt>
                <c:pt idx="90">
                  <c:v>2.1280739999999998</c:v>
                </c:pt>
                <c:pt idx="91">
                  <c:v>2.0256720000000001</c:v>
                </c:pt>
                <c:pt idx="92">
                  <c:v>1.996578</c:v>
                </c:pt>
                <c:pt idx="93">
                  <c:v>1.9385859999999999</c:v>
                </c:pt>
                <c:pt idx="94">
                  <c:v>1.9170579999999999</c:v>
                </c:pt>
                <c:pt idx="95">
                  <c:v>1.8717820000000001</c:v>
                </c:pt>
                <c:pt idx="96">
                  <c:v>1.8361860000000001</c:v>
                </c:pt>
                <c:pt idx="97">
                  <c:v>1.8341130000000001</c:v>
                </c:pt>
                <c:pt idx="98">
                  <c:v>1.8802449999999999</c:v>
                </c:pt>
                <c:pt idx="99">
                  <c:v>1.9852209999999999</c:v>
                </c:pt>
                <c:pt idx="100">
                  <c:v>2.0053179999999999</c:v>
                </c:pt>
                <c:pt idx="101">
                  <c:v>1.9715830000000001</c:v>
                </c:pt>
                <c:pt idx="102">
                  <c:v>1.9338580000000001</c:v>
                </c:pt>
                <c:pt idx="103">
                  <c:v>1.887753</c:v>
                </c:pt>
                <c:pt idx="104">
                  <c:v>1.854614</c:v>
                </c:pt>
                <c:pt idx="105">
                  <c:v>1.869326</c:v>
                </c:pt>
                <c:pt idx="106">
                  <c:v>1.8566959999999999</c:v>
                </c:pt>
                <c:pt idx="107">
                  <c:v>1.867848</c:v>
                </c:pt>
                <c:pt idx="108">
                  <c:v>1.919837</c:v>
                </c:pt>
                <c:pt idx="109">
                  <c:v>1.8937489999999999</c:v>
                </c:pt>
                <c:pt idx="110">
                  <c:v>1.916609</c:v>
                </c:pt>
              </c:numCache>
            </c:numRef>
          </c:val>
        </c:ser>
        <c:ser>
          <c:idx val="3"/>
          <c:order val="3"/>
          <c:tx>
            <c:strRef>
              <c:f>Sheet1!$A$5</c:f>
              <c:strCache>
                <c:ptCount val="1"/>
                <c:pt idx="0">
                  <c:v>Tight oil</c:v>
                </c:pt>
              </c:strCache>
            </c:strRef>
          </c:tx>
          <c:spPr>
            <a:solidFill>
              <a:srgbClr val="5D9732"/>
            </a:solidFill>
            <a:ln>
              <a:noFill/>
            </a:ln>
          </c:spPr>
          <c:cat>
            <c:numRef>
              <c:f>Sheet1!$B$1:$DH$1</c:f>
              <c:numCache>
                <c:formatCode>General</c:formatCode>
                <c:ptCount val="111"/>
                <c:pt idx="0">
                  <c:v>1990</c:v>
                </c:pt>
                <c:pt idx="10">
                  <c:v>2000</c:v>
                </c:pt>
                <c:pt idx="20">
                  <c:v>2010</c:v>
                </c:pt>
                <c:pt idx="30">
                  <c:v>2020</c:v>
                </c:pt>
                <c:pt idx="40">
                  <c:v>2030</c:v>
                </c:pt>
                <c:pt idx="50">
                  <c:v>2040</c:v>
                </c:pt>
                <c:pt idx="60">
                  <c:v>2020</c:v>
                </c:pt>
                <c:pt idx="70">
                  <c:v>2030</c:v>
                </c:pt>
                <c:pt idx="80">
                  <c:v>2040</c:v>
                </c:pt>
                <c:pt idx="90">
                  <c:v>2020</c:v>
                </c:pt>
                <c:pt idx="100">
                  <c:v>2030</c:v>
                </c:pt>
                <c:pt idx="110">
                  <c:v>2040</c:v>
                </c:pt>
              </c:numCache>
            </c:numRef>
          </c:cat>
          <c:val>
            <c:numRef>
              <c:f>Sheet1!$B$5:$DH$5</c:f>
              <c:numCache>
                <c:formatCode>General</c:formatCode>
                <c:ptCount val="111"/>
                <c:pt idx="0">
                  <c:v>4.0000000000000001E-3</c:v>
                </c:pt>
                <c:pt idx="1">
                  <c:v>7.0000000000000001E-3</c:v>
                </c:pt>
                <c:pt idx="2">
                  <c:v>6.0000000000000001E-3</c:v>
                </c:pt>
                <c:pt idx="3">
                  <c:v>5.0000000000000001E-3</c:v>
                </c:pt>
                <c:pt idx="4">
                  <c:v>4.0000000000000001E-3</c:v>
                </c:pt>
                <c:pt idx="5">
                  <c:v>3.0000000000000001E-3</c:v>
                </c:pt>
                <c:pt idx="6">
                  <c:v>2E-3</c:v>
                </c:pt>
                <c:pt idx="7">
                  <c:v>2E-3</c:v>
                </c:pt>
                <c:pt idx="8">
                  <c:v>2E-3</c:v>
                </c:pt>
                <c:pt idx="9">
                  <c:v>1E-3</c:v>
                </c:pt>
                <c:pt idx="10">
                  <c:v>0.28100000000000003</c:v>
                </c:pt>
                <c:pt idx="11">
                  <c:v>0.27200000000000002</c:v>
                </c:pt>
                <c:pt idx="12">
                  <c:v>0.26400000000000001</c:v>
                </c:pt>
                <c:pt idx="13">
                  <c:v>0.26200000000000001</c:v>
                </c:pt>
                <c:pt idx="14">
                  <c:v>0.27300000000000002</c:v>
                </c:pt>
                <c:pt idx="15">
                  <c:v>0.29799999999999999</c:v>
                </c:pt>
                <c:pt idx="16">
                  <c:v>0.315</c:v>
                </c:pt>
                <c:pt idx="17">
                  <c:v>0.34499999999999997</c:v>
                </c:pt>
                <c:pt idx="18">
                  <c:v>0.61199999999999999</c:v>
                </c:pt>
                <c:pt idx="19">
                  <c:v>0.69</c:v>
                </c:pt>
                <c:pt idx="20">
                  <c:v>0.871</c:v>
                </c:pt>
                <c:pt idx="21">
                  <c:v>1.3140000000000001</c:v>
                </c:pt>
                <c:pt idx="22">
                  <c:v>2.1930000000000001</c:v>
                </c:pt>
                <c:pt idx="23">
                  <c:v>3.149</c:v>
                </c:pt>
                <c:pt idx="24">
                  <c:v>4.1887359999999996</c:v>
                </c:pt>
                <c:pt idx="25">
                  <c:v>4.7894550000000002</c:v>
                </c:pt>
                <c:pt idx="26">
                  <c:v>4.942475</c:v>
                </c:pt>
                <c:pt idx="27">
                  <c:v>5.2760590000000001</c:v>
                </c:pt>
                <c:pt idx="28">
                  <c:v>5.4687450000000002</c:v>
                </c:pt>
                <c:pt idx="29">
                  <c:v>5.5600949999999996</c:v>
                </c:pt>
                <c:pt idx="30">
                  <c:v>5.6037879999999998</c:v>
                </c:pt>
                <c:pt idx="31">
                  <c:v>5.5302829999999998</c:v>
                </c:pt>
                <c:pt idx="32">
                  <c:v>5.4809720000000004</c:v>
                </c:pt>
                <c:pt idx="33">
                  <c:v>5.4235280000000001</c:v>
                </c:pt>
                <c:pt idx="34">
                  <c:v>5.3937549999999996</c:v>
                </c:pt>
                <c:pt idx="35">
                  <c:v>5.3076819999999998</c:v>
                </c:pt>
                <c:pt idx="36">
                  <c:v>5.0937060000000001</c:v>
                </c:pt>
                <c:pt idx="37">
                  <c:v>4.9867410000000003</c:v>
                </c:pt>
                <c:pt idx="38">
                  <c:v>4.9367830000000001</c:v>
                </c:pt>
                <c:pt idx="39">
                  <c:v>4.8846160000000003</c:v>
                </c:pt>
                <c:pt idx="40">
                  <c:v>4.8254440000000001</c:v>
                </c:pt>
                <c:pt idx="41">
                  <c:v>4.6257950000000001</c:v>
                </c:pt>
                <c:pt idx="42">
                  <c:v>4.4641000000000002</c:v>
                </c:pt>
                <c:pt idx="43">
                  <c:v>4.3907129999999999</c:v>
                </c:pt>
                <c:pt idx="44">
                  <c:v>4.3806339999999997</c:v>
                </c:pt>
                <c:pt idx="45">
                  <c:v>4.3979629999999998</c:v>
                </c:pt>
                <c:pt idx="46">
                  <c:v>4.3746590000000003</c:v>
                </c:pt>
                <c:pt idx="47">
                  <c:v>4.355086</c:v>
                </c:pt>
                <c:pt idx="48">
                  <c:v>4.3226599999999999</c:v>
                </c:pt>
                <c:pt idx="49">
                  <c:v>4.2990570000000004</c:v>
                </c:pt>
                <c:pt idx="50">
                  <c:v>4.2856160000000001</c:v>
                </c:pt>
                <c:pt idx="51">
                  <c:v>4.2856160000000001</c:v>
                </c:pt>
                <c:pt idx="52">
                  <c:v>3.149</c:v>
                </c:pt>
                <c:pt idx="53">
                  <c:v>3.149</c:v>
                </c:pt>
                <c:pt idx="54">
                  <c:v>4.1929679999999996</c:v>
                </c:pt>
                <c:pt idx="55">
                  <c:v>5.1531099999999999</c:v>
                </c:pt>
                <c:pt idx="56">
                  <c:v>5.4929490000000003</c:v>
                </c:pt>
                <c:pt idx="57">
                  <c:v>5.9178879999999996</c:v>
                </c:pt>
                <c:pt idx="58">
                  <c:v>6.5691170000000003</c:v>
                </c:pt>
                <c:pt idx="59">
                  <c:v>7.1017599999999996</c:v>
                </c:pt>
                <c:pt idx="60">
                  <c:v>7.4466469999999996</c:v>
                </c:pt>
                <c:pt idx="61">
                  <c:v>7.6076180000000004</c:v>
                </c:pt>
                <c:pt idx="62">
                  <c:v>7.8934259999999998</c:v>
                </c:pt>
                <c:pt idx="63">
                  <c:v>8.1518169999999994</c:v>
                </c:pt>
                <c:pt idx="64">
                  <c:v>8.5533619999999999</c:v>
                </c:pt>
                <c:pt idx="65">
                  <c:v>8.9126429999999992</c:v>
                </c:pt>
                <c:pt idx="66">
                  <c:v>9.0545229999999997</c:v>
                </c:pt>
                <c:pt idx="67">
                  <c:v>9.3000070000000008</c:v>
                </c:pt>
                <c:pt idx="68">
                  <c:v>9.5503669999999996</c:v>
                </c:pt>
                <c:pt idx="69">
                  <c:v>9.9027049999999992</c:v>
                </c:pt>
                <c:pt idx="70">
                  <c:v>10.230471</c:v>
                </c:pt>
                <c:pt idx="71">
                  <c:v>10.472885</c:v>
                </c:pt>
                <c:pt idx="72">
                  <c:v>10.693059999999999</c:v>
                </c:pt>
                <c:pt idx="73">
                  <c:v>10.884762</c:v>
                </c:pt>
                <c:pt idx="74">
                  <c:v>11.080588000000001</c:v>
                </c:pt>
                <c:pt idx="75">
                  <c:v>11.243145999999999</c:v>
                </c:pt>
                <c:pt idx="76">
                  <c:v>11.369232</c:v>
                </c:pt>
                <c:pt idx="77">
                  <c:v>11.46421</c:v>
                </c:pt>
                <c:pt idx="78">
                  <c:v>11.51374</c:v>
                </c:pt>
                <c:pt idx="79">
                  <c:v>11.543341</c:v>
                </c:pt>
                <c:pt idx="80">
                  <c:v>11.564401999999999</c:v>
                </c:pt>
                <c:pt idx="81">
                  <c:v>11.564401999999999</c:v>
                </c:pt>
                <c:pt idx="82">
                  <c:v>3.149</c:v>
                </c:pt>
                <c:pt idx="83">
                  <c:v>3.149</c:v>
                </c:pt>
                <c:pt idx="84">
                  <c:v>4.1887359999999996</c:v>
                </c:pt>
                <c:pt idx="85">
                  <c:v>4.6546440000000002</c:v>
                </c:pt>
                <c:pt idx="86">
                  <c:v>4.5892920000000004</c:v>
                </c:pt>
                <c:pt idx="87">
                  <c:v>4.7895979999999998</c:v>
                </c:pt>
                <c:pt idx="88">
                  <c:v>4.9408989999999999</c:v>
                </c:pt>
                <c:pt idx="89">
                  <c:v>5.0075519999999996</c:v>
                </c:pt>
                <c:pt idx="90">
                  <c:v>5.0468109999999999</c:v>
                </c:pt>
                <c:pt idx="91">
                  <c:v>5.0114789999999996</c:v>
                </c:pt>
                <c:pt idx="92">
                  <c:v>4.9695530000000003</c:v>
                </c:pt>
                <c:pt idx="93">
                  <c:v>4.8800059999999998</c:v>
                </c:pt>
                <c:pt idx="94">
                  <c:v>4.8250580000000003</c:v>
                </c:pt>
                <c:pt idx="95">
                  <c:v>4.7811940000000002</c:v>
                </c:pt>
                <c:pt idx="96">
                  <c:v>4.7165999999999997</c:v>
                </c:pt>
                <c:pt idx="97">
                  <c:v>4.5107150000000003</c:v>
                </c:pt>
                <c:pt idx="98">
                  <c:v>4.3864799999999997</c:v>
                </c:pt>
                <c:pt idx="99">
                  <c:v>4.2870559999999998</c:v>
                </c:pt>
                <c:pt idx="100">
                  <c:v>4.2116379999999998</c:v>
                </c:pt>
                <c:pt idx="101">
                  <c:v>4.1258309999999998</c:v>
                </c:pt>
                <c:pt idx="102">
                  <c:v>4.0553220000000003</c:v>
                </c:pt>
                <c:pt idx="103">
                  <c:v>3.9218039999999998</c:v>
                </c:pt>
                <c:pt idx="104">
                  <c:v>3.7372679999999998</c:v>
                </c:pt>
                <c:pt idx="105">
                  <c:v>3.5927630000000002</c:v>
                </c:pt>
                <c:pt idx="106">
                  <c:v>3.451362</c:v>
                </c:pt>
                <c:pt idx="107">
                  <c:v>3.3391280000000001</c:v>
                </c:pt>
                <c:pt idx="108">
                  <c:v>3.2348979999999998</c:v>
                </c:pt>
                <c:pt idx="109">
                  <c:v>3.1508539999999998</c:v>
                </c:pt>
                <c:pt idx="110">
                  <c:v>3.0762450000000001</c:v>
                </c:pt>
              </c:numCache>
            </c:numRef>
          </c:val>
        </c:ser>
        <c:dLbls>
          <c:showLegendKey val="0"/>
          <c:showVal val="0"/>
          <c:showCatName val="0"/>
          <c:showSerName val="0"/>
          <c:showPercent val="0"/>
          <c:showBubbleSize val="0"/>
        </c:dLbls>
        <c:axId val="143607296"/>
        <c:axId val="143568832"/>
      </c:areaChart>
      <c:lineChart>
        <c:grouping val="standard"/>
        <c:varyColors val="0"/>
        <c:ser>
          <c:idx val="4"/>
          <c:order val="4"/>
          <c:tx>
            <c:strRef>
              <c:f>Sheet1!$A$6</c:f>
              <c:strCache>
                <c:ptCount val="1"/>
              </c:strCache>
            </c:strRef>
          </c:tx>
          <c:spPr>
            <a:ln w="31750">
              <a:solidFill>
                <a:srgbClr val="003953"/>
              </a:solidFill>
              <a:prstDash val="sysDash"/>
            </a:ln>
          </c:spPr>
          <c:marker>
            <c:symbol val="none"/>
          </c:marker>
          <c:cat>
            <c:numRef>
              <c:f>Sheet1!$B$1:$DH$1</c:f>
              <c:numCache>
                <c:formatCode>General</c:formatCode>
                <c:ptCount val="111"/>
                <c:pt idx="0">
                  <c:v>1990</c:v>
                </c:pt>
                <c:pt idx="10">
                  <c:v>2000</c:v>
                </c:pt>
                <c:pt idx="20">
                  <c:v>2010</c:v>
                </c:pt>
                <c:pt idx="30">
                  <c:v>2020</c:v>
                </c:pt>
                <c:pt idx="40">
                  <c:v>2030</c:v>
                </c:pt>
                <c:pt idx="50">
                  <c:v>2040</c:v>
                </c:pt>
                <c:pt idx="60">
                  <c:v>2020</c:v>
                </c:pt>
                <c:pt idx="70">
                  <c:v>2030</c:v>
                </c:pt>
                <c:pt idx="80">
                  <c:v>2040</c:v>
                </c:pt>
                <c:pt idx="90">
                  <c:v>2020</c:v>
                </c:pt>
                <c:pt idx="100">
                  <c:v>2030</c:v>
                </c:pt>
                <c:pt idx="110">
                  <c:v>2040</c:v>
                </c:pt>
              </c:numCache>
            </c:numRef>
          </c:cat>
          <c:val>
            <c:numRef>
              <c:f>Sheet1!$B$6:$DH$6</c:f>
              <c:numCache>
                <c:formatCode>General</c:formatCode>
                <c:ptCount val="111"/>
                <c:pt idx="0">
                  <c:v>9.6368489999999998</c:v>
                </c:pt>
                <c:pt idx="1">
                  <c:v>9.6368489999999998</c:v>
                </c:pt>
                <c:pt idx="2">
                  <c:v>9.6368489999999998</c:v>
                </c:pt>
                <c:pt idx="3">
                  <c:v>9.6368489999999998</c:v>
                </c:pt>
                <c:pt idx="4">
                  <c:v>9.6368489999999998</c:v>
                </c:pt>
                <c:pt idx="5">
                  <c:v>9.6368489999999998</c:v>
                </c:pt>
                <c:pt idx="6">
                  <c:v>9.6368489999999998</c:v>
                </c:pt>
                <c:pt idx="7">
                  <c:v>9.6368489999999998</c:v>
                </c:pt>
                <c:pt idx="8">
                  <c:v>9.6368489999999998</c:v>
                </c:pt>
                <c:pt idx="9">
                  <c:v>9.6368489999999998</c:v>
                </c:pt>
                <c:pt idx="10">
                  <c:v>9.6368489999999998</c:v>
                </c:pt>
                <c:pt idx="11">
                  <c:v>9.6368489999999998</c:v>
                </c:pt>
                <c:pt idx="12">
                  <c:v>9.6368489999999998</c:v>
                </c:pt>
                <c:pt idx="13">
                  <c:v>9.6368489999999998</c:v>
                </c:pt>
                <c:pt idx="14">
                  <c:v>9.6368489999999998</c:v>
                </c:pt>
                <c:pt idx="15">
                  <c:v>9.6368489999999998</c:v>
                </c:pt>
                <c:pt idx="16">
                  <c:v>9.6368489999999998</c:v>
                </c:pt>
                <c:pt idx="17">
                  <c:v>9.6368489999999998</c:v>
                </c:pt>
                <c:pt idx="18">
                  <c:v>9.6368489999999998</c:v>
                </c:pt>
                <c:pt idx="19">
                  <c:v>9.6368489999999998</c:v>
                </c:pt>
                <c:pt idx="20">
                  <c:v>9.6368489999999998</c:v>
                </c:pt>
                <c:pt idx="21">
                  <c:v>9.6368489999999998</c:v>
                </c:pt>
                <c:pt idx="22">
                  <c:v>9.6368489999999998</c:v>
                </c:pt>
                <c:pt idx="23">
                  <c:v>9.6368489999999998</c:v>
                </c:pt>
                <c:pt idx="24">
                  <c:v>9.6368489999999998</c:v>
                </c:pt>
                <c:pt idx="25">
                  <c:v>9.6368489999999998</c:v>
                </c:pt>
                <c:pt idx="26">
                  <c:v>9.6368489999999998</c:v>
                </c:pt>
                <c:pt idx="27">
                  <c:v>9.6368489999999998</c:v>
                </c:pt>
                <c:pt idx="28">
                  <c:v>9.6368489999999998</c:v>
                </c:pt>
                <c:pt idx="29">
                  <c:v>9.6368489999999998</c:v>
                </c:pt>
                <c:pt idx="30">
                  <c:v>9.6368489999999998</c:v>
                </c:pt>
                <c:pt idx="31">
                  <c:v>9.6368489999999998</c:v>
                </c:pt>
                <c:pt idx="32">
                  <c:v>9.6368489999999998</c:v>
                </c:pt>
                <c:pt idx="33">
                  <c:v>9.6368489999999998</c:v>
                </c:pt>
                <c:pt idx="34">
                  <c:v>9.6368489999999998</c:v>
                </c:pt>
                <c:pt idx="35">
                  <c:v>9.6368489999999998</c:v>
                </c:pt>
                <c:pt idx="36">
                  <c:v>9.6368489999999998</c:v>
                </c:pt>
                <c:pt idx="37">
                  <c:v>9.6368489999999998</c:v>
                </c:pt>
                <c:pt idx="38">
                  <c:v>9.6368489999999998</c:v>
                </c:pt>
                <c:pt idx="39">
                  <c:v>9.6368489999999998</c:v>
                </c:pt>
                <c:pt idx="40">
                  <c:v>9.6368489999999998</c:v>
                </c:pt>
                <c:pt idx="41">
                  <c:v>9.6368489999999998</c:v>
                </c:pt>
                <c:pt idx="42">
                  <c:v>9.6368489999999998</c:v>
                </c:pt>
                <c:pt idx="43">
                  <c:v>9.6368489999999998</c:v>
                </c:pt>
                <c:pt idx="44">
                  <c:v>9.6368489999999998</c:v>
                </c:pt>
                <c:pt idx="45">
                  <c:v>9.6368489999999998</c:v>
                </c:pt>
                <c:pt idx="46">
                  <c:v>9.6368489999999998</c:v>
                </c:pt>
                <c:pt idx="47">
                  <c:v>9.6368489999999998</c:v>
                </c:pt>
                <c:pt idx="48">
                  <c:v>9.6368489999999998</c:v>
                </c:pt>
                <c:pt idx="49">
                  <c:v>9.6368489999999998</c:v>
                </c:pt>
                <c:pt idx="50">
                  <c:v>9.6368489999999998</c:v>
                </c:pt>
                <c:pt idx="51">
                  <c:v>9.6368489999999998</c:v>
                </c:pt>
                <c:pt idx="52">
                  <c:v>9.6368489999999998</c:v>
                </c:pt>
                <c:pt idx="53">
                  <c:v>9.6368489999999998</c:v>
                </c:pt>
                <c:pt idx="54">
                  <c:v>9.6368489999999998</c:v>
                </c:pt>
                <c:pt idx="55">
                  <c:v>9.6368489999999998</c:v>
                </c:pt>
                <c:pt idx="56">
                  <c:v>9.6368489999999998</c:v>
                </c:pt>
                <c:pt idx="57">
                  <c:v>9.6368489999999998</c:v>
                </c:pt>
                <c:pt idx="58">
                  <c:v>9.6368489999999998</c:v>
                </c:pt>
                <c:pt idx="59">
                  <c:v>9.6368489999999998</c:v>
                </c:pt>
                <c:pt idx="60">
                  <c:v>9.6368489999999998</c:v>
                </c:pt>
                <c:pt idx="61">
                  <c:v>9.6368489999999998</c:v>
                </c:pt>
                <c:pt idx="62">
                  <c:v>9.6368489999999998</c:v>
                </c:pt>
                <c:pt idx="63">
                  <c:v>9.6368489999999998</c:v>
                </c:pt>
                <c:pt idx="64">
                  <c:v>9.6368489999999998</c:v>
                </c:pt>
                <c:pt idx="65">
                  <c:v>9.6368489999999998</c:v>
                </c:pt>
                <c:pt idx="66">
                  <c:v>9.6368489999999998</c:v>
                </c:pt>
                <c:pt idx="67">
                  <c:v>9.6368489999999998</c:v>
                </c:pt>
                <c:pt idx="68">
                  <c:v>9.6368489999999998</c:v>
                </c:pt>
                <c:pt idx="69">
                  <c:v>9.6368489999999998</c:v>
                </c:pt>
                <c:pt idx="70">
                  <c:v>9.6368489999999998</c:v>
                </c:pt>
                <c:pt idx="71">
                  <c:v>9.6368489999999998</c:v>
                </c:pt>
                <c:pt idx="72">
                  <c:v>9.6368489999999998</c:v>
                </c:pt>
                <c:pt idx="73">
                  <c:v>9.6368489999999998</c:v>
                </c:pt>
                <c:pt idx="74">
                  <c:v>9.6368489999999998</c:v>
                </c:pt>
                <c:pt idx="75">
                  <c:v>9.6368489999999998</c:v>
                </c:pt>
                <c:pt idx="76">
                  <c:v>9.6368489999999998</c:v>
                </c:pt>
                <c:pt idx="77">
                  <c:v>9.6368489999999998</c:v>
                </c:pt>
                <c:pt idx="78">
                  <c:v>9.6368489999999998</c:v>
                </c:pt>
                <c:pt idx="79">
                  <c:v>9.6368489999999998</c:v>
                </c:pt>
                <c:pt idx="80">
                  <c:v>9.6368489999999998</c:v>
                </c:pt>
                <c:pt idx="81">
                  <c:v>9.6368489999999998</c:v>
                </c:pt>
                <c:pt idx="82">
                  <c:v>9.6368489999999998</c:v>
                </c:pt>
                <c:pt idx="83">
                  <c:v>9.6368489999999998</c:v>
                </c:pt>
                <c:pt idx="84">
                  <c:v>9.6368489999999998</c:v>
                </c:pt>
                <c:pt idx="85">
                  <c:v>9.6368489999999998</c:v>
                </c:pt>
                <c:pt idx="86">
                  <c:v>9.6368489999999998</c:v>
                </c:pt>
                <c:pt idx="87">
                  <c:v>9.6368489999999998</c:v>
                </c:pt>
                <c:pt idx="88">
                  <c:v>9.6368489999999998</c:v>
                </c:pt>
                <c:pt idx="89">
                  <c:v>9.6368489999999998</c:v>
                </c:pt>
                <c:pt idx="90">
                  <c:v>9.6368489999999998</c:v>
                </c:pt>
                <c:pt idx="91">
                  <c:v>9.6368489999999998</c:v>
                </c:pt>
                <c:pt idx="92">
                  <c:v>9.6368489999999998</c:v>
                </c:pt>
                <c:pt idx="93">
                  <c:v>9.6368489999999998</c:v>
                </c:pt>
                <c:pt idx="94">
                  <c:v>9.6368489999999998</c:v>
                </c:pt>
                <c:pt idx="95">
                  <c:v>9.6368489999999998</c:v>
                </c:pt>
                <c:pt idx="96">
                  <c:v>9.6368489999999998</c:v>
                </c:pt>
                <c:pt idx="97">
                  <c:v>9.6368489999999998</c:v>
                </c:pt>
                <c:pt idx="98">
                  <c:v>9.6368489999999998</c:v>
                </c:pt>
                <c:pt idx="99">
                  <c:v>9.6368489999999998</c:v>
                </c:pt>
                <c:pt idx="100">
                  <c:v>9.6368489999999998</c:v>
                </c:pt>
                <c:pt idx="101">
                  <c:v>9.6368489999999998</c:v>
                </c:pt>
                <c:pt idx="102">
                  <c:v>9.6368489999999998</c:v>
                </c:pt>
                <c:pt idx="103">
                  <c:v>9.6368489999999998</c:v>
                </c:pt>
                <c:pt idx="104">
                  <c:v>9.6368489999999998</c:v>
                </c:pt>
                <c:pt idx="105">
                  <c:v>9.6368489999999998</c:v>
                </c:pt>
                <c:pt idx="106">
                  <c:v>9.6368489999999998</c:v>
                </c:pt>
                <c:pt idx="107">
                  <c:v>9.6368489999999998</c:v>
                </c:pt>
                <c:pt idx="108">
                  <c:v>9.6368489999999998</c:v>
                </c:pt>
                <c:pt idx="109">
                  <c:v>9.6368489999999998</c:v>
                </c:pt>
                <c:pt idx="110">
                  <c:v>9.6368489999999998</c:v>
                </c:pt>
              </c:numCache>
            </c:numRef>
          </c:val>
          <c:smooth val="0"/>
        </c:ser>
        <c:dLbls>
          <c:showLegendKey val="0"/>
          <c:showVal val="0"/>
          <c:showCatName val="0"/>
          <c:showSerName val="0"/>
          <c:showPercent val="0"/>
          <c:showBubbleSize val="0"/>
        </c:dLbls>
        <c:marker val="1"/>
        <c:smooth val="0"/>
        <c:axId val="143607296"/>
        <c:axId val="143568832"/>
      </c:lineChart>
      <c:catAx>
        <c:axId val="143607296"/>
        <c:scaling>
          <c:orientation val="minMax"/>
        </c:scaling>
        <c:delete val="0"/>
        <c:axPos val="b"/>
        <c:numFmt formatCode="General" sourceLinked="0"/>
        <c:majorTickMark val="out"/>
        <c:minorTickMark val="none"/>
        <c:tickLblPos val="nextTo"/>
        <c:spPr>
          <a:ln>
            <a:solidFill>
              <a:schemeClr val="tx1"/>
            </a:solidFill>
          </a:ln>
        </c:spPr>
        <c:txPr>
          <a:bodyPr rot="0" vert="horz"/>
          <a:lstStyle/>
          <a:p>
            <a:pPr>
              <a:defRPr sz="1400"/>
            </a:pPr>
            <a:endParaRPr lang="en-US"/>
          </a:p>
        </c:txPr>
        <c:crossAx val="143568832"/>
        <c:crosses val="autoZero"/>
        <c:auto val="1"/>
        <c:lblAlgn val="ctr"/>
        <c:lblOffset val="100"/>
        <c:tickLblSkip val="5"/>
        <c:tickMarkSkip val="10"/>
        <c:noMultiLvlLbl val="0"/>
      </c:catAx>
      <c:valAx>
        <c:axId val="143568832"/>
        <c:scaling>
          <c:orientation val="minMax"/>
          <c:max val="20"/>
          <c:min val="0"/>
        </c:scaling>
        <c:delete val="0"/>
        <c:axPos val="l"/>
        <c:majorGridlines>
          <c:spPr>
            <a:ln>
              <a:solidFill>
                <a:schemeClr val="bg1">
                  <a:lumMod val="65000"/>
                </a:schemeClr>
              </a:solidFill>
            </a:ln>
          </c:spPr>
        </c:majorGridlines>
        <c:numFmt formatCode="#,##0" sourceLinked="0"/>
        <c:majorTickMark val="out"/>
        <c:minorTickMark val="none"/>
        <c:tickLblPos val="nextTo"/>
        <c:spPr>
          <a:ln>
            <a:noFill/>
          </a:ln>
        </c:spPr>
        <c:txPr>
          <a:bodyPr rot="0" vert="horz"/>
          <a:lstStyle/>
          <a:p>
            <a:pPr>
              <a:defRPr sz="1400"/>
            </a:pPr>
            <a:endParaRPr lang="en-US"/>
          </a:p>
        </c:txPr>
        <c:crossAx val="143607296"/>
        <c:crosses val="autoZero"/>
        <c:crossBetween val="midCat"/>
        <c:majorUnit val="5"/>
      </c:valAx>
      <c:spPr>
        <a:noFill/>
        <a:ln w="25400">
          <a:noFill/>
        </a:ln>
      </c:spPr>
    </c:plotArea>
    <c:plotVisOnly val="1"/>
    <c:dispBlanksAs val="gap"/>
    <c:showDLblsOverMax val="0"/>
  </c:chart>
  <c:txPr>
    <a:bodyPr/>
    <a:lstStyle/>
    <a:p>
      <a:pPr>
        <a:defRPr sz="1800"/>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Sheet1!$A$2</c:f>
              <c:strCache>
                <c:ptCount val="1"/>
                <c:pt idx="0">
                  <c:v>High Price</c:v>
                </c:pt>
              </c:strCache>
            </c:strRef>
          </c:tx>
          <c:spPr>
            <a:ln w="22225">
              <a:solidFill>
                <a:srgbClr val="5D9732"/>
              </a:solidFill>
            </a:ln>
          </c:spPr>
          <c:marker>
            <c:symbol val="none"/>
          </c:marker>
          <c:cat>
            <c:strRef>
              <c:f>Sheet1!$B$1:$AK$1</c:f>
              <c:strCache>
                <c:ptCount val="3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strCache>
            </c:strRef>
          </c:cat>
          <c:val>
            <c:numRef>
              <c:f>Sheet1!$B$2:$AK$2</c:f>
              <c:numCache>
                <c:formatCode>General</c:formatCode>
                <c:ptCount val="36"/>
                <c:pt idx="9">
                  <c:v>26.490292</c:v>
                </c:pt>
                <c:pt idx="10">
                  <c:v>18.322189000000002</c:v>
                </c:pt>
                <c:pt idx="11">
                  <c:v>14.857767000000001</c:v>
                </c:pt>
                <c:pt idx="12">
                  <c:v>8.0487780000000004</c:v>
                </c:pt>
                <c:pt idx="13">
                  <c:v>3.4571320000000001</c:v>
                </c:pt>
                <c:pt idx="14">
                  <c:v>1.4091</c:v>
                </c:pt>
                <c:pt idx="15">
                  <c:v>-0.18155299999999999</c:v>
                </c:pt>
                <c:pt idx="16">
                  <c:v>-2.4304739999999998</c:v>
                </c:pt>
                <c:pt idx="17">
                  <c:v>-4.616187</c:v>
                </c:pt>
                <c:pt idx="18">
                  <c:v>-4.8210439999999997</c:v>
                </c:pt>
                <c:pt idx="19">
                  <c:v>-5.821942</c:v>
                </c:pt>
                <c:pt idx="20">
                  <c:v>-7.46408</c:v>
                </c:pt>
                <c:pt idx="21">
                  <c:v>-8.6840679999999999</c:v>
                </c:pt>
                <c:pt idx="22">
                  <c:v>-9.5442509999999992</c:v>
                </c:pt>
                <c:pt idx="23">
                  <c:v>-9.7898329999999998</c:v>
                </c:pt>
                <c:pt idx="24">
                  <c:v>-10.158941</c:v>
                </c:pt>
                <c:pt idx="25">
                  <c:v>-9.9834680000000002</c:v>
                </c:pt>
                <c:pt idx="26">
                  <c:v>-9.7493999999999996</c:v>
                </c:pt>
                <c:pt idx="27">
                  <c:v>-9.5316650000000003</c:v>
                </c:pt>
                <c:pt idx="28">
                  <c:v>-9.1117899999999992</c:v>
                </c:pt>
                <c:pt idx="29">
                  <c:v>-8.9845670000000002</c:v>
                </c:pt>
                <c:pt idx="30">
                  <c:v>-8.6186699999999998</c:v>
                </c:pt>
                <c:pt idx="31">
                  <c:v>-7.6962380000000001</c:v>
                </c:pt>
                <c:pt idx="32">
                  <c:v>-6.7602869999999999</c:v>
                </c:pt>
                <c:pt idx="33">
                  <c:v>-4.8764000000000003</c:v>
                </c:pt>
                <c:pt idx="34">
                  <c:v>-3.6712289999999999</c:v>
                </c:pt>
                <c:pt idx="35">
                  <c:v>-3.2212209999999999</c:v>
                </c:pt>
              </c:numCache>
            </c:numRef>
          </c:val>
          <c:smooth val="0"/>
        </c:ser>
        <c:ser>
          <c:idx val="2"/>
          <c:order val="1"/>
          <c:tx>
            <c:strRef>
              <c:f>Sheet1!$A$3</c:f>
              <c:strCache>
                <c:ptCount val="1"/>
                <c:pt idx="0">
                  <c:v>Low Price</c:v>
                </c:pt>
              </c:strCache>
            </c:strRef>
          </c:tx>
          <c:spPr>
            <a:ln w="22225">
              <a:solidFill>
                <a:srgbClr val="0096D7"/>
              </a:solidFill>
            </a:ln>
          </c:spPr>
          <c:marker>
            <c:symbol val="none"/>
          </c:marker>
          <c:cat>
            <c:strRef>
              <c:f>Sheet1!$B$1:$AK$1</c:f>
              <c:strCache>
                <c:ptCount val="3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strCache>
            </c:strRef>
          </c:cat>
          <c:val>
            <c:numRef>
              <c:f>Sheet1!$B$3:$AK$3</c:f>
              <c:numCache>
                <c:formatCode>General</c:formatCode>
                <c:ptCount val="36"/>
                <c:pt idx="9">
                  <c:v>26.490158000000001</c:v>
                </c:pt>
                <c:pt idx="10">
                  <c:v>23.479485</c:v>
                </c:pt>
                <c:pt idx="11">
                  <c:v>22.655066999999999</c:v>
                </c:pt>
                <c:pt idx="12">
                  <c:v>21.013849</c:v>
                </c:pt>
                <c:pt idx="13">
                  <c:v>20.106468</c:v>
                </c:pt>
                <c:pt idx="14">
                  <c:v>19.196615000000001</c:v>
                </c:pt>
                <c:pt idx="15">
                  <c:v>19.088602000000002</c:v>
                </c:pt>
                <c:pt idx="16">
                  <c:v>19.680311</c:v>
                </c:pt>
                <c:pt idx="17">
                  <c:v>20.187874000000001</c:v>
                </c:pt>
                <c:pt idx="18">
                  <c:v>21.21735</c:v>
                </c:pt>
                <c:pt idx="19">
                  <c:v>21.567924000000001</c:v>
                </c:pt>
                <c:pt idx="20">
                  <c:v>21.816519</c:v>
                </c:pt>
                <c:pt idx="21">
                  <c:v>22.153625000000002</c:v>
                </c:pt>
                <c:pt idx="22">
                  <c:v>23.180137999999999</c:v>
                </c:pt>
                <c:pt idx="23">
                  <c:v>25.133329</c:v>
                </c:pt>
                <c:pt idx="24">
                  <c:v>25.182238000000002</c:v>
                </c:pt>
                <c:pt idx="25">
                  <c:v>25.652989999999999</c:v>
                </c:pt>
                <c:pt idx="26">
                  <c:v>26.509073000000001</c:v>
                </c:pt>
                <c:pt idx="27">
                  <c:v>27.397493000000001</c:v>
                </c:pt>
                <c:pt idx="28">
                  <c:v>28.590702</c:v>
                </c:pt>
                <c:pt idx="29">
                  <c:v>30.026748999999999</c:v>
                </c:pt>
                <c:pt idx="30">
                  <c:v>31.026855000000001</c:v>
                </c:pt>
                <c:pt idx="31">
                  <c:v>32.059981999999998</c:v>
                </c:pt>
                <c:pt idx="32">
                  <c:v>32.962150999999999</c:v>
                </c:pt>
                <c:pt idx="33">
                  <c:v>33.888930999999999</c:v>
                </c:pt>
                <c:pt idx="34">
                  <c:v>35.155208999999999</c:v>
                </c:pt>
                <c:pt idx="35">
                  <c:v>35.906337999999998</c:v>
                </c:pt>
              </c:numCache>
            </c:numRef>
          </c:val>
          <c:smooth val="0"/>
        </c:ser>
        <c:ser>
          <c:idx val="3"/>
          <c:order val="2"/>
          <c:tx>
            <c:strRef>
              <c:f>Sheet1!$A$4</c:f>
              <c:strCache>
                <c:ptCount val="1"/>
                <c:pt idx="0">
                  <c:v>High Resource</c:v>
                </c:pt>
              </c:strCache>
            </c:strRef>
          </c:tx>
          <c:spPr>
            <a:ln w="22225">
              <a:solidFill>
                <a:srgbClr val="A33340"/>
              </a:solidFill>
            </a:ln>
          </c:spPr>
          <c:marker>
            <c:symbol val="none"/>
          </c:marker>
          <c:cat>
            <c:strRef>
              <c:f>Sheet1!$B$1:$AK$1</c:f>
              <c:strCache>
                <c:ptCount val="3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strCache>
            </c:strRef>
          </c:cat>
          <c:val>
            <c:numRef>
              <c:f>Sheet1!$B$4:$AK$4</c:f>
              <c:numCache>
                <c:formatCode>General</c:formatCode>
                <c:ptCount val="36"/>
                <c:pt idx="9">
                  <c:v>26.490148999999999</c:v>
                </c:pt>
                <c:pt idx="10">
                  <c:v>19.595886</c:v>
                </c:pt>
                <c:pt idx="11">
                  <c:v>15.889326000000001</c:v>
                </c:pt>
                <c:pt idx="12">
                  <c:v>11.395706000000001</c:v>
                </c:pt>
                <c:pt idx="13">
                  <c:v>6.5132159999999999</c:v>
                </c:pt>
                <c:pt idx="14">
                  <c:v>2.6701069999999998</c:v>
                </c:pt>
                <c:pt idx="15">
                  <c:v>0.56752999999999998</c:v>
                </c:pt>
                <c:pt idx="16">
                  <c:v>-0.58022799999999997</c:v>
                </c:pt>
                <c:pt idx="17">
                  <c:v>-2.6509659999999999</c:v>
                </c:pt>
                <c:pt idx="18">
                  <c:v>-3.9123299999999999</c:v>
                </c:pt>
                <c:pt idx="19">
                  <c:v>-6.8275439999999996</c:v>
                </c:pt>
                <c:pt idx="20">
                  <c:v>-9.0962929999999993</c:v>
                </c:pt>
                <c:pt idx="21">
                  <c:v>-10.578175999999999</c:v>
                </c:pt>
                <c:pt idx="22">
                  <c:v>-12.745991999999999</c:v>
                </c:pt>
                <c:pt idx="23">
                  <c:v>-14.369002999999999</c:v>
                </c:pt>
                <c:pt idx="24">
                  <c:v>-16.968073</c:v>
                </c:pt>
                <c:pt idx="25">
                  <c:v>-19.250195000000001</c:v>
                </c:pt>
                <c:pt idx="26">
                  <c:v>-20.724602000000001</c:v>
                </c:pt>
                <c:pt idx="27">
                  <c:v>-22.115459000000001</c:v>
                </c:pt>
                <c:pt idx="28">
                  <c:v>-23.454166000000001</c:v>
                </c:pt>
                <c:pt idx="29">
                  <c:v>-24.578431999999999</c:v>
                </c:pt>
                <c:pt idx="30">
                  <c:v>-25.726282000000001</c:v>
                </c:pt>
                <c:pt idx="31">
                  <c:v>-27.101564</c:v>
                </c:pt>
                <c:pt idx="32">
                  <c:v>-27.582535</c:v>
                </c:pt>
                <c:pt idx="33">
                  <c:v>-27.846539</c:v>
                </c:pt>
                <c:pt idx="34">
                  <c:v>-28.502300000000002</c:v>
                </c:pt>
                <c:pt idx="35">
                  <c:v>-29.068480999999998</c:v>
                </c:pt>
              </c:numCache>
            </c:numRef>
          </c:val>
          <c:smooth val="0"/>
        </c:ser>
        <c:ser>
          <c:idx val="4"/>
          <c:order val="3"/>
          <c:tx>
            <c:strRef>
              <c:f>Sheet1!$A$5</c:f>
              <c:strCache>
                <c:ptCount val="1"/>
                <c:pt idx="0">
                  <c:v>Reference</c:v>
                </c:pt>
              </c:strCache>
            </c:strRef>
          </c:tx>
          <c:marker>
            <c:symbol val="none"/>
          </c:marker>
          <c:cat>
            <c:strRef>
              <c:f>Sheet1!$B$1:$AK$1</c:f>
              <c:strCache>
                <c:ptCount val="3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strCache>
            </c:strRef>
          </c:cat>
          <c:val>
            <c:numRef>
              <c:f>Sheet1!$B$5:$AJ$5</c:f>
              <c:numCache>
                <c:formatCode>General</c:formatCode>
                <c:ptCount val="35"/>
                <c:pt idx="0">
                  <c:v>60.325018139941413</c:v>
                </c:pt>
                <c:pt idx="1">
                  <c:v>59.893738309923449</c:v>
                </c:pt>
                <c:pt idx="2">
                  <c:v>58.199274694108581</c:v>
                </c:pt>
                <c:pt idx="3">
                  <c:v>56.999115394817636</c:v>
                </c:pt>
                <c:pt idx="4">
                  <c:v>51.496393449609499</c:v>
                </c:pt>
                <c:pt idx="5">
                  <c:v>49.22116257213326</c:v>
                </c:pt>
                <c:pt idx="6">
                  <c:v>44.753075827695184</c:v>
                </c:pt>
                <c:pt idx="7">
                  <c:v>39.984036961389414</c:v>
                </c:pt>
                <c:pt idx="8">
                  <c:v>32.895949017379131</c:v>
                </c:pt>
                <c:pt idx="9">
                  <c:v>26.490126</c:v>
                </c:pt>
                <c:pt idx="10">
                  <c:v>21.917504999999998</c:v>
                </c:pt>
                <c:pt idx="11">
                  <c:v>19.986387000000001</c:v>
                </c:pt>
                <c:pt idx="12">
                  <c:v>16.592742999999999</c:v>
                </c:pt>
                <c:pt idx="13">
                  <c:v>15.038354999999999</c:v>
                </c:pt>
                <c:pt idx="14">
                  <c:v>13.909615000000001</c:v>
                </c:pt>
                <c:pt idx="15">
                  <c:v>13.745545999999999</c:v>
                </c:pt>
                <c:pt idx="16">
                  <c:v>13.831460999999999</c:v>
                </c:pt>
                <c:pt idx="17">
                  <c:v>14.012274</c:v>
                </c:pt>
                <c:pt idx="18">
                  <c:v>14.363472</c:v>
                </c:pt>
                <c:pt idx="19">
                  <c:v>14.232208</c:v>
                </c:pt>
                <c:pt idx="20">
                  <c:v>14.518261000000001</c:v>
                </c:pt>
                <c:pt idx="21">
                  <c:v>15.170121</c:v>
                </c:pt>
                <c:pt idx="22">
                  <c:v>15.029057999999999</c:v>
                </c:pt>
                <c:pt idx="23">
                  <c:v>14.614635</c:v>
                </c:pt>
                <c:pt idx="24">
                  <c:v>14.698302999999999</c:v>
                </c:pt>
                <c:pt idx="25">
                  <c:v>14.769228999999999</c:v>
                </c:pt>
                <c:pt idx="26">
                  <c:v>16.068840000000002</c:v>
                </c:pt>
                <c:pt idx="27">
                  <c:v>17.047991</c:v>
                </c:pt>
                <c:pt idx="28">
                  <c:v>17.608422999999998</c:v>
                </c:pt>
                <c:pt idx="29">
                  <c:v>17.879377000000002</c:v>
                </c:pt>
                <c:pt idx="30">
                  <c:v>17.741683999999999</c:v>
                </c:pt>
                <c:pt idx="31">
                  <c:v>17.781002000000001</c:v>
                </c:pt>
                <c:pt idx="32">
                  <c:v>17.792355000000001</c:v>
                </c:pt>
                <c:pt idx="33">
                  <c:v>17.685808000000002</c:v>
                </c:pt>
                <c:pt idx="34">
                  <c:v>17.829699999999999</c:v>
                </c:pt>
              </c:numCache>
            </c:numRef>
          </c:val>
          <c:smooth val="0"/>
        </c:ser>
        <c:ser>
          <c:idx val="1"/>
          <c:order val="4"/>
          <c:tx>
            <c:strRef>
              <c:f>Sheet1!$A$5</c:f>
              <c:strCache>
                <c:ptCount val="1"/>
                <c:pt idx="0">
                  <c:v>Reference</c:v>
                </c:pt>
              </c:strCache>
            </c:strRef>
          </c:tx>
          <c:spPr>
            <a:ln w="22225">
              <a:solidFill>
                <a:srgbClr val="000000"/>
              </a:solidFill>
            </a:ln>
          </c:spPr>
          <c:marker>
            <c:symbol val="none"/>
          </c:marker>
          <c:cat>
            <c:strRef>
              <c:f>Sheet1!$B$1:$AK$1</c:f>
              <c:strCache>
                <c:ptCount val="3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strCache>
            </c:strRef>
          </c:cat>
          <c:val>
            <c:numRef>
              <c:f>Sheet1!$B$5:$AK$5</c:f>
              <c:numCache>
                <c:formatCode>General</c:formatCode>
                <c:ptCount val="36"/>
                <c:pt idx="0">
                  <c:v>60.325018139941413</c:v>
                </c:pt>
                <c:pt idx="1">
                  <c:v>59.893738309923449</c:v>
                </c:pt>
                <c:pt idx="2">
                  <c:v>58.199274694108581</c:v>
                </c:pt>
                <c:pt idx="3">
                  <c:v>56.999115394817636</c:v>
                </c:pt>
                <c:pt idx="4">
                  <c:v>51.496393449609499</c:v>
                </c:pt>
                <c:pt idx="5">
                  <c:v>49.22116257213326</c:v>
                </c:pt>
                <c:pt idx="6">
                  <c:v>44.753075827695184</c:v>
                </c:pt>
                <c:pt idx="7">
                  <c:v>39.984036961389414</c:v>
                </c:pt>
                <c:pt idx="8">
                  <c:v>32.895949017379131</c:v>
                </c:pt>
                <c:pt idx="9">
                  <c:v>26.490126</c:v>
                </c:pt>
                <c:pt idx="10">
                  <c:v>21.917504999999998</c:v>
                </c:pt>
                <c:pt idx="11">
                  <c:v>19.986387000000001</c:v>
                </c:pt>
                <c:pt idx="12">
                  <c:v>16.592742999999999</c:v>
                </c:pt>
                <c:pt idx="13">
                  <c:v>15.038354999999999</c:v>
                </c:pt>
                <c:pt idx="14">
                  <c:v>13.909615000000001</c:v>
                </c:pt>
                <c:pt idx="15">
                  <c:v>13.745545999999999</c:v>
                </c:pt>
                <c:pt idx="16">
                  <c:v>13.831460999999999</c:v>
                </c:pt>
                <c:pt idx="17">
                  <c:v>14.012274</c:v>
                </c:pt>
                <c:pt idx="18">
                  <c:v>14.363472</c:v>
                </c:pt>
                <c:pt idx="19">
                  <c:v>14.232208</c:v>
                </c:pt>
                <c:pt idx="20">
                  <c:v>14.518261000000001</c:v>
                </c:pt>
                <c:pt idx="21">
                  <c:v>15.170121</c:v>
                </c:pt>
                <c:pt idx="22">
                  <c:v>15.029057999999999</c:v>
                </c:pt>
                <c:pt idx="23">
                  <c:v>14.614635</c:v>
                </c:pt>
                <c:pt idx="24">
                  <c:v>14.698302999999999</c:v>
                </c:pt>
                <c:pt idx="25">
                  <c:v>14.769228999999999</c:v>
                </c:pt>
                <c:pt idx="26">
                  <c:v>16.068840000000002</c:v>
                </c:pt>
                <c:pt idx="27">
                  <c:v>17.047991</c:v>
                </c:pt>
                <c:pt idx="28">
                  <c:v>17.608422999999998</c:v>
                </c:pt>
                <c:pt idx="29">
                  <c:v>17.879377000000002</c:v>
                </c:pt>
                <c:pt idx="30">
                  <c:v>17.741683999999999</c:v>
                </c:pt>
                <c:pt idx="31">
                  <c:v>17.781002000000001</c:v>
                </c:pt>
                <c:pt idx="32">
                  <c:v>17.792355000000001</c:v>
                </c:pt>
                <c:pt idx="33">
                  <c:v>17.685808000000002</c:v>
                </c:pt>
                <c:pt idx="34">
                  <c:v>17.829699999999999</c:v>
                </c:pt>
                <c:pt idx="35">
                  <c:v>17.442748999999999</c:v>
                </c:pt>
              </c:numCache>
            </c:numRef>
          </c:val>
          <c:smooth val="0"/>
        </c:ser>
        <c:ser>
          <c:idx val="5"/>
          <c:order val="5"/>
          <c:tx>
            <c:v>Low Oil Price</c:v>
          </c:tx>
          <c:marker>
            <c:symbol val="none"/>
          </c:marker>
          <c:cat>
            <c:strRef>
              <c:f>Sheet1!$B$1:$AK$1</c:f>
              <c:strCache>
                <c:ptCount val="3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strCache>
            </c:strRef>
          </c:cat>
          <c:val>
            <c:numRef>
              <c:f>Sheet1!#REF!</c:f>
              <c:numCache>
                <c:formatCode>General</c:formatCode>
                <c:ptCount val="1"/>
                <c:pt idx="0">
                  <c:v>1</c:v>
                </c:pt>
              </c:numCache>
            </c:numRef>
          </c:val>
          <c:smooth val="0"/>
        </c:ser>
        <c:dLbls>
          <c:showLegendKey val="0"/>
          <c:showVal val="0"/>
          <c:showCatName val="0"/>
          <c:showSerName val="0"/>
          <c:showPercent val="0"/>
          <c:showBubbleSize val="0"/>
        </c:dLbls>
        <c:marker val="1"/>
        <c:smooth val="0"/>
        <c:axId val="142679552"/>
        <c:axId val="143576448"/>
      </c:lineChart>
      <c:catAx>
        <c:axId val="142679552"/>
        <c:scaling>
          <c:orientation val="minMax"/>
        </c:scaling>
        <c:delete val="0"/>
        <c:axPos val="b"/>
        <c:majorTickMark val="out"/>
        <c:minorTickMark val="none"/>
        <c:tickLblPos val="low"/>
        <c:spPr>
          <a:ln w="12700">
            <a:solidFill>
              <a:schemeClr val="tx1"/>
            </a:solidFill>
          </a:ln>
        </c:spPr>
        <c:txPr>
          <a:bodyPr/>
          <a:lstStyle/>
          <a:p>
            <a:pPr>
              <a:defRPr sz="1400" baseline="0"/>
            </a:pPr>
            <a:endParaRPr lang="en-US"/>
          </a:p>
        </c:txPr>
        <c:crossAx val="143576448"/>
        <c:crosses val="autoZero"/>
        <c:auto val="1"/>
        <c:lblAlgn val="ctr"/>
        <c:lblOffset val="100"/>
        <c:tickLblSkip val="5"/>
        <c:tickMarkSkip val="5"/>
        <c:noMultiLvlLbl val="0"/>
      </c:catAx>
      <c:valAx>
        <c:axId val="143576448"/>
        <c:scaling>
          <c:orientation val="minMax"/>
          <c:max val="70"/>
          <c:min val="-30"/>
        </c:scaling>
        <c:delete val="0"/>
        <c:axPos val="l"/>
        <c:majorGridlines>
          <c:spPr>
            <a:ln>
              <a:solidFill>
                <a:srgbClr val="FFFFFF">
                  <a:lumMod val="65000"/>
                </a:srgbClr>
              </a:solidFill>
            </a:ln>
          </c:spPr>
        </c:majorGridlines>
        <c:numFmt formatCode="General" sourceLinked="0"/>
        <c:majorTickMark val="out"/>
        <c:minorTickMark val="none"/>
        <c:tickLblPos val="nextTo"/>
        <c:spPr>
          <a:ln>
            <a:noFill/>
          </a:ln>
        </c:spPr>
        <c:crossAx val="142679552"/>
        <c:crosses val="autoZero"/>
        <c:crossBetween val="midCat"/>
        <c:majorUnit val="10"/>
      </c:valAx>
    </c:plotArea>
    <c:plotVisOnly val="1"/>
    <c:dispBlanksAs val="gap"/>
    <c:showDLblsOverMax val="0"/>
  </c:chart>
  <c:txPr>
    <a:bodyPr/>
    <a:lstStyle/>
    <a:p>
      <a:pPr>
        <a:defRPr sz="14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075621131421545E-2"/>
          <c:y val="0.137413167104112"/>
          <c:w val="0.89680389831415264"/>
          <c:h val="0.7436802038749305"/>
        </c:manualLayout>
      </c:layout>
      <c:areaChart>
        <c:grouping val="stacked"/>
        <c:varyColors val="0"/>
        <c:ser>
          <c:idx val="8"/>
          <c:order val="0"/>
          <c:tx>
            <c:strRef>
              <c:f>data!$K$1</c:f>
              <c:strCache>
                <c:ptCount val="1"/>
                <c:pt idx="0">
                  <c:v>Rest of US 'shale'</c:v>
                </c:pt>
              </c:strCache>
            </c:strRef>
          </c:tx>
          <c:spPr>
            <a:solidFill>
              <a:schemeClr val="bg1">
                <a:lumMod val="75000"/>
              </a:schemeClr>
            </a:solidFill>
            <a:ln w="25400">
              <a:noFill/>
            </a:ln>
          </c:spPr>
          <c:cat>
            <c:numRef>
              <c:f>data!$A$2:$A$189</c:f>
              <c:numCache>
                <c:formatCode>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c:v>41214</c:v>
                </c:pt>
                <c:pt idx="155">
                  <c:v>41244</c:v>
                </c:pt>
                <c:pt idx="156">
                  <c:v>41275</c:v>
                </c:pt>
                <c:pt idx="157">
                  <c:v>41306</c:v>
                </c:pt>
                <c:pt idx="158">
                  <c:v>41334</c:v>
                </c:pt>
                <c:pt idx="159">
                  <c:v>41365</c:v>
                </c:pt>
                <c:pt idx="160">
                  <c:v>41395</c:v>
                </c:pt>
                <c:pt idx="161">
                  <c:v>41426</c:v>
                </c:pt>
                <c:pt idx="162">
                  <c:v>41456</c:v>
                </c:pt>
                <c:pt idx="163">
                  <c:v>41487</c:v>
                </c:pt>
                <c:pt idx="164">
                  <c:v>41518</c:v>
                </c:pt>
                <c:pt idx="165">
                  <c:v>41548</c:v>
                </c:pt>
                <c:pt idx="166">
                  <c:v>41579</c:v>
                </c:pt>
                <c:pt idx="167">
                  <c:v>41609</c:v>
                </c:pt>
                <c:pt idx="168">
                  <c:v>41640</c:v>
                </c:pt>
                <c:pt idx="169">
                  <c:v>41671</c:v>
                </c:pt>
                <c:pt idx="170">
                  <c:v>41699</c:v>
                </c:pt>
                <c:pt idx="171">
                  <c:v>41730</c:v>
                </c:pt>
                <c:pt idx="172">
                  <c:v>41760</c:v>
                </c:pt>
                <c:pt idx="173">
                  <c:v>41791</c:v>
                </c:pt>
                <c:pt idx="174">
                  <c:v>41821</c:v>
                </c:pt>
                <c:pt idx="175">
                  <c:v>41852</c:v>
                </c:pt>
                <c:pt idx="176">
                  <c:v>41883</c:v>
                </c:pt>
                <c:pt idx="177">
                  <c:v>41913</c:v>
                </c:pt>
                <c:pt idx="178">
                  <c:v>41944</c:v>
                </c:pt>
                <c:pt idx="179">
                  <c:v>41974</c:v>
                </c:pt>
                <c:pt idx="180">
                  <c:v>42005</c:v>
                </c:pt>
                <c:pt idx="181">
                  <c:v>42036</c:v>
                </c:pt>
                <c:pt idx="182">
                  <c:v>42064</c:v>
                </c:pt>
                <c:pt idx="183">
                  <c:v>42095</c:v>
                </c:pt>
                <c:pt idx="184">
                  <c:v>42125</c:v>
                </c:pt>
                <c:pt idx="185">
                  <c:v>42156</c:v>
                </c:pt>
                <c:pt idx="186">
                  <c:v>42186</c:v>
                </c:pt>
                <c:pt idx="187">
                  <c:v>42217</c:v>
                </c:pt>
              </c:numCache>
            </c:numRef>
          </c:cat>
          <c:val>
            <c:numRef>
              <c:f>data!$K$2:$K$189</c:f>
              <c:numCache>
                <c:formatCode>General</c:formatCode>
                <c:ptCount val="188"/>
                <c:pt idx="0">
                  <c:v>1.351</c:v>
                </c:pt>
                <c:pt idx="1">
                  <c:v>1.357</c:v>
                </c:pt>
                <c:pt idx="2">
                  <c:v>1.377</c:v>
                </c:pt>
                <c:pt idx="3">
                  <c:v>1.399</c:v>
                </c:pt>
                <c:pt idx="4">
                  <c:v>1.3939999999999999</c:v>
                </c:pt>
                <c:pt idx="5">
                  <c:v>1.3620000000000001</c:v>
                </c:pt>
                <c:pt idx="6">
                  <c:v>1.3480000000000001</c:v>
                </c:pt>
                <c:pt idx="7">
                  <c:v>1.367</c:v>
                </c:pt>
                <c:pt idx="8">
                  <c:v>1.385</c:v>
                </c:pt>
                <c:pt idx="9">
                  <c:v>1.3819999999999999</c:v>
                </c:pt>
                <c:pt idx="10">
                  <c:v>1.359</c:v>
                </c:pt>
                <c:pt idx="11">
                  <c:v>1.3529999999999998</c:v>
                </c:pt>
                <c:pt idx="12">
                  <c:v>1.351</c:v>
                </c:pt>
                <c:pt idx="13">
                  <c:v>1.3560000000000001</c:v>
                </c:pt>
                <c:pt idx="14">
                  <c:v>1.3680000000000001</c:v>
                </c:pt>
                <c:pt idx="15">
                  <c:v>1.3460000000000003</c:v>
                </c:pt>
                <c:pt idx="16">
                  <c:v>1.36</c:v>
                </c:pt>
                <c:pt idx="17">
                  <c:v>1.359</c:v>
                </c:pt>
                <c:pt idx="18">
                  <c:v>1.3560000000000001</c:v>
                </c:pt>
                <c:pt idx="19">
                  <c:v>1.3740000000000001</c:v>
                </c:pt>
                <c:pt idx="20">
                  <c:v>1.373</c:v>
                </c:pt>
                <c:pt idx="21">
                  <c:v>1.3629999999999998</c:v>
                </c:pt>
                <c:pt idx="22">
                  <c:v>1.361</c:v>
                </c:pt>
                <c:pt idx="23">
                  <c:v>1.36</c:v>
                </c:pt>
                <c:pt idx="24">
                  <c:v>1.369</c:v>
                </c:pt>
                <c:pt idx="25">
                  <c:v>1.365</c:v>
                </c:pt>
                <c:pt idx="26">
                  <c:v>1.3680000000000001</c:v>
                </c:pt>
                <c:pt idx="27">
                  <c:v>1.37</c:v>
                </c:pt>
                <c:pt idx="28">
                  <c:v>1.3839999999999999</c:v>
                </c:pt>
                <c:pt idx="29">
                  <c:v>1.3710000000000002</c:v>
                </c:pt>
                <c:pt idx="30">
                  <c:v>1.3420000000000003</c:v>
                </c:pt>
                <c:pt idx="31">
                  <c:v>1.367</c:v>
                </c:pt>
                <c:pt idx="32">
                  <c:v>1.3620000000000001</c:v>
                </c:pt>
                <c:pt idx="33">
                  <c:v>1.343</c:v>
                </c:pt>
                <c:pt idx="34">
                  <c:v>1.3420000000000003</c:v>
                </c:pt>
                <c:pt idx="35">
                  <c:v>1.3180000000000001</c:v>
                </c:pt>
                <c:pt idx="36">
                  <c:v>1.339</c:v>
                </c:pt>
                <c:pt idx="37">
                  <c:v>1.3440000000000001</c:v>
                </c:pt>
                <c:pt idx="38">
                  <c:v>1.3440000000000001</c:v>
                </c:pt>
                <c:pt idx="39">
                  <c:v>1.341</c:v>
                </c:pt>
                <c:pt idx="40">
                  <c:v>1.361</c:v>
                </c:pt>
                <c:pt idx="41">
                  <c:v>1.373</c:v>
                </c:pt>
                <c:pt idx="42">
                  <c:v>1.3710000000000002</c:v>
                </c:pt>
                <c:pt idx="43">
                  <c:v>1.3710000000000002</c:v>
                </c:pt>
                <c:pt idx="44">
                  <c:v>1.3819999999999999</c:v>
                </c:pt>
                <c:pt idx="45">
                  <c:v>1.373</c:v>
                </c:pt>
                <c:pt idx="46">
                  <c:v>1.383</c:v>
                </c:pt>
                <c:pt idx="47">
                  <c:v>1.369</c:v>
                </c:pt>
                <c:pt idx="48">
                  <c:v>1.359</c:v>
                </c:pt>
                <c:pt idx="49">
                  <c:v>1.369</c:v>
                </c:pt>
                <c:pt idx="50">
                  <c:v>1.377</c:v>
                </c:pt>
                <c:pt idx="51">
                  <c:v>1.3939999999999999</c:v>
                </c:pt>
                <c:pt idx="52">
                  <c:v>1.381</c:v>
                </c:pt>
                <c:pt idx="53">
                  <c:v>1.383</c:v>
                </c:pt>
                <c:pt idx="54">
                  <c:v>1.3789999999999998</c:v>
                </c:pt>
                <c:pt idx="55">
                  <c:v>1.3540000000000001</c:v>
                </c:pt>
                <c:pt idx="56">
                  <c:v>1.3680000000000001</c:v>
                </c:pt>
                <c:pt idx="57">
                  <c:v>1.3819999999999999</c:v>
                </c:pt>
                <c:pt idx="58">
                  <c:v>1.3870000000000002</c:v>
                </c:pt>
                <c:pt idx="59">
                  <c:v>1.385</c:v>
                </c:pt>
                <c:pt idx="60">
                  <c:v>1.365</c:v>
                </c:pt>
                <c:pt idx="61">
                  <c:v>1.4119999999999999</c:v>
                </c:pt>
                <c:pt idx="62">
                  <c:v>1.4610000000000003</c:v>
                </c:pt>
                <c:pt idx="63">
                  <c:v>1.4239999999999997</c:v>
                </c:pt>
                <c:pt idx="64">
                  <c:v>1.425</c:v>
                </c:pt>
                <c:pt idx="65">
                  <c:v>1.43</c:v>
                </c:pt>
                <c:pt idx="66">
                  <c:v>1.4450000000000001</c:v>
                </c:pt>
                <c:pt idx="67">
                  <c:v>1.462</c:v>
                </c:pt>
                <c:pt idx="68">
                  <c:v>1.4379999999999997</c:v>
                </c:pt>
                <c:pt idx="69">
                  <c:v>1.4650000000000001</c:v>
                </c:pt>
                <c:pt idx="70">
                  <c:v>1.462</c:v>
                </c:pt>
                <c:pt idx="71">
                  <c:v>1.4530000000000001</c:v>
                </c:pt>
                <c:pt idx="72">
                  <c:v>1.4430000000000001</c:v>
                </c:pt>
                <c:pt idx="73">
                  <c:v>1.484</c:v>
                </c:pt>
                <c:pt idx="74">
                  <c:v>1.5109999999999999</c:v>
                </c:pt>
                <c:pt idx="75">
                  <c:v>1.5580000000000001</c:v>
                </c:pt>
                <c:pt idx="76">
                  <c:v>1.589</c:v>
                </c:pt>
                <c:pt idx="77">
                  <c:v>1.577</c:v>
                </c:pt>
                <c:pt idx="78">
                  <c:v>1.611</c:v>
                </c:pt>
                <c:pt idx="79">
                  <c:v>1.61</c:v>
                </c:pt>
                <c:pt idx="80">
                  <c:v>1.6279999999999997</c:v>
                </c:pt>
                <c:pt idx="81">
                  <c:v>1.6200000000000003</c:v>
                </c:pt>
                <c:pt idx="82">
                  <c:v>1.627</c:v>
                </c:pt>
                <c:pt idx="83">
                  <c:v>1.607</c:v>
                </c:pt>
                <c:pt idx="84">
                  <c:v>1.548</c:v>
                </c:pt>
                <c:pt idx="85">
                  <c:v>1.4750000000000001</c:v>
                </c:pt>
                <c:pt idx="86">
                  <c:v>1.6990000000000005</c:v>
                </c:pt>
                <c:pt idx="87">
                  <c:v>1.7390000000000001</c:v>
                </c:pt>
                <c:pt idx="88">
                  <c:v>1.752</c:v>
                </c:pt>
                <c:pt idx="89">
                  <c:v>1.732</c:v>
                </c:pt>
                <c:pt idx="90">
                  <c:v>1.7569999999999999</c:v>
                </c:pt>
                <c:pt idx="91">
                  <c:v>1.7829999999999997</c:v>
                </c:pt>
                <c:pt idx="92">
                  <c:v>1.728</c:v>
                </c:pt>
                <c:pt idx="93">
                  <c:v>1.7430000000000001</c:v>
                </c:pt>
                <c:pt idx="94">
                  <c:v>1.7450000000000003</c:v>
                </c:pt>
                <c:pt idx="95">
                  <c:v>1.7270000000000001</c:v>
                </c:pt>
                <c:pt idx="96">
                  <c:v>1.6990000000000005</c:v>
                </c:pt>
                <c:pt idx="97">
                  <c:v>1.7379999999999995</c:v>
                </c:pt>
                <c:pt idx="98">
                  <c:v>1.768</c:v>
                </c:pt>
                <c:pt idx="99">
                  <c:v>1.7629999999999997</c:v>
                </c:pt>
                <c:pt idx="100">
                  <c:v>1.764</c:v>
                </c:pt>
                <c:pt idx="101">
                  <c:v>1.75</c:v>
                </c:pt>
                <c:pt idx="102">
                  <c:v>1.7829999999999997</c:v>
                </c:pt>
                <c:pt idx="103">
                  <c:v>1.79</c:v>
                </c:pt>
                <c:pt idx="104">
                  <c:v>1.6850000000000001</c:v>
                </c:pt>
                <c:pt idx="105">
                  <c:v>1.764</c:v>
                </c:pt>
                <c:pt idx="106">
                  <c:v>1.8060000000000005</c:v>
                </c:pt>
                <c:pt idx="107">
                  <c:v>1.7929999999999999</c:v>
                </c:pt>
                <c:pt idx="108">
                  <c:v>1.7879999999999996</c:v>
                </c:pt>
                <c:pt idx="109">
                  <c:v>1.839</c:v>
                </c:pt>
                <c:pt idx="110">
                  <c:v>1.8509999999999995</c:v>
                </c:pt>
                <c:pt idx="111">
                  <c:v>1.8210000000000004</c:v>
                </c:pt>
                <c:pt idx="112">
                  <c:v>1.8260000000000003</c:v>
                </c:pt>
                <c:pt idx="113">
                  <c:v>1.8049999999999999</c:v>
                </c:pt>
                <c:pt idx="114">
                  <c:v>1.7879999999999996</c:v>
                </c:pt>
                <c:pt idx="115">
                  <c:v>1.7969999999999999</c:v>
                </c:pt>
                <c:pt idx="116">
                  <c:v>1.7829999999999997</c:v>
                </c:pt>
                <c:pt idx="117">
                  <c:v>1.7420000000000004</c:v>
                </c:pt>
                <c:pt idx="118">
                  <c:v>1.8080000000000001</c:v>
                </c:pt>
                <c:pt idx="119">
                  <c:v>1.752</c:v>
                </c:pt>
                <c:pt idx="120">
                  <c:v>1.764</c:v>
                </c:pt>
                <c:pt idx="121">
                  <c:v>1.7929999999999999</c:v>
                </c:pt>
                <c:pt idx="122">
                  <c:v>1.8109999999999999</c:v>
                </c:pt>
                <c:pt idx="123">
                  <c:v>1.835</c:v>
                </c:pt>
                <c:pt idx="124">
                  <c:v>1.86</c:v>
                </c:pt>
                <c:pt idx="125">
                  <c:v>1.847</c:v>
                </c:pt>
                <c:pt idx="126">
                  <c:v>1.8260000000000003</c:v>
                </c:pt>
                <c:pt idx="127">
                  <c:v>1.8879999999999997</c:v>
                </c:pt>
                <c:pt idx="128">
                  <c:v>1.911</c:v>
                </c:pt>
                <c:pt idx="129">
                  <c:v>1.9210000000000005</c:v>
                </c:pt>
                <c:pt idx="130">
                  <c:v>1.911</c:v>
                </c:pt>
                <c:pt idx="131">
                  <c:v>1.9129999999999996</c:v>
                </c:pt>
                <c:pt idx="132">
                  <c:v>1.9019999999999999</c:v>
                </c:pt>
                <c:pt idx="133">
                  <c:v>1.847</c:v>
                </c:pt>
                <c:pt idx="134">
                  <c:v>1.998</c:v>
                </c:pt>
                <c:pt idx="135">
                  <c:v>2.0120000000000005</c:v>
                </c:pt>
                <c:pt idx="136">
                  <c:v>2.0210000000000004</c:v>
                </c:pt>
                <c:pt idx="137">
                  <c:v>2.0830000000000002</c:v>
                </c:pt>
                <c:pt idx="138">
                  <c:v>2.1240000000000006</c:v>
                </c:pt>
                <c:pt idx="139">
                  <c:v>2.1640000000000001</c:v>
                </c:pt>
                <c:pt idx="140">
                  <c:v>2.17</c:v>
                </c:pt>
                <c:pt idx="141">
                  <c:v>2.194</c:v>
                </c:pt>
                <c:pt idx="142">
                  <c:v>2.2610000000000001</c:v>
                </c:pt>
                <c:pt idx="143">
                  <c:v>2.2269999999999999</c:v>
                </c:pt>
                <c:pt idx="144">
                  <c:v>2.3319999999999999</c:v>
                </c:pt>
                <c:pt idx="145">
                  <c:v>2.4510000000000001</c:v>
                </c:pt>
                <c:pt idx="146">
                  <c:v>2.4860000000000002</c:v>
                </c:pt>
                <c:pt idx="147">
                  <c:v>2.484</c:v>
                </c:pt>
                <c:pt idx="148">
                  <c:v>2.577</c:v>
                </c:pt>
                <c:pt idx="149">
                  <c:v>2.5390000000000001</c:v>
                </c:pt>
                <c:pt idx="150">
                  <c:v>2.6120000000000001</c:v>
                </c:pt>
                <c:pt idx="151">
                  <c:v>2.6749999999999998</c:v>
                </c:pt>
                <c:pt idx="152">
                  <c:v>2.7759999999999998</c:v>
                </c:pt>
                <c:pt idx="153">
                  <c:v>2.879</c:v>
                </c:pt>
                <c:pt idx="154">
                  <c:v>2.9119999999999999</c:v>
                </c:pt>
                <c:pt idx="155">
                  <c:v>2.9089999999999998</c:v>
                </c:pt>
                <c:pt idx="156">
                  <c:v>2.843</c:v>
                </c:pt>
                <c:pt idx="157">
                  <c:v>2.9620000000000002</c:v>
                </c:pt>
                <c:pt idx="158">
                  <c:v>3.02</c:v>
                </c:pt>
                <c:pt idx="159">
                  <c:v>3.1349999999999998</c:v>
                </c:pt>
                <c:pt idx="160">
                  <c:v>3.1659999999999999</c:v>
                </c:pt>
                <c:pt idx="161">
                  <c:v>3.1920000000000006</c:v>
                </c:pt>
                <c:pt idx="162">
                  <c:v>3.2810000000000001</c:v>
                </c:pt>
                <c:pt idx="163">
                  <c:v>3.3559999999999999</c:v>
                </c:pt>
                <c:pt idx="164">
                  <c:v>3.262999999999999</c:v>
                </c:pt>
                <c:pt idx="165">
                  <c:v>3.496</c:v>
                </c:pt>
                <c:pt idx="166">
                  <c:v>3.4489999999999998</c:v>
                </c:pt>
                <c:pt idx="167">
                  <c:v>3.3829999999999991</c:v>
                </c:pt>
                <c:pt idx="168">
                  <c:v>3.5019999999999993</c:v>
                </c:pt>
                <c:pt idx="169">
                  <c:v>3.6009999999999991</c:v>
                </c:pt>
                <c:pt idx="170">
                  <c:v>3.8149999999999999</c:v>
                </c:pt>
                <c:pt idx="171">
                  <c:v>4.0149999999999997</c:v>
                </c:pt>
                <c:pt idx="172">
                  <c:v>4.117</c:v>
                </c:pt>
                <c:pt idx="173">
                  <c:v>4.1900000000000004</c:v>
                </c:pt>
                <c:pt idx="174">
                  <c:v>4.3120000000000003</c:v>
                </c:pt>
                <c:pt idx="175">
                  <c:v>4.5359999999999996</c:v>
                </c:pt>
                <c:pt idx="176">
                  <c:v>4.4000000000000004</c:v>
                </c:pt>
                <c:pt idx="177">
                  <c:v>4.6349999999999989</c:v>
                </c:pt>
                <c:pt idx="178">
                  <c:v>4.7110000000000003</c:v>
                </c:pt>
                <c:pt idx="179">
                  <c:v>4.8230000000000004</c:v>
                </c:pt>
                <c:pt idx="180">
                  <c:v>4.5769999999999991</c:v>
                </c:pt>
                <c:pt idx="181">
                  <c:v>4.9059999999999997</c:v>
                </c:pt>
                <c:pt idx="182">
                  <c:v>5.1630000000000011</c:v>
                </c:pt>
                <c:pt idx="183">
                  <c:v>5.4519999999999991</c:v>
                </c:pt>
                <c:pt idx="184">
                  <c:v>5.5</c:v>
                </c:pt>
                <c:pt idx="185">
                  <c:v>5.5049999999999999</c:v>
                </c:pt>
                <c:pt idx="186">
                  <c:v>5.5270000000000001</c:v>
                </c:pt>
                <c:pt idx="187">
                  <c:v>5.532</c:v>
                </c:pt>
              </c:numCache>
            </c:numRef>
          </c:val>
        </c:ser>
        <c:ser>
          <c:idx val="9"/>
          <c:order val="1"/>
          <c:tx>
            <c:strRef>
              <c:f>data!$J$1</c:f>
              <c:strCache>
                <c:ptCount val="1"/>
                <c:pt idx="0">
                  <c:v>Utica (OH, PA &amp; WV)</c:v>
                </c:pt>
              </c:strCache>
            </c:strRef>
          </c:tx>
          <c:spPr>
            <a:solidFill>
              <a:srgbClr val="FF0000"/>
            </a:solidFill>
            <a:ln w="25400">
              <a:noFill/>
            </a:ln>
          </c:spPr>
          <c:val>
            <c:numRef>
              <c:f>data!$J$2:$J$189</c:f>
              <c:numCache>
                <c:formatCode>General</c:formatCode>
                <c:ptCount val="18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7.0000000000000019E-3</c:v>
                </c:pt>
                <c:pt idx="138">
                  <c:v>8.9999999999999993E-3</c:v>
                </c:pt>
                <c:pt idx="139">
                  <c:v>1.0999999999999998E-2</c:v>
                </c:pt>
                <c:pt idx="140">
                  <c:v>1.7000000000000001E-2</c:v>
                </c:pt>
                <c:pt idx="141">
                  <c:v>1.9E-2</c:v>
                </c:pt>
                <c:pt idx="142">
                  <c:v>1.9E-2</c:v>
                </c:pt>
                <c:pt idx="143">
                  <c:v>1.9E-2</c:v>
                </c:pt>
                <c:pt idx="144">
                  <c:v>1.2999999999999999E-2</c:v>
                </c:pt>
                <c:pt idx="145">
                  <c:v>1.4000000000000002E-2</c:v>
                </c:pt>
                <c:pt idx="146">
                  <c:v>1.4999999999999999E-2</c:v>
                </c:pt>
                <c:pt idx="147">
                  <c:v>1.7999999999999999E-2</c:v>
                </c:pt>
                <c:pt idx="148">
                  <c:v>1.9E-2</c:v>
                </c:pt>
                <c:pt idx="149">
                  <c:v>3.1E-2</c:v>
                </c:pt>
                <c:pt idx="150">
                  <c:v>3.6999999999999998E-2</c:v>
                </c:pt>
                <c:pt idx="151">
                  <c:v>4.6999999999999993E-2</c:v>
                </c:pt>
                <c:pt idx="152">
                  <c:v>6.2E-2</c:v>
                </c:pt>
                <c:pt idx="153">
                  <c:v>6.2E-2</c:v>
                </c:pt>
                <c:pt idx="154">
                  <c:v>7.3999999999999996E-2</c:v>
                </c:pt>
                <c:pt idx="155">
                  <c:v>8.5999999999999979E-2</c:v>
                </c:pt>
                <c:pt idx="156">
                  <c:v>8.3000000000000004E-2</c:v>
                </c:pt>
                <c:pt idx="157">
                  <c:v>0.10299999999999999</c:v>
                </c:pt>
                <c:pt idx="158">
                  <c:v>0.11400000000000002</c:v>
                </c:pt>
                <c:pt idx="159">
                  <c:v>0.153</c:v>
                </c:pt>
                <c:pt idx="160">
                  <c:v>0.16900000000000004</c:v>
                </c:pt>
                <c:pt idx="161">
                  <c:v>0.21</c:v>
                </c:pt>
                <c:pt idx="162">
                  <c:v>0.34899999999999998</c:v>
                </c:pt>
                <c:pt idx="163">
                  <c:v>0.39400000000000007</c:v>
                </c:pt>
                <c:pt idx="164">
                  <c:v>0.432</c:v>
                </c:pt>
                <c:pt idx="165">
                  <c:v>0.41</c:v>
                </c:pt>
                <c:pt idx="166">
                  <c:v>0.46400000000000008</c:v>
                </c:pt>
                <c:pt idx="167">
                  <c:v>0.53300000000000003</c:v>
                </c:pt>
                <c:pt idx="168">
                  <c:v>0.65800000000000003</c:v>
                </c:pt>
                <c:pt idx="169">
                  <c:v>0.69199999999999995</c:v>
                </c:pt>
                <c:pt idx="170">
                  <c:v>0.76200000000000001</c:v>
                </c:pt>
                <c:pt idx="171">
                  <c:v>0.86199999999999988</c:v>
                </c:pt>
                <c:pt idx="172">
                  <c:v>0.92000000000000015</c:v>
                </c:pt>
                <c:pt idx="173">
                  <c:v>1.0329999999999997</c:v>
                </c:pt>
                <c:pt idx="174">
                  <c:v>1.29</c:v>
                </c:pt>
                <c:pt idx="175">
                  <c:v>1.4330000000000001</c:v>
                </c:pt>
                <c:pt idx="176">
                  <c:v>1.5469999999999999</c:v>
                </c:pt>
                <c:pt idx="177">
                  <c:v>1.6890000000000001</c:v>
                </c:pt>
                <c:pt idx="178">
                  <c:v>1.831</c:v>
                </c:pt>
                <c:pt idx="179">
                  <c:v>1.97</c:v>
                </c:pt>
                <c:pt idx="180">
                  <c:v>2.2490000000000006</c:v>
                </c:pt>
                <c:pt idx="181">
                  <c:v>2.319</c:v>
                </c:pt>
                <c:pt idx="182">
                  <c:v>2.4489999999999998</c:v>
                </c:pt>
                <c:pt idx="183">
                  <c:v>2.5539999999999998</c:v>
                </c:pt>
                <c:pt idx="184">
                  <c:v>2.6389999999999998</c:v>
                </c:pt>
                <c:pt idx="185">
                  <c:v>2.6960000000000002</c:v>
                </c:pt>
                <c:pt idx="186">
                  <c:v>2.7450000000000001</c:v>
                </c:pt>
                <c:pt idx="187">
                  <c:v>2.78</c:v>
                </c:pt>
              </c:numCache>
            </c:numRef>
          </c:val>
        </c:ser>
        <c:ser>
          <c:idx val="0"/>
          <c:order val="2"/>
          <c:tx>
            <c:strRef>
              <c:f>data!$B$1</c:f>
              <c:strCache>
                <c:ptCount val="1"/>
                <c:pt idx="0">
                  <c:v>Antrim (MI, IN, &amp; OH)</c:v>
                </c:pt>
              </c:strCache>
            </c:strRef>
          </c:tx>
          <c:spPr>
            <a:solidFill>
              <a:schemeClr val="accent3">
                <a:lumMod val="75000"/>
              </a:schemeClr>
            </a:solidFill>
          </c:spPr>
          <c:cat>
            <c:numRef>
              <c:f>data!$A$2:$A$189</c:f>
              <c:numCache>
                <c:formatCode>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c:v>41214</c:v>
                </c:pt>
                <c:pt idx="155">
                  <c:v>41244</c:v>
                </c:pt>
                <c:pt idx="156">
                  <c:v>41275</c:v>
                </c:pt>
                <c:pt idx="157">
                  <c:v>41306</c:v>
                </c:pt>
                <c:pt idx="158">
                  <c:v>41334</c:v>
                </c:pt>
                <c:pt idx="159">
                  <c:v>41365</c:v>
                </c:pt>
                <c:pt idx="160">
                  <c:v>41395</c:v>
                </c:pt>
                <c:pt idx="161">
                  <c:v>41426</c:v>
                </c:pt>
                <c:pt idx="162">
                  <c:v>41456</c:v>
                </c:pt>
                <c:pt idx="163">
                  <c:v>41487</c:v>
                </c:pt>
                <c:pt idx="164">
                  <c:v>41518</c:v>
                </c:pt>
                <c:pt idx="165">
                  <c:v>41548</c:v>
                </c:pt>
                <c:pt idx="166">
                  <c:v>41579</c:v>
                </c:pt>
                <c:pt idx="167">
                  <c:v>41609</c:v>
                </c:pt>
                <c:pt idx="168">
                  <c:v>41640</c:v>
                </c:pt>
                <c:pt idx="169">
                  <c:v>41671</c:v>
                </c:pt>
                <c:pt idx="170">
                  <c:v>41699</c:v>
                </c:pt>
                <c:pt idx="171">
                  <c:v>41730</c:v>
                </c:pt>
                <c:pt idx="172">
                  <c:v>41760</c:v>
                </c:pt>
                <c:pt idx="173">
                  <c:v>41791</c:v>
                </c:pt>
                <c:pt idx="174">
                  <c:v>41821</c:v>
                </c:pt>
                <c:pt idx="175">
                  <c:v>41852</c:v>
                </c:pt>
                <c:pt idx="176">
                  <c:v>41883</c:v>
                </c:pt>
                <c:pt idx="177">
                  <c:v>41913</c:v>
                </c:pt>
                <c:pt idx="178">
                  <c:v>41944</c:v>
                </c:pt>
                <c:pt idx="179">
                  <c:v>41974</c:v>
                </c:pt>
                <c:pt idx="180">
                  <c:v>42005</c:v>
                </c:pt>
                <c:pt idx="181">
                  <c:v>42036</c:v>
                </c:pt>
                <c:pt idx="182">
                  <c:v>42064</c:v>
                </c:pt>
                <c:pt idx="183">
                  <c:v>42095</c:v>
                </c:pt>
                <c:pt idx="184">
                  <c:v>42125</c:v>
                </c:pt>
                <c:pt idx="185">
                  <c:v>42156</c:v>
                </c:pt>
                <c:pt idx="186">
                  <c:v>42186</c:v>
                </c:pt>
                <c:pt idx="187">
                  <c:v>42217</c:v>
                </c:pt>
              </c:numCache>
            </c:numRef>
          </c:cat>
          <c:val>
            <c:numRef>
              <c:f>data!$B$2:$B$189</c:f>
              <c:numCache>
                <c:formatCode>General</c:formatCode>
                <c:ptCount val="188"/>
                <c:pt idx="0">
                  <c:v>0.48199999999999998</c:v>
                </c:pt>
                <c:pt idx="1">
                  <c:v>0.48399999999999999</c:v>
                </c:pt>
                <c:pt idx="2">
                  <c:v>0.49099999999999999</c:v>
                </c:pt>
                <c:pt idx="3">
                  <c:v>0.48599999999999993</c:v>
                </c:pt>
                <c:pt idx="4">
                  <c:v>0.48399999999999999</c:v>
                </c:pt>
                <c:pt idx="5">
                  <c:v>0.48199999999999998</c:v>
                </c:pt>
                <c:pt idx="6">
                  <c:v>0.48099999999999993</c:v>
                </c:pt>
                <c:pt idx="7">
                  <c:v>0.4509999999999999</c:v>
                </c:pt>
                <c:pt idx="8">
                  <c:v>0.48799999999999999</c:v>
                </c:pt>
                <c:pt idx="9">
                  <c:v>0.48699999999999999</c:v>
                </c:pt>
                <c:pt idx="10">
                  <c:v>0.48399999999999999</c:v>
                </c:pt>
                <c:pt idx="11">
                  <c:v>0.48399999999999999</c:v>
                </c:pt>
                <c:pt idx="12">
                  <c:v>0.46999999999999992</c:v>
                </c:pt>
                <c:pt idx="13">
                  <c:v>0.46700000000000003</c:v>
                </c:pt>
                <c:pt idx="14">
                  <c:v>0.46400000000000008</c:v>
                </c:pt>
                <c:pt idx="15">
                  <c:v>0.46200000000000002</c:v>
                </c:pt>
                <c:pt idx="16">
                  <c:v>0.46999999999999992</c:v>
                </c:pt>
                <c:pt idx="17">
                  <c:v>0.46500000000000002</c:v>
                </c:pt>
                <c:pt idx="18">
                  <c:v>0.46300000000000002</c:v>
                </c:pt>
                <c:pt idx="19">
                  <c:v>0.45800000000000002</c:v>
                </c:pt>
                <c:pt idx="20">
                  <c:v>0.45600000000000007</c:v>
                </c:pt>
                <c:pt idx="21">
                  <c:v>0.46000000000000008</c:v>
                </c:pt>
                <c:pt idx="22">
                  <c:v>0.45500000000000002</c:v>
                </c:pt>
                <c:pt idx="23">
                  <c:v>0.44800000000000006</c:v>
                </c:pt>
                <c:pt idx="24">
                  <c:v>0.45</c:v>
                </c:pt>
                <c:pt idx="25">
                  <c:v>0.44600000000000001</c:v>
                </c:pt>
                <c:pt idx="26">
                  <c:v>0.443</c:v>
                </c:pt>
                <c:pt idx="27">
                  <c:v>0.441</c:v>
                </c:pt>
                <c:pt idx="28">
                  <c:v>0.439</c:v>
                </c:pt>
                <c:pt idx="29">
                  <c:v>0.432</c:v>
                </c:pt>
                <c:pt idx="30">
                  <c:v>0.44</c:v>
                </c:pt>
                <c:pt idx="31">
                  <c:v>0.442</c:v>
                </c:pt>
                <c:pt idx="32">
                  <c:v>0.435</c:v>
                </c:pt>
                <c:pt idx="33">
                  <c:v>0.42199999999999993</c:v>
                </c:pt>
                <c:pt idx="34">
                  <c:v>0.435</c:v>
                </c:pt>
                <c:pt idx="35">
                  <c:v>0.4280000000000001</c:v>
                </c:pt>
                <c:pt idx="36">
                  <c:v>0.41799999999999998</c:v>
                </c:pt>
                <c:pt idx="37">
                  <c:v>0.40300000000000008</c:v>
                </c:pt>
                <c:pt idx="38">
                  <c:v>0.40200000000000002</c:v>
                </c:pt>
                <c:pt idx="39">
                  <c:v>0.40799999999999997</c:v>
                </c:pt>
                <c:pt idx="40">
                  <c:v>0.40300000000000008</c:v>
                </c:pt>
                <c:pt idx="41">
                  <c:v>0.40500000000000008</c:v>
                </c:pt>
                <c:pt idx="42">
                  <c:v>0.41599999999999998</c:v>
                </c:pt>
                <c:pt idx="43">
                  <c:v>0.40799999999999997</c:v>
                </c:pt>
                <c:pt idx="44">
                  <c:v>0.38500000000000001</c:v>
                </c:pt>
                <c:pt idx="45">
                  <c:v>0.4</c:v>
                </c:pt>
                <c:pt idx="46">
                  <c:v>0.40799999999999997</c:v>
                </c:pt>
                <c:pt idx="47">
                  <c:v>0.41</c:v>
                </c:pt>
                <c:pt idx="48">
                  <c:v>0.39700000000000002</c:v>
                </c:pt>
                <c:pt idx="49">
                  <c:v>0.4</c:v>
                </c:pt>
                <c:pt idx="50">
                  <c:v>0.39600000000000002</c:v>
                </c:pt>
                <c:pt idx="51">
                  <c:v>0.39700000000000002</c:v>
                </c:pt>
                <c:pt idx="52">
                  <c:v>0.39400000000000007</c:v>
                </c:pt>
                <c:pt idx="53">
                  <c:v>0.39100000000000001</c:v>
                </c:pt>
                <c:pt idx="54">
                  <c:v>0.39400000000000007</c:v>
                </c:pt>
                <c:pt idx="55">
                  <c:v>0.39600000000000002</c:v>
                </c:pt>
                <c:pt idx="56">
                  <c:v>0.39400000000000007</c:v>
                </c:pt>
                <c:pt idx="57">
                  <c:v>0.39300000000000007</c:v>
                </c:pt>
                <c:pt idx="58">
                  <c:v>0.38900000000000001</c:v>
                </c:pt>
                <c:pt idx="59">
                  <c:v>0.36599999999999999</c:v>
                </c:pt>
                <c:pt idx="60">
                  <c:v>0.37199999999999994</c:v>
                </c:pt>
                <c:pt idx="61">
                  <c:v>0.38</c:v>
                </c:pt>
                <c:pt idx="62">
                  <c:v>0.37599999999999995</c:v>
                </c:pt>
                <c:pt idx="63">
                  <c:v>0.37800000000000006</c:v>
                </c:pt>
                <c:pt idx="64">
                  <c:v>0.38100000000000001</c:v>
                </c:pt>
                <c:pt idx="65">
                  <c:v>0.377</c:v>
                </c:pt>
                <c:pt idx="66">
                  <c:v>0.38700000000000001</c:v>
                </c:pt>
                <c:pt idx="67">
                  <c:v>0.38600000000000001</c:v>
                </c:pt>
                <c:pt idx="68">
                  <c:v>0.38200000000000001</c:v>
                </c:pt>
                <c:pt idx="69">
                  <c:v>0.38600000000000001</c:v>
                </c:pt>
                <c:pt idx="70">
                  <c:v>0.38400000000000001</c:v>
                </c:pt>
                <c:pt idx="71">
                  <c:v>0.379</c:v>
                </c:pt>
                <c:pt idx="72">
                  <c:v>0.377</c:v>
                </c:pt>
                <c:pt idx="73">
                  <c:v>0.373</c:v>
                </c:pt>
                <c:pt idx="74">
                  <c:v>0.37199999999999994</c:v>
                </c:pt>
                <c:pt idx="75">
                  <c:v>0.37</c:v>
                </c:pt>
                <c:pt idx="76">
                  <c:v>0.375</c:v>
                </c:pt>
                <c:pt idx="77">
                  <c:v>0.37599999999999995</c:v>
                </c:pt>
                <c:pt idx="78">
                  <c:v>0.373</c:v>
                </c:pt>
                <c:pt idx="79">
                  <c:v>0.37800000000000006</c:v>
                </c:pt>
                <c:pt idx="80">
                  <c:v>0.37800000000000006</c:v>
                </c:pt>
                <c:pt idx="81">
                  <c:v>0.371</c:v>
                </c:pt>
                <c:pt idx="82">
                  <c:v>0.36099999999999999</c:v>
                </c:pt>
                <c:pt idx="83">
                  <c:v>0.36799999999999999</c:v>
                </c:pt>
                <c:pt idx="84">
                  <c:v>0.36799999999999999</c:v>
                </c:pt>
                <c:pt idx="85">
                  <c:v>0.35599999999999993</c:v>
                </c:pt>
                <c:pt idx="86">
                  <c:v>0.36099999999999999</c:v>
                </c:pt>
                <c:pt idx="87">
                  <c:v>0.36399999999999999</c:v>
                </c:pt>
                <c:pt idx="88">
                  <c:v>0.36299999999999999</c:v>
                </c:pt>
                <c:pt idx="89">
                  <c:v>0.36099999999999999</c:v>
                </c:pt>
                <c:pt idx="90">
                  <c:v>0.36499999999999999</c:v>
                </c:pt>
                <c:pt idx="91">
                  <c:v>0.36299999999999999</c:v>
                </c:pt>
                <c:pt idx="92">
                  <c:v>0.35399999999999998</c:v>
                </c:pt>
                <c:pt idx="93">
                  <c:v>0.36099999999999999</c:v>
                </c:pt>
                <c:pt idx="94">
                  <c:v>0.35899999999999999</c:v>
                </c:pt>
                <c:pt idx="95">
                  <c:v>0.35499999999999998</c:v>
                </c:pt>
                <c:pt idx="96">
                  <c:v>0.34</c:v>
                </c:pt>
                <c:pt idx="97">
                  <c:v>0.33600000000000002</c:v>
                </c:pt>
                <c:pt idx="98">
                  <c:v>0.33800000000000008</c:v>
                </c:pt>
                <c:pt idx="99">
                  <c:v>0.33600000000000002</c:v>
                </c:pt>
                <c:pt idx="100">
                  <c:v>0.33700000000000002</c:v>
                </c:pt>
                <c:pt idx="101">
                  <c:v>0.33700000000000002</c:v>
                </c:pt>
                <c:pt idx="102">
                  <c:v>0.33800000000000008</c:v>
                </c:pt>
                <c:pt idx="103">
                  <c:v>0.33800000000000008</c:v>
                </c:pt>
                <c:pt idx="104">
                  <c:v>0.34</c:v>
                </c:pt>
                <c:pt idx="105">
                  <c:v>0.33700000000000002</c:v>
                </c:pt>
                <c:pt idx="106">
                  <c:v>0.33100000000000002</c:v>
                </c:pt>
                <c:pt idx="107">
                  <c:v>0.33</c:v>
                </c:pt>
                <c:pt idx="108">
                  <c:v>0.32400000000000007</c:v>
                </c:pt>
                <c:pt idx="109">
                  <c:v>0.32900000000000001</c:v>
                </c:pt>
                <c:pt idx="110">
                  <c:v>0.32500000000000001</c:v>
                </c:pt>
                <c:pt idx="111">
                  <c:v>0.32700000000000001</c:v>
                </c:pt>
                <c:pt idx="112">
                  <c:v>0.32700000000000001</c:v>
                </c:pt>
                <c:pt idx="113">
                  <c:v>0.32700000000000001</c:v>
                </c:pt>
                <c:pt idx="114">
                  <c:v>0.33100000000000002</c:v>
                </c:pt>
                <c:pt idx="115">
                  <c:v>0.33100000000000002</c:v>
                </c:pt>
                <c:pt idx="116">
                  <c:v>0.33200000000000002</c:v>
                </c:pt>
                <c:pt idx="117">
                  <c:v>0.32900000000000001</c:v>
                </c:pt>
                <c:pt idx="118">
                  <c:v>0.32200000000000001</c:v>
                </c:pt>
                <c:pt idx="119">
                  <c:v>0.31900000000000001</c:v>
                </c:pt>
                <c:pt idx="120">
                  <c:v>0.311</c:v>
                </c:pt>
                <c:pt idx="121">
                  <c:v>0.314</c:v>
                </c:pt>
                <c:pt idx="122">
                  <c:v>0.311</c:v>
                </c:pt>
                <c:pt idx="123">
                  <c:v>0.31</c:v>
                </c:pt>
                <c:pt idx="124">
                  <c:v>0.308</c:v>
                </c:pt>
                <c:pt idx="125">
                  <c:v>0.30499999999999999</c:v>
                </c:pt>
                <c:pt idx="126">
                  <c:v>0.30599999999999999</c:v>
                </c:pt>
                <c:pt idx="127">
                  <c:v>0.308</c:v>
                </c:pt>
                <c:pt idx="128">
                  <c:v>0.309</c:v>
                </c:pt>
                <c:pt idx="129">
                  <c:v>0.30599999999999999</c:v>
                </c:pt>
                <c:pt idx="130">
                  <c:v>0.308</c:v>
                </c:pt>
                <c:pt idx="131">
                  <c:v>0.30099999999999999</c:v>
                </c:pt>
                <c:pt idx="132">
                  <c:v>0.3</c:v>
                </c:pt>
                <c:pt idx="133">
                  <c:v>0.29799999999999999</c:v>
                </c:pt>
                <c:pt idx="134">
                  <c:v>0.29699999999999993</c:v>
                </c:pt>
                <c:pt idx="135">
                  <c:v>0.29199999999999998</c:v>
                </c:pt>
                <c:pt idx="136">
                  <c:v>0.29099999999999998</c:v>
                </c:pt>
                <c:pt idx="137">
                  <c:v>0.29199999999999998</c:v>
                </c:pt>
                <c:pt idx="138">
                  <c:v>0.29099999999999998</c:v>
                </c:pt>
                <c:pt idx="139">
                  <c:v>0.29799999999999999</c:v>
                </c:pt>
                <c:pt idx="140">
                  <c:v>0.29499999999999993</c:v>
                </c:pt>
                <c:pt idx="141">
                  <c:v>0.29199999999999998</c:v>
                </c:pt>
                <c:pt idx="142">
                  <c:v>0.29199999999999998</c:v>
                </c:pt>
                <c:pt idx="143">
                  <c:v>0.28899999999999998</c:v>
                </c:pt>
                <c:pt idx="144">
                  <c:v>0.29799999999999999</c:v>
                </c:pt>
                <c:pt idx="145">
                  <c:v>0.29599999999999999</c:v>
                </c:pt>
                <c:pt idx="146">
                  <c:v>0.29099999999999998</c:v>
                </c:pt>
                <c:pt idx="147">
                  <c:v>0.29099999999999998</c:v>
                </c:pt>
                <c:pt idx="148">
                  <c:v>0.28899999999999998</c:v>
                </c:pt>
                <c:pt idx="149">
                  <c:v>0.28999999999999998</c:v>
                </c:pt>
                <c:pt idx="150">
                  <c:v>0.28799999999999998</c:v>
                </c:pt>
                <c:pt idx="151">
                  <c:v>0.28699999999999998</c:v>
                </c:pt>
                <c:pt idx="152">
                  <c:v>0.28699999999999998</c:v>
                </c:pt>
                <c:pt idx="153">
                  <c:v>0.28599999999999998</c:v>
                </c:pt>
                <c:pt idx="154">
                  <c:v>0.28399999999999997</c:v>
                </c:pt>
                <c:pt idx="155">
                  <c:v>0.28100000000000003</c:v>
                </c:pt>
                <c:pt idx="156">
                  <c:v>0.27700000000000002</c:v>
                </c:pt>
                <c:pt idx="157">
                  <c:v>0.27300000000000002</c:v>
                </c:pt>
                <c:pt idx="158">
                  <c:v>0.27200000000000002</c:v>
                </c:pt>
                <c:pt idx="159">
                  <c:v>0.27200000000000002</c:v>
                </c:pt>
                <c:pt idx="160">
                  <c:v>0.27100000000000002</c:v>
                </c:pt>
                <c:pt idx="161">
                  <c:v>0.27300000000000002</c:v>
                </c:pt>
                <c:pt idx="162">
                  <c:v>0.27</c:v>
                </c:pt>
                <c:pt idx="163">
                  <c:v>0.27500000000000002</c:v>
                </c:pt>
                <c:pt idx="164">
                  <c:v>0.27300000000000002</c:v>
                </c:pt>
                <c:pt idx="165">
                  <c:v>0.27200000000000002</c:v>
                </c:pt>
                <c:pt idx="166">
                  <c:v>0.25900000000000001</c:v>
                </c:pt>
                <c:pt idx="167">
                  <c:v>0.26500000000000001</c:v>
                </c:pt>
                <c:pt idx="168">
                  <c:v>0.255</c:v>
                </c:pt>
                <c:pt idx="169">
                  <c:v>0.255</c:v>
                </c:pt>
                <c:pt idx="170">
                  <c:v>0.25</c:v>
                </c:pt>
                <c:pt idx="171">
                  <c:v>0.254</c:v>
                </c:pt>
                <c:pt idx="172">
                  <c:v>0.25700000000000001</c:v>
                </c:pt>
                <c:pt idx="173">
                  <c:v>0.254</c:v>
                </c:pt>
                <c:pt idx="174">
                  <c:v>0.26300000000000001</c:v>
                </c:pt>
                <c:pt idx="175">
                  <c:v>0.26100000000000001</c:v>
                </c:pt>
                <c:pt idx="176">
                  <c:v>0.26</c:v>
                </c:pt>
                <c:pt idx="177">
                  <c:v>0.25700000000000001</c:v>
                </c:pt>
                <c:pt idx="178">
                  <c:v>0.25900000000000001</c:v>
                </c:pt>
                <c:pt idx="179">
                  <c:v>0.252</c:v>
                </c:pt>
                <c:pt idx="180">
                  <c:v>0.25300000000000006</c:v>
                </c:pt>
                <c:pt idx="181">
                  <c:v>0.25300000000000006</c:v>
                </c:pt>
                <c:pt idx="182">
                  <c:v>0.252</c:v>
                </c:pt>
                <c:pt idx="183">
                  <c:v>0.252</c:v>
                </c:pt>
                <c:pt idx="184">
                  <c:v>0.25099999999999995</c:v>
                </c:pt>
                <c:pt idx="185">
                  <c:v>0.25</c:v>
                </c:pt>
                <c:pt idx="186">
                  <c:v>0.25</c:v>
                </c:pt>
                <c:pt idx="187">
                  <c:v>0.24900000000000003</c:v>
                </c:pt>
              </c:numCache>
            </c:numRef>
          </c:val>
        </c:ser>
        <c:ser>
          <c:idx val="1"/>
          <c:order val="3"/>
          <c:tx>
            <c:strRef>
              <c:f>data!$C$1</c:f>
              <c:strCache>
                <c:ptCount val="1"/>
                <c:pt idx="0">
                  <c:v>Bakken (ND)</c:v>
                </c:pt>
              </c:strCache>
            </c:strRef>
          </c:tx>
          <c:spPr>
            <a:solidFill>
              <a:schemeClr val="accent4"/>
            </a:solidFill>
          </c:spPr>
          <c:cat>
            <c:numRef>
              <c:f>data!$A$2:$A$189</c:f>
              <c:numCache>
                <c:formatCode>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c:v>41214</c:v>
                </c:pt>
                <c:pt idx="155">
                  <c:v>41244</c:v>
                </c:pt>
                <c:pt idx="156">
                  <c:v>41275</c:v>
                </c:pt>
                <c:pt idx="157">
                  <c:v>41306</c:v>
                </c:pt>
                <c:pt idx="158">
                  <c:v>41334</c:v>
                </c:pt>
                <c:pt idx="159">
                  <c:v>41365</c:v>
                </c:pt>
                <c:pt idx="160">
                  <c:v>41395</c:v>
                </c:pt>
                <c:pt idx="161">
                  <c:v>41426</c:v>
                </c:pt>
                <c:pt idx="162">
                  <c:v>41456</c:v>
                </c:pt>
                <c:pt idx="163">
                  <c:v>41487</c:v>
                </c:pt>
                <c:pt idx="164">
                  <c:v>41518</c:v>
                </c:pt>
                <c:pt idx="165">
                  <c:v>41548</c:v>
                </c:pt>
                <c:pt idx="166">
                  <c:v>41579</c:v>
                </c:pt>
                <c:pt idx="167">
                  <c:v>41609</c:v>
                </c:pt>
                <c:pt idx="168">
                  <c:v>41640</c:v>
                </c:pt>
                <c:pt idx="169">
                  <c:v>41671</c:v>
                </c:pt>
                <c:pt idx="170">
                  <c:v>41699</c:v>
                </c:pt>
                <c:pt idx="171">
                  <c:v>41730</c:v>
                </c:pt>
                <c:pt idx="172">
                  <c:v>41760</c:v>
                </c:pt>
                <c:pt idx="173">
                  <c:v>41791</c:v>
                </c:pt>
                <c:pt idx="174">
                  <c:v>41821</c:v>
                </c:pt>
                <c:pt idx="175">
                  <c:v>41852</c:v>
                </c:pt>
                <c:pt idx="176">
                  <c:v>41883</c:v>
                </c:pt>
                <c:pt idx="177">
                  <c:v>41913</c:v>
                </c:pt>
                <c:pt idx="178">
                  <c:v>41944</c:v>
                </c:pt>
                <c:pt idx="179">
                  <c:v>41974</c:v>
                </c:pt>
                <c:pt idx="180">
                  <c:v>42005</c:v>
                </c:pt>
                <c:pt idx="181">
                  <c:v>42036</c:v>
                </c:pt>
                <c:pt idx="182">
                  <c:v>42064</c:v>
                </c:pt>
                <c:pt idx="183">
                  <c:v>42095</c:v>
                </c:pt>
                <c:pt idx="184">
                  <c:v>42125</c:v>
                </c:pt>
                <c:pt idx="185">
                  <c:v>42156</c:v>
                </c:pt>
                <c:pt idx="186">
                  <c:v>42186</c:v>
                </c:pt>
                <c:pt idx="187">
                  <c:v>42217</c:v>
                </c:pt>
              </c:numCache>
            </c:numRef>
          </c:cat>
          <c:val>
            <c:numRef>
              <c:f>data!$C$2:$C$189</c:f>
              <c:numCache>
                <c:formatCode>General</c:formatCode>
                <c:ptCount val="188"/>
                <c:pt idx="0">
                  <c:v>1.4000000000000002E-2</c:v>
                </c:pt>
                <c:pt idx="1">
                  <c:v>1.2999999999999999E-2</c:v>
                </c:pt>
                <c:pt idx="2">
                  <c:v>1.2999999999999999E-2</c:v>
                </c:pt>
                <c:pt idx="3">
                  <c:v>1.2999999999999999E-2</c:v>
                </c:pt>
                <c:pt idx="4">
                  <c:v>1.2999999999999999E-2</c:v>
                </c:pt>
                <c:pt idx="5">
                  <c:v>1.2999999999999999E-2</c:v>
                </c:pt>
                <c:pt idx="6">
                  <c:v>1.2999999999999999E-2</c:v>
                </c:pt>
                <c:pt idx="7">
                  <c:v>1.2E-2</c:v>
                </c:pt>
                <c:pt idx="8">
                  <c:v>1.2999999999999999E-2</c:v>
                </c:pt>
                <c:pt idx="9">
                  <c:v>1.2999999999999999E-2</c:v>
                </c:pt>
                <c:pt idx="10">
                  <c:v>1.2E-2</c:v>
                </c:pt>
                <c:pt idx="11">
                  <c:v>1.2E-2</c:v>
                </c:pt>
                <c:pt idx="12">
                  <c:v>1.2E-2</c:v>
                </c:pt>
                <c:pt idx="13">
                  <c:v>1.2E-2</c:v>
                </c:pt>
                <c:pt idx="14">
                  <c:v>1.2E-2</c:v>
                </c:pt>
                <c:pt idx="15">
                  <c:v>1.2E-2</c:v>
                </c:pt>
                <c:pt idx="16">
                  <c:v>1.2E-2</c:v>
                </c:pt>
                <c:pt idx="17">
                  <c:v>1.2E-2</c:v>
                </c:pt>
                <c:pt idx="18">
                  <c:v>1.2E-2</c:v>
                </c:pt>
                <c:pt idx="19">
                  <c:v>1.2E-2</c:v>
                </c:pt>
                <c:pt idx="20">
                  <c:v>1.2E-2</c:v>
                </c:pt>
                <c:pt idx="21">
                  <c:v>1.2E-2</c:v>
                </c:pt>
                <c:pt idx="22">
                  <c:v>1.2E-2</c:v>
                </c:pt>
                <c:pt idx="23">
                  <c:v>1.2E-2</c:v>
                </c:pt>
                <c:pt idx="24">
                  <c:v>1.2E-2</c:v>
                </c:pt>
                <c:pt idx="25">
                  <c:v>1.0999999999999998E-2</c:v>
                </c:pt>
                <c:pt idx="26">
                  <c:v>1.0999999999999998E-2</c:v>
                </c:pt>
                <c:pt idx="27">
                  <c:v>1.2E-2</c:v>
                </c:pt>
                <c:pt idx="28">
                  <c:v>1.2E-2</c:v>
                </c:pt>
                <c:pt idx="29">
                  <c:v>1.2E-2</c:v>
                </c:pt>
                <c:pt idx="30">
                  <c:v>1.2E-2</c:v>
                </c:pt>
                <c:pt idx="31">
                  <c:v>1.2E-2</c:v>
                </c:pt>
                <c:pt idx="32">
                  <c:v>1.0999999999999998E-2</c:v>
                </c:pt>
                <c:pt idx="33">
                  <c:v>1.2E-2</c:v>
                </c:pt>
                <c:pt idx="34">
                  <c:v>1.2E-2</c:v>
                </c:pt>
                <c:pt idx="35">
                  <c:v>1.2E-2</c:v>
                </c:pt>
                <c:pt idx="36">
                  <c:v>1.2999999999999999E-2</c:v>
                </c:pt>
                <c:pt idx="37">
                  <c:v>1.2999999999999999E-2</c:v>
                </c:pt>
                <c:pt idx="38">
                  <c:v>1.2E-2</c:v>
                </c:pt>
                <c:pt idx="39">
                  <c:v>1.2999999999999999E-2</c:v>
                </c:pt>
                <c:pt idx="40">
                  <c:v>1.2E-2</c:v>
                </c:pt>
                <c:pt idx="41">
                  <c:v>1.2999999999999999E-2</c:v>
                </c:pt>
                <c:pt idx="42">
                  <c:v>1.4000000000000002E-2</c:v>
                </c:pt>
                <c:pt idx="43">
                  <c:v>1.2999999999999999E-2</c:v>
                </c:pt>
                <c:pt idx="44">
                  <c:v>1.4000000000000002E-2</c:v>
                </c:pt>
                <c:pt idx="45">
                  <c:v>1.4000000000000002E-2</c:v>
                </c:pt>
                <c:pt idx="46">
                  <c:v>1.4999999999999999E-2</c:v>
                </c:pt>
                <c:pt idx="47">
                  <c:v>1.4999999999999999E-2</c:v>
                </c:pt>
                <c:pt idx="48">
                  <c:v>1.6E-2</c:v>
                </c:pt>
                <c:pt idx="49">
                  <c:v>1.4999999999999999E-2</c:v>
                </c:pt>
                <c:pt idx="50">
                  <c:v>1.6E-2</c:v>
                </c:pt>
                <c:pt idx="51">
                  <c:v>1.7000000000000001E-2</c:v>
                </c:pt>
                <c:pt idx="52">
                  <c:v>1.7000000000000001E-2</c:v>
                </c:pt>
                <c:pt idx="53">
                  <c:v>1.7000000000000001E-2</c:v>
                </c:pt>
                <c:pt idx="54">
                  <c:v>1.7000000000000001E-2</c:v>
                </c:pt>
                <c:pt idx="55">
                  <c:v>1.6E-2</c:v>
                </c:pt>
                <c:pt idx="56">
                  <c:v>1.7999999999999999E-2</c:v>
                </c:pt>
                <c:pt idx="57">
                  <c:v>1.7999999999999999E-2</c:v>
                </c:pt>
                <c:pt idx="58">
                  <c:v>2.1999999999999995E-2</c:v>
                </c:pt>
                <c:pt idx="59">
                  <c:v>2.4E-2</c:v>
                </c:pt>
                <c:pt idx="60">
                  <c:v>2.5000000000000001E-2</c:v>
                </c:pt>
                <c:pt idx="61">
                  <c:v>2.7E-2</c:v>
                </c:pt>
                <c:pt idx="62">
                  <c:v>2.9000000000000008E-2</c:v>
                </c:pt>
                <c:pt idx="63">
                  <c:v>0.03</c:v>
                </c:pt>
                <c:pt idx="64">
                  <c:v>3.2000000000000001E-2</c:v>
                </c:pt>
                <c:pt idx="65">
                  <c:v>3.2000000000000001E-2</c:v>
                </c:pt>
                <c:pt idx="66">
                  <c:v>3.3000000000000002E-2</c:v>
                </c:pt>
                <c:pt idx="67">
                  <c:v>3.5999999999999997E-2</c:v>
                </c:pt>
                <c:pt idx="68">
                  <c:v>3.6999999999999998E-2</c:v>
                </c:pt>
                <c:pt idx="69">
                  <c:v>3.7999999999999999E-2</c:v>
                </c:pt>
                <c:pt idx="70">
                  <c:v>3.9E-2</c:v>
                </c:pt>
                <c:pt idx="71">
                  <c:v>3.7999999999999999E-2</c:v>
                </c:pt>
                <c:pt idx="72">
                  <c:v>3.7999999999999999E-2</c:v>
                </c:pt>
                <c:pt idx="73">
                  <c:v>0.04</c:v>
                </c:pt>
                <c:pt idx="74">
                  <c:v>0.04</c:v>
                </c:pt>
                <c:pt idx="75">
                  <c:v>0.04</c:v>
                </c:pt>
                <c:pt idx="76">
                  <c:v>4.2000000000000003E-2</c:v>
                </c:pt>
                <c:pt idx="77">
                  <c:v>4.1000000000000009E-2</c:v>
                </c:pt>
                <c:pt idx="78">
                  <c:v>4.299999999999999E-2</c:v>
                </c:pt>
                <c:pt idx="79">
                  <c:v>4.5999999999999999E-2</c:v>
                </c:pt>
                <c:pt idx="80">
                  <c:v>4.5999999999999999E-2</c:v>
                </c:pt>
                <c:pt idx="81">
                  <c:v>4.3999999999999991E-2</c:v>
                </c:pt>
                <c:pt idx="82">
                  <c:v>4.6999999999999993E-2</c:v>
                </c:pt>
                <c:pt idx="83">
                  <c:v>4.6999999999999993E-2</c:v>
                </c:pt>
                <c:pt idx="84">
                  <c:v>4.5999999999999999E-2</c:v>
                </c:pt>
                <c:pt idx="85">
                  <c:v>4.6999999999999993E-2</c:v>
                </c:pt>
                <c:pt idx="86">
                  <c:v>4.6999999999999993E-2</c:v>
                </c:pt>
                <c:pt idx="87">
                  <c:v>0.05</c:v>
                </c:pt>
                <c:pt idx="88">
                  <c:v>5.3999999999999999E-2</c:v>
                </c:pt>
                <c:pt idx="89">
                  <c:v>5.5E-2</c:v>
                </c:pt>
                <c:pt idx="90">
                  <c:v>5.6000000000000008E-2</c:v>
                </c:pt>
                <c:pt idx="91">
                  <c:v>5.7000000000000009E-2</c:v>
                </c:pt>
                <c:pt idx="92">
                  <c:v>5.7000000000000009E-2</c:v>
                </c:pt>
                <c:pt idx="93">
                  <c:v>6.2E-2</c:v>
                </c:pt>
                <c:pt idx="94">
                  <c:v>0.06</c:v>
                </c:pt>
                <c:pt idx="95">
                  <c:v>6.2E-2</c:v>
                </c:pt>
                <c:pt idx="96">
                  <c:v>4.9000000000000002E-2</c:v>
                </c:pt>
                <c:pt idx="97">
                  <c:v>4.8000000000000001E-2</c:v>
                </c:pt>
                <c:pt idx="98">
                  <c:v>5.0999999999999997E-2</c:v>
                </c:pt>
                <c:pt idx="99">
                  <c:v>5.5E-2</c:v>
                </c:pt>
                <c:pt idx="100">
                  <c:v>6.0999999999999999E-2</c:v>
                </c:pt>
                <c:pt idx="101">
                  <c:v>6.2E-2</c:v>
                </c:pt>
                <c:pt idx="102">
                  <c:v>6.5000000000000002E-2</c:v>
                </c:pt>
                <c:pt idx="103">
                  <c:v>6.9000000000000006E-2</c:v>
                </c:pt>
                <c:pt idx="104">
                  <c:v>7.0999999999999994E-2</c:v>
                </c:pt>
                <c:pt idx="105">
                  <c:v>0.08</c:v>
                </c:pt>
                <c:pt idx="106">
                  <c:v>8.5000000000000006E-2</c:v>
                </c:pt>
                <c:pt idx="107">
                  <c:v>7.0999999999999994E-2</c:v>
                </c:pt>
                <c:pt idx="108">
                  <c:v>6.9000000000000006E-2</c:v>
                </c:pt>
                <c:pt idx="109">
                  <c:v>7.1999999999999995E-2</c:v>
                </c:pt>
                <c:pt idx="110">
                  <c:v>7.6999999999999999E-2</c:v>
                </c:pt>
                <c:pt idx="111">
                  <c:v>8.2000000000000017E-2</c:v>
                </c:pt>
                <c:pt idx="112">
                  <c:v>8.5000000000000006E-2</c:v>
                </c:pt>
                <c:pt idx="113">
                  <c:v>8.6999999999999994E-2</c:v>
                </c:pt>
                <c:pt idx="114">
                  <c:v>9.3999999999999986E-2</c:v>
                </c:pt>
                <c:pt idx="115">
                  <c:v>9.7000000000000003E-2</c:v>
                </c:pt>
                <c:pt idx="116">
                  <c:v>9.9000000000000005E-2</c:v>
                </c:pt>
                <c:pt idx="117">
                  <c:v>9.7000000000000003E-2</c:v>
                </c:pt>
                <c:pt idx="118">
                  <c:v>0.10100000000000001</c:v>
                </c:pt>
                <c:pt idx="119">
                  <c:v>9.9000000000000005E-2</c:v>
                </c:pt>
                <c:pt idx="120">
                  <c:v>0.104</c:v>
                </c:pt>
                <c:pt idx="121">
                  <c:v>0.11200000000000002</c:v>
                </c:pt>
                <c:pt idx="122">
                  <c:v>0.11899999999999998</c:v>
                </c:pt>
                <c:pt idx="123">
                  <c:v>0.126</c:v>
                </c:pt>
                <c:pt idx="124">
                  <c:v>0.13500000000000001</c:v>
                </c:pt>
                <c:pt idx="125">
                  <c:v>0.14299999999999999</c:v>
                </c:pt>
                <c:pt idx="126">
                  <c:v>0.151</c:v>
                </c:pt>
                <c:pt idx="127">
                  <c:v>0.156</c:v>
                </c:pt>
                <c:pt idx="128">
                  <c:v>0.16800000000000001</c:v>
                </c:pt>
                <c:pt idx="129">
                  <c:v>0.16900000000000004</c:v>
                </c:pt>
                <c:pt idx="130">
                  <c:v>0.183</c:v>
                </c:pt>
                <c:pt idx="131">
                  <c:v>0.17499999999999999</c:v>
                </c:pt>
                <c:pt idx="132">
                  <c:v>0.14799999999999999</c:v>
                </c:pt>
                <c:pt idx="133">
                  <c:v>0.152</c:v>
                </c:pt>
                <c:pt idx="134">
                  <c:v>0.16200000000000003</c:v>
                </c:pt>
                <c:pt idx="135">
                  <c:v>0.161</c:v>
                </c:pt>
                <c:pt idx="136">
                  <c:v>0.16700000000000004</c:v>
                </c:pt>
                <c:pt idx="137">
                  <c:v>0.184</c:v>
                </c:pt>
                <c:pt idx="138">
                  <c:v>0.20699999999999999</c:v>
                </c:pt>
                <c:pt idx="139">
                  <c:v>0.22400000000000003</c:v>
                </c:pt>
                <c:pt idx="140">
                  <c:v>0.23499999999999996</c:v>
                </c:pt>
                <c:pt idx="141">
                  <c:v>0.252</c:v>
                </c:pt>
                <c:pt idx="142">
                  <c:v>0.26600000000000001</c:v>
                </c:pt>
                <c:pt idx="143">
                  <c:v>0.27600000000000002</c:v>
                </c:pt>
                <c:pt idx="144">
                  <c:v>0.30299999999999999</c:v>
                </c:pt>
                <c:pt idx="145">
                  <c:v>0.317</c:v>
                </c:pt>
                <c:pt idx="146">
                  <c:v>0.33100000000000002</c:v>
                </c:pt>
                <c:pt idx="147">
                  <c:v>0.34599999999999997</c:v>
                </c:pt>
                <c:pt idx="148">
                  <c:v>0.36899999999999999</c:v>
                </c:pt>
                <c:pt idx="149">
                  <c:v>0.38100000000000001</c:v>
                </c:pt>
                <c:pt idx="150">
                  <c:v>0.39600000000000002</c:v>
                </c:pt>
                <c:pt idx="151">
                  <c:v>0.42199999999999993</c:v>
                </c:pt>
                <c:pt idx="152">
                  <c:v>0.442</c:v>
                </c:pt>
                <c:pt idx="153">
                  <c:v>0.44500000000000001</c:v>
                </c:pt>
                <c:pt idx="154">
                  <c:v>0.436</c:v>
                </c:pt>
                <c:pt idx="155">
                  <c:v>0.45900000000000002</c:v>
                </c:pt>
                <c:pt idx="156">
                  <c:v>0.45</c:v>
                </c:pt>
                <c:pt idx="157">
                  <c:v>0.47599999999999992</c:v>
                </c:pt>
                <c:pt idx="158">
                  <c:v>0.48299999999999998</c:v>
                </c:pt>
                <c:pt idx="159">
                  <c:v>0.48299999999999998</c:v>
                </c:pt>
                <c:pt idx="160">
                  <c:v>0.51400000000000001</c:v>
                </c:pt>
                <c:pt idx="161">
                  <c:v>0.53300000000000003</c:v>
                </c:pt>
                <c:pt idx="162">
                  <c:v>0.56499999999999995</c:v>
                </c:pt>
                <c:pt idx="163">
                  <c:v>0.58299999999999996</c:v>
                </c:pt>
                <c:pt idx="164">
                  <c:v>0.61599999999999999</c:v>
                </c:pt>
                <c:pt idx="165">
                  <c:v>0.61599999999999999</c:v>
                </c:pt>
                <c:pt idx="166">
                  <c:v>0.628</c:v>
                </c:pt>
                <c:pt idx="167">
                  <c:v>0.58899999999999997</c:v>
                </c:pt>
                <c:pt idx="168">
                  <c:v>0.58899999999999997</c:v>
                </c:pt>
                <c:pt idx="169">
                  <c:v>0.61599999999999999</c:v>
                </c:pt>
                <c:pt idx="170">
                  <c:v>0.63100000000000012</c:v>
                </c:pt>
                <c:pt idx="171">
                  <c:v>0.64600000000000002</c:v>
                </c:pt>
                <c:pt idx="172">
                  <c:v>0.68600000000000017</c:v>
                </c:pt>
                <c:pt idx="173">
                  <c:v>0.72399999999999998</c:v>
                </c:pt>
                <c:pt idx="174">
                  <c:v>0.74800000000000011</c:v>
                </c:pt>
                <c:pt idx="175">
                  <c:v>0.77900000000000003</c:v>
                </c:pt>
                <c:pt idx="176">
                  <c:v>0.82199999999999984</c:v>
                </c:pt>
                <c:pt idx="177">
                  <c:v>0.82899999999999985</c:v>
                </c:pt>
                <c:pt idx="178">
                  <c:v>0.82300000000000018</c:v>
                </c:pt>
                <c:pt idx="179">
                  <c:v>0.878</c:v>
                </c:pt>
                <c:pt idx="180">
                  <c:v>0.85499999999999998</c:v>
                </c:pt>
                <c:pt idx="181">
                  <c:v>0.85099999999999998</c:v>
                </c:pt>
                <c:pt idx="182">
                  <c:v>0.86699999999999999</c:v>
                </c:pt>
                <c:pt idx="183">
                  <c:v>0.872</c:v>
                </c:pt>
                <c:pt idx="184">
                  <c:v>0.9</c:v>
                </c:pt>
                <c:pt idx="185">
                  <c:v>0.90600000000000014</c:v>
                </c:pt>
                <c:pt idx="186">
                  <c:v>0.90800000000000003</c:v>
                </c:pt>
                <c:pt idx="187">
                  <c:v>0.90800000000000003</c:v>
                </c:pt>
              </c:numCache>
            </c:numRef>
          </c:val>
        </c:ser>
        <c:ser>
          <c:idx val="2"/>
          <c:order val="4"/>
          <c:tx>
            <c:strRef>
              <c:f>data!$D$1</c:f>
              <c:strCache>
                <c:ptCount val="1"/>
                <c:pt idx="0">
                  <c:v>Woodford (OK)</c:v>
                </c:pt>
              </c:strCache>
            </c:strRef>
          </c:tx>
          <c:spPr>
            <a:solidFill>
              <a:schemeClr val="accent5"/>
            </a:solidFill>
            <a:ln w="25400">
              <a:noFill/>
            </a:ln>
          </c:spPr>
          <c:cat>
            <c:numRef>
              <c:f>data!$A$2:$A$189</c:f>
              <c:numCache>
                <c:formatCode>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c:v>41214</c:v>
                </c:pt>
                <c:pt idx="155">
                  <c:v>41244</c:v>
                </c:pt>
                <c:pt idx="156">
                  <c:v>41275</c:v>
                </c:pt>
                <c:pt idx="157">
                  <c:v>41306</c:v>
                </c:pt>
                <c:pt idx="158">
                  <c:v>41334</c:v>
                </c:pt>
                <c:pt idx="159">
                  <c:v>41365</c:v>
                </c:pt>
                <c:pt idx="160">
                  <c:v>41395</c:v>
                </c:pt>
                <c:pt idx="161">
                  <c:v>41426</c:v>
                </c:pt>
                <c:pt idx="162">
                  <c:v>41456</c:v>
                </c:pt>
                <c:pt idx="163">
                  <c:v>41487</c:v>
                </c:pt>
                <c:pt idx="164">
                  <c:v>41518</c:v>
                </c:pt>
                <c:pt idx="165">
                  <c:v>41548</c:v>
                </c:pt>
                <c:pt idx="166">
                  <c:v>41579</c:v>
                </c:pt>
                <c:pt idx="167">
                  <c:v>41609</c:v>
                </c:pt>
                <c:pt idx="168">
                  <c:v>41640</c:v>
                </c:pt>
                <c:pt idx="169">
                  <c:v>41671</c:v>
                </c:pt>
                <c:pt idx="170">
                  <c:v>41699</c:v>
                </c:pt>
                <c:pt idx="171">
                  <c:v>41730</c:v>
                </c:pt>
                <c:pt idx="172">
                  <c:v>41760</c:v>
                </c:pt>
                <c:pt idx="173">
                  <c:v>41791</c:v>
                </c:pt>
                <c:pt idx="174">
                  <c:v>41821</c:v>
                </c:pt>
                <c:pt idx="175">
                  <c:v>41852</c:v>
                </c:pt>
                <c:pt idx="176">
                  <c:v>41883</c:v>
                </c:pt>
                <c:pt idx="177">
                  <c:v>41913</c:v>
                </c:pt>
                <c:pt idx="178">
                  <c:v>41944</c:v>
                </c:pt>
                <c:pt idx="179">
                  <c:v>41974</c:v>
                </c:pt>
                <c:pt idx="180">
                  <c:v>42005</c:v>
                </c:pt>
                <c:pt idx="181">
                  <c:v>42036</c:v>
                </c:pt>
                <c:pt idx="182">
                  <c:v>42064</c:v>
                </c:pt>
                <c:pt idx="183">
                  <c:v>42095</c:v>
                </c:pt>
                <c:pt idx="184">
                  <c:v>42125</c:v>
                </c:pt>
                <c:pt idx="185">
                  <c:v>42156</c:v>
                </c:pt>
                <c:pt idx="186">
                  <c:v>42186</c:v>
                </c:pt>
                <c:pt idx="187">
                  <c:v>42217</c:v>
                </c:pt>
              </c:numCache>
            </c:numRef>
          </c:cat>
          <c:val>
            <c:numRef>
              <c:f>data!$D$2:$D$189</c:f>
              <c:numCache>
                <c:formatCode>General</c:formatCode>
                <c:ptCount val="188"/>
                <c:pt idx="0">
                  <c:v>8.9999999999999993E-3</c:v>
                </c:pt>
                <c:pt idx="1">
                  <c:v>8.9999999999999993E-3</c:v>
                </c:pt>
                <c:pt idx="2">
                  <c:v>8.9999999999999993E-3</c:v>
                </c:pt>
                <c:pt idx="3">
                  <c:v>8.9999999999999993E-3</c:v>
                </c:pt>
                <c:pt idx="4">
                  <c:v>8.9999999999999993E-3</c:v>
                </c:pt>
                <c:pt idx="5">
                  <c:v>8.9999999999999993E-3</c:v>
                </c:pt>
                <c:pt idx="6">
                  <c:v>8.9999999999999993E-3</c:v>
                </c:pt>
                <c:pt idx="7">
                  <c:v>8.9999999999999993E-3</c:v>
                </c:pt>
                <c:pt idx="8">
                  <c:v>8.9999999999999993E-3</c:v>
                </c:pt>
                <c:pt idx="9">
                  <c:v>8.9999999999999993E-3</c:v>
                </c:pt>
                <c:pt idx="10">
                  <c:v>8.0000000000000002E-3</c:v>
                </c:pt>
                <c:pt idx="11">
                  <c:v>8.0000000000000002E-3</c:v>
                </c:pt>
                <c:pt idx="12">
                  <c:v>8.9999999999999993E-3</c:v>
                </c:pt>
                <c:pt idx="13">
                  <c:v>8.0000000000000002E-3</c:v>
                </c:pt>
                <c:pt idx="14">
                  <c:v>8.0000000000000002E-3</c:v>
                </c:pt>
                <c:pt idx="15">
                  <c:v>8.0000000000000002E-3</c:v>
                </c:pt>
                <c:pt idx="16">
                  <c:v>7.0000000000000019E-3</c:v>
                </c:pt>
                <c:pt idx="17">
                  <c:v>6.0000000000000001E-3</c:v>
                </c:pt>
                <c:pt idx="18">
                  <c:v>8.0000000000000002E-3</c:v>
                </c:pt>
                <c:pt idx="19">
                  <c:v>8.0000000000000002E-3</c:v>
                </c:pt>
                <c:pt idx="20">
                  <c:v>8.9999999999999993E-3</c:v>
                </c:pt>
                <c:pt idx="21">
                  <c:v>8.9999999999999993E-3</c:v>
                </c:pt>
                <c:pt idx="22">
                  <c:v>8.0000000000000002E-3</c:v>
                </c:pt>
                <c:pt idx="23">
                  <c:v>8.0000000000000002E-3</c:v>
                </c:pt>
                <c:pt idx="24">
                  <c:v>8.9999999999999993E-3</c:v>
                </c:pt>
                <c:pt idx="25">
                  <c:v>8.9999999999999993E-3</c:v>
                </c:pt>
                <c:pt idx="26">
                  <c:v>8.0000000000000002E-3</c:v>
                </c:pt>
                <c:pt idx="27">
                  <c:v>8.0000000000000002E-3</c:v>
                </c:pt>
                <c:pt idx="28">
                  <c:v>8.0000000000000002E-3</c:v>
                </c:pt>
                <c:pt idx="29">
                  <c:v>8.0000000000000002E-3</c:v>
                </c:pt>
                <c:pt idx="30">
                  <c:v>8.9999999999999993E-3</c:v>
                </c:pt>
                <c:pt idx="31">
                  <c:v>8.9999999999999993E-3</c:v>
                </c:pt>
                <c:pt idx="32">
                  <c:v>8.9999999999999993E-3</c:v>
                </c:pt>
                <c:pt idx="33">
                  <c:v>8.9999999999999993E-3</c:v>
                </c:pt>
                <c:pt idx="34">
                  <c:v>8.9999999999999993E-3</c:v>
                </c:pt>
                <c:pt idx="35">
                  <c:v>8.0000000000000002E-3</c:v>
                </c:pt>
                <c:pt idx="36">
                  <c:v>8.9999999999999993E-3</c:v>
                </c:pt>
                <c:pt idx="37">
                  <c:v>8.0000000000000002E-3</c:v>
                </c:pt>
                <c:pt idx="38">
                  <c:v>8.9999999999999993E-3</c:v>
                </c:pt>
                <c:pt idx="39">
                  <c:v>8.9999999999999993E-3</c:v>
                </c:pt>
                <c:pt idx="40">
                  <c:v>8.9999999999999993E-3</c:v>
                </c:pt>
                <c:pt idx="41">
                  <c:v>8.9999999999999993E-3</c:v>
                </c:pt>
                <c:pt idx="42">
                  <c:v>1.0999999999999998E-2</c:v>
                </c:pt>
                <c:pt idx="43">
                  <c:v>8.9999999999999993E-3</c:v>
                </c:pt>
                <c:pt idx="44">
                  <c:v>8.9999999999999993E-3</c:v>
                </c:pt>
                <c:pt idx="45">
                  <c:v>0.01</c:v>
                </c:pt>
                <c:pt idx="46">
                  <c:v>0.01</c:v>
                </c:pt>
                <c:pt idx="47">
                  <c:v>0.01</c:v>
                </c:pt>
                <c:pt idx="48">
                  <c:v>0.01</c:v>
                </c:pt>
                <c:pt idx="49">
                  <c:v>1.0999999999999998E-2</c:v>
                </c:pt>
                <c:pt idx="50">
                  <c:v>1.0999999999999998E-2</c:v>
                </c:pt>
                <c:pt idx="51">
                  <c:v>1.4000000000000002E-2</c:v>
                </c:pt>
                <c:pt idx="52">
                  <c:v>1.2999999999999999E-2</c:v>
                </c:pt>
                <c:pt idx="53">
                  <c:v>1.4999999999999999E-2</c:v>
                </c:pt>
                <c:pt idx="54">
                  <c:v>1.6E-2</c:v>
                </c:pt>
                <c:pt idx="55">
                  <c:v>1.7999999999999999E-2</c:v>
                </c:pt>
                <c:pt idx="56">
                  <c:v>1.7000000000000001E-2</c:v>
                </c:pt>
                <c:pt idx="57">
                  <c:v>1.7999999999999999E-2</c:v>
                </c:pt>
                <c:pt idx="58">
                  <c:v>1.4999999999999999E-2</c:v>
                </c:pt>
                <c:pt idx="59">
                  <c:v>1.4000000000000002E-2</c:v>
                </c:pt>
                <c:pt idx="60">
                  <c:v>1.6E-2</c:v>
                </c:pt>
                <c:pt idx="61">
                  <c:v>1.7999999999999999E-2</c:v>
                </c:pt>
                <c:pt idx="62">
                  <c:v>1.7999999999999999E-2</c:v>
                </c:pt>
                <c:pt idx="63">
                  <c:v>1.7999999999999999E-2</c:v>
                </c:pt>
                <c:pt idx="64">
                  <c:v>1.9E-2</c:v>
                </c:pt>
                <c:pt idx="65">
                  <c:v>2.3E-2</c:v>
                </c:pt>
                <c:pt idx="66">
                  <c:v>2.5000000000000001E-2</c:v>
                </c:pt>
                <c:pt idx="67">
                  <c:v>3.2000000000000001E-2</c:v>
                </c:pt>
                <c:pt idx="68">
                  <c:v>3.2000000000000001E-2</c:v>
                </c:pt>
                <c:pt idx="69">
                  <c:v>3.3000000000000002E-2</c:v>
                </c:pt>
                <c:pt idx="70">
                  <c:v>3.1E-2</c:v>
                </c:pt>
                <c:pt idx="71">
                  <c:v>3.2000000000000001E-2</c:v>
                </c:pt>
                <c:pt idx="72">
                  <c:v>3.5999999999999997E-2</c:v>
                </c:pt>
                <c:pt idx="73">
                  <c:v>0.04</c:v>
                </c:pt>
                <c:pt idx="74">
                  <c:v>4.6999999999999993E-2</c:v>
                </c:pt>
                <c:pt idx="75">
                  <c:v>4.8000000000000001E-2</c:v>
                </c:pt>
                <c:pt idx="76">
                  <c:v>5.3000000000000005E-2</c:v>
                </c:pt>
                <c:pt idx="77">
                  <c:v>5.8000000000000017E-2</c:v>
                </c:pt>
                <c:pt idx="78">
                  <c:v>6.5000000000000002E-2</c:v>
                </c:pt>
                <c:pt idx="79">
                  <c:v>7.0000000000000021E-2</c:v>
                </c:pt>
                <c:pt idx="80">
                  <c:v>0.08</c:v>
                </c:pt>
                <c:pt idx="81">
                  <c:v>9.0999999999999998E-2</c:v>
                </c:pt>
                <c:pt idx="82">
                  <c:v>0.11500000000000002</c:v>
                </c:pt>
                <c:pt idx="83">
                  <c:v>0.128</c:v>
                </c:pt>
                <c:pt idx="84">
                  <c:v>0.127</c:v>
                </c:pt>
                <c:pt idx="85">
                  <c:v>0.14299999999999999</c:v>
                </c:pt>
                <c:pt idx="86">
                  <c:v>0.16500000000000001</c:v>
                </c:pt>
                <c:pt idx="87">
                  <c:v>0.17499999999999999</c:v>
                </c:pt>
                <c:pt idx="88">
                  <c:v>0.17199999999999996</c:v>
                </c:pt>
                <c:pt idx="89">
                  <c:v>0.18799999999999997</c:v>
                </c:pt>
                <c:pt idx="90">
                  <c:v>0.21099999999999997</c:v>
                </c:pt>
                <c:pt idx="91">
                  <c:v>0.23100000000000001</c:v>
                </c:pt>
                <c:pt idx="92">
                  <c:v>0.25700000000000001</c:v>
                </c:pt>
                <c:pt idx="93">
                  <c:v>0.28199999999999997</c:v>
                </c:pt>
                <c:pt idx="94">
                  <c:v>0.29599999999999999</c:v>
                </c:pt>
                <c:pt idx="95">
                  <c:v>0.32900000000000001</c:v>
                </c:pt>
                <c:pt idx="96">
                  <c:v>0.33800000000000008</c:v>
                </c:pt>
                <c:pt idx="97">
                  <c:v>0.36499999999999999</c:v>
                </c:pt>
                <c:pt idx="98">
                  <c:v>0.39700000000000002</c:v>
                </c:pt>
                <c:pt idx="99">
                  <c:v>0.435</c:v>
                </c:pt>
                <c:pt idx="100">
                  <c:v>0.48</c:v>
                </c:pt>
                <c:pt idx="101">
                  <c:v>0.52</c:v>
                </c:pt>
                <c:pt idx="102">
                  <c:v>0.55900000000000005</c:v>
                </c:pt>
                <c:pt idx="103">
                  <c:v>0.56699999999999995</c:v>
                </c:pt>
                <c:pt idx="104">
                  <c:v>0.621</c:v>
                </c:pt>
                <c:pt idx="105">
                  <c:v>0.64200000000000002</c:v>
                </c:pt>
                <c:pt idx="106">
                  <c:v>0.68799999999999983</c:v>
                </c:pt>
                <c:pt idx="107">
                  <c:v>0.746</c:v>
                </c:pt>
                <c:pt idx="108">
                  <c:v>0.76800000000000002</c:v>
                </c:pt>
                <c:pt idx="109">
                  <c:v>0.80300000000000016</c:v>
                </c:pt>
                <c:pt idx="110">
                  <c:v>0.82899999999999985</c:v>
                </c:pt>
                <c:pt idx="111">
                  <c:v>0.83599999999999997</c:v>
                </c:pt>
                <c:pt idx="112">
                  <c:v>0.83299999999999996</c:v>
                </c:pt>
                <c:pt idx="113">
                  <c:v>0.8480000000000002</c:v>
                </c:pt>
                <c:pt idx="114">
                  <c:v>0.87</c:v>
                </c:pt>
                <c:pt idx="115">
                  <c:v>0.84</c:v>
                </c:pt>
                <c:pt idx="116">
                  <c:v>0.83199999999999996</c:v>
                </c:pt>
                <c:pt idx="117">
                  <c:v>0.878</c:v>
                </c:pt>
                <c:pt idx="118">
                  <c:v>0.90800000000000003</c:v>
                </c:pt>
                <c:pt idx="119">
                  <c:v>0.93400000000000005</c:v>
                </c:pt>
                <c:pt idx="120">
                  <c:v>0.98199999999999998</c:v>
                </c:pt>
                <c:pt idx="121">
                  <c:v>1.0509999999999999</c:v>
                </c:pt>
                <c:pt idx="122">
                  <c:v>1.0629999999999997</c:v>
                </c:pt>
                <c:pt idx="123">
                  <c:v>1.014</c:v>
                </c:pt>
                <c:pt idx="124">
                  <c:v>1.1129999999999998</c:v>
                </c:pt>
                <c:pt idx="125">
                  <c:v>1.085</c:v>
                </c:pt>
                <c:pt idx="126">
                  <c:v>1.089</c:v>
                </c:pt>
                <c:pt idx="127">
                  <c:v>1.0629999999999997</c:v>
                </c:pt>
                <c:pt idx="128">
                  <c:v>1.093</c:v>
                </c:pt>
                <c:pt idx="129">
                  <c:v>1.1259999999999999</c:v>
                </c:pt>
                <c:pt idx="130">
                  <c:v>1.157</c:v>
                </c:pt>
                <c:pt idx="131">
                  <c:v>1.2050000000000001</c:v>
                </c:pt>
                <c:pt idx="132">
                  <c:v>1.2390000000000001</c:v>
                </c:pt>
                <c:pt idx="133">
                  <c:v>1.2190000000000001</c:v>
                </c:pt>
                <c:pt idx="134">
                  <c:v>1.1850000000000003</c:v>
                </c:pt>
                <c:pt idx="135">
                  <c:v>1.2649999999999999</c:v>
                </c:pt>
                <c:pt idx="136">
                  <c:v>1.22</c:v>
                </c:pt>
                <c:pt idx="137">
                  <c:v>1.171</c:v>
                </c:pt>
                <c:pt idx="138">
                  <c:v>1.171</c:v>
                </c:pt>
                <c:pt idx="139">
                  <c:v>1.2230000000000001</c:v>
                </c:pt>
                <c:pt idx="140">
                  <c:v>1.21</c:v>
                </c:pt>
                <c:pt idx="141">
                  <c:v>1.21</c:v>
                </c:pt>
                <c:pt idx="142">
                  <c:v>1.2929999999999999</c:v>
                </c:pt>
                <c:pt idx="143">
                  <c:v>1.3089999999999999</c:v>
                </c:pt>
                <c:pt idx="144">
                  <c:v>1.248</c:v>
                </c:pt>
                <c:pt idx="145">
                  <c:v>1.2430000000000001</c:v>
                </c:pt>
                <c:pt idx="146">
                  <c:v>1.4690000000000001</c:v>
                </c:pt>
                <c:pt idx="147">
                  <c:v>1.4550000000000001</c:v>
                </c:pt>
                <c:pt idx="148">
                  <c:v>1.53</c:v>
                </c:pt>
                <c:pt idx="149">
                  <c:v>1.4710000000000003</c:v>
                </c:pt>
                <c:pt idx="150">
                  <c:v>1.3879999999999999</c:v>
                </c:pt>
                <c:pt idx="151">
                  <c:v>1.4870000000000003</c:v>
                </c:pt>
                <c:pt idx="152">
                  <c:v>1.5860000000000003</c:v>
                </c:pt>
                <c:pt idx="153">
                  <c:v>1.47</c:v>
                </c:pt>
                <c:pt idx="154">
                  <c:v>1.4430000000000001</c:v>
                </c:pt>
                <c:pt idx="155">
                  <c:v>1.58</c:v>
                </c:pt>
                <c:pt idx="156">
                  <c:v>1.6659999999999999</c:v>
                </c:pt>
                <c:pt idx="157">
                  <c:v>1.6</c:v>
                </c:pt>
                <c:pt idx="158">
                  <c:v>1.639</c:v>
                </c:pt>
                <c:pt idx="159">
                  <c:v>1.718</c:v>
                </c:pt>
                <c:pt idx="160">
                  <c:v>1.6950000000000001</c:v>
                </c:pt>
                <c:pt idx="161">
                  <c:v>1.661</c:v>
                </c:pt>
                <c:pt idx="162">
                  <c:v>1.6789999999999996</c:v>
                </c:pt>
                <c:pt idx="163">
                  <c:v>1.6830000000000001</c:v>
                </c:pt>
                <c:pt idx="164">
                  <c:v>1.7259999999999995</c:v>
                </c:pt>
                <c:pt idx="165">
                  <c:v>1.7090000000000001</c:v>
                </c:pt>
                <c:pt idx="166">
                  <c:v>1.68</c:v>
                </c:pt>
                <c:pt idx="167">
                  <c:v>1.6289999999999996</c:v>
                </c:pt>
                <c:pt idx="168">
                  <c:v>1.6140000000000001</c:v>
                </c:pt>
                <c:pt idx="169">
                  <c:v>1.702</c:v>
                </c:pt>
                <c:pt idx="170">
                  <c:v>1.728</c:v>
                </c:pt>
                <c:pt idx="171">
                  <c:v>1.7869999999999999</c:v>
                </c:pt>
                <c:pt idx="172">
                  <c:v>1.8289999999999995</c:v>
                </c:pt>
                <c:pt idx="173">
                  <c:v>1.865</c:v>
                </c:pt>
                <c:pt idx="174">
                  <c:v>1.8580000000000001</c:v>
                </c:pt>
                <c:pt idx="175">
                  <c:v>1.9</c:v>
                </c:pt>
                <c:pt idx="176">
                  <c:v>1.9159999999999999</c:v>
                </c:pt>
                <c:pt idx="177">
                  <c:v>1.8879999999999997</c:v>
                </c:pt>
                <c:pt idx="178">
                  <c:v>1.823</c:v>
                </c:pt>
                <c:pt idx="179">
                  <c:v>1.8859999999999999</c:v>
                </c:pt>
                <c:pt idx="180">
                  <c:v>1.8990000000000005</c:v>
                </c:pt>
                <c:pt idx="181">
                  <c:v>1.911</c:v>
                </c:pt>
                <c:pt idx="182">
                  <c:v>1.9239999999999997</c:v>
                </c:pt>
                <c:pt idx="183">
                  <c:v>1.9359999999999999</c:v>
                </c:pt>
                <c:pt idx="184">
                  <c:v>1.9490000000000005</c:v>
                </c:pt>
                <c:pt idx="185">
                  <c:v>1.9610000000000001</c:v>
                </c:pt>
                <c:pt idx="186">
                  <c:v>1.9739999999999995</c:v>
                </c:pt>
                <c:pt idx="187">
                  <c:v>1.986</c:v>
                </c:pt>
              </c:numCache>
            </c:numRef>
          </c:val>
        </c:ser>
        <c:ser>
          <c:idx val="3"/>
          <c:order val="5"/>
          <c:tx>
            <c:strRef>
              <c:f>data!$E$1</c:f>
              <c:strCache>
                <c:ptCount val="1"/>
                <c:pt idx="0">
                  <c:v>Barnett (TX)</c:v>
                </c:pt>
              </c:strCache>
            </c:strRef>
          </c:tx>
          <c:spPr>
            <a:solidFill>
              <a:srgbClr val="BD732A"/>
            </a:solidFill>
            <a:ln w="25400">
              <a:noFill/>
            </a:ln>
          </c:spPr>
          <c:cat>
            <c:numRef>
              <c:f>data!$A$2:$A$189</c:f>
              <c:numCache>
                <c:formatCode>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c:v>41214</c:v>
                </c:pt>
                <c:pt idx="155">
                  <c:v>41244</c:v>
                </c:pt>
                <c:pt idx="156">
                  <c:v>41275</c:v>
                </c:pt>
                <c:pt idx="157">
                  <c:v>41306</c:v>
                </c:pt>
                <c:pt idx="158">
                  <c:v>41334</c:v>
                </c:pt>
                <c:pt idx="159">
                  <c:v>41365</c:v>
                </c:pt>
                <c:pt idx="160">
                  <c:v>41395</c:v>
                </c:pt>
                <c:pt idx="161">
                  <c:v>41426</c:v>
                </c:pt>
                <c:pt idx="162">
                  <c:v>41456</c:v>
                </c:pt>
                <c:pt idx="163">
                  <c:v>41487</c:v>
                </c:pt>
                <c:pt idx="164">
                  <c:v>41518</c:v>
                </c:pt>
                <c:pt idx="165">
                  <c:v>41548</c:v>
                </c:pt>
                <c:pt idx="166">
                  <c:v>41579</c:v>
                </c:pt>
                <c:pt idx="167">
                  <c:v>41609</c:v>
                </c:pt>
                <c:pt idx="168">
                  <c:v>41640</c:v>
                </c:pt>
                <c:pt idx="169">
                  <c:v>41671</c:v>
                </c:pt>
                <c:pt idx="170">
                  <c:v>41699</c:v>
                </c:pt>
                <c:pt idx="171">
                  <c:v>41730</c:v>
                </c:pt>
                <c:pt idx="172">
                  <c:v>41760</c:v>
                </c:pt>
                <c:pt idx="173">
                  <c:v>41791</c:v>
                </c:pt>
                <c:pt idx="174">
                  <c:v>41821</c:v>
                </c:pt>
                <c:pt idx="175">
                  <c:v>41852</c:v>
                </c:pt>
                <c:pt idx="176">
                  <c:v>41883</c:v>
                </c:pt>
                <c:pt idx="177">
                  <c:v>41913</c:v>
                </c:pt>
                <c:pt idx="178">
                  <c:v>41944</c:v>
                </c:pt>
                <c:pt idx="179">
                  <c:v>41974</c:v>
                </c:pt>
                <c:pt idx="180">
                  <c:v>42005</c:v>
                </c:pt>
                <c:pt idx="181">
                  <c:v>42036</c:v>
                </c:pt>
                <c:pt idx="182">
                  <c:v>42064</c:v>
                </c:pt>
                <c:pt idx="183">
                  <c:v>42095</c:v>
                </c:pt>
                <c:pt idx="184">
                  <c:v>42125</c:v>
                </c:pt>
                <c:pt idx="185">
                  <c:v>42156</c:v>
                </c:pt>
                <c:pt idx="186">
                  <c:v>42186</c:v>
                </c:pt>
                <c:pt idx="187">
                  <c:v>42217</c:v>
                </c:pt>
              </c:numCache>
            </c:numRef>
          </c:cat>
          <c:val>
            <c:numRef>
              <c:f>data!$E$2:$E$189</c:f>
              <c:numCache>
                <c:formatCode>General</c:formatCode>
                <c:ptCount val="188"/>
                <c:pt idx="0">
                  <c:v>0.16300000000000001</c:v>
                </c:pt>
                <c:pt idx="1">
                  <c:v>0.17499999999999999</c:v>
                </c:pt>
                <c:pt idx="2">
                  <c:v>0.18799999999999997</c:v>
                </c:pt>
                <c:pt idx="3">
                  <c:v>0.19500000000000001</c:v>
                </c:pt>
                <c:pt idx="4">
                  <c:v>0.2</c:v>
                </c:pt>
                <c:pt idx="5">
                  <c:v>0.215</c:v>
                </c:pt>
                <c:pt idx="6">
                  <c:v>0.22400000000000003</c:v>
                </c:pt>
                <c:pt idx="7">
                  <c:v>0.23899999999999999</c:v>
                </c:pt>
                <c:pt idx="8">
                  <c:v>0.26900000000000002</c:v>
                </c:pt>
                <c:pt idx="9">
                  <c:v>0.28899999999999998</c:v>
                </c:pt>
                <c:pt idx="10">
                  <c:v>0.28299999999999997</c:v>
                </c:pt>
                <c:pt idx="11">
                  <c:v>0.30299999999999999</c:v>
                </c:pt>
                <c:pt idx="12">
                  <c:v>0.248</c:v>
                </c:pt>
                <c:pt idx="13">
                  <c:v>0.254</c:v>
                </c:pt>
                <c:pt idx="14">
                  <c:v>0.254</c:v>
                </c:pt>
                <c:pt idx="15">
                  <c:v>0.28100000000000003</c:v>
                </c:pt>
                <c:pt idx="16">
                  <c:v>0.29499999999999993</c:v>
                </c:pt>
                <c:pt idx="17">
                  <c:v>0.30299999999999999</c:v>
                </c:pt>
                <c:pt idx="18">
                  <c:v>0.30099999999999999</c:v>
                </c:pt>
                <c:pt idx="19">
                  <c:v>0.34</c:v>
                </c:pt>
                <c:pt idx="20">
                  <c:v>0.35399999999999998</c:v>
                </c:pt>
                <c:pt idx="21">
                  <c:v>0.36499999999999999</c:v>
                </c:pt>
                <c:pt idx="22">
                  <c:v>0.38800000000000001</c:v>
                </c:pt>
                <c:pt idx="23">
                  <c:v>0.41299999999999998</c:v>
                </c:pt>
                <c:pt idx="24">
                  <c:v>0.42699999999999994</c:v>
                </c:pt>
                <c:pt idx="25">
                  <c:v>0.44500000000000001</c:v>
                </c:pt>
                <c:pt idx="26">
                  <c:v>0.46300000000000002</c:v>
                </c:pt>
                <c:pt idx="27">
                  <c:v>0.46999999999999992</c:v>
                </c:pt>
                <c:pt idx="28">
                  <c:v>0.50099999999999989</c:v>
                </c:pt>
                <c:pt idx="29">
                  <c:v>0.51300000000000001</c:v>
                </c:pt>
                <c:pt idx="30">
                  <c:v>0.52300000000000002</c:v>
                </c:pt>
                <c:pt idx="31">
                  <c:v>0.53300000000000003</c:v>
                </c:pt>
                <c:pt idx="32">
                  <c:v>0.53900000000000003</c:v>
                </c:pt>
                <c:pt idx="33">
                  <c:v>0.56499999999999995</c:v>
                </c:pt>
                <c:pt idx="34">
                  <c:v>0.57199999999999995</c:v>
                </c:pt>
                <c:pt idx="35">
                  <c:v>0.57999999999999996</c:v>
                </c:pt>
                <c:pt idx="36">
                  <c:v>0.60399999999999998</c:v>
                </c:pt>
                <c:pt idx="37">
                  <c:v>0.61799999999999999</c:v>
                </c:pt>
                <c:pt idx="38">
                  <c:v>0.64400000000000002</c:v>
                </c:pt>
                <c:pt idx="39">
                  <c:v>0.65200000000000002</c:v>
                </c:pt>
                <c:pt idx="40">
                  <c:v>0.67</c:v>
                </c:pt>
                <c:pt idx="41">
                  <c:v>0.69699999999999995</c:v>
                </c:pt>
                <c:pt idx="42">
                  <c:v>0.72899999999999998</c:v>
                </c:pt>
                <c:pt idx="43">
                  <c:v>0.73599999999999999</c:v>
                </c:pt>
                <c:pt idx="44">
                  <c:v>0.76600000000000001</c:v>
                </c:pt>
                <c:pt idx="45">
                  <c:v>0.78200000000000003</c:v>
                </c:pt>
                <c:pt idx="46">
                  <c:v>0.80199999999999982</c:v>
                </c:pt>
                <c:pt idx="47">
                  <c:v>0.81499999999999984</c:v>
                </c:pt>
                <c:pt idx="48">
                  <c:v>0.79800000000000015</c:v>
                </c:pt>
                <c:pt idx="49">
                  <c:v>0.80800000000000005</c:v>
                </c:pt>
                <c:pt idx="50">
                  <c:v>0.80700000000000005</c:v>
                </c:pt>
                <c:pt idx="51">
                  <c:v>0.84</c:v>
                </c:pt>
                <c:pt idx="52">
                  <c:v>0.84599999999999997</c:v>
                </c:pt>
                <c:pt idx="53">
                  <c:v>0.84699999999999986</c:v>
                </c:pt>
                <c:pt idx="54">
                  <c:v>0.85499999999999998</c:v>
                </c:pt>
                <c:pt idx="55">
                  <c:v>0.87300000000000011</c:v>
                </c:pt>
                <c:pt idx="56">
                  <c:v>0.89600000000000013</c:v>
                </c:pt>
                <c:pt idx="57">
                  <c:v>0.91800000000000004</c:v>
                </c:pt>
                <c:pt idx="58">
                  <c:v>0.93700000000000017</c:v>
                </c:pt>
                <c:pt idx="59">
                  <c:v>0.94299999999999995</c:v>
                </c:pt>
                <c:pt idx="60">
                  <c:v>0.94499999999999995</c:v>
                </c:pt>
                <c:pt idx="61">
                  <c:v>0.99199999999999999</c:v>
                </c:pt>
                <c:pt idx="62">
                  <c:v>1.026</c:v>
                </c:pt>
                <c:pt idx="63">
                  <c:v>1.0449999999999999</c:v>
                </c:pt>
                <c:pt idx="64">
                  <c:v>1.0589999999999999</c:v>
                </c:pt>
                <c:pt idx="65">
                  <c:v>1.107</c:v>
                </c:pt>
                <c:pt idx="66">
                  <c:v>1.1459999999999999</c:v>
                </c:pt>
                <c:pt idx="67">
                  <c:v>1.206</c:v>
                </c:pt>
                <c:pt idx="68">
                  <c:v>1.2150000000000001</c:v>
                </c:pt>
                <c:pt idx="69">
                  <c:v>1.25</c:v>
                </c:pt>
                <c:pt idx="70">
                  <c:v>1.3360000000000003</c:v>
                </c:pt>
                <c:pt idx="71">
                  <c:v>1.3580000000000001</c:v>
                </c:pt>
                <c:pt idx="72">
                  <c:v>1.38</c:v>
                </c:pt>
                <c:pt idx="73">
                  <c:v>1.403</c:v>
                </c:pt>
                <c:pt idx="74">
                  <c:v>1.4490000000000001</c:v>
                </c:pt>
                <c:pt idx="75">
                  <c:v>1.5109999999999999</c:v>
                </c:pt>
                <c:pt idx="76">
                  <c:v>1.577</c:v>
                </c:pt>
                <c:pt idx="77">
                  <c:v>1.6080000000000001</c:v>
                </c:pt>
                <c:pt idx="78">
                  <c:v>1.6319999999999999</c:v>
                </c:pt>
                <c:pt idx="79">
                  <c:v>1.6710000000000005</c:v>
                </c:pt>
                <c:pt idx="80">
                  <c:v>1.7490000000000003</c:v>
                </c:pt>
                <c:pt idx="81">
                  <c:v>1.782</c:v>
                </c:pt>
                <c:pt idx="82">
                  <c:v>1.8060000000000005</c:v>
                </c:pt>
                <c:pt idx="83">
                  <c:v>1.889</c:v>
                </c:pt>
                <c:pt idx="84">
                  <c:v>1.9370000000000005</c:v>
                </c:pt>
                <c:pt idx="85">
                  <c:v>2.0079999999999996</c:v>
                </c:pt>
                <c:pt idx="86">
                  <c:v>2.1339999999999999</c:v>
                </c:pt>
                <c:pt idx="87">
                  <c:v>2.222</c:v>
                </c:pt>
                <c:pt idx="88">
                  <c:v>2.3460000000000001</c:v>
                </c:pt>
                <c:pt idx="89">
                  <c:v>2.4329999999999998</c:v>
                </c:pt>
                <c:pt idx="90">
                  <c:v>2.5379999999999998</c:v>
                </c:pt>
                <c:pt idx="91">
                  <c:v>2.722</c:v>
                </c:pt>
                <c:pt idx="92">
                  <c:v>2.7869999999999999</c:v>
                </c:pt>
                <c:pt idx="93">
                  <c:v>2.894000000000001</c:v>
                </c:pt>
                <c:pt idx="94">
                  <c:v>3.0249999999999999</c:v>
                </c:pt>
                <c:pt idx="95">
                  <c:v>3.1170000000000009</c:v>
                </c:pt>
                <c:pt idx="96">
                  <c:v>3.2579999999999991</c:v>
                </c:pt>
                <c:pt idx="97">
                  <c:v>3.3570000000000002</c:v>
                </c:pt>
                <c:pt idx="98">
                  <c:v>3.419</c:v>
                </c:pt>
                <c:pt idx="99">
                  <c:v>3.4840000000000009</c:v>
                </c:pt>
                <c:pt idx="100">
                  <c:v>3.621</c:v>
                </c:pt>
                <c:pt idx="101">
                  <c:v>3.6520000000000006</c:v>
                </c:pt>
                <c:pt idx="102">
                  <c:v>3.7469999999999999</c:v>
                </c:pt>
                <c:pt idx="103">
                  <c:v>3.88</c:v>
                </c:pt>
                <c:pt idx="104">
                  <c:v>3.9220000000000002</c:v>
                </c:pt>
                <c:pt idx="105">
                  <c:v>4.07</c:v>
                </c:pt>
                <c:pt idx="106">
                  <c:v>4.1369999999999996</c:v>
                </c:pt>
                <c:pt idx="107">
                  <c:v>4.1669999999999998</c:v>
                </c:pt>
                <c:pt idx="108">
                  <c:v>4.1950000000000003</c:v>
                </c:pt>
                <c:pt idx="109">
                  <c:v>4.2880000000000003</c:v>
                </c:pt>
                <c:pt idx="110">
                  <c:v>4.3109999999999999</c:v>
                </c:pt>
                <c:pt idx="111">
                  <c:v>4.2690000000000001</c:v>
                </c:pt>
                <c:pt idx="112">
                  <c:v>4.1879999999999997</c:v>
                </c:pt>
                <c:pt idx="113">
                  <c:v>4.1340000000000003</c:v>
                </c:pt>
                <c:pt idx="114">
                  <c:v>4.0839999999999996</c:v>
                </c:pt>
                <c:pt idx="115">
                  <c:v>4.0159999999999991</c:v>
                </c:pt>
                <c:pt idx="116">
                  <c:v>3.96</c:v>
                </c:pt>
                <c:pt idx="117">
                  <c:v>3.9840000000000009</c:v>
                </c:pt>
                <c:pt idx="118">
                  <c:v>3.9689999999999999</c:v>
                </c:pt>
                <c:pt idx="119">
                  <c:v>3.9519999999999991</c:v>
                </c:pt>
                <c:pt idx="120">
                  <c:v>3.9790000000000001</c:v>
                </c:pt>
                <c:pt idx="121">
                  <c:v>4.0119999999999996</c:v>
                </c:pt>
                <c:pt idx="122">
                  <c:v>4.1059999999999999</c:v>
                </c:pt>
                <c:pt idx="123">
                  <c:v>3.96</c:v>
                </c:pt>
                <c:pt idx="124">
                  <c:v>4.1989999999999998</c:v>
                </c:pt>
                <c:pt idx="125">
                  <c:v>4.1710000000000003</c:v>
                </c:pt>
                <c:pt idx="126">
                  <c:v>4.282</c:v>
                </c:pt>
                <c:pt idx="127">
                  <c:v>4.3330000000000002</c:v>
                </c:pt>
                <c:pt idx="128">
                  <c:v>4.4829999999999997</c:v>
                </c:pt>
                <c:pt idx="129">
                  <c:v>4.4880000000000004</c:v>
                </c:pt>
                <c:pt idx="130">
                  <c:v>4.5410000000000004</c:v>
                </c:pt>
                <c:pt idx="131">
                  <c:v>4.5659999999999998</c:v>
                </c:pt>
                <c:pt idx="132">
                  <c:v>4.5289999999999999</c:v>
                </c:pt>
                <c:pt idx="133">
                  <c:v>4.266</c:v>
                </c:pt>
                <c:pt idx="134">
                  <c:v>4.6749999999999998</c:v>
                </c:pt>
                <c:pt idx="135">
                  <c:v>4.7350000000000003</c:v>
                </c:pt>
                <c:pt idx="136">
                  <c:v>4.8010000000000002</c:v>
                </c:pt>
                <c:pt idx="137">
                  <c:v>4.7400000000000011</c:v>
                </c:pt>
                <c:pt idx="138">
                  <c:v>4.7190000000000003</c:v>
                </c:pt>
                <c:pt idx="139">
                  <c:v>4.7610000000000001</c:v>
                </c:pt>
                <c:pt idx="140">
                  <c:v>4.883</c:v>
                </c:pt>
                <c:pt idx="141">
                  <c:v>4.9219999999999997</c:v>
                </c:pt>
                <c:pt idx="142">
                  <c:v>5.008</c:v>
                </c:pt>
                <c:pt idx="143">
                  <c:v>4.9329999999999998</c:v>
                </c:pt>
                <c:pt idx="144">
                  <c:v>4.8940000000000001</c:v>
                </c:pt>
                <c:pt idx="145">
                  <c:v>4.8520000000000003</c:v>
                </c:pt>
                <c:pt idx="146">
                  <c:v>4.9870000000000001</c:v>
                </c:pt>
                <c:pt idx="147">
                  <c:v>4.9340000000000002</c:v>
                </c:pt>
                <c:pt idx="148">
                  <c:v>4.9409999999999998</c:v>
                </c:pt>
                <c:pt idx="149">
                  <c:v>4.891</c:v>
                </c:pt>
                <c:pt idx="150">
                  <c:v>4.9850000000000003</c:v>
                </c:pt>
                <c:pt idx="151">
                  <c:v>4.9569999999999999</c:v>
                </c:pt>
                <c:pt idx="152">
                  <c:v>4.9420000000000002</c:v>
                </c:pt>
                <c:pt idx="153">
                  <c:v>4.8819999999999988</c:v>
                </c:pt>
                <c:pt idx="154">
                  <c:v>4.532</c:v>
                </c:pt>
                <c:pt idx="155">
                  <c:v>4.593</c:v>
                </c:pt>
                <c:pt idx="156">
                  <c:v>4.6120000000000001</c:v>
                </c:pt>
                <c:pt idx="157">
                  <c:v>4.5970000000000004</c:v>
                </c:pt>
                <c:pt idx="158">
                  <c:v>4.5839999999999996</c:v>
                </c:pt>
                <c:pt idx="159">
                  <c:v>4.5060000000000002</c:v>
                </c:pt>
                <c:pt idx="160">
                  <c:v>4.5190000000000001</c:v>
                </c:pt>
                <c:pt idx="161">
                  <c:v>4.5039999999999996</c:v>
                </c:pt>
                <c:pt idx="162">
                  <c:v>4.4989999999999997</c:v>
                </c:pt>
                <c:pt idx="163">
                  <c:v>4.5110000000000001</c:v>
                </c:pt>
                <c:pt idx="164">
                  <c:v>4.4589999999999996</c:v>
                </c:pt>
                <c:pt idx="165">
                  <c:v>4.4470000000000001</c:v>
                </c:pt>
                <c:pt idx="166">
                  <c:v>4.3869999999999996</c:v>
                </c:pt>
                <c:pt idx="167">
                  <c:v>4.0979999999999999</c:v>
                </c:pt>
                <c:pt idx="168">
                  <c:v>4.1890000000000001</c:v>
                </c:pt>
                <c:pt idx="169">
                  <c:v>4.1749999999999998</c:v>
                </c:pt>
                <c:pt idx="170">
                  <c:v>4.2229999999999999</c:v>
                </c:pt>
                <c:pt idx="171">
                  <c:v>4.2590000000000003</c:v>
                </c:pt>
                <c:pt idx="172">
                  <c:v>4.2290000000000001</c:v>
                </c:pt>
                <c:pt idx="173">
                  <c:v>4.1749999999999998</c:v>
                </c:pt>
                <c:pt idx="174">
                  <c:v>4.1109999999999998</c:v>
                </c:pt>
                <c:pt idx="175">
                  <c:v>4.0910000000000002</c:v>
                </c:pt>
                <c:pt idx="176">
                  <c:v>4.0709999999999988</c:v>
                </c:pt>
                <c:pt idx="177">
                  <c:v>4.056</c:v>
                </c:pt>
                <c:pt idx="178">
                  <c:v>4.0060000000000002</c:v>
                </c:pt>
                <c:pt idx="179">
                  <c:v>4.0110000000000001</c:v>
                </c:pt>
                <c:pt idx="180">
                  <c:v>3.907</c:v>
                </c:pt>
                <c:pt idx="181">
                  <c:v>3.847</c:v>
                </c:pt>
                <c:pt idx="182">
                  <c:v>3.851999999999999</c:v>
                </c:pt>
                <c:pt idx="183">
                  <c:v>3.8159999999999994</c:v>
                </c:pt>
                <c:pt idx="184">
                  <c:v>3.78</c:v>
                </c:pt>
                <c:pt idx="185">
                  <c:v>3.7450000000000001</c:v>
                </c:pt>
                <c:pt idx="186">
                  <c:v>3.709000000000001</c:v>
                </c:pt>
                <c:pt idx="187">
                  <c:v>3.6730000000000009</c:v>
                </c:pt>
              </c:numCache>
            </c:numRef>
          </c:val>
        </c:ser>
        <c:ser>
          <c:idx val="4"/>
          <c:order val="6"/>
          <c:tx>
            <c:strRef>
              <c:f>data!$F$1</c:f>
              <c:strCache>
                <c:ptCount val="1"/>
                <c:pt idx="0">
                  <c:v>Fayetteville (AR)</c:v>
                </c:pt>
              </c:strCache>
            </c:strRef>
          </c:tx>
          <c:spPr>
            <a:solidFill>
              <a:srgbClr val="806500"/>
            </a:solidFill>
            <a:ln w="25400">
              <a:noFill/>
            </a:ln>
          </c:spPr>
          <c:cat>
            <c:numRef>
              <c:f>data!$A$2:$A$189</c:f>
              <c:numCache>
                <c:formatCode>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c:v>41214</c:v>
                </c:pt>
                <c:pt idx="155">
                  <c:v>41244</c:v>
                </c:pt>
                <c:pt idx="156">
                  <c:v>41275</c:v>
                </c:pt>
                <c:pt idx="157">
                  <c:v>41306</c:v>
                </c:pt>
                <c:pt idx="158">
                  <c:v>41334</c:v>
                </c:pt>
                <c:pt idx="159">
                  <c:v>41365</c:v>
                </c:pt>
                <c:pt idx="160">
                  <c:v>41395</c:v>
                </c:pt>
                <c:pt idx="161">
                  <c:v>41426</c:v>
                </c:pt>
                <c:pt idx="162">
                  <c:v>41456</c:v>
                </c:pt>
                <c:pt idx="163">
                  <c:v>41487</c:v>
                </c:pt>
                <c:pt idx="164">
                  <c:v>41518</c:v>
                </c:pt>
                <c:pt idx="165">
                  <c:v>41548</c:v>
                </c:pt>
                <c:pt idx="166">
                  <c:v>41579</c:v>
                </c:pt>
                <c:pt idx="167">
                  <c:v>41609</c:v>
                </c:pt>
                <c:pt idx="168">
                  <c:v>41640</c:v>
                </c:pt>
                <c:pt idx="169">
                  <c:v>41671</c:v>
                </c:pt>
                <c:pt idx="170">
                  <c:v>41699</c:v>
                </c:pt>
                <c:pt idx="171">
                  <c:v>41730</c:v>
                </c:pt>
                <c:pt idx="172">
                  <c:v>41760</c:v>
                </c:pt>
                <c:pt idx="173">
                  <c:v>41791</c:v>
                </c:pt>
                <c:pt idx="174">
                  <c:v>41821</c:v>
                </c:pt>
                <c:pt idx="175">
                  <c:v>41852</c:v>
                </c:pt>
                <c:pt idx="176">
                  <c:v>41883</c:v>
                </c:pt>
                <c:pt idx="177">
                  <c:v>41913</c:v>
                </c:pt>
                <c:pt idx="178">
                  <c:v>41944</c:v>
                </c:pt>
                <c:pt idx="179">
                  <c:v>41974</c:v>
                </c:pt>
                <c:pt idx="180">
                  <c:v>42005</c:v>
                </c:pt>
                <c:pt idx="181">
                  <c:v>42036</c:v>
                </c:pt>
                <c:pt idx="182">
                  <c:v>42064</c:v>
                </c:pt>
                <c:pt idx="183">
                  <c:v>42095</c:v>
                </c:pt>
                <c:pt idx="184">
                  <c:v>42125</c:v>
                </c:pt>
                <c:pt idx="185">
                  <c:v>42156</c:v>
                </c:pt>
                <c:pt idx="186">
                  <c:v>42186</c:v>
                </c:pt>
                <c:pt idx="187">
                  <c:v>42217</c:v>
                </c:pt>
              </c:numCache>
            </c:numRef>
          </c:cat>
          <c:val>
            <c:numRef>
              <c:f>data!$F$2:$F$189</c:f>
              <c:numCache>
                <c:formatCode>General</c:formatCode>
                <c:ptCount val="18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1E-3</c:v>
                </c:pt>
                <c:pt idx="58">
                  <c:v>1E-3</c:v>
                </c:pt>
                <c:pt idx="59">
                  <c:v>1E-3</c:v>
                </c:pt>
                <c:pt idx="60">
                  <c:v>1E-3</c:v>
                </c:pt>
                <c:pt idx="61">
                  <c:v>1E-3</c:v>
                </c:pt>
                <c:pt idx="62">
                  <c:v>2E-3</c:v>
                </c:pt>
                <c:pt idx="63">
                  <c:v>3.0000000000000001E-3</c:v>
                </c:pt>
                <c:pt idx="64">
                  <c:v>5.0000000000000001E-3</c:v>
                </c:pt>
                <c:pt idx="65">
                  <c:v>6.0000000000000001E-3</c:v>
                </c:pt>
                <c:pt idx="66">
                  <c:v>8.0000000000000002E-3</c:v>
                </c:pt>
                <c:pt idx="67">
                  <c:v>8.9999999999999993E-3</c:v>
                </c:pt>
                <c:pt idx="68">
                  <c:v>0.01</c:v>
                </c:pt>
                <c:pt idx="69">
                  <c:v>0.01</c:v>
                </c:pt>
                <c:pt idx="70">
                  <c:v>0.01</c:v>
                </c:pt>
                <c:pt idx="71">
                  <c:v>8.9999999999999993E-3</c:v>
                </c:pt>
                <c:pt idx="72">
                  <c:v>8.0000000000000002E-3</c:v>
                </c:pt>
                <c:pt idx="73">
                  <c:v>8.0000000000000002E-3</c:v>
                </c:pt>
                <c:pt idx="74">
                  <c:v>0.01</c:v>
                </c:pt>
                <c:pt idx="75">
                  <c:v>1.4999999999999999E-2</c:v>
                </c:pt>
                <c:pt idx="76">
                  <c:v>2.1999999999999995E-2</c:v>
                </c:pt>
                <c:pt idx="77">
                  <c:v>3.2000000000000001E-2</c:v>
                </c:pt>
                <c:pt idx="78">
                  <c:v>4.299999999999999E-2</c:v>
                </c:pt>
                <c:pt idx="79">
                  <c:v>5.0999999999999997E-2</c:v>
                </c:pt>
                <c:pt idx="80">
                  <c:v>5.8999999999999983E-2</c:v>
                </c:pt>
                <c:pt idx="81">
                  <c:v>6.9000000000000006E-2</c:v>
                </c:pt>
                <c:pt idx="82">
                  <c:v>7.3999999999999996E-2</c:v>
                </c:pt>
                <c:pt idx="83">
                  <c:v>8.5999999999999979E-2</c:v>
                </c:pt>
                <c:pt idx="84">
                  <c:v>9.9000000000000005E-2</c:v>
                </c:pt>
                <c:pt idx="85">
                  <c:v>0.11500000000000002</c:v>
                </c:pt>
                <c:pt idx="86">
                  <c:v>0.13900000000000001</c:v>
                </c:pt>
                <c:pt idx="87">
                  <c:v>0.157</c:v>
                </c:pt>
                <c:pt idx="88">
                  <c:v>0.17199999999999996</c:v>
                </c:pt>
                <c:pt idx="89">
                  <c:v>0.193</c:v>
                </c:pt>
                <c:pt idx="90">
                  <c:v>0.22600000000000001</c:v>
                </c:pt>
                <c:pt idx="91">
                  <c:v>0.26100000000000001</c:v>
                </c:pt>
                <c:pt idx="92">
                  <c:v>0.28899999999999998</c:v>
                </c:pt>
                <c:pt idx="93">
                  <c:v>0.33</c:v>
                </c:pt>
                <c:pt idx="94">
                  <c:v>0.37800000000000006</c:v>
                </c:pt>
                <c:pt idx="95">
                  <c:v>0.40699999999999992</c:v>
                </c:pt>
                <c:pt idx="96">
                  <c:v>0.438</c:v>
                </c:pt>
                <c:pt idx="97">
                  <c:v>0.496</c:v>
                </c:pt>
                <c:pt idx="98">
                  <c:v>0.56699999999999995</c:v>
                </c:pt>
                <c:pt idx="99">
                  <c:v>0.60199999999999998</c:v>
                </c:pt>
                <c:pt idx="100">
                  <c:v>0.63600000000000001</c:v>
                </c:pt>
                <c:pt idx="101">
                  <c:v>0.68500000000000005</c:v>
                </c:pt>
                <c:pt idx="102">
                  <c:v>0.73899999999999988</c:v>
                </c:pt>
                <c:pt idx="103">
                  <c:v>0.79400000000000004</c:v>
                </c:pt>
                <c:pt idx="104">
                  <c:v>0.87699999999999989</c:v>
                </c:pt>
                <c:pt idx="105">
                  <c:v>0.90500000000000003</c:v>
                </c:pt>
                <c:pt idx="106">
                  <c:v>0.95599999999999996</c:v>
                </c:pt>
                <c:pt idx="107">
                  <c:v>1.0389999999999999</c:v>
                </c:pt>
                <c:pt idx="108">
                  <c:v>1.1140000000000001</c:v>
                </c:pt>
                <c:pt idx="109">
                  <c:v>1.135</c:v>
                </c:pt>
                <c:pt idx="110">
                  <c:v>1.2</c:v>
                </c:pt>
                <c:pt idx="111">
                  <c:v>1.2869999999999999</c:v>
                </c:pt>
                <c:pt idx="112">
                  <c:v>1.349</c:v>
                </c:pt>
                <c:pt idx="113">
                  <c:v>1.4239999999999997</c:v>
                </c:pt>
                <c:pt idx="114">
                  <c:v>1.39</c:v>
                </c:pt>
                <c:pt idx="115">
                  <c:v>1.597</c:v>
                </c:pt>
                <c:pt idx="116">
                  <c:v>1.143</c:v>
                </c:pt>
                <c:pt idx="117">
                  <c:v>1.589</c:v>
                </c:pt>
                <c:pt idx="118">
                  <c:v>1.7769999999999999</c:v>
                </c:pt>
                <c:pt idx="119">
                  <c:v>1.8169999999999999</c:v>
                </c:pt>
                <c:pt idx="120">
                  <c:v>1.8120000000000005</c:v>
                </c:pt>
                <c:pt idx="121">
                  <c:v>1.839</c:v>
                </c:pt>
                <c:pt idx="122">
                  <c:v>1.8960000000000004</c:v>
                </c:pt>
                <c:pt idx="123">
                  <c:v>2</c:v>
                </c:pt>
                <c:pt idx="124">
                  <c:v>2.0289999999999995</c:v>
                </c:pt>
                <c:pt idx="125">
                  <c:v>2.0720000000000001</c:v>
                </c:pt>
                <c:pt idx="126">
                  <c:v>2.1429999999999998</c:v>
                </c:pt>
                <c:pt idx="127">
                  <c:v>2.23</c:v>
                </c:pt>
                <c:pt idx="128">
                  <c:v>2.262</c:v>
                </c:pt>
                <c:pt idx="129">
                  <c:v>2.286</c:v>
                </c:pt>
                <c:pt idx="130">
                  <c:v>2.3199999999999998</c:v>
                </c:pt>
                <c:pt idx="131">
                  <c:v>2.3820000000000001</c:v>
                </c:pt>
                <c:pt idx="132">
                  <c:v>2.3759999999999994</c:v>
                </c:pt>
                <c:pt idx="133">
                  <c:v>2.35</c:v>
                </c:pt>
                <c:pt idx="134">
                  <c:v>2.4169999999999998</c:v>
                </c:pt>
                <c:pt idx="135">
                  <c:v>2.5350000000000001</c:v>
                </c:pt>
                <c:pt idx="136">
                  <c:v>2.5379999999999998</c:v>
                </c:pt>
                <c:pt idx="137">
                  <c:v>2.5419999999999998</c:v>
                </c:pt>
                <c:pt idx="138">
                  <c:v>2.573</c:v>
                </c:pt>
                <c:pt idx="139">
                  <c:v>2.5720000000000001</c:v>
                </c:pt>
                <c:pt idx="140">
                  <c:v>2.6690000000000005</c:v>
                </c:pt>
                <c:pt idx="141">
                  <c:v>2.7040000000000002</c:v>
                </c:pt>
                <c:pt idx="142">
                  <c:v>2.69</c:v>
                </c:pt>
                <c:pt idx="143">
                  <c:v>2.7109999999999999</c:v>
                </c:pt>
                <c:pt idx="144">
                  <c:v>2.7320000000000002</c:v>
                </c:pt>
                <c:pt idx="145">
                  <c:v>2.7069999999999999</c:v>
                </c:pt>
                <c:pt idx="146">
                  <c:v>2.7440000000000002</c:v>
                </c:pt>
                <c:pt idx="147">
                  <c:v>2.7789999999999999</c:v>
                </c:pt>
                <c:pt idx="148">
                  <c:v>2.7570000000000001</c:v>
                </c:pt>
                <c:pt idx="149">
                  <c:v>2.7579999999999996</c:v>
                </c:pt>
                <c:pt idx="150">
                  <c:v>2.7549999999999999</c:v>
                </c:pt>
                <c:pt idx="151">
                  <c:v>2.84</c:v>
                </c:pt>
                <c:pt idx="152">
                  <c:v>2.8679999999999999</c:v>
                </c:pt>
                <c:pt idx="153">
                  <c:v>2.8769999999999998</c:v>
                </c:pt>
                <c:pt idx="154">
                  <c:v>2.8990000000000009</c:v>
                </c:pt>
                <c:pt idx="155">
                  <c:v>2.8879999999999999</c:v>
                </c:pt>
                <c:pt idx="156">
                  <c:v>2.8330000000000002</c:v>
                </c:pt>
                <c:pt idx="157">
                  <c:v>2.7669999999999999</c:v>
                </c:pt>
                <c:pt idx="158">
                  <c:v>2.7490000000000006</c:v>
                </c:pt>
                <c:pt idx="159">
                  <c:v>2.7810000000000001</c:v>
                </c:pt>
                <c:pt idx="160">
                  <c:v>2.8159999999999994</c:v>
                </c:pt>
                <c:pt idx="161">
                  <c:v>2.82</c:v>
                </c:pt>
                <c:pt idx="162">
                  <c:v>2.8079999999999994</c:v>
                </c:pt>
                <c:pt idx="163">
                  <c:v>2.8340000000000001</c:v>
                </c:pt>
                <c:pt idx="164">
                  <c:v>2.8330000000000002</c:v>
                </c:pt>
                <c:pt idx="165">
                  <c:v>2.8670000000000004</c:v>
                </c:pt>
                <c:pt idx="166">
                  <c:v>2.8670000000000004</c:v>
                </c:pt>
                <c:pt idx="167">
                  <c:v>2.79</c:v>
                </c:pt>
                <c:pt idx="168">
                  <c:v>2.77</c:v>
                </c:pt>
                <c:pt idx="169">
                  <c:v>2.806</c:v>
                </c:pt>
                <c:pt idx="170">
                  <c:v>2.82</c:v>
                </c:pt>
                <c:pt idx="171">
                  <c:v>2.8220000000000001</c:v>
                </c:pt>
                <c:pt idx="172">
                  <c:v>2.8309999999999995</c:v>
                </c:pt>
                <c:pt idx="173">
                  <c:v>2.778</c:v>
                </c:pt>
                <c:pt idx="174">
                  <c:v>2.7919999999999998</c:v>
                </c:pt>
                <c:pt idx="175">
                  <c:v>2.7930000000000001</c:v>
                </c:pt>
                <c:pt idx="176">
                  <c:v>2.782</c:v>
                </c:pt>
                <c:pt idx="177">
                  <c:v>2.7629999999999999</c:v>
                </c:pt>
                <c:pt idx="178">
                  <c:v>2.806</c:v>
                </c:pt>
                <c:pt idx="179">
                  <c:v>2.746</c:v>
                </c:pt>
                <c:pt idx="180">
                  <c:v>2.6379999999999999</c:v>
                </c:pt>
                <c:pt idx="181">
                  <c:v>2.5259999999999998</c:v>
                </c:pt>
                <c:pt idx="182">
                  <c:v>2.605</c:v>
                </c:pt>
                <c:pt idx="183">
                  <c:v>2.6469999999999998</c:v>
                </c:pt>
                <c:pt idx="184">
                  <c:v>2.577</c:v>
                </c:pt>
                <c:pt idx="185">
                  <c:v>2.5550000000000002</c:v>
                </c:pt>
                <c:pt idx="186">
                  <c:v>2.5329999999999999</c:v>
                </c:pt>
                <c:pt idx="187">
                  <c:v>2.5129999999999999</c:v>
                </c:pt>
              </c:numCache>
            </c:numRef>
          </c:val>
        </c:ser>
        <c:ser>
          <c:idx val="5"/>
          <c:order val="7"/>
          <c:tx>
            <c:strRef>
              <c:f>data!$G$1</c:f>
              <c:strCache>
                <c:ptCount val="1"/>
                <c:pt idx="0">
                  <c:v>Eagle Ford (TX)</c:v>
                </c:pt>
              </c:strCache>
            </c:strRef>
          </c:tx>
          <c:spPr>
            <a:solidFill>
              <a:schemeClr val="accent1"/>
            </a:solidFill>
            <a:ln w="25400">
              <a:noFill/>
            </a:ln>
          </c:spPr>
          <c:cat>
            <c:numRef>
              <c:f>data!$A$2:$A$189</c:f>
              <c:numCache>
                <c:formatCode>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c:v>41214</c:v>
                </c:pt>
                <c:pt idx="155">
                  <c:v>41244</c:v>
                </c:pt>
                <c:pt idx="156">
                  <c:v>41275</c:v>
                </c:pt>
                <c:pt idx="157">
                  <c:v>41306</c:v>
                </c:pt>
                <c:pt idx="158">
                  <c:v>41334</c:v>
                </c:pt>
                <c:pt idx="159">
                  <c:v>41365</c:v>
                </c:pt>
                <c:pt idx="160">
                  <c:v>41395</c:v>
                </c:pt>
                <c:pt idx="161">
                  <c:v>41426</c:v>
                </c:pt>
                <c:pt idx="162">
                  <c:v>41456</c:v>
                </c:pt>
                <c:pt idx="163">
                  <c:v>41487</c:v>
                </c:pt>
                <c:pt idx="164">
                  <c:v>41518</c:v>
                </c:pt>
                <c:pt idx="165">
                  <c:v>41548</c:v>
                </c:pt>
                <c:pt idx="166">
                  <c:v>41579</c:v>
                </c:pt>
                <c:pt idx="167">
                  <c:v>41609</c:v>
                </c:pt>
                <c:pt idx="168">
                  <c:v>41640</c:v>
                </c:pt>
                <c:pt idx="169">
                  <c:v>41671</c:v>
                </c:pt>
                <c:pt idx="170">
                  <c:v>41699</c:v>
                </c:pt>
                <c:pt idx="171">
                  <c:v>41730</c:v>
                </c:pt>
                <c:pt idx="172">
                  <c:v>41760</c:v>
                </c:pt>
                <c:pt idx="173">
                  <c:v>41791</c:v>
                </c:pt>
                <c:pt idx="174">
                  <c:v>41821</c:v>
                </c:pt>
                <c:pt idx="175">
                  <c:v>41852</c:v>
                </c:pt>
                <c:pt idx="176">
                  <c:v>41883</c:v>
                </c:pt>
                <c:pt idx="177">
                  <c:v>41913</c:v>
                </c:pt>
                <c:pt idx="178">
                  <c:v>41944</c:v>
                </c:pt>
                <c:pt idx="179">
                  <c:v>41974</c:v>
                </c:pt>
                <c:pt idx="180">
                  <c:v>42005</c:v>
                </c:pt>
                <c:pt idx="181">
                  <c:v>42036</c:v>
                </c:pt>
                <c:pt idx="182">
                  <c:v>42064</c:v>
                </c:pt>
                <c:pt idx="183">
                  <c:v>42095</c:v>
                </c:pt>
                <c:pt idx="184">
                  <c:v>42125</c:v>
                </c:pt>
                <c:pt idx="185">
                  <c:v>42156</c:v>
                </c:pt>
                <c:pt idx="186">
                  <c:v>42186</c:v>
                </c:pt>
                <c:pt idx="187">
                  <c:v>42217</c:v>
                </c:pt>
              </c:numCache>
            </c:numRef>
          </c:cat>
          <c:val>
            <c:numRef>
              <c:f>data!$G$2:$G$189</c:f>
              <c:numCache>
                <c:formatCode>General</c:formatCode>
                <c:ptCount val="18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1E-3</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1E-3</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1E-3</c:v>
                </c:pt>
                <c:pt idx="100">
                  <c:v>1E-3</c:v>
                </c:pt>
                <c:pt idx="101">
                  <c:v>2E-3</c:v>
                </c:pt>
                <c:pt idx="102">
                  <c:v>0</c:v>
                </c:pt>
                <c:pt idx="103">
                  <c:v>0</c:v>
                </c:pt>
                <c:pt idx="104">
                  <c:v>2E-3</c:v>
                </c:pt>
                <c:pt idx="105">
                  <c:v>4.0000000000000001E-3</c:v>
                </c:pt>
                <c:pt idx="106">
                  <c:v>4.0000000000000001E-3</c:v>
                </c:pt>
                <c:pt idx="107">
                  <c:v>4.0000000000000001E-3</c:v>
                </c:pt>
                <c:pt idx="108">
                  <c:v>5.0000000000000001E-3</c:v>
                </c:pt>
                <c:pt idx="109">
                  <c:v>8.9999999999999993E-3</c:v>
                </c:pt>
                <c:pt idx="110">
                  <c:v>1.0999999999999998E-2</c:v>
                </c:pt>
                <c:pt idx="111">
                  <c:v>1.4000000000000002E-2</c:v>
                </c:pt>
                <c:pt idx="112">
                  <c:v>1.9E-2</c:v>
                </c:pt>
                <c:pt idx="113">
                  <c:v>2.3E-2</c:v>
                </c:pt>
                <c:pt idx="114">
                  <c:v>3.2000000000000001E-2</c:v>
                </c:pt>
                <c:pt idx="115">
                  <c:v>4.1000000000000009E-2</c:v>
                </c:pt>
                <c:pt idx="116">
                  <c:v>5.1999999999999998E-2</c:v>
                </c:pt>
                <c:pt idx="117">
                  <c:v>7.4999999999999997E-2</c:v>
                </c:pt>
                <c:pt idx="118">
                  <c:v>0.109</c:v>
                </c:pt>
                <c:pt idx="119">
                  <c:v>0.108</c:v>
                </c:pt>
                <c:pt idx="120">
                  <c:v>0.11799999999999998</c:v>
                </c:pt>
                <c:pt idx="121">
                  <c:v>0.127</c:v>
                </c:pt>
                <c:pt idx="122">
                  <c:v>0.14000000000000001</c:v>
                </c:pt>
                <c:pt idx="123">
                  <c:v>0.157</c:v>
                </c:pt>
                <c:pt idx="124">
                  <c:v>0.19600000000000001</c:v>
                </c:pt>
                <c:pt idx="125">
                  <c:v>0.24099999999999999</c:v>
                </c:pt>
                <c:pt idx="126">
                  <c:v>0.25600000000000001</c:v>
                </c:pt>
                <c:pt idx="127">
                  <c:v>0.28699999999999998</c:v>
                </c:pt>
                <c:pt idx="128">
                  <c:v>0.33100000000000002</c:v>
                </c:pt>
                <c:pt idx="129">
                  <c:v>0.36699999999999999</c:v>
                </c:pt>
                <c:pt idx="130">
                  <c:v>0.41099999999999992</c:v>
                </c:pt>
                <c:pt idx="131">
                  <c:v>0.53900000000000003</c:v>
                </c:pt>
                <c:pt idx="132">
                  <c:v>0.60599999999999998</c:v>
                </c:pt>
                <c:pt idx="133">
                  <c:v>0.65</c:v>
                </c:pt>
                <c:pt idx="134">
                  <c:v>0.66800000000000015</c:v>
                </c:pt>
                <c:pt idx="135">
                  <c:v>0.78300000000000003</c:v>
                </c:pt>
                <c:pt idx="136">
                  <c:v>0.84699999999999986</c:v>
                </c:pt>
                <c:pt idx="137">
                  <c:v>0.89100000000000001</c:v>
                </c:pt>
                <c:pt idx="138">
                  <c:v>0.98699999999999988</c:v>
                </c:pt>
                <c:pt idx="139">
                  <c:v>1.111</c:v>
                </c:pt>
                <c:pt idx="140">
                  <c:v>1.27</c:v>
                </c:pt>
                <c:pt idx="141">
                  <c:v>1.355</c:v>
                </c:pt>
                <c:pt idx="142">
                  <c:v>1.4970000000000003</c:v>
                </c:pt>
                <c:pt idx="143">
                  <c:v>1.6140000000000001</c:v>
                </c:pt>
                <c:pt idx="144">
                  <c:v>1.714</c:v>
                </c:pt>
                <c:pt idx="145">
                  <c:v>1.752</c:v>
                </c:pt>
                <c:pt idx="146">
                  <c:v>1.8380000000000001</c:v>
                </c:pt>
                <c:pt idx="147">
                  <c:v>1.861</c:v>
                </c:pt>
                <c:pt idx="148">
                  <c:v>2.0070000000000001</c:v>
                </c:pt>
                <c:pt idx="149">
                  <c:v>2.1080000000000001</c:v>
                </c:pt>
                <c:pt idx="150">
                  <c:v>2.2090000000000001</c:v>
                </c:pt>
                <c:pt idx="151">
                  <c:v>2.3580000000000001</c:v>
                </c:pt>
                <c:pt idx="152">
                  <c:v>2.456</c:v>
                </c:pt>
                <c:pt idx="153">
                  <c:v>2.5739999999999998</c:v>
                </c:pt>
                <c:pt idx="154">
                  <c:v>2.6779999999999999</c:v>
                </c:pt>
                <c:pt idx="155">
                  <c:v>2.7050000000000001</c:v>
                </c:pt>
                <c:pt idx="156">
                  <c:v>2.7389999999999999</c:v>
                </c:pt>
                <c:pt idx="157">
                  <c:v>2.923</c:v>
                </c:pt>
                <c:pt idx="158">
                  <c:v>3.0809999999999991</c:v>
                </c:pt>
                <c:pt idx="159">
                  <c:v>3.153</c:v>
                </c:pt>
                <c:pt idx="160">
                  <c:v>3.278</c:v>
                </c:pt>
                <c:pt idx="161">
                  <c:v>3.4220000000000002</c:v>
                </c:pt>
                <c:pt idx="162">
                  <c:v>3.46</c:v>
                </c:pt>
                <c:pt idx="163">
                  <c:v>3.4540000000000002</c:v>
                </c:pt>
                <c:pt idx="164">
                  <c:v>3.5170000000000008</c:v>
                </c:pt>
                <c:pt idx="165">
                  <c:v>3.47</c:v>
                </c:pt>
                <c:pt idx="166">
                  <c:v>3.4759999999999991</c:v>
                </c:pt>
                <c:pt idx="167">
                  <c:v>3.6779999999999999</c:v>
                </c:pt>
                <c:pt idx="168">
                  <c:v>3.6760000000000002</c:v>
                </c:pt>
                <c:pt idx="169">
                  <c:v>3.75</c:v>
                </c:pt>
                <c:pt idx="170">
                  <c:v>3.887999999999999</c:v>
                </c:pt>
                <c:pt idx="171">
                  <c:v>4.1020000000000003</c:v>
                </c:pt>
                <c:pt idx="172">
                  <c:v>4.2510000000000003</c:v>
                </c:pt>
                <c:pt idx="173">
                  <c:v>4.3659999999999997</c:v>
                </c:pt>
                <c:pt idx="174">
                  <c:v>4.38</c:v>
                </c:pt>
                <c:pt idx="175">
                  <c:v>4.43</c:v>
                </c:pt>
                <c:pt idx="176">
                  <c:v>4.41</c:v>
                </c:pt>
                <c:pt idx="177">
                  <c:v>4.4889999999999999</c:v>
                </c:pt>
                <c:pt idx="178">
                  <c:v>4.5919999999999996</c:v>
                </c:pt>
                <c:pt idx="179">
                  <c:v>4.8540000000000001</c:v>
                </c:pt>
                <c:pt idx="180">
                  <c:v>4.7850000000000001</c:v>
                </c:pt>
                <c:pt idx="181">
                  <c:v>4.9390000000000001</c:v>
                </c:pt>
                <c:pt idx="182">
                  <c:v>5.0380000000000003</c:v>
                </c:pt>
                <c:pt idx="183">
                  <c:v>5.0839999999999996</c:v>
                </c:pt>
                <c:pt idx="184">
                  <c:v>5.085</c:v>
                </c:pt>
                <c:pt idx="185">
                  <c:v>5.0609999999999999</c:v>
                </c:pt>
                <c:pt idx="186">
                  <c:v>5.0149999999999997</c:v>
                </c:pt>
                <c:pt idx="187">
                  <c:v>4.9560000000000004</c:v>
                </c:pt>
              </c:numCache>
            </c:numRef>
          </c:val>
        </c:ser>
        <c:ser>
          <c:idx val="6"/>
          <c:order val="8"/>
          <c:tx>
            <c:strRef>
              <c:f>data!$H$1</c:f>
              <c:strCache>
                <c:ptCount val="1"/>
                <c:pt idx="0">
                  <c:v>Haynesville (LA &amp; TX)</c:v>
                </c:pt>
              </c:strCache>
            </c:strRef>
          </c:tx>
          <c:spPr>
            <a:solidFill>
              <a:srgbClr val="00355B"/>
            </a:solidFill>
            <a:ln w="25400">
              <a:noFill/>
            </a:ln>
          </c:spPr>
          <c:cat>
            <c:numRef>
              <c:f>data!$A$2:$A$189</c:f>
              <c:numCache>
                <c:formatCode>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c:v>41214</c:v>
                </c:pt>
                <c:pt idx="155">
                  <c:v>41244</c:v>
                </c:pt>
                <c:pt idx="156">
                  <c:v>41275</c:v>
                </c:pt>
                <c:pt idx="157">
                  <c:v>41306</c:v>
                </c:pt>
                <c:pt idx="158">
                  <c:v>41334</c:v>
                </c:pt>
                <c:pt idx="159">
                  <c:v>41365</c:v>
                </c:pt>
                <c:pt idx="160">
                  <c:v>41395</c:v>
                </c:pt>
                <c:pt idx="161">
                  <c:v>41426</c:v>
                </c:pt>
                <c:pt idx="162">
                  <c:v>41456</c:v>
                </c:pt>
                <c:pt idx="163">
                  <c:v>41487</c:v>
                </c:pt>
                <c:pt idx="164">
                  <c:v>41518</c:v>
                </c:pt>
                <c:pt idx="165">
                  <c:v>41548</c:v>
                </c:pt>
                <c:pt idx="166">
                  <c:v>41579</c:v>
                </c:pt>
                <c:pt idx="167">
                  <c:v>41609</c:v>
                </c:pt>
                <c:pt idx="168">
                  <c:v>41640</c:v>
                </c:pt>
                <c:pt idx="169">
                  <c:v>41671</c:v>
                </c:pt>
                <c:pt idx="170">
                  <c:v>41699</c:v>
                </c:pt>
                <c:pt idx="171">
                  <c:v>41730</c:v>
                </c:pt>
                <c:pt idx="172">
                  <c:v>41760</c:v>
                </c:pt>
                <c:pt idx="173">
                  <c:v>41791</c:v>
                </c:pt>
                <c:pt idx="174">
                  <c:v>41821</c:v>
                </c:pt>
                <c:pt idx="175">
                  <c:v>41852</c:v>
                </c:pt>
                <c:pt idx="176">
                  <c:v>41883</c:v>
                </c:pt>
                <c:pt idx="177">
                  <c:v>41913</c:v>
                </c:pt>
                <c:pt idx="178">
                  <c:v>41944</c:v>
                </c:pt>
                <c:pt idx="179">
                  <c:v>41974</c:v>
                </c:pt>
                <c:pt idx="180">
                  <c:v>42005</c:v>
                </c:pt>
                <c:pt idx="181">
                  <c:v>42036</c:v>
                </c:pt>
                <c:pt idx="182">
                  <c:v>42064</c:v>
                </c:pt>
                <c:pt idx="183">
                  <c:v>42095</c:v>
                </c:pt>
                <c:pt idx="184">
                  <c:v>42125</c:v>
                </c:pt>
                <c:pt idx="185">
                  <c:v>42156</c:v>
                </c:pt>
                <c:pt idx="186">
                  <c:v>42186</c:v>
                </c:pt>
                <c:pt idx="187">
                  <c:v>42217</c:v>
                </c:pt>
              </c:numCache>
            </c:numRef>
          </c:cat>
          <c:val>
            <c:numRef>
              <c:f>data!$H$2:$H$189</c:f>
              <c:numCache>
                <c:formatCode>General</c:formatCode>
                <c:ptCount val="188"/>
                <c:pt idx="0">
                  <c:v>0.13100000000000001</c:v>
                </c:pt>
                <c:pt idx="1">
                  <c:v>0.13200000000000001</c:v>
                </c:pt>
                <c:pt idx="2">
                  <c:v>0.13200000000000001</c:v>
                </c:pt>
                <c:pt idx="3">
                  <c:v>0.13400000000000001</c:v>
                </c:pt>
                <c:pt idx="4">
                  <c:v>0.13500000000000001</c:v>
                </c:pt>
                <c:pt idx="5">
                  <c:v>0.126</c:v>
                </c:pt>
                <c:pt idx="6">
                  <c:v>0.13100000000000001</c:v>
                </c:pt>
                <c:pt idx="7">
                  <c:v>0.13200000000000001</c:v>
                </c:pt>
                <c:pt idx="8">
                  <c:v>0.13100000000000001</c:v>
                </c:pt>
                <c:pt idx="9">
                  <c:v>0.13300000000000001</c:v>
                </c:pt>
                <c:pt idx="10">
                  <c:v>0.13200000000000001</c:v>
                </c:pt>
                <c:pt idx="11">
                  <c:v>0.129</c:v>
                </c:pt>
                <c:pt idx="12">
                  <c:v>0.11500000000000002</c:v>
                </c:pt>
                <c:pt idx="13">
                  <c:v>0.11600000000000002</c:v>
                </c:pt>
                <c:pt idx="14">
                  <c:v>0.11700000000000002</c:v>
                </c:pt>
                <c:pt idx="15">
                  <c:v>0.11799999999999998</c:v>
                </c:pt>
                <c:pt idx="16">
                  <c:v>0.123</c:v>
                </c:pt>
                <c:pt idx="17">
                  <c:v>0.121</c:v>
                </c:pt>
                <c:pt idx="18">
                  <c:v>0.123</c:v>
                </c:pt>
                <c:pt idx="19">
                  <c:v>0.123</c:v>
                </c:pt>
                <c:pt idx="20">
                  <c:v>0.11700000000000002</c:v>
                </c:pt>
                <c:pt idx="21">
                  <c:v>0.11700000000000002</c:v>
                </c:pt>
                <c:pt idx="22">
                  <c:v>0.11799999999999998</c:v>
                </c:pt>
                <c:pt idx="23">
                  <c:v>0.11500000000000002</c:v>
                </c:pt>
                <c:pt idx="24">
                  <c:v>0.11400000000000002</c:v>
                </c:pt>
                <c:pt idx="25">
                  <c:v>0.11799999999999998</c:v>
                </c:pt>
                <c:pt idx="26">
                  <c:v>0.11500000000000002</c:v>
                </c:pt>
                <c:pt idx="27">
                  <c:v>0.11799999999999998</c:v>
                </c:pt>
                <c:pt idx="28">
                  <c:v>0.12</c:v>
                </c:pt>
                <c:pt idx="29">
                  <c:v>0.122</c:v>
                </c:pt>
                <c:pt idx="30">
                  <c:v>0.123</c:v>
                </c:pt>
                <c:pt idx="31">
                  <c:v>0.11700000000000002</c:v>
                </c:pt>
                <c:pt idx="32">
                  <c:v>0.11799999999999998</c:v>
                </c:pt>
                <c:pt idx="33">
                  <c:v>0.1</c:v>
                </c:pt>
                <c:pt idx="34">
                  <c:v>0.11500000000000002</c:v>
                </c:pt>
                <c:pt idx="35">
                  <c:v>0.11400000000000002</c:v>
                </c:pt>
                <c:pt idx="36">
                  <c:v>0.109</c:v>
                </c:pt>
                <c:pt idx="37">
                  <c:v>0.11</c:v>
                </c:pt>
                <c:pt idx="38">
                  <c:v>0.109</c:v>
                </c:pt>
                <c:pt idx="39">
                  <c:v>0.104</c:v>
                </c:pt>
                <c:pt idx="40">
                  <c:v>0.10299999999999999</c:v>
                </c:pt>
                <c:pt idx="41">
                  <c:v>0.1</c:v>
                </c:pt>
                <c:pt idx="42">
                  <c:v>9.8000000000000004E-2</c:v>
                </c:pt>
                <c:pt idx="43">
                  <c:v>9.3999999999999986E-2</c:v>
                </c:pt>
                <c:pt idx="44">
                  <c:v>9.7000000000000003E-2</c:v>
                </c:pt>
                <c:pt idx="45">
                  <c:v>9.3999999999999986E-2</c:v>
                </c:pt>
                <c:pt idx="46">
                  <c:v>9.2999999999999985E-2</c:v>
                </c:pt>
                <c:pt idx="47">
                  <c:v>9.2999999999999985E-2</c:v>
                </c:pt>
                <c:pt idx="48">
                  <c:v>8.8999999999999982E-2</c:v>
                </c:pt>
                <c:pt idx="49">
                  <c:v>8.7999999999999981E-2</c:v>
                </c:pt>
                <c:pt idx="50">
                  <c:v>8.6999999999999994E-2</c:v>
                </c:pt>
                <c:pt idx="51">
                  <c:v>8.6999999999999994E-2</c:v>
                </c:pt>
                <c:pt idx="52">
                  <c:v>8.7999999999999981E-2</c:v>
                </c:pt>
                <c:pt idx="53">
                  <c:v>8.5000000000000006E-2</c:v>
                </c:pt>
                <c:pt idx="54">
                  <c:v>9.0999999999999998E-2</c:v>
                </c:pt>
                <c:pt idx="55">
                  <c:v>9.0999999999999998E-2</c:v>
                </c:pt>
                <c:pt idx="56">
                  <c:v>9.5000000000000001E-2</c:v>
                </c:pt>
                <c:pt idx="57">
                  <c:v>9.3999999999999986E-2</c:v>
                </c:pt>
                <c:pt idx="58">
                  <c:v>9.1999999999999998E-2</c:v>
                </c:pt>
                <c:pt idx="59">
                  <c:v>8.6999999999999994E-2</c:v>
                </c:pt>
                <c:pt idx="60">
                  <c:v>8.8999999999999982E-2</c:v>
                </c:pt>
                <c:pt idx="61">
                  <c:v>8.7999999999999981E-2</c:v>
                </c:pt>
                <c:pt idx="62">
                  <c:v>8.4000000000000005E-2</c:v>
                </c:pt>
                <c:pt idx="63">
                  <c:v>8.6999999999999994E-2</c:v>
                </c:pt>
                <c:pt idx="64">
                  <c:v>8.6999999999999994E-2</c:v>
                </c:pt>
                <c:pt idx="65">
                  <c:v>8.5000000000000006E-2</c:v>
                </c:pt>
                <c:pt idx="66">
                  <c:v>8.5999999999999979E-2</c:v>
                </c:pt>
                <c:pt idx="67">
                  <c:v>8.5999999999999979E-2</c:v>
                </c:pt>
                <c:pt idx="68">
                  <c:v>7.8E-2</c:v>
                </c:pt>
                <c:pt idx="69">
                  <c:v>8.4000000000000005E-2</c:v>
                </c:pt>
                <c:pt idx="70">
                  <c:v>8.3000000000000004E-2</c:v>
                </c:pt>
                <c:pt idx="71">
                  <c:v>0.08</c:v>
                </c:pt>
                <c:pt idx="72">
                  <c:v>7.9000000000000001E-2</c:v>
                </c:pt>
                <c:pt idx="73">
                  <c:v>7.8E-2</c:v>
                </c:pt>
                <c:pt idx="74">
                  <c:v>7.8E-2</c:v>
                </c:pt>
                <c:pt idx="75">
                  <c:v>7.8E-2</c:v>
                </c:pt>
                <c:pt idx="76">
                  <c:v>7.8E-2</c:v>
                </c:pt>
                <c:pt idx="77">
                  <c:v>7.4999999999999997E-2</c:v>
                </c:pt>
                <c:pt idx="78">
                  <c:v>7.4999999999999997E-2</c:v>
                </c:pt>
                <c:pt idx="79">
                  <c:v>7.4999999999999997E-2</c:v>
                </c:pt>
                <c:pt idx="80">
                  <c:v>7.3999999999999996E-2</c:v>
                </c:pt>
                <c:pt idx="81">
                  <c:v>7.3999999999999996E-2</c:v>
                </c:pt>
                <c:pt idx="82">
                  <c:v>7.4999999999999997E-2</c:v>
                </c:pt>
                <c:pt idx="83">
                  <c:v>7.3999999999999996E-2</c:v>
                </c:pt>
                <c:pt idx="84">
                  <c:v>7.5999999999999998E-2</c:v>
                </c:pt>
                <c:pt idx="85">
                  <c:v>7.4999999999999997E-2</c:v>
                </c:pt>
                <c:pt idx="86">
                  <c:v>7.3999999999999996E-2</c:v>
                </c:pt>
                <c:pt idx="87">
                  <c:v>7.0999999999999994E-2</c:v>
                </c:pt>
                <c:pt idx="88">
                  <c:v>7.2999999999999995E-2</c:v>
                </c:pt>
                <c:pt idx="89">
                  <c:v>7.0999999999999994E-2</c:v>
                </c:pt>
                <c:pt idx="90">
                  <c:v>7.0999999999999994E-2</c:v>
                </c:pt>
                <c:pt idx="91">
                  <c:v>7.1999999999999995E-2</c:v>
                </c:pt>
                <c:pt idx="92">
                  <c:v>7.2999999999999995E-2</c:v>
                </c:pt>
                <c:pt idx="93">
                  <c:v>7.3999999999999996E-2</c:v>
                </c:pt>
                <c:pt idx="94">
                  <c:v>7.3999999999999996E-2</c:v>
                </c:pt>
                <c:pt idx="95">
                  <c:v>7.4999999999999997E-2</c:v>
                </c:pt>
                <c:pt idx="96">
                  <c:v>7.9000000000000001E-2</c:v>
                </c:pt>
                <c:pt idx="97">
                  <c:v>7.6999999999999999E-2</c:v>
                </c:pt>
                <c:pt idx="98">
                  <c:v>7.8E-2</c:v>
                </c:pt>
                <c:pt idx="99">
                  <c:v>8.8999999999999982E-2</c:v>
                </c:pt>
                <c:pt idx="100">
                  <c:v>9.3999999999999986E-2</c:v>
                </c:pt>
                <c:pt idx="101">
                  <c:v>9.7000000000000003E-2</c:v>
                </c:pt>
                <c:pt idx="102">
                  <c:v>0.11</c:v>
                </c:pt>
                <c:pt idx="103">
                  <c:v>0.121</c:v>
                </c:pt>
                <c:pt idx="104">
                  <c:v>0.14399999999999999</c:v>
                </c:pt>
                <c:pt idx="105">
                  <c:v>0.17399999999999999</c:v>
                </c:pt>
                <c:pt idx="106">
                  <c:v>0.23499999999999996</c:v>
                </c:pt>
                <c:pt idx="107">
                  <c:v>0.33400000000000007</c:v>
                </c:pt>
                <c:pt idx="108">
                  <c:v>0.39</c:v>
                </c:pt>
                <c:pt idx="109">
                  <c:v>0.47299999999999998</c:v>
                </c:pt>
                <c:pt idx="110">
                  <c:v>0.57199999999999995</c:v>
                </c:pt>
                <c:pt idx="111">
                  <c:v>0.72</c:v>
                </c:pt>
                <c:pt idx="112">
                  <c:v>0.86499999999999999</c:v>
                </c:pt>
                <c:pt idx="113">
                  <c:v>1.0289999999999999</c:v>
                </c:pt>
                <c:pt idx="114">
                  <c:v>1.161</c:v>
                </c:pt>
                <c:pt idx="115">
                  <c:v>1.3640000000000001</c:v>
                </c:pt>
                <c:pt idx="116">
                  <c:v>1.5529999999999995</c:v>
                </c:pt>
                <c:pt idx="117">
                  <c:v>1.825</c:v>
                </c:pt>
                <c:pt idx="118">
                  <c:v>2.085</c:v>
                </c:pt>
                <c:pt idx="119">
                  <c:v>2.137</c:v>
                </c:pt>
                <c:pt idx="120">
                  <c:v>2.3879999999999999</c:v>
                </c:pt>
                <c:pt idx="121">
                  <c:v>2.5939999999999999</c:v>
                </c:pt>
                <c:pt idx="122">
                  <c:v>2.9489999999999998</c:v>
                </c:pt>
                <c:pt idx="123">
                  <c:v>3.0470000000000006</c:v>
                </c:pt>
                <c:pt idx="124">
                  <c:v>3.2519999999999993</c:v>
                </c:pt>
                <c:pt idx="125">
                  <c:v>3.59</c:v>
                </c:pt>
                <c:pt idx="126">
                  <c:v>3.871</c:v>
                </c:pt>
                <c:pt idx="127">
                  <c:v>4.0999999999999996</c:v>
                </c:pt>
                <c:pt idx="128">
                  <c:v>4.2960000000000003</c:v>
                </c:pt>
                <c:pt idx="129">
                  <c:v>4.3630000000000004</c:v>
                </c:pt>
                <c:pt idx="130">
                  <c:v>4.7279999999999998</c:v>
                </c:pt>
                <c:pt idx="131">
                  <c:v>5.0640000000000001</c:v>
                </c:pt>
                <c:pt idx="132">
                  <c:v>5.3230000000000004</c:v>
                </c:pt>
                <c:pt idx="133">
                  <c:v>5.4930000000000012</c:v>
                </c:pt>
                <c:pt idx="134">
                  <c:v>5.961999999999998</c:v>
                </c:pt>
                <c:pt idx="135">
                  <c:v>6.2140000000000004</c:v>
                </c:pt>
                <c:pt idx="136">
                  <c:v>6.4279999999999999</c:v>
                </c:pt>
                <c:pt idx="137">
                  <c:v>6.3390000000000004</c:v>
                </c:pt>
                <c:pt idx="138">
                  <c:v>6.51</c:v>
                </c:pt>
                <c:pt idx="139">
                  <c:v>6.7659999999999982</c:v>
                </c:pt>
                <c:pt idx="140">
                  <c:v>6.9080000000000004</c:v>
                </c:pt>
                <c:pt idx="141">
                  <c:v>6.9560000000000004</c:v>
                </c:pt>
                <c:pt idx="142">
                  <c:v>7.1550000000000002</c:v>
                </c:pt>
                <c:pt idx="143">
                  <c:v>7.0860000000000003</c:v>
                </c:pt>
                <c:pt idx="144">
                  <c:v>7.19</c:v>
                </c:pt>
                <c:pt idx="145">
                  <c:v>6.8259999999999987</c:v>
                </c:pt>
                <c:pt idx="146">
                  <c:v>6.7699999999999987</c:v>
                </c:pt>
                <c:pt idx="147">
                  <c:v>6.7370000000000001</c:v>
                </c:pt>
                <c:pt idx="148">
                  <c:v>6.7919999999999998</c:v>
                </c:pt>
                <c:pt idx="149">
                  <c:v>6.9800000000000013</c:v>
                </c:pt>
                <c:pt idx="150">
                  <c:v>6.931</c:v>
                </c:pt>
                <c:pt idx="151">
                  <c:v>6.9249999999999998</c:v>
                </c:pt>
                <c:pt idx="152">
                  <c:v>6.7610000000000001</c:v>
                </c:pt>
                <c:pt idx="153">
                  <c:v>6.5250000000000004</c:v>
                </c:pt>
                <c:pt idx="154">
                  <c:v>6.2290000000000001</c:v>
                </c:pt>
                <c:pt idx="155">
                  <c:v>6.0250000000000004</c:v>
                </c:pt>
                <c:pt idx="156">
                  <c:v>5.7489999999999997</c:v>
                </c:pt>
                <c:pt idx="157">
                  <c:v>5.6289999999999996</c:v>
                </c:pt>
                <c:pt idx="158">
                  <c:v>5.3769999999999989</c:v>
                </c:pt>
                <c:pt idx="159">
                  <c:v>5.2750000000000004</c:v>
                </c:pt>
                <c:pt idx="160">
                  <c:v>5.15</c:v>
                </c:pt>
                <c:pt idx="161">
                  <c:v>5.0179999999999998</c:v>
                </c:pt>
                <c:pt idx="162">
                  <c:v>4.8239999999999998</c:v>
                </c:pt>
                <c:pt idx="163">
                  <c:v>4.6120000000000001</c:v>
                </c:pt>
                <c:pt idx="164">
                  <c:v>4.3129999999999997</c:v>
                </c:pt>
                <c:pt idx="165">
                  <c:v>4.1870000000000003</c:v>
                </c:pt>
                <c:pt idx="166">
                  <c:v>4.1779999999999999</c:v>
                </c:pt>
                <c:pt idx="167">
                  <c:v>4.1109999999999998</c:v>
                </c:pt>
                <c:pt idx="168">
                  <c:v>4.0039999999999996</c:v>
                </c:pt>
                <c:pt idx="169">
                  <c:v>3.98</c:v>
                </c:pt>
                <c:pt idx="170">
                  <c:v>3.956</c:v>
                </c:pt>
                <c:pt idx="171">
                  <c:v>3.996</c:v>
                </c:pt>
                <c:pt idx="172">
                  <c:v>4.0759999999999996</c:v>
                </c:pt>
                <c:pt idx="173">
                  <c:v>4.0030000000000001</c:v>
                </c:pt>
                <c:pt idx="174">
                  <c:v>3.9319999999999999</c:v>
                </c:pt>
                <c:pt idx="175">
                  <c:v>3.88</c:v>
                </c:pt>
                <c:pt idx="176">
                  <c:v>3.8769999999999993</c:v>
                </c:pt>
                <c:pt idx="177">
                  <c:v>3.8159999999999994</c:v>
                </c:pt>
                <c:pt idx="178">
                  <c:v>3.750999999999999</c:v>
                </c:pt>
                <c:pt idx="179">
                  <c:v>3.6160000000000001</c:v>
                </c:pt>
                <c:pt idx="180">
                  <c:v>3.629</c:v>
                </c:pt>
                <c:pt idx="181">
                  <c:v>3.7559999999999993</c:v>
                </c:pt>
                <c:pt idx="182">
                  <c:v>3.749000000000001</c:v>
                </c:pt>
                <c:pt idx="183">
                  <c:v>3.7869999999999999</c:v>
                </c:pt>
                <c:pt idx="184">
                  <c:v>3.8020000000000009</c:v>
                </c:pt>
                <c:pt idx="185">
                  <c:v>3.7879999999999994</c:v>
                </c:pt>
                <c:pt idx="186">
                  <c:v>3.7670000000000008</c:v>
                </c:pt>
                <c:pt idx="187">
                  <c:v>3.7450000000000001</c:v>
                </c:pt>
              </c:numCache>
            </c:numRef>
          </c:val>
        </c:ser>
        <c:ser>
          <c:idx val="7"/>
          <c:order val="9"/>
          <c:tx>
            <c:strRef>
              <c:f>data!$I$1</c:f>
              <c:strCache>
                <c:ptCount val="1"/>
                <c:pt idx="0">
                  <c:v>Marcellus (PA,WV,OH &amp; NY)</c:v>
                </c:pt>
              </c:strCache>
            </c:strRef>
          </c:tx>
          <c:spPr>
            <a:solidFill>
              <a:schemeClr val="accent3"/>
            </a:solidFill>
            <a:ln w="25400">
              <a:noFill/>
            </a:ln>
          </c:spPr>
          <c:cat>
            <c:numRef>
              <c:f>data!$A$2:$A$189</c:f>
              <c:numCache>
                <c:formatCode>mmm\-yy</c:formatCode>
                <c:ptCount val="188"/>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pt idx="104">
                  <c:v>39692</c:v>
                </c:pt>
                <c:pt idx="105">
                  <c:v>39722</c:v>
                </c:pt>
                <c:pt idx="106">
                  <c:v>39753</c:v>
                </c:pt>
                <c:pt idx="107">
                  <c:v>39783</c:v>
                </c:pt>
                <c:pt idx="108">
                  <c:v>39814</c:v>
                </c:pt>
                <c:pt idx="109">
                  <c:v>39845</c:v>
                </c:pt>
                <c:pt idx="110">
                  <c:v>39873</c:v>
                </c:pt>
                <c:pt idx="111">
                  <c:v>39904</c:v>
                </c:pt>
                <c:pt idx="112">
                  <c:v>39934</c:v>
                </c:pt>
                <c:pt idx="113">
                  <c:v>39965</c:v>
                </c:pt>
                <c:pt idx="114">
                  <c:v>39995</c:v>
                </c:pt>
                <c:pt idx="115">
                  <c:v>40026</c:v>
                </c:pt>
                <c:pt idx="116">
                  <c:v>40057</c:v>
                </c:pt>
                <c:pt idx="117">
                  <c:v>40087</c:v>
                </c:pt>
                <c:pt idx="118">
                  <c:v>40118</c:v>
                </c:pt>
                <c:pt idx="119">
                  <c:v>40148</c:v>
                </c:pt>
                <c:pt idx="120">
                  <c:v>40179</c:v>
                </c:pt>
                <c:pt idx="121">
                  <c:v>40210</c:v>
                </c:pt>
                <c:pt idx="122">
                  <c:v>40238</c:v>
                </c:pt>
                <c:pt idx="123">
                  <c:v>40269</c:v>
                </c:pt>
                <c:pt idx="124">
                  <c:v>40299</c:v>
                </c:pt>
                <c:pt idx="125">
                  <c:v>40330</c:v>
                </c:pt>
                <c:pt idx="126">
                  <c:v>40360</c:v>
                </c:pt>
                <c:pt idx="127">
                  <c:v>40391</c:v>
                </c:pt>
                <c:pt idx="128">
                  <c:v>40422</c:v>
                </c:pt>
                <c:pt idx="129">
                  <c:v>40452</c:v>
                </c:pt>
                <c:pt idx="130">
                  <c:v>40483</c:v>
                </c:pt>
                <c:pt idx="131">
                  <c:v>40513</c:v>
                </c:pt>
                <c:pt idx="132">
                  <c:v>40544</c:v>
                </c:pt>
                <c:pt idx="133">
                  <c:v>40575</c:v>
                </c:pt>
                <c:pt idx="134">
                  <c:v>40603</c:v>
                </c:pt>
                <c:pt idx="135">
                  <c:v>40634</c:v>
                </c:pt>
                <c:pt idx="136">
                  <c:v>40664</c:v>
                </c:pt>
                <c:pt idx="137">
                  <c:v>40695</c:v>
                </c:pt>
                <c:pt idx="138">
                  <c:v>40725</c:v>
                </c:pt>
                <c:pt idx="139">
                  <c:v>40756</c:v>
                </c:pt>
                <c:pt idx="140">
                  <c:v>40787</c:v>
                </c:pt>
                <c:pt idx="141">
                  <c:v>40817</c:v>
                </c:pt>
                <c:pt idx="142">
                  <c:v>40848</c:v>
                </c:pt>
                <c:pt idx="143">
                  <c:v>40878</c:v>
                </c:pt>
                <c:pt idx="144">
                  <c:v>40909</c:v>
                </c:pt>
                <c:pt idx="145">
                  <c:v>40940</c:v>
                </c:pt>
                <c:pt idx="146">
                  <c:v>40969</c:v>
                </c:pt>
                <c:pt idx="147">
                  <c:v>41000</c:v>
                </c:pt>
                <c:pt idx="148">
                  <c:v>41030</c:v>
                </c:pt>
                <c:pt idx="149">
                  <c:v>41061</c:v>
                </c:pt>
                <c:pt idx="150">
                  <c:v>41091</c:v>
                </c:pt>
                <c:pt idx="151">
                  <c:v>41122</c:v>
                </c:pt>
                <c:pt idx="152">
                  <c:v>41153</c:v>
                </c:pt>
                <c:pt idx="153">
                  <c:v>41183</c:v>
                </c:pt>
                <c:pt idx="154">
                  <c:v>41214</c:v>
                </c:pt>
                <c:pt idx="155">
                  <c:v>41244</c:v>
                </c:pt>
                <c:pt idx="156">
                  <c:v>41275</c:v>
                </c:pt>
                <c:pt idx="157">
                  <c:v>41306</c:v>
                </c:pt>
                <c:pt idx="158">
                  <c:v>41334</c:v>
                </c:pt>
                <c:pt idx="159">
                  <c:v>41365</c:v>
                </c:pt>
                <c:pt idx="160">
                  <c:v>41395</c:v>
                </c:pt>
                <c:pt idx="161">
                  <c:v>41426</c:v>
                </c:pt>
                <c:pt idx="162">
                  <c:v>41456</c:v>
                </c:pt>
                <c:pt idx="163">
                  <c:v>41487</c:v>
                </c:pt>
                <c:pt idx="164">
                  <c:v>41518</c:v>
                </c:pt>
                <c:pt idx="165">
                  <c:v>41548</c:v>
                </c:pt>
                <c:pt idx="166">
                  <c:v>41579</c:v>
                </c:pt>
                <c:pt idx="167">
                  <c:v>41609</c:v>
                </c:pt>
                <c:pt idx="168">
                  <c:v>41640</c:v>
                </c:pt>
                <c:pt idx="169">
                  <c:v>41671</c:v>
                </c:pt>
                <c:pt idx="170">
                  <c:v>41699</c:v>
                </c:pt>
                <c:pt idx="171">
                  <c:v>41730</c:v>
                </c:pt>
                <c:pt idx="172">
                  <c:v>41760</c:v>
                </c:pt>
                <c:pt idx="173">
                  <c:v>41791</c:v>
                </c:pt>
                <c:pt idx="174">
                  <c:v>41821</c:v>
                </c:pt>
                <c:pt idx="175">
                  <c:v>41852</c:v>
                </c:pt>
                <c:pt idx="176">
                  <c:v>41883</c:v>
                </c:pt>
                <c:pt idx="177">
                  <c:v>41913</c:v>
                </c:pt>
                <c:pt idx="178">
                  <c:v>41944</c:v>
                </c:pt>
                <c:pt idx="179">
                  <c:v>41974</c:v>
                </c:pt>
                <c:pt idx="180">
                  <c:v>42005</c:v>
                </c:pt>
                <c:pt idx="181">
                  <c:v>42036</c:v>
                </c:pt>
                <c:pt idx="182">
                  <c:v>42064</c:v>
                </c:pt>
                <c:pt idx="183">
                  <c:v>42095</c:v>
                </c:pt>
                <c:pt idx="184">
                  <c:v>42125</c:v>
                </c:pt>
                <c:pt idx="185">
                  <c:v>42156</c:v>
                </c:pt>
                <c:pt idx="186">
                  <c:v>42186</c:v>
                </c:pt>
                <c:pt idx="187">
                  <c:v>42217</c:v>
                </c:pt>
              </c:numCache>
            </c:numRef>
          </c:cat>
          <c:val>
            <c:numRef>
              <c:f>data!$I$2:$I$189</c:f>
              <c:numCache>
                <c:formatCode>General</c:formatCode>
                <c:ptCount val="188"/>
                <c:pt idx="0">
                  <c:v>1E-3</c:v>
                </c:pt>
                <c:pt idx="1">
                  <c:v>1E-3</c:v>
                </c:pt>
                <c:pt idx="2">
                  <c:v>1E-3</c:v>
                </c:pt>
                <c:pt idx="3">
                  <c:v>1E-3</c:v>
                </c:pt>
                <c:pt idx="4">
                  <c:v>1E-3</c:v>
                </c:pt>
                <c:pt idx="5">
                  <c:v>1E-3</c:v>
                </c:pt>
                <c:pt idx="6">
                  <c:v>1E-3</c:v>
                </c:pt>
                <c:pt idx="7">
                  <c:v>1E-3</c:v>
                </c:pt>
                <c:pt idx="8">
                  <c:v>1E-3</c:v>
                </c:pt>
                <c:pt idx="9">
                  <c:v>1E-3</c:v>
                </c:pt>
                <c:pt idx="10">
                  <c:v>1E-3</c:v>
                </c:pt>
                <c:pt idx="11">
                  <c:v>1E-3</c:v>
                </c:pt>
                <c:pt idx="12">
                  <c:v>1E-3</c:v>
                </c:pt>
                <c:pt idx="13">
                  <c:v>1E-3</c:v>
                </c:pt>
                <c:pt idx="14">
                  <c:v>1E-3</c:v>
                </c:pt>
                <c:pt idx="15">
                  <c:v>1E-3</c:v>
                </c:pt>
                <c:pt idx="16">
                  <c:v>1E-3</c:v>
                </c:pt>
                <c:pt idx="17">
                  <c:v>1E-3</c:v>
                </c:pt>
                <c:pt idx="18">
                  <c:v>1E-3</c:v>
                </c:pt>
                <c:pt idx="19">
                  <c:v>1E-3</c:v>
                </c:pt>
                <c:pt idx="20">
                  <c:v>1E-3</c:v>
                </c:pt>
                <c:pt idx="21">
                  <c:v>1E-3</c:v>
                </c:pt>
                <c:pt idx="22">
                  <c:v>1E-3</c:v>
                </c:pt>
                <c:pt idx="23">
                  <c:v>0</c:v>
                </c:pt>
                <c:pt idx="24">
                  <c:v>0</c:v>
                </c:pt>
                <c:pt idx="25">
                  <c:v>0</c:v>
                </c:pt>
                <c:pt idx="26">
                  <c:v>0</c:v>
                </c:pt>
                <c:pt idx="27">
                  <c:v>0</c:v>
                </c:pt>
                <c:pt idx="28">
                  <c:v>0</c:v>
                </c:pt>
                <c:pt idx="29">
                  <c:v>0</c:v>
                </c:pt>
                <c:pt idx="30">
                  <c:v>0</c:v>
                </c:pt>
                <c:pt idx="31">
                  <c:v>0</c:v>
                </c:pt>
                <c:pt idx="32">
                  <c:v>0</c:v>
                </c:pt>
                <c:pt idx="33">
                  <c:v>1E-3</c:v>
                </c:pt>
                <c:pt idx="34">
                  <c:v>1E-3</c:v>
                </c:pt>
                <c:pt idx="35">
                  <c:v>1E-3</c:v>
                </c:pt>
                <c:pt idx="36">
                  <c:v>1E-3</c:v>
                </c:pt>
                <c:pt idx="37">
                  <c:v>1E-3</c:v>
                </c:pt>
                <c:pt idx="38">
                  <c:v>1E-3</c:v>
                </c:pt>
                <c:pt idx="39">
                  <c:v>1E-3</c:v>
                </c:pt>
                <c:pt idx="40">
                  <c:v>1E-3</c:v>
                </c:pt>
                <c:pt idx="41">
                  <c:v>1E-3</c:v>
                </c:pt>
                <c:pt idx="42">
                  <c:v>1E-3</c:v>
                </c:pt>
                <c:pt idx="43">
                  <c:v>1E-3</c:v>
                </c:pt>
                <c:pt idx="44">
                  <c:v>1E-3</c:v>
                </c:pt>
                <c:pt idx="45">
                  <c:v>1E-3</c:v>
                </c:pt>
                <c:pt idx="46">
                  <c:v>1E-3</c:v>
                </c:pt>
                <c:pt idx="47">
                  <c:v>1E-3</c:v>
                </c:pt>
                <c:pt idx="48">
                  <c:v>1E-3</c:v>
                </c:pt>
                <c:pt idx="49">
                  <c:v>1E-3</c:v>
                </c:pt>
                <c:pt idx="50">
                  <c:v>1E-3</c:v>
                </c:pt>
                <c:pt idx="51">
                  <c:v>1E-3</c:v>
                </c:pt>
                <c:pt idx="52">
                  <c:v>1E-3</c:v>
                </c:pt>
                <c:pt idx="53">
                  <c:v>1E-3</c:v>
                </c:pt>
                <c:pt idx="54">
                  <c:v>1E-3</c:v>
                </c:pt>
                <c:pt idx="55">
                  <c:v>1E-3</c:v>
                </c:pt>
                <c:pt idx="56">
                  <c:v>1E-3</c:v>
                </c:pt>
                <c:pt idx="57">
                  <c:v>1E-3</c:v>
                </c:pt>
                <c:pt idx="58">
                  <c:v>1E-3</c:v>
                </c:pt>
                <c:pt idx="59">
                  <c:v>1E-3</c:v>
                </c:pt>
                <c:pt idx="60">
                  <c:v>1E-3</c:v>
                </c:pt>
                <c:pt idx="61">
                  <c:v>1E-3</c:v>
                </c:pt>
                <c:pt idx="62">
                  <c:v>1E-3</c:v>
                </c:pt>
                <c:pt idx="63">
                  <c:v>1E-3</c:v>
                </c:pt>
                <c:pt idx="64">
                  <c:v>1E-3</c:v>
                </c:pt>
                <c:pt idx="65">
                  <c:v>1E-3</c:v>
                </c:pt>
                <c:pt idx="66">
                  <c:v>2E-3</c:v>
                </c:pt>
                <c:pt idx="67">
                  <c:v>3.0000000000000001E-3</c:v>
                </c:pt>
                <c:pt idx="68">
                  <c:v>5.0000000000000001E-3</c:v>
                </c:pt>
                <c:pt idx="69">
                  <c:v>5.0000000000000001E-3</c:v>
                </c:pt>
                <c:pt idx="70">
                  <c:v>6.0000000000000001E-3</c:v>
                </c:pt>
                <c:pt idx="71">
                  <c:v>6.0000000000000001E-3</c:v>
                </c:pt>
                <c:pt idx="72">
                  <c:v>7.0000000000000019E-3</c:v>
                </c:pt>
                <c:pt idx="73">
                  <c:v>8.0000000000000002E-3</c:v>
                </c:pt>
                <c:pt idx="74">
                  <c:v>8.0000000000000002E-3</c:v>
                </c:pt>
                <c:pt idx="75">
                  <c:v>8.9999999999999993E-3</c:v>
                </c:pt>
                <c:pt idx="76">
                  <c:v>8.9999999999999993E-3</c:v>
                </c:pt>
                <c:pt idx="77">
                  <c:v>8.9999999999999993E-3</c:v>
                </c:pt>
                <c:pt idx="78">
                  <c:v>1.0999999999999998E-2</c:v>
                </c:pt>
                <c:pt idx="79">
                  <c:v>1.4000000000000002E-2</c:v>
                </c:pt>
                <c:pt idx="80">
                  <c:v>1.9E-2</c:v>
                </c:pt>
                <c:pt idx="81">
                  <c:v>2.1000000000000001E-2</c:v>
                </c:pt>
                <c:pt idx="82">
                  <c:v>2.3E-2</c:v>
                </c:pt>
                <c:pt idx="83">
                  <c:v>2.3E-2</c:v>
                </c:pt>
                <c:pt idx="84">
                  <c:v>2.1999999999999995E-2</c:v>
                </c:pt>
                <c:pt idx="85">
                  <c:v>2.4E-2</c:v>
                </c:pt>
                <c:pt idx="86">
                  <c:v>2.5000000000000001E-2</c:v>
                </c:pt>
                <c:pt idx="87">
                  <c:v>2.7E-2</c:v>
                </c:pt>
                <c:pt idx="88">
                  <c:v>2.8000000000000004E-2</c:v>
                </c:pt>
                <c:pt idx="89">
                  <c:v>0.03</c:v>
                </c:pt>
                <c:pt idx="90">
                  <c:v>3.1E-2</c:v>
                </c:pt>
                <c:pt idx="91">
                  <c:v>3.1E-2</c:v>
                </c:pt>
                <c:pt idx="92">
                  <c:v>3.500000000000001E-2</c:v>
                </c:pt>
                <c:pt idx="93">
                  <c:v>3.9E-2</c:v>
                </c:pt>
                <c:pt idx="94">
                  <c:v>4.299999999999999E-2</c:v>
                </c:pt>
                <c:pt idx="95">
                  <c:v>4.4999999999999998E-2</c:v>
                </c:pt>
                <c:pt idx="96">
                  <c:v>4.4999999999999998E-2</c:v>
                </c:pt>
                <c:pt idx="97">
                  <c:v>4.6999999999999993E-2</c:v>
                </c:pt>
                <c:pt idx="98">
                  <c:v>5.5E-2</c:v>
                </c:pt>
                <c:pt idx="99">
                  <c:v>5.8999999999999983E-2</c:v>
                </c:pt>
                <c:pt idx="100">
                  <c:v>6.6000000000000003E-2</c:v>
                </c:pt>
                <c:pt idx="101">
                  <c:v>7.8E-2</c:v>
                </c:pt>
                <c:pt idx="102">
                  <c:v>8.6999999999999994E-2</c:v>
                </c:pt>
                <c:pt idx="103">
                  <c:v>9.6000000000000002E-2</c:v>
                </c:pt>
                <c:pt idx="104">
                  <c:v>0.104</c:v>
                </c:pt>
                <c:pt idx="105">
                  <c:v>0.113</c:v>
                </c:pt>
                <c:pt idx="106">
                  <c:v>0.13</c:v>
                </c:pt>
                <c:pt idx="107">
                  <c:v>0.13</c:v>
                </c:pt>
                <c:pt idx="108">
                  <c:v>0.13600000000000001</c:v>
                </c:pt>
                <c:pt idx="109">
                  <c:v>0.16500000000000001</c:v>
                </c:pt>
                <c:pt idx="110">
                  <c:v>0.18900000000000003</c:v>
                </c:pt>
                <c:pt idx="111">
                  <c:v>0.21299999999999997</c:v>
                </c:pt>
                <c:pt idx="112">
                  <c:v>0.22600000000000001</c:v>
                </c:pt>
                <c:pt idx="113">
                  <c:v>0.252</c:v>
                </c:pt>
                <c:pt idx="114">
                  <c:v>0.23799999999999996</c:v>
                </c:pt>
                <c:pt idx="115">
                  <c:v>0.52700000000000002</c:v>
                </c:pt>
                <c:pt idx="116">
                  <c:v>0.53800000000000003</c:v>
                </c:pt>
                <c:pt idx="117">
                  <c:v>0.51500000000000001</c:v>
                </c:pt>
                <c:pt idx="118">
                  <c:v>0.52200000000000002</c:v>
                </c:pt>
                <c:pt idx="119">
                  <c:v>0.48899999999999999</c:v>
                </c:pt>
                <c:pt idx="120">
                  <c:v>0.55600000000000005</c:v>
                </c:pt>
                <c:pt idx="121">
                  <c:v>0.71</c:v>
                </c:pt>
                <c:pt idx="122">
                  <c:v>0.76800000000000002</c:v>
                </c:pt>
                <c:pt idx="123">
                  <c:v>0.90900000000000003</c:v>
                </c:pt>
                <c:pt idx="124">
                  <c:v>0.98899999999999999</c:v>
                </c:pt>
                <c:pt idx="125">
                  <c:v>1.1679999999999999</c:v>
                </c:pt>
                <c:pt idx="126">
                  <c:v>1.2849999999999999</c:v>
                </c:pt>
                <c:pt idx="127">
                  <c:v>1.3870000000000002</c:v>
                </c:pt>
                <c:pt idx="128">
                  <c:v>1.6379999999999997</c:v>
                </c:pt>
                <c:pt idx="129">
                  <c:v>1.8700000000000003</c:v>
                </c:pt>
                <c:pt idx="130">
                  <c:v>2.0190000000000001</c:v>
                </c:pt>
                <c:pt idx="131">
                  <c:v>2.0819999999999999</c:v>
                </c:pt>
                <c:pt idx="132">
                  <c:v>2.2589999999999999</c:v>
                </c:pt>
                <c:pt idx="133">
                  <c:v>2.5840000000000001</c:v>
                </c:pt>
                <c:pt idx="134">
                  <c:v>2.6440000000000006</c:v>
                </c:pt>
                <c:pt idx="135">
                  <c:v>2.9889999999999999</c:v>
                </c:pt>
                <c:pt idx="136">
                  <c:v>3.1030000000000002</c:v>
                </c:pt>
                <c:pt idx="137">
                  <c:v>3.347</c:v>
                </c:pt>
                <c:pt idx="138">
                  <c:v>3.3610000000000002</c:v>
                </c:pt>
                <c:pt idx="139">
                  <c:v>3.488</c:v>
                </c:pt>
                <c:pt idx="140">
                  <c:v>3.9369999999999998</c:v>
                </c:pt>
                <c:pt idx="141">
                  <c:v>4.0829999999999993</c:v>
                </c:pt>
                <c:pt idx="142">
                  <c:v>4.6459999999999999</c:v>
                </c:pt>
                <c:pt idx="143">
                  <c:v>4.7519999999999989</c:v>
                </c:pt>
                <c:pt idx="144">
                  <c:v>5.08</c:v>
                </c:pt>
                <c:pt idx="145">
                  <c:v>5.4790000000000001</c:v>
                </c:pt>
                <c:pt idx="146">
                  <c:v>5.36</c:v>
                </c:pt>
                <c:pt idx="147">
                  <c:v>5.8520000000000003</c:v>
                </c:pt>
                <c:pt idx="148">
                  <c:v>6.0540000000000012</c:v>
                </c:pt>
                <c:pt idx="149">
                  <c:v>6.335</c:v>
                </c:pt>
                <c:pt idx="150">
                  <c:v>6.508</c:v>
                </c:pt>
                <c:pt idx="151">
                  <c:v>6.7370000000000001</c:v>
                </c:pt>
                <c:pt idx="152">
                  <c:v>7.0759999999999987</c:v>
                </c:pt>
                <c:pt idx="153">
                  <c:v>7.2590000000000012</c:v>
                </c:pt>
                <c:pt idx="154">
                  <c:v>7.91</c:v>
                </c:pt>
                <c:pt idx="155">
                  <c:v>7.8170000000000002</c:v>
                </c:pt>
                <c:pt idx="156">
                  <c:v>8.0329999999999995</c:v>
                </c:pt>
                <c:pt idx="157">
                  <c:v>8.8810000000000002</c:v>
                </c:pt>
                <c:pt idx="158">
                  <c:v>8.4719999999999995</c:v>
                </c:pt>
                <c:pt idx="159">
                  <c:v>9.2089999999999996</c:v>
                </c:pt>
                <c:pt idx="160">
                  <c:v>9.4169999999999998</c:v>
                </c:pt>
                <c:pt idx="161">
                  <c:v>10.035</c:v>
                </c:pt>
                <c:pt idx="162">
                  <c:v>9.9120000000000008</c:v>
                </c:pt>
                <c:pt idx="163">
                  <c:v>10.064</c:v>
                </c:pt>
                <c:pt idx="164">
                  <c:v>10.712</c:v>
                </c:pt>
                <c:pt idx="165">
                  <c:v>10.849</c:v>
                </c:pt>
                <c:pt idx="166">
                  <c:v>11.753999999999998</c:v>
                </c:pt>
                <c:pt idx="167">
                  <c:v>11.773</c:v>
                </c:pt>
                <c:pt idx="168">
                  <c:v>11.837999999999999</c:v>
                </c:pt>
                <c:pt idx="169">
                  <c:v>13.061000000000002</c:v>
                </c:pt>
                <c:pt idx="170">
                  <c:v>12.173</c:v>
                </c:pt>
                <c:pt idx="171">
                  <c:v>12.696999999999999</c:v>
                </c:pt>
                <c:pt idx="172">
                  <c:v>12.526</c:v>
                </c:pt>
                <c:pt idx="173">
                  <c:v>13.163999999999998</c:v>
                </c:pt>
                <c:pt idx="174">
                  <c:v>12.986000000000002</c:v>
                </c:pt>
                <c:pt idx="175">
                  <c:v>13.456</c:v>
                </c:pt>
                <c:pt idx="176">
                  <c:v>14.19</c:v>
                </c:pt>
                <c:pt idx="177">
                  <c:v>13.977</c:v>
                </c:pt>
                <c:pt idx="178">
                  <c:v>14.449</c:v>
                </c:pt>
                <c:pt idx="179">
                  <c:v>14.359</c:v>
                </c:pt>
                <c:pt idx="180">
                  <c:v>15.051999999999996</c:v>
                </c:pt>
                <c:pt idx="181">
                  <c:v>15.217000000000004</c:v>
                </c:pt>
                <c:pt idx="182">
                  <c:v>15.531999999999996</c:v>
                </c:pt>
                <c:pt idx="183">
                  <c:v>15.644</c:v>
                </c:pt>
                <c:pt idx="184">
                  <c:v>15.696999999999999</c:v>
                </c:pt>
                <c:pt idx="185">
                  <c:v>15.763</c:v>
                </c:pt>
                <c:pt idx="186">
                  <c:v>15.781999999999996</c:v>
                </c:pt>
                <c:pt idx="187">
                  <c:v>15.775</c:v>
                </c:pt>
              </c:numCache>
            </c:numRef>
          </c:val>
        </c:ser>
        <c:dLbls>
          <c:showLegendKey val="0"/>
          <c:showVal val="0"/>
          <c:showCatName val="0"/>
          <c:showSerName val="0"/>
          <c:showPercent val="0"/>
          <c:showBubbleSize val="0"/>
        </c:dLbls>
        <c:axId val="103944192"/>
        <c:axId val="79943872"/>
      </c:areaChart>
      <c:dateAx>
        <c:axId val="103944192"/>
        <c:scaling>
          <c:orientation val="minMax"/>
        </c:scaling>
        <c:delete val="0"/>
        <c:axPos val="b"/>
        <c:numFmt formatCode="yyyy" sourceLinked="0"/>
        <c:majorTickMark val="out"/>
        <c:minorTickMark val="out"/>
        <c:tickLblPos val="nextTo"/>
        <c:txPr>
          <a:bodyPr/>
          <a:lstStyle/>
          <a:p>
            <a:pPr>
              <a:defRPr sz="1400"/>
            </a:pPr>
            <a:endParaRPr lang="en-US"/>
          </a:p>
        </c:txPr>
        <c:crossAx val="79943872"/>
        <c:crosses val="autoZero"/>
        <c:auto val="1"/>
        <c:lblOffset val="100"/>
        <c:baseTimeUnit val="months"/>
        <c:majorUnit val="24"/>
        <c:majorTimeUnit val="months"/>
        <c:minorUnit val="12"/>
        <c:minorTimeUnit val="months"/>
      </c:dateAx>
      <c:valAx>
        <c:axId val="79943872"/>
        <c:scaling>
          <c:orientation val="minMax"/>
          <c:max val="45"/>
        </c:scaling>
        <c:delete val="0"/>
        <c:axPos val="r"/>
        <c:majorGridlines>
          <c:spPr>
            <a:ln>
              <a:solidFill>
                <a:schemeClr val="bg1">
                  <a:lumMod val="65000"/>
                </a:schemeClr>
              </a:solidFill>
            </a:ln>
          </c:spPr>
        </c:majorGridlines>
        <c:numFmt formatCode="#,##0" sourceLinked="0"/>
        <c:majorTickMark val="out"/>
        <c:minorTickMark val="none"/>
        <c:tickLblPos val="nextTo"/>
        <c:spPr>
          <a:ln>
            <a:noFill/>
          </a:ln>
        </c:spPr>
        <c:txPr>
          <a:bodyPr/>
          <a:lstStyle/>
          <a:p>
            <a:pPr>
              <a:defRPr sz="1400"/>
            </a:pPr>
            <a:endParaRPr lang="en-US"/>
          </a:p>
        </c:txPr>
        <c:crossAx val="103944192"/>
        <c:crosses val="max"/>
        <c:crossBetween val="midCat"/>
      </c:valAx>
    </c:plotArea>
    <c:legend>
      <c:legendPos val="l"/>
      <c:layout>
        <c:manualLayout>
          <c:xMode val="edge"/>
          <c:yMode val="edge"/>
          <c:x val="2.4760353440124578E-2"/>
          <c:y val="0.11145975503062117"/>
          <c:w val="0.55413609075135661"/>
          <c:h val="0.57187357830271213"/>
        </c:manualLayout>
      </c:layout>
      <c:overlay val="1"/>
      <c:spPr>
        <a:solidFill>
          <a:schemeClr val="bg1"/>
        </a:solidFill>
      </c:spPr>
      <c:txPr>
        <a:bodyPr/>
        <a:lstStyle/>
        <a:p>
          <a:pPr>
            <a:defRPr sz="1200"/>
          </a:pPr>
          <a:endParaRPr lang="en-US"/>
        </a:p>
      </c:txPr>
    </c:legend>
    <c:plotVisOnly val="1"/>
    <c:dispBlanksAs val="zero"/>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Sheet1!$A$2</c:f>
              <c:strCache>
                <c:ptCount val="1"/>
                <c:pt idx="0">
                  <c:v>High Oil Price</c:v>
                </c:pt>
              </c:strCache>
            </c:strRef>
          </c:tx>
          <c:spPr>
            <a:ln w="22225">
              <a:solidFill>
                <a:srgbClr val="5D9732"/>
              </a:solidFill>
            </a:ln>
          </c:spPr>
          <c:marker>
            <c:symbol val="none"/>
          </c:marker>
          <c:cat>
            <c:strRef>
              <c:f>Sheet1!$B$1:$AK$1</c:f>
              <c:strCache>
                <c:ptCount val="3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strCache>
            </c:strRef>
          </c:cat>
          <c:val>
            <c:numRef>
              <c:f>Sheet1!$B$2:$AK$2</c:f>
              <c:numCache>
                <c:formatCode>General</c:formatCode>
                <c:ptCount val="36"/>
                <c:pt idx="9">
                  <c:v>4.3135300000000001</c:v>
                </c:pt>
                <c:pt idx="10">
                  <c:v>3.398593</c:v>
                </c:pt>
                <c:pt idx="11">
                  <c:v>3.3475890000000001</c:v>
                </c:pt>
                <c:pt idx="12">
                  <c:v>3.625057</c:v>
                </c:pt>
                <c:pt idx="13">
                  <c:v>3.9359329999999999</c:v>
                </c:pt>
                <c:pt idx="14">
                  <c:v>4.2158259999999999</c:v>
                </c:pt>
                <c:pt idx="15">
                  <c:v>4.608263</c:v>
                </c:pt>
                <c:pt idx="16">
                  <c:v>5.0473359999999996</c:v>
                </c:pt>
                <c:pt idx="17">
                  <c:v>5.4071189999999998</c:v>
                </c:pt>
                <c:pt idx="18">
                  <c:v>6.0226360000000003</c:v>
                </c:pt>
                <c:pt idx="19">
                  <c:v>6.3933260000000001</c:v>
                </c:pt>
                <c:pt idx="20">
                  <c:v>6.7001650000000001</c:v>
                </c:pt>
                <c:pt idx="21">
                  <c:v>7.0568819999999999</c:v>
                </c:pt>
                <c:pt idx="22">
                  <c:v>7.2021689999999996</c:v>
                </c:pt>
                <c:pt idx="23">
                  <c:v>7.2776589999999999</c:v>
                </c:pt>
                <c:pt idx="24">
                  <c:v>7.5891859999999998</c:v>
                </c:pt>
                <c:pt idx="25">
                  <c:v>7.8939760000000003</c:v>
                </c:pt>
                <c:pt idx="26">
                  <c:v>8.2995409999999996</c:v>
                </c:pt>
                <c:pt idx="27">
                  <c:v>8.5124619999999993</c:v>
                </c:pt>
                <c:pt idx="28">
                  <c:v>8.5117530000000006</c:v>
                </c:pt>
                <c:pt idx="29">
                  <c:v>8.6779379999999993</c:v>
                </c:pt>
                <c:pt idx="30">
                  <c:v>8.8058069999999997</c:v>
                </c:pt>
                <c:pt idx="31">
                  <c:v>9.0269549999999992</c:v>
                </c:pt>
                <c:pt idx="32">
                  <c:v>9.3014240000000008</c:v>
                </c:pt>
                <c:pt idx="33">
                  <c:v>9.790991</c:v>
                </c:pt>
                <c:pt idx="34">
                  <c:v>10.352221</c:v>
                </c:pt>
                <c:pt idx="35">
                  <c:v>10.631080000000001</c:v>
                </c:pt>
              </c:numCache>
            </c:numRef>
          </c:val>
          <c:smooth val="0"/>
        </c:ser>
        <c:ser>
          <c:idx val="1"/>
          <c:order val="1"/>
          <c:tx>
            <c:strRef>
              <c:f>Sheet1!#REF!</c:f>
              <c:strCache>
                <c:ptCount val="1"/>
                <c:pt idx="0">
                  <c:v>#REF!</c:v>
                </c:pt>
              </c:strCache>
            </c:strRef>
          </c:tx>
          <c:spPr>
            <a:ln w="38100">
              <a:solidFill>
                <a:srgbClr val="A33340"/>
              </a:solidFill>
            </a:ln>
          </c:spPr>
          <c:marker>
            <c:symbol val="none"/>
          </c:marker>
          <c:cat>
            <c:strRef>
              <c:f>Sheet1!$B$1:$AK$1</c:f>
              <c:strCache>
                <c:ptCount val="3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strCache>
            </c:strRef>
          </c:cat>
          <c:val>
            <c:numRef>
              <c:f>Sheet1!#REF!</c:f>
              <c:numCache>
                <c:formatCode>General</c:formatCode>
                <c:ptCount val="1"/>
                <c:pt idx="0">
                  <c:v>1</c:v>
                </c:pt>
              </c:numCache>
            </c:numRef>
          </c:val>
          <c:smooth val="0"/>
        </c:ser>
        <c:ser>
          <c:idx val="2"/>
          <c:order val="2"/>
          <c:tx>
            <c:strRef>
              <c:f>Sheet1!$A$3</c:f>
              <c:strCache>
                <c:ptCount val="1"/>
                <c:pt idx="0">
                  <c:v>Low Oil Price</c:v>
                </c:pt>
              </c:strCache>
            </c:strRef>
          </c:tx>
          <c:spPr>
            <a:ln w="22225">
              <a:solidFill>
                <a:srgbClr val="0096D7"/>
              </a:solidFill>
            </a:ln>
          </c:spPr>
          <c:marker>
            <c:symbol val="none"/>
          </c:marker>
          <c:cat>
            <c:strRef>
              <c:f>Sheet1!$B$1:$AK$1</c:f>
              <c:strCache>
                <c:ptCount val="3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strCache>
            </c:strRef>
          </c:cat>
          <c:val>
            <c:numRef>
              <c:f>Sheet1!$B$3:$AK$3</c:f>
              <c:numCache>
                <c:formatCode>General</c:formatCode>
                <c:ptCount val="36"/>
                <c:pt idx="9">
                  <c:v>4.3928729999999998</c:v>
                </c:pt>
                <c:pt idx="10">
                  <c:v>3.6039759999999998</c:v>
                </c:pt>
                <c:pt idx="11">
                  <c:v>3.8467639999999999</c:v>
                </c:pt>
                <c:pt idx="12">
                  <c:v>4.0945729999999996</c:v>
                </c:pt>
                <c:pt idx="13">
                  <c:v>4.2304950000000003</c:v>
                </c:pt>
                <c:pt idx="14">
                  <c:v>4.3015280000000002</c:v>
                </c:pt>
                <c:pt idx="15">
                  <c:v>4.302524</c:v>
                </c:pt>
                <c:pt idx="16">
                  <c:v>4.344983</c:v>
                </c:pt>
                <c:pt idx="17">
                  <c:v>4.3814460000000004</c:v>
                </c:pt>
                <c:pt idx="18">
                  <c:v>4.6580029999999999</c:v>
                </c:pt>
                <c:pt idx="19">
                  <c:v>4.8474820000000003</c:v>
                </c:pt>
                <c:pt idx="20">
                  <c:v>5.0106169999999999</c:v>
                </c:pt>
                <c:pt idx="21">
                  <c:v>5.2336980000000004</c:v>
                </c:pt>
                <c:pt idx="22">
                  <c:v>5.5161150000000001</c:v>
                </c:pt>
                <c:pt idx="23">
                  <c:v>5.5800219999999996</c:v>
                </c:pt>
                <c:pt idx="24">
                  <c:v>5.4458390000000003</c:v>
                </c:pt>
                <c:pt idx="25">
                  <c:v>5.4900669999999998</c:v>
                </c:pt>
                <c:pt idx="26">
                  <c:v>5.5628640000000003</c:v>
                </c:pt>
                <c:pt idx="27">
                  <c:v>5.7298720000000003</c:v>
                </c:pt>
                <c:pt idx="28">
                  <c:v>5.8626129999999996</c:v>
                </c:pt>
                <c:pt idx="29">
                  <c:v>6.0095070000000002</c:v>
                </c:pt>
                <c:pt idx="30">
                  <c:v>6.1161009999999996</c:v>
                </c:pt>
                <c:pt idx="31">
                  <c:v>6.2557010000000002</c:v>
                </c:pt>
                <c:pt idx="32">
                  <c:v>6.3796660000000003</c:v>
                </c:pt>
                <c:pt idx="33">
                  <c:v>6.5518539999999996</c:v>
                </c:pt>
                <c:pt idx="34">
                  <c:v>7.0554360000000003</c:v>
                </c:pt>
                <c:pt idx="35">
                  <c:v>7.1527419999999999</c:v>
                </c:pt>
              </c:numCache>
            </c:numRef>
          </c:val>
          <c:smooth val="0"/>
        </c:ser>
        <c:ser>
          <c:idx val="3"/>
          <c:order val="3"/>
          <c:tx>
            <c:strRef>
              <c:f>Sheet1!$A$4</c:f>
              <c:strCache>
                <c:ptCount val="1"/>
                <c:pt idx="0">
                  <c:v>High Oil and Gas Resource</c:v>
                </c:pt>
              </c:strCache>
            </c:strRef>
          </c:tx>
          <c:spPr>
            <a:ln w="22225">
              <a:solidFill>
                <a:srgbClr val="A33340"/>
              </a:solidFill>
            </a:ln>
          </c:spPr>
          <c:marker>
            <c:symbol val="none"/>
          </c:marker>
          <c:cat>
            <c:strRef>
              <c:f>Sheet1!$B$1:$AK$1</c:f>
              <c:strCache>
                <c:ptCount val="3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strCache>
            </c:strRef>
          </c:cat>
          <c:val>
            <c:numRef>
              <c:f>Sheet1!$B$4:$AK$4</c:f>
              <c:numCache>
                <c:formatCode>General</c:formatCode>
                <c:ptCount val="36"/>
                <c:pt idx="9">
                  <c:v>4.1504060000000003</c:v>
                </c:pt>
                <c:pt idx="10">
                  <c:v>3.138449</c:v>
                </c:pt>
                <c:pt idx="11">
                  <c:v>3.24505</c:v>
                </c:pt>
                <c:pt idx="12">
                  <c:v>3.430186</c:v>
                </c:pt>
                <c:pt idx="13">
                  <c:v>3.2376079999999998</c:v>
                </c:pt>
                <c:pt idx="14">
                  <c:v>3.1572070000000001</c:v>
                </c:pt>
                <c:pt idx="15">
                  <c:v>3.1229719999999999</c:v>
                </c:pt>
                <c:pt idx="16">
                  <c:v>3.243125</c:v>
                </c:pt>
                <c:pt idx="17">
                  <c:v>3.2558859999999998</c:v>
                </c:pt>
                <c:pt idx="18">
                  <c:v>3.330244</c:v>
                </c:pt>
                <c:pt idx="19">
                  <c:v>3.3457509999999999</c:v>
                </c:pt>
                <c:pt idx="20">
                  <c:v>3.407572</c:v>
                </c:pt>
                <c:pt idx="21">
                  <c:v>3.4594640000000001</c:v>
                </c:pt>
                <c:pt idx="22">
                  <c:v>3.5546890000000002</c:v>
                </c:pt>
                <c:pt idx="23">
                  <c:v>3.6760199999999998</c:v>
                </c:pt>
                <c:pt idx="24">
                  <c:v>3.6594639999999998</c:v>
                </c:pt>
                <c:pt idx="25">
                  <c:v>3.6701959999999998</c:v>
                </c:pt>
                <c:pt idx="26">
                  <c:v>3.733412</c:v>
                </c:pt>
                <c:pt idx="27">
                  <c:v>3.8401429999999999</c:v>
                </c:pt>
                <c:pt idx="28">
                  <c:v>3.9425750000000002</c:v>
                </c:pt>
                <c:pt idx="29">
                  <c:v>4.0617789999999996</c:v>
                </c:pt>
                <c:pt idx="30">
                  <c:v>4.1567090000000002</c:v>
                </c:pt>
                <c:pt idx="31">
                  <c:v>4.2140810000000002</c:v>
                </c:pt>
                <c:pt idx="32">
                  <c:v>4.3168540000000002</c:v>
                </c:pt>
                <c:pt idx="33">
                  <c:v>4.3063710000000004</c:v>
                </c:pt>
                <c:pt idx="34">
                  <c:v>4.3518109999999997</c:v>
                </c:pt>
                <c:pt idx="35">
                  <c:v>4.3844880000000002</c:v>
                </c:pt>
              </c:numCache>
            </c:numRef>
          </c:val>
          <c:smooth val="0"/>
        </c:ser>
        <c:ser>
          <c:idx val="4"/>
          <c:order val="4"/>
          <c:tx>
            <c:strRef>
              <c:f>Sheet1!$A$5</c:f>
              <c:strCache>
                <c:ptCount val="1"/>
                <c:pt idx="0">
                  <c:v>Reference</c:v>
                </c:pt>
              </c:strCache>
            </c:strRef>
          </c:tx>
          <c:spPr>
            <a:ln w="22225">
              <a:solidFill>
                <a:srgbClr val="000000"/>
              </a:solidFill>
            </a:ln>
          </c:spPr>
          <c:marker>
            <c:symbol val="none"/>
          </c:marker>
          <c:cat>
            <c:strRef>
              <c:f>Sheet1!$B$1:$AK$1</c:f>
              <c:strCache>
                <c:ptCount val="3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strCache>
            </c:strRef>
          </c:cat>
          <c:val>
            <c:numRef>
              <c:f>Sheet1!$B$5:$AK$5</c:f>
              <c:numCache>
                <c:formatCode>General</c:formatCode>
                <c:ptCount val="36"/>
                <c:pt idx="0">
                  <c:v>10.083861000000001</c:v>
                </c:pt>
                <c:pt idx="1">
                  <c:v>7.5766660000000003</c:v>
                </c:pt>
                <c:pt idx="2">
                  <c:v>7.6430689999999997</c:v>
                </c:pt>
                <c:pt idx="3">
                  <c:v>9.5316580000000002</c:v>
                </c:pt>
                <c:pt idx="4">
                  <c:v>4.2055369999999996</c:v>
                </c:pt>
                <c:pt idx="5">
                  <c:v>4.6079990000000004</c:v>
                </c:pt>
                <c:pt idx="6">
                  <c:v>4.132555</c:v>
                </c:pt>
                <c:pt idx="7">
                  <c:v>2.79094</c:v>
                </c:pt>
                <c:pt idx="8">
                  <c:v>3.73</c:v>
                </c:pt>
                <c:pt idx="9">
                  <c:v>4.3684250000000002</c:v>
                </c:pt>
                <c:pt idx="10">
                  <c:v>3.6930719999999999</c:v>
                </c:pt>
                <c:pt idx="11">
                  <c:v>3.6981470000000001</c:v>
                </c:pt>
                <c:pt idx="12">
                  <c:v>3.8043559999999998</c:v>
                </c:pt>
                <c:pt idx="13">
                  <c:v>4.211246</c:v>
                </c:pt>
                <c:pt idx="14">
                  <c:v>4.551641</c:v>
                </c:pt>
                <c:pt idx="15">
                  <c:v>4.8806750000000001</c:v>
                </c:pt>
                <c:pt idx="16">
                  <c:v>5.0184519999999999</c:v>
                </c:pt>
                <c:pt idx="17">
                  <c:v>5.0896080000000001</c:v>
                </c:pt>
                <c:pt idx="18">
                  <c:v>5.2471930000000002</c:v>
                </c:pt>
                <c:pt idx="19">
                  <c:v>5.3485769999999997</c:v>
                </c:pt>
                <c:pt idx="20">
                  <c:v>5.4570069999999999</c:v>
                </c:pt>
                <c:pt idx="21">
                  <c:v>5.6663100000000002</c:v>
                </c:pt>
                <c:pt idx="22">
                  <c:v>5.6650489999999998</c:v>
                </c:pt>
                <c:pt idx="23">
                  <c:v>5.6677179999999998</c:v>
                </c:pt>
                <c:pt idx="24">
                  <c:v>5.7105360000000003</c:v>
                </c:pt>
                <c:pt idx="25">
                  <c:v>5.6898799999999996</c:v>
                </c:pt>
                <c:pt idx="26">
                  <c:v>5.9125300000000003</c:v>
                </c:pt>
                <c:pt idx="27">
                  <c:v>6.0935389999999998</c:v>
                </c:pt>
                <c:pt idx="28">
                  <c:v>6.271903</c:v>
                </c:pt>
                <c:pt idx="29">
                  <c:v>6.4518789999999999</c:v>
                </c:pt>
                <c:pt idx="30">
                  <c:v>6.5998010000000003</c:v>
                </c:pt>
                <c:pt idx="31">
                  <c:v>6.7564070000000003</c:v>
                </c:pt>
                <c:pt idx="32">
                  <c:v>6.8411419999999996</c:v>
                </c:pt>
                <c:pt idx="33">
                  <c:v>7.0190950000000001</c:v>
                </c:pt>
                <c:pt idx="34">
                  <c:v>7.3771659999999999</c:v>
                </c:pt>
                <c:pt idx="35">
                  <c:v>7.8508800000000001</c:v>
                </c:pt>
              </c:numCache>
            </c:numRef>
          </c:val>
          <c:smooth val="0"/>
        </c:ser>
        <c:dLbls>
          <c:showLegendKey val="0"/>
          <c:showVal val="0"/>
          <c:showCatName val="0"/>
          <c:showSerName val="0"/>
          <c:showPercent val="0"/>
          <c:showBubbleSize val="0"/>
        </c:dLbls>
        <c:marker val="1"/>
        <c:smooth val="0"/>
        <c:axId val="139292160"/>
        <c:axId val="139418368"/>
      </c:lineChart>
      <c:catAx>
        <c:axId val="139292160"/>
        <c:scaling>
          <c:orientation val="minMax"/>
        </c:scaling>
        <c:delete val="0"/>
        <c:axPos val="b"/>
        <c:majorTickMark val="out"/>
        <c:minorTickMark val="none"/>
        <c:tickLblPos val="nextTo"/>
        <c:spPr>
          <a:ln w="12700">
            <a:solidFill>
              <a:schemeClr val="tx1"/>
            </a:solidFill>
          </a:ln>
        </c:spPr>
        <c:crossAx val="139418368"/>
        <c:crosses val="autoZero"/>
        <c:auto val="1"/>
        <c:lblAlgn val="ctr"/>
        <c:lblOffset val="100"/>
        <c:tickLblSkip val="5"/>
        <c:tickMarkSkip val="5"/>
        <c:noMultiLvlLbl val="0"/>
      </c:catAx>
      <c:valAx>
        <c:axId val="139418368"/>
        <c:scaling>
          <c:orientation val="minMax"/>
          <c:max val="12"/>
          <c:min val="0"/>
        </c:scaling>
        <c:delete val="0"/>
        <c:axPos val="l"/>
        <c:majorGridlines>
          <c:spPr>
            <a:ln>
              <a:solidFill>
                <a:srgbClr val="FFFFFF">
                  <a:lumMod val="65000"/>
                </a:srgbClr>
              </a:solidFill>
            </a:ln>
          </c:spPr>
        </c:majorGridlines>
        <c:numFmt formatCode="General" sourceLinked="0"/>
        <c:majorTickMark val="out"/>
        <c:minorTickMark val="none"/>
        <c:tickLblPos val="nextTo"/>
        <c:spPr>
          <a:ln>
            <a:noFill/>
          </a:ln>
        </c:spPr>
        <c:crossAx val="139292160"/>
        <c:crosses val="autoZero"/>
        <c:crossBetween val="midCat"/>
        <c:majorUnit val="3"/>
      </c:valAx>
    </c:plotArea>
    <c:plotVisOnly val="1"/>
    <c:dispBlanksAs val="gap"/>
    <c:showDLblsOverMax val="0"/>
  </c:chart>
  <c:txPr>
    <a:bodyPr/>
    <a:lstStyle/>
    <a:p>
      <a:pPr>
        <a:defRPr sz="14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Sheet1!$A$2</c:f>
              <c:strCache>
                <c:ptCount val="1"/>
                <c:pt idx="0">
                  <c:v>Net Imports</c:v>
                </c:pt>
              </c:strCache>
            </c:strRef>
          </c:tx>
          <c:spPr>
            <a:ln w="22225">
              <a:solidFill>
                <a:srgbClr val="A33340"/>
              </a:solidFill>
            </a:ln>
          </c:spPr>
          <c:marker>
            <c:symbol val="none"/>
          </c:marker>
          <c:cat>
            <c:strRef>
              <c:f>Sheet1!$B$1:$AZ$1</c:f>
              <c:strCache>
                <c:ptCount val="5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strCache>
            </c:strRef>
          </c:cat>
          <c:val>
            <c:numRef>
              <c:f>Sheet1!$B$2:$AZ$2</c:f>
              <c:numCache>
                <c:formatCode>0.00</c:formatCode>
                <c:ptCount val="51"/>
                <c:pt idx="0">
                  <c:v>1.446693</c:v>
                </c:pt>
                <c:pt idx="1">
                  <c:v>1.6440669999999999</c:v>
                </c:pt>
                <c:pt idx="2">
                  <c:v>1.9212210000000001</c:v>
                </c:pt>
                <c:pt idx="3">
                  <c:v>2.2099310000000001</c:v>
                </c:pt>
                <c:pt idx="4">
                  <c:v>2.4621010000000001</c:v>
                </c:pt>
                <c:pt idx="5">
                  <c:v>2.6875330000000002</c:v>
                </c:pt>
                <c:pt idx="6">
                  <c:v>2.785561</c:v>
                </c:pt>
                <c:pt idx="7">
                  <c:v>2.8371659999999999</c:v>
                </c:pt>
                <c:pt idx="8">
                  <c:v>2.9930430000000001</c:v>
                </c:pt>
                <c:pt idx="9">
                  <c:v>3.4220899999999999</c:v>
                </c:pt>
                <c:pt idx="10">
                  <c:v>3.537884</c:v>
                </c:pt>
                <c:pt idx="11">
                  <c:v>3.6036630000000001</c:v>
                </c:pt>
                <c:pt idx="12">
                  <c:v>3.4992269999999999</c:v>
                </c:pt>
                <c:pt idx="13">
                  <c:v>3.2638280000000002</c:v>
                </c:pt>
                <c:pt idx="14">
                  <c:v>3.4043809999999999</c:v>
                </c:pt>
                <c:pt idx="15">
                  <c:v>3.612403</c:v>
                </c:pt>
                <c:pt idx="16">
                  <c:v>3.4622899999999999</c:v>
                </c:pt>
                <c:pt idx="17">
                  <c:v>3.785129</c:v>
                </c:pt>
                <c:pt idx="18">
                  <c:v>3.0208360000000001</c:v>
                </c:pt>
                <c:pt idx="19">
                  <c:v>2.6789689999999999</c:v>
                </c:pt>
                <c:pt idx="20">
                  <c:v>2.6039669999999999</c:v>
                </c:pt>
                <c:pt idx="21">
                  <c:v>1.961632</c:v>
                </c:pt>
                <c:pt idx="22" formatCode="General">
                  <c:v>1.5189600000000001</c:v>
                </c:pt>
                <c:pt idx="23" formatCode="General">
                  <c:v>1.2932870000000001</c:v>
                </c:pt>
                <c:pt idx="24" formatCode="General">
                  <c:v>1.1371960000000001</c:v>
                </c:pt>
                <c:pt idx="25" formatCode="General">
                  <c:v>0.79763200000000001</c:v>
                </c:pt>
                <c:pt idx="26" formatCode="General">
                  <c:v>0.35147800000000001</c:v>
                </c:pt>
                <c:pt idx="27" formatCode="General">
                  <c:v>-0.46254299999999998</c:v>
                </c:pt>
                <c:pt idx="28" formatCode="General">
                  <c:v>-1.1215059999999999</c:v>
                </c:pt>
                <c:pt idx="29" formatCode="General">
                  <c:v>-1.8111710000000001</c:v>
                </c:pt>
                <c:pt idx="30" formatCode="General">
                  <c:v>-2.5510440000000001</c:v>
                </c:pt>
                <c:pt idx="31" formatCode="General">
                  <c:v>-2.9489860000000001</c:v>
                </c:pt>
                <c:pt idx="32" formatCode="General">
                  <c:v>-3.2046420000000002</c:v>
                </c:pt>
                <c:pt idx="33" formatCode="General">
                  <c:v>-3.3199839999999998</c:v>
                </c:pt>
                <c:pt idx="34" formatCode="General">
                  <c:v>-3.3967679999999998</c:v>
                </c:pt>
                <c:pt idx="35" formatCode="General">
                  <c:v>-3.498218</c:v>
                </c:pt>
                <c:pt idx="36" formatCode="General">
                  <c:v>-3.5817749999999999</c:v>
                </c:pt>
                <c:pt idx="37" formatCode="General">
                  <c:v>-3.8930530000000001</c:v>
                </c:pt>
                <c:pt idx="38" formatCode="General">
                  <c:v>-4.1952780000000001</c:v>
                </c:pt>
                <c:pt idx="39" formatCode="General">
                  <c:v>-4.4976510000000003</c:v>
                </c:pt>
                <c:pt idx="40" formatCode="General">
                  <c:v>-4.8059060000000002</c:v>
                </c:pt>
                <c:pt idx="41" formatCode="General">
                  <c:v>-4.885472</c:v>
                </c:pt>
                <c:pt idx="42" formatCode="General">
                  <c:v>-4.9818239999999996</c:v>
                </c:pt>
                <c:pt idx="43" formatCode="General">
                  <c:v>-5.061458</c:v>
                </c:pt>
                <c:pt idx="44" formatCode="General">
                  <c:v>-5.1190889999999998</c:v>
                </c:pt>
                <c:pt idx="45" formatCode="General">
                  <c:v>-5.1905780000000004</c:v>
                </c:pt>
                <c:pt idx="46" formatCode="General">
                  <c:v>-5.2853940000000001</c:v>
                </c:pt>
                <c:pt idx="47" formatCode="General">
                  <c:v>-5.3756919999999999</c:v>
                </c:pt>
                <c:pt idx="48" formatCode="General">
                  <c:v>-5.4782859999999998</c:v>
                </c:pt>
                <c:pt idx="49" formatCode="General">
                  <c:v>-5.5864529999999997</c:v>
                </c:pt>
                <c:pt idx="50" formatCode="General">
                  <c:v>-5.6189150000000003</c:v>
                </c:pt>
              </c:numCache>
            </c:numRef>
          </c:val>
          <c:smooth val="0"/>
        </c:ser>
        <c:ser>
          <c:idx val="2"/>
          <c:order val="1"/>
          <c:tx>
            <c:strRef>
              <c:f>Sheet1!$A$3</c:f>
              <c:strCache>
                <c:ptCount val="1"/>
                <c:pt idx="0">
                  <c:v>Production</c:v>
                </c:pt>
              </c:strCache>
            </c:strRef>
          </c:tx>
          <c:spPr>
            <a:ln w="22225">
              <a:solidFill>
                <a:srgbClr val="5D9732"/>
              </a:solidFill>
            </a:ln>
          </c:spPr>
          <c:marker>
            <c:symbol val="none"/>
          </c:marker>
          <c:cat>
            <c:strRef>
              <c:f>Sheet1!$B$1:$AZ$1</c:f>
              <c:strCache>
                <c:ptCount val="5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strCache>
            </c:strRef>
          </c:cat>
          <c:val>
            <c:numRef>
              <c:f>Sheet1!$B$3:$AZ$3</c:f>
              <c:numCache>
                <c:formatCode>0.00</c:formatCode>
                <c:ptCount val="51"/>
                <c:pt idx="0">
                  <c:v>17.809673</c:v>
                </c:pt>
                <c:pt idx="1">
                  <c:v>17.697824000000001</c:v>
                </c:pt>
                <c:pt idx="2">
                  <c:v>17.839918000000001</c:v>
                </c:pt>
                <c:pt idx="3">
                  <c:v>18.095472000000001</c:v>
                </c:pt>
                <c:pt idx="4">
                  <c:v>18.821043</c:v>
                </c:pt>
                <c:pt idx="5">
                  <c:v>18.598661</c:v>
                </c:pt>
                <c:pt idx="6">
                  <c:v>18.854057000000001</c:v>
                </c:pt>
                <c:pt idx="7">
                  <c:v>18.902359000000001</c:v>
                </c:pt>
                <c:pt idx="8">
                  <c:v>19.023567</c:v>
                </c:pt>
                <c:pt idx="9">
                  <c:v>18.832262</c:v>
                </c:pt>
                <c:pt idx="10">
                  <c:v>19.181978000000001</c:v>
                </c:pt>
                <c:pt idx="11">
                  <c:v>19.616322</c:v>
                </c:pt>
                <c:pt idx="12">
                  <c:v>18.927803000000001</c:v>
                </c:pt>
                <c:pt idx="13">
                  <c:v>19.098557</c:v>
                </c:pt>
                <c:pt idx="14">
                  <c:v>18.590903999999998</c:v>
                </c:pt>
                <c:pt idx="15">
                  <c:v>18.050605999999998</c:v>
                </c:pt>
                <c:pt idx="16">
                  <c:v>18.503617999999999</c:v>
                </c:pt>
                <c:pt idx="17">
                  <c:v>19.266033</c:v>
                </c:pt>
                <c:pt idx="18">
                  <c:v>20.158587000000001</c:v>
                </c:pt>
                <c:pt idx="19">
                  <c:v>20.623867000000001</c:v>
                </c:pt>
                <c:pt idx="20">
                  <c:v>21.315514</c:v>
                </c:pt>
                <c:pt idx="21">
                  <c:v>22.548309</c:v>
                </c:pt>
                <c:pt idx="22">
                  <c:v>24.118984999999999</c:v>
                </c:pt>
                <c:pt idx="23">
                  <c:v>24.455805999999999</c:v>
                </c:pt>
                <c:pt idx="24">
                  <c:v>25.630963999999999</c:v>
                </c:pt>
                <c:pt idx="25">
                  <c:v>26.495837000000002</c:v>
                </c:pt>
                <c:pt idx="26">
                  <c:v>27.357050999999998</c:v>
                </c:pt>
                <c:pt idx="27">
                  <c:v>27.242450999999999</c:v>
                </c:pt>
                <c:pt idx="28">
                  <c:v>27.739338</c:v>
                </c:pt>
                <c:pt idx="29">
                  <c:v>28.336903</c:v>
                </c:pt>
                <c:pt idx="30">
                  <c:v>28.884471999999999</c:v>
                </c:pt>
                <c:pt idx="31">
                  <c:v>29.231742999999998</c:v>
                </c:pt>
                <c:pt idx="32">
                  <c:v>29.594548</c:v>
                </c:pt>
                <c:pt idx="33">
                  <c:v>29.915392000000001</c:v>
                </c:pt>
                <c:pt idx="34">
                  <c:v>30.235109999999999</c:v>
                </c:pt>
                <c:pt idx="35">
                  <c:v>30.571525999999999</c:v>
                </c:pt>
                <c:pt idx="36">
                  <c:v>30.848195999999998</c:v>
                </c:pt>
                <c:pt idx="37">
                  <c:v>31.436433999999998</c:v>
                </c:pt>
                <c:pt idx="38">
                  <c:v>31.999383999999999</c:v>
                </c:pt>
                <c:pt idx="39">
                  <c:v>32.558728000000002</c:v>
                </c:pt>
                <c:pt idx="40">
                  <c:v>33.077660000000002</c:v>
                </c:pt>
                <c:pt idx="41">
                  <c:v>33.257534</c:v>
                </c:pt>
                <c:pt idx="42">
                  <c:v>33.467739000000002</c:v>
                </c:pt>
                <c:pt idx="43">
                  <c:v>33.692478000000001</c:v>
                </c:pt>
                <c:pt idx="44">
                  <c:v>33.905270000000002</c:v>
                </c:pt>
                <c:pt idx="45">
                  <c:v>34.202244</c:v>
                </c:pt>
                <c:pt idx="46">
                  <c:v>34.524609000000005</c:v>
                </c:pt>
                <c:pt idx="47">
                  <c:v>34.817208000000001</c:v>
                </c:pt>
                <c:pt idx="48">
                  <c:v>35.099453000000004</c:v>
                </c:pt>
                <c:pt idx="49">
                  <c:v>35.338588999999999</c:v>
                </c:pt>
                <c:pt idx="50">
                  <c:v>35.514412</c:v>
                </c:pt>
              </c:numCache>
            </c:numRef>
          </c:val>
          <c:smooth val="0"/>
        </c:ser>
        <c:ser>
          <c:idx val="4"/>
          <c:order val="2"/>
          <c:tx>
            <c:strRef>
              <c:f>Sheet1!$A$4</c:f>
              <c:strCache>
                <c:ptCount val="1"/>
                <c:pt idx="0">
                  <c:v>Consumption</c:v>
                </c:pt>
              </c:strCache>
            </c:strRef>
          </c:tx>
          <c:spPr>
            <a:ln w="22225">
              <a:solidFill>
                <a:srgbClr val="000000"/>
              </a:solidFill>
            </a:ln>
          </c:spPr>
          <c:marker>
            <c:symbol val="none"/>
          </c:marker>
          <c:cat>
            <c:strRef>
              <c:f>Sheet1!$B$1:$AZ$1</c:f>
              <c:strCache>
                <c:ptCount val="5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strCache>
            </c:strRef>
          </c:cat>
          <c:val>
            <c:numRef>
              <c:f>Sheet1!$B$4:$AZ$4</c:f>
              <c:numCache>
                <c:formatCode>0.00</c:formatCode>
                <c:ptCount val="51"/>
                <c:pt idx="0">
                  <c:v>19.929649000000001</c:v>
                </c:pt>
                <c:pt idx="1">
                  <c:v>19.560865</c:v>
                </c:pt>
                <c:pt idx="2">
                  <c:v>20.234988999999999</c:v>
                </c:pt>
                <c:pt idx="3">
                  <c:v>20.804684000000002</c:v>
                </c:pt>
                <c:pt idx="4">
                  <c:v>21.269178</c:v>
                </c:pt>
                <c:pt idx="5">
                  <c:v>22.254674999999999</c:v>
                </c:pt>
                <c:pt idx="6">
                  <c:v>22.674876999999999</c:v>
                </c:pt>
                <c:pt idx="7">
                  <c:v>22.879097000000002</c:v>
                </c:pt>
                <c:pt idx="8">
                  <c:v>22.322735000000002</c:v>
                </c:pt>
                <c:pt idx="9">
                  <c:v>22.428318000000001</c:v>
                </c:pt>
                <c:pt idx="10">
                  <c:v>23.307504999999999</c:v>
                </c:pt>
                <c:pt idx="11">
                  <c:v>22.21443</c:v>
                </c:pt>
                <c:pt idx="12">
                  <c:v>23.023620999999999</c:v>
                </c:pt>
                <c:pt idx="13">
                  <c:v>22.033425999999999</c:v>
                </c:pt>
                <c:pt idx="14">
                  <c:v>21.9863</c:v>
                </c:pt>
                <c:pt idx="15">
                  <c:v>21.61627</c:v>
                </c:pt>
                <c:pt idx="16">
                  <c:v>21.366050999999999</c:v>
                </c:pt>
                <c:pt idx="17">
                  <c:v>22.782391000000001</c:v>
                </c:pt>
                <c:pt idx="18">
                  <c:v>22.954612999999998</c:v>
                </c:pt>
                <c:pt idx="19">
                  <c:v>22.887143999999999</c:v>
                </c:pt>
                <c:pt idx="20">
                  <c:v>24.063492</c:v>
                </c:pt>
                <c:pt idx="21">
                  <c:v>24.379663000000001</c:v>
                </c:pt>
                <c:pt idx="22" formatCode="General">
                  <c:v>25.527705999999998</c:v>
                </c:pt>
                <c:pt idx="23" formatCode="General">
                  <c:v>26.155498999999999</c:v>
                </c:pt>
                <c:pt idx="24" formatCode="General">
                  <c:v>27.121373999999999</c:v>
                </c:pt>
                <c:pt idx="25" formatCode="General">
                  <c:v>26.555209999999999</c:v>
                </c:pt>
                <c:pt idx="26" formatCode="General">
                  <c:v>27.044561000000002</c:v>
                </c:pt>
                <c:pt idx="27" formatCode="General">
                  <c:v>26.391003000000001</c:v>
                </c:pt>
                <c:pt idx="28" formatCode="General">
                  <c:v>26.425915</c:v>
                </c:pt>
                <c:pt idx="29" formatCode="General">
                  <c:v>26.333863999999998</c:v>
                </c:pt>
                <c:pt idx="30" formatCode="General">
                  <c:v>26.141617</c:v>
                </c:pt>
                <c:pt idx="31" formatCode="General">
                  <c:v>26.090990000000001</c:v>
                </c:pt>
                <c:pt idx="32" formatCode="General">
                  <c:v>26.198232999999998</c:v>
                </c:pt>
                <c:pt idx="33" formatCode="General">
                  <c:v>26.403594999999999</c:v>
                </c:pt>
                <c:pt idx="34" formatCode="General">
                  <c:v>26.646452</c:v>
                </c:pt>
                <c:pt idx="35" formatCode="General">
                  <c:v>26.881426000000001</c:v>
                </c:pt>
                <c:pt idx="36" formatCode="General">
                  <c:v>27.074508999999999</c:v>
                </c:pt>
                <c:pt idx="37" formatCode="General">
                  <c:v>27.351393000000002</c:v>
                </c:pt>
                <c:pt idx="38" formatCode="General">
                  <c:v>27.611929</c:v>
                </c:pt>
                <c:pt idx="39" formatCode="General">
                  <c:v>27.868914</c:v>
                </c:pt>
                <c:pt idx="40" formatCode="General">
                  <c:v>28.079543999999999</c:v>
                </c:pt>
                <c:pt idx="41" formatCode="General">
                  <c:v>28.179801999999999</c:v>
                </c:pt>
                <c:pt idx="42" formatCode="General">
                  <c:v>28.293576999999999</c:v>
                </c:pt>
                <c:pt idx="43" formatCode="General">
                  <c:v>28.438428999999999</c:v>
                </c:pt>
                <c:pt idx="44" formatCode="General">
                  <c:v>28.593702</c:v>
                </c:pt>
                <c:pt idx="45" formatCode="General">
                  <c:v>28.819137999999999</c:v>
                </c:pt>
                <c:pt idx="46" formatCode="General">
                  <c:v>29.046614000000002</c:v>
                </c:pt>
                <c:pt idx="47" formatCode="General">
                  <c:v>29.248757999999999</c:v>
                </c:pt>
                <c:pt idx="48" formatCode="General">
                  <c:v>29.428318000000001</c:v>
                </c:pt>
                <c:pt idx="49" formatCode="General">
                  <c:v>29.559172</c:v>
                </c:pt>
                <c:pt idx="50" formatCode="General">
                  <c:v>29.702514999999998</c:v>
                </c:pt>
              </c:numCache>
            </c:numRef>
          </c:val>
          <c:smooth val="0"/>
        </c:ser>
        <c:dLbls>
          <c:showLegendKey val="0"/>
          <c:showVal val="0"/>
          <c:showCatName val="0"/>
          <c:showSerName val="0"/>
          <c:showPercent val="0"/>
          <c:showBubbleSize val="0"/>
        </c:dLbls>
        <c:marker val="1"/>
        <c:smooth val="0"/>
        <c:axId val="139329024"/>
        <c:axId val="139417792"/>
      </c:lineChart>
      <c:catAx>
        <c:axId val="139329024"/>
        <c:scaling>
          <c:orientation val="minMax"/>
        </c:scaling>
        <c:delete val="0"/>
        <c:axPos val="b"/>
        <c:majorTickMark val="out"/>
        <c:minorTickMark val="none"/>
        <c:tickLblPos val="low"/>
        <c:spPr>
          <a:ln w="12700">
            <a:solidFill>
              <a:srgbClr val="000000"/>
            </a:solidFill>
          </a:ln>
        </c:spPr>
        <c:crossAx val="139417792"/>
        <c:crosses val="autoZero"/>
        <c:auto val="1"/>
        <c:lblAlgn val="ctr"/>
        <c:lblOffset val="100"/>
        <c:tickLblSkip val="5"/>
        <c:tickMarkSkip val="5"/>
        <c:noMultiLvlLbl val="0"/>
      </c:catAx>
      <c:valAx>
        <c:axId val="139417792"/>
        <c:scaling>
          <c:orientation val="minMax"/>
          <c:min val="-10"/>
        </c:scaling>
        <c:delete val="0"/>
        <c:axPos val="l"/>
        <c:majorGridlines>
          <c:spPr>
            <a:ln>
              <a:solidFill>
                <a:schemeClr val="bg1">
                  <a:lumMod val="65000"/>
                </a:schemeClr>
              </a:solidFill>
            </a:ln>
          </c:spPr>
        </c:majorGridlines>
        <c:numFmt formatCode="0" sourceLinked="0"/>
        <c:majorTickMark val="out"/>
        <c:minorTickMark val="none"/>
        <c:tickLblPos val="nextTo"/>
        <c:spPr>
          <a:ln>
            <a:noFill/>
          </a:ln>
        </c:spPr>
        <c:crossAx val="139329024"/>
        <c:crosses val="autoZero"/>
        <c:crossBetween val="midCat"/>
        <c:minorUnit val="10"/>
      </c:valAx>
    </c:plotArea>
    <c:plotVisOnly val="1"/>
    <c:dispBlanksAs val="gap"/>
    <c:showDLblsOverMax val="0"/>
  </c:chart>
  <c:txPr>
    <a:bodyPr/>
    <a:lstStyle/>
    <a:p>
      <a:pPr>
        <a:defRPr sz="14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9248826291079785E-2"/>
          <c:y val="6.5989847715736072E-2"/>
          <c:w val="0.88262910798122052"/>
          <c:h val="0.80456852791878153"/>
        </c:manualLayout>
      </c:layout>
      <c:areaChart>
        <c:grouping val="stacked"/>
        <c:varyColors val="0"/>
        <c:ser>
          <c:idx val="0"/>
          <c:order val="0"/>
          <c:tx>
            <c:strRef>
              <c:f>Sheet1!$A$2</c:f>
              <c:strCache>
                <c:ptCount val="1"/>
                <c:pt idx="0">
                  <c:v>Alaska</c:v>
                </c:pt>
              </c:strCache>
            </c:strRef>
          </c:tx>
          <c:spPr>
            <a:solidFill>
              <a:srgbClr val="0096D7"/>
            </a:solidFill>
            <a:ln>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Sheet1!$B$2:$AZ$2</c:f>
              <c:numCache>
                <c:formatCode>General</c:formatCode>
                <c:ptCount val="51"/>
                <c:pt idx="0">
                  <c:v>0.38143100000000002</c:v>
                </c:pt>
                <c:pt idx="1">
                  <c:v>0.40938200000000002</c:v>
                </c:pt>
                <c:pt idx="2">
                  <c:v>0.41159299999999999</c:v>
                </c:pt>
                <c:pt idx="3">
                  <c:v>0.39809299999999997</c:v>
                </c:pt>
                <c:pt idx="4">
                  <c:v>0.52445699999999995</c:v>
                </c:pt>
                <c:pt idx="5">
                  <c:v>0.434498</c:v>
                </c:pt>
                <c:pt idx="6">
                  <c:v>0.44237500000000002</c:v>
                </c:pt>
                <c:pt idx="7">
                  <c:v>0.42677599999999999</c:v>
                </c:pt>
                <c:pt idx="8">
                  <c:v>0.42652800000000002</c:v>
                </c:pt>
                <c:pt idx="9">
                  <c:v>0.42455500000000002</c:v>
                </c:pt>
                <c:pt idx="10">
                  <c:v>0.41967100000000002</c:v>
                </c:pt>
                <c:pt idx="11">
                  <c:v>0.43529099999999998</c:v>
                </c:pt>
                <c:pt idx="12">
                  <c:v>0.428595</c:v>
                </c:pt>
                <c:pt idx="13">
                  <c:v>0.45644099999999999</c:v>
                </c:pt>
                <c:pt idx="14">
                  <c:v>0.438855</c:v>
                </c:pt>
                <c:pt idx="15">
                  <c:v>0.45932600000000001</c:v>
                </c:pt>
                <c:pt idx="16">
                  <c:v>0.42008600000000001</c:v>
                </c:pt>
                <c:pt idx="17">
                  <c:v>0.40715299999999999</c:v>
                </c:pt>
                <c:pt idx="18">
                  <c:v>0.37410500000000002</c:v>
                </c:pt>
                <c:pt idx="19">
                  <c:v>0.37415199999999998</c:v>
                </c:pt>
                <c:pt idx="20">
                  <c:v>0.35339100000000001</c:v>
                </c:pt>
                <c:pt idx="21">
                  <c:v>0.334671</c:v>
                </c:pt>
                <c:pt idx="22">
                  <c:v>0.329789</c:v>
                </c:pt>
                <c:pt idx="23">
                  <c:v>0.31532199999999999</c:v>
                </c:pt>
                <c:pt idx="24">
                  <c:v>0.31545299999999998</c:v>
                </c:pt>
                <c:pt idx="25">
                  <c:v>0.29822799999999999</c:v>
                </c:pt>
                <c:pt idx="26">
                  <c:v>0.292632</c:v>
                </c:pt>
                <c:pt idx="27">
                  <c:v>0.28697099999999998</c:v>
                </c:pt>
                <c:pt idx="28">
                  <c:v>0.28184500000000001</c:v>
                </c:pt>
                <c:pt idx="29">
                  <c:v>0.27677499999999999</c:v>
                </c:pt>
                <c:pt idx="30">
                  <c:v>0.27161600000000002</c:v>
                </c:pt>
                <c:pt idx="31">
                  <c:v>0.266538</c:v>
                </c:pt>
                <c:pt idx="32">
                  <c:v>0.26153900000000002</c:v>
                </c:pt>
                <c:pt idx="33">
                  <c:v>0.25662200000000002</c:v>
                </c:pt>
                <c:pt idx="34">
                  <c:v>0.25183</c:v>
                </c:pt>
                <c:pt idx="35">
                  <c:v>0.24707799999999999</c:v>
                </c:pt>
                <c:pt idx="36">
                  <c:v>0.24235100000000001</c:v>
                </c:pt>
                <c:pt idx="37">
                  <c:v>0.47553499999999999</c:v>
                </c:pt>
                <c:pt idx="38">
                  <c:v>0.70881099999999997</c:v>
                </c:pt>
                <c:pt idx="39">
                  <c:v>0.94217499999999998</c:v>
                </c:pt>
                <c:pt idx="40">
                  <c:v>1.175578</c:v>
                </c:pt>
                <c:pt idx="41">
                  <c:v>1.1712419999999999</c:v>
                </c:pt>
                <c:pt idx="42">
                  <c:v>1.1670499999999999</c:v>
                </c:pt>
                <c:pt idx="43">
                  <c:v>1.1630510000000001</c:v>
                </c:pt>
                <c:pt idx="44">
                  <c:v>1.159184</c:v>
                </c:pt>
                <c:pt idx="45">
                  <c:v>1.155491</c:v>
                </c:pt>
                <c:pt idx="46">
                  <c:v>1.151977</c:v>
                </c:pt>
                <c:pt idx="47">
                  <c:v>1.1494409999999999</c:v>
                </c:pt>
                <c:pt idx="48">
                  <c:v>1.148115</c:v>
                </c:pt>
                <c:pt idx="49">
                  <c:v>1.1476390000000001</c:v>
                </c:pt>
                <c:pt idx="50">
                  <c:v>1.147162</c:v>
                </c:pt>
              </c:numCache>
            </c:numRef>
          </c:val>
        </c:ser>
        <c:ser>
          <c:idx val="2"/>
          <c:order val="1"/>
          <c:tx>
            <c:strRef>
              <c:f>Sheet1!$A$3</c:f>
              <c:strCache>
                <c:ptCount val="1"/>
                <c:pt idx="0">
                  <c:v>Lower 48 Offshore</c:v>
                </c:pt>
              </c:strCache>
            </c:strRef>
          </c:tx>
          <c:spPr>
            <a:solidFill>
              <a:srgbClr val="5D9732"/>
            </a:solidFill>
            <a:ln>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Sheet1!$B$3:$AZ$3</c:f>
              <c:numCache>
                <c:formatCode>General</c:formatCode>
                <c:ptCount val="51"/>
                <c:pt idx="0">
                  <c:v>5.3334770000000002</c:v>
                </c:pt>
                <c:pt idx="1">
                  <c:v>5.084517</c:v>
                </c:pt>
                <c:pt idx="2">
                  <c:v>4.9496380000000002</c:v>
                </c:pt>
                <c:pt idx="3">
                  <c:v>5.0921960000000004</c:v>
                </c:pt>
                <c:pt idx="4">
                  <c:v>5.3883359999999998</c:v>
                </c:pt>
                <c:pt idx="5">
                  <c:v>5.3286210000000001</c:v>
                </c:pt>
                <c:pt idx="6">
                  <c:v>5.527094</c:v>
                </c:pt>
                <c:pt idx="7">
                  <c:v>5.5097149999999999</c:v>
                </c:pt>
                <c:pt idx="8">
                  <c:v>5.4457630000000004</c:v>
                </c:pt>
                <c:pt idx="9">
                  <c:v>5.368881</c:v>
                </c:pt>
                <c:pt idx="10">
                  <c:v>5.17483</c:v>
                </c:pt>
                <c:pt idx="11">
                  <c:v>5.3283719999999999</c:v>
                </c:pt>
                <c:pt idx="12">
                  <c:v>4.7506620000000002</c:v>
                </c:pt>
                <c:pt idx="13">
                  <c:v>4.7584559999999998</c:v>
                </c:pt>
                <c:pt idx="14">
                  <c:v>4.2175140000000004</c:v>
                </c:pt>
                <c:pt idx="15">
                  <c:v>3.3657780000000002</c:v>
                </c:pt>
                <c:pt idx="16">
                  <c:v>3.096133</c:v>
                </c:pt>
                <c:pt idx="17">
                  <c:v>2.984159</c:v>
                </c:pt>
                <c:pt idx="18">
                  <c:v>2.6834750000000001</c:v>
                </c:pt>
                <c:pt idx="19">
                  <c:v>2.7041330000000001</c:v>
                </c:pt>
                <c:pt idx="20">
                  <c:v>2.438768</c:v>
                </c:pt>
                <c:pt idx="21">
                  <c:v>1.8750199999999999</c:v>
                </c:pt>
                <c:pt idx="22">
                  <c:v>1.5697319999999999</c:v>
                </c:pt>
                <c:pt idx="23">
                  <c:v>1.4558260000000001</c:v>
                </c:pt>
                <c:pt idx="24">
                  <c:v>1.669737</c:v>
                </c:pt>
                <c:pt idx="25">
                  <c:v>1.611877</c:v>
                </c:pt>
                <c:pt idx="26">
                  <c:v>1.5927830000000001</c:v>
                </c:pt>
                <c:pt idx="27">
                  <c:v>1.6274960000000001</c:v>
                </c:pt>
                <c:pt idx="28">
                  <c:v>1.788092</c:v>
                </c:pt>
                <c:pt idx="29">
                  <c:v>1.962159</c:v>
                </c:pt>
                <c:pt idx="30">
                  <c:v>2.03403</c:v>
                </c:pt>
                <c:pt idx="31">
                  <c:v>2.0644689999999999</c:v>
                </c:pt>
                <c:pt idx="32">
                  <c:v>2.0981930000000002</c:v>
                </c:pt>
                <c:pt idx="33">
                  <c:v>2.1120130000000001</c:v>
                </c:pt>
                <c:pt idx="34">
                  <c:v>2.1476120000000001</c:v>
                </c:pt>
                <c:pt idx="35">
                  <c:v>2.1649949999999998</c:v>
                </c:pt>
                <c:pt idx="36">
                  <c:v>2.1898390000000001</c:v>
                </c:pt>
                <c:pt idx="37">
                  <c:v>2.2696170000000002</c:v>
                </c:pt>
                <c:pt idx="38">
                  <c:v>2.4384679999999999</c:v>
                </c:pt>
                <c:pt idx="39">
                  <c:v>2.5960179999999999</c:v>
                </c:pt>
                <c:pt idx="40">
                  <c:v>2.78911</c:v>
                </c:pt>
                <c:pt idx="41">
                  <c:v>2.7797969999999999</c:v>
                </c:pt>
                <c:pt idx="42">
                  <c:v>2.7698040000000002</c:v>
                </c:pt>
                <c:pt idx="43">
                  <c:v>2.7599230000000001</c:v>
                </c:pt>
                <c:pt idx="44">
                  <c:v>2.7435619999999998</c:v>
                </c:pt>
                <c:pt idx="45">
                  <c:v>2.7262110000000002</c:v>
                </c:pt>
                <c:pt idx="46">
                  <c:v>2.7137579999999999</c:v>
                </c:pt>
                <c:pt idx="47">
                  <c:v>2.691481</c:v>
                </c:pt>
                <c:pt idx="48">
                  <c:v>2.7497739999999999</c:v>
                </c:pt>
                <c:pt idx="49">
                  <c:v>2.7692640000000002</c:v>
                </c:pt>
                <c:pt idx="50">
                  <c:v>2.8105509999999998</c:v>
                </c:pt>
              </c:numCache>
            </c:numRef>
          </c:val>
        </c:ser>
        <c:ser>
          <c:idx val="3"/>
          <c:order val="2"/>
          <c:tx>
            <c:strRef>
              <c:f>Sheet1!$A$4</c:f>
              <c:strCache>
                <c:ptCount val="1"/>
                <c:pt idx="0">
                  <c:v>Coalbed methane</c:v>
                </c:pt>
              </c:strCache>
            </c:strRef>
          </c:tx>
          <c:spPr>
            <a:solidFill>
              <a:srgbClr val="FFC702"/>
            </a:solidFill>
            <a:ln>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Sheet1!$B$4:$AZ$4</c:f>
              <c:numCache>
                <c:formatCode>General</c:formatCode>
                <c:ptCount val="51"/>
                <c:pt idx="0">
                  <c:v>0.295427</c:v>
                </c:pt>
                <c:pt idx="1">
                  <c:v>0.38720100000000002</c:v>
                </c:pt>
                <c:pt idx="2">
                  <c:v>0.35702899999999999</c:v>
                </c:pt>
                <c:pt idx="3">
                  <c:v>0.62801099999999999</c:v>
                </c:pt>
                <c:pt idx="4">
                  <c:v>0.67460100000000001</c:v>
                </c:pt>
                <c:pt idx="5">
                  <c:v>0.87982899999999997</c:v>
                </c:pt>
                <c:pt idx="6">
                  <c:v>1.085191</c:v>
                </c:pt>
                <c:pt idx="7">
                  <c:v>1.1769890000000001</c:v>
                </c:pt>
                <c:pt idx="8">
                  <c:v>1.3120099999999999</c:v>
                </c:pt>
                <c:pt idx="9">
                  <c:v>1.38897</c:v>
                </c:pt>
                <c:pt idx="10">
                  <c:v>1.5080439999999999</c:v>
                </c:pt>
                <c:pt idx="11">
                  <c:v>1.604015</c:v>
                </c:pt>
                <c:pt idx="12">
                  <c:v>1.657376</c:v>
                </c:pt>
                <c:pt idx="13">
                  <c:v>1.7053689999999999</c:v>
                </c:pt>
                <c:pt idx="14">
                  <c:v>1.7233080000000001</c:v>
                </c:pt>
                <c:pt idx="15">
                  <c:v>1.7542059999999999</c:v>
                </c:pt>
                <c:pt idx="16">
                  <c:v>1.838015</c:v>
                </c:pt>
                <c:pt idx="17">
                  <c:v>1.802916</c:v>
                </c:pt>
                <c:pt idx="18">
                  <c:v>1.653993</c:v>
                </c:pt>
                <c:pt idx="19">
                  <c:v>1.917019</c:v>
                </c:pt>
                <c:pt idx="20">
                  <c:v>1.808298</c:v>
                </c:pt>
                <c:pt idx="21">
                  <c:v>1.7311529999999999</c:v>
                </c:pt>
                <c:pt idx="22">
                  <c:v>1.6425069999999999</c:v>
                </c:pt>
                <c:pt idx="23">
                  <c:v>1.2941659999999999</c:v>
                </c:pt>
                <c:pt idx="24">
                  <c:v>1.314937</c:v>
                </c:pt>
                <c:pt idx="25">
                  <c:v>1.3834439999999999</c:v>
                </c:pt>
                <c:pt idx="26">
                  <c:v>1.449079</c:v>
                </c:pt>
                <c:pt idx="27">
                  <c:v>1.4348879999999999</c:v>
                </c:pt>
                <c:pt idx="28">
                  <c:v>1.441238</c:v>
                </c:pt>
                <c:pt idx="29">
                  <c:v>1.450431</c:v>
                </c:pt>
                <c:pt idx="30">
                  <c:v>1.449301</c:v>
                </c:pt>
                <c:pt idx="31">
                  <c:v>1.427052</c:v>
                </c:pt>
                <c:pt idx="32">
                  <c:v>1.4013629999999999</c:v>
                </c:pt>
                <c:pt idx="33">
                  <c:v>1.365648</c:v>
                </c:pt>
                <c:pt idx="34">
                  <c:v>1.337367</c:v>
                </c:pt>
                <c:pt idx="35">
                  <c:v>1.3241179999999999</c:v>
                </c:pt>
                <c:pt idx="36">
                  <c:v>1.3148010000000001</c:v>
                </c:pt>
                <c:pt idx="37">
                  <c:v>1.2941069999999999</c:v>
                </c:pt>
                <c:pt idx="38">
                  <c:v>1.2599450000000001</c:v>
                </c:pt>
                <c:pt idx="39">
                  <c:v>1.246278</c:v>
                </c:pt>
                <c:pt idx="40">
                  <c:v>1.238575</c:v>
                </c:pt>
                <c:pt idx="41">
                  <c:v>1.2393639999999999</c:v>
                </c:pt>
                <c:pt idx="42">
                  <c:v>1.2414050000000001</c:v>
                </c:pt>
                <c:pt idx="43">
                  <c:v>1.236694</c:v>
                </c:pt>
                <c:pt idx="44">
                  <c:v>1.234774</c:v>
                </c:pt>
                <c:pt idx="45">
                  <c:v>1.238308</c:v>
                </c:pt>
                <c:pt idx="46">
                  <c:v>1.2400500000000001</c:v>
                </c:pt>
                <c:pt idx="47">
                  <c:v>1.234318</c:v>
                </c:pt>
                <c:pt idx="48">
                  <c:v>1.2384850000000001</c:v>
                </c:pt>
                <c:pt idx="49">
                  <c:v>1.246319</c:v>
                </c:pt>
                <c:pt idx="50">
                  <c:v>1.250108</c:v>
                </c:pt>
              </c:numCache>
            </c:numRef>
          </c:val>
        </c:ser>
        <c:ser>
          <c:idx val="7"/>
          <c:order val="3"/>
          <c:tx>
            <c:strRef>
              <c:f>Sheet1!$A$5</c:f>
              <c:strCache>
                <c:ptCount val="1"/>
                <c:pt idx="0">
                  <c:v>Other Onshore</c:v>
                </c:pt>
              </c:strCache>
            </c:strRef>
          </c:tx>
          <c:spPr>
            <a:solidFill>
              <a:srgbClr val="003953"/>
            </a:solidFill>
            <a:ln>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Sheet1!$B$5:$AZ$5</c:f>
              <c:numCache>
                <c:formatCode>General</c:formatCode>
                <c:ptCount val="51"/>
                <c:pt idx="0">
                  <c:v>9.9566359999999996</c:v>
                </c:pt>
                <c:pt idx="1">
                  <c:v>9.8754629999999999</c:v>
                </c:pt>
                <c:pt idx="2">
                  <c:v>9.9703520000000001</c:v>
                </c:pt>
                <c:pt idx="3">
                  <c:v>9.5021540000000009</c:v>
                </c:pt>
                <c:pt idx="4">
                  <c:v>9.6268419999999999</c:v>
                </c:pt>
                <c:pt idx="5">
                  <c:v>9.2024919999999995</c:v>
                </c:pt>
                <c:pt idx="6">
                  <c:v>8.8992319999999996</c:v>
                </c:pt>
                <c:pt idx="7">
                  <c:v>8.7331529999999997</c:v>
                </c:pt>
                <c:pt idx="8">
                  <c:v>8.5973980000000001</c:v>
                </c:pt>
                <c:pt idx="9">
                  <c:v>8.3395209999999995</c:v>
                </c:pt>
                <c:pt idx="10">
                  <c:v>7.9403050000000004</c:v>
                </c:pt>
                <c:pt idx="11">
                  <c:v>7.8826539999999996</c:v>
                </c:pt>
                <c:pt idx="12">
                  <c:v>7.5336179999999997</c:v>
                </c:pt>
                <c:pt idx="13">
                  <c:v>7.3661459999999996</c:v>
                </c:pt>
                <c:pt idx="14">
                  <c:v>7.0009860000000002</c:v>
                </c:pt>
                <c:pt idx="15">
                  <c:v>6.7260590000000002</c:v>
                </c:pt>
                <c:pt idx="16">
                  <c:v>6.7879560000000003</c:v>
                </c:pt>
                <c:pt idx="17">
                  <c:v>6.8342340000000004</c:v>
                </c:pt>
                <c:pt idx="18">
                  <c:v>6.8849809999999998</c:v>
                </c:pt>
                <c:pt idx="19">
                  <c:v>6.1942269999999997</c:v>
                </c:pt>
                <c:pt idx="20">
                  <c:v>5.7685639999999996</c:v>
                </c:pt>
                <c:pt idx="21">
                  <c:v>5.7745860000000002</c:v>
                </c:pt>
                <c:pt idx="22">
                  <c:v>5.577013</c:v>
                </c:pt>
                <c:pt idx="23">
                  <c:v>5.6130300000000002</c:v>
                </c:pt>
                <c:pt idx="24">
                  <c:v>4.9241229999999998</c:v>
                </c:pt>
                <c:pt idx="25">
                  <c:v>4.8116250000000003</c:v>
                </c:pt>
                <c:pt idx="26">
                  <c:v>4.8687139999999998</c:v>
                </c:pt>
                <c:pt idx="27">
                  <c:v>4.6250020000000003</c:v>
                </c:pt>
                <c:pt idx="28">
                  <c:v>4.5596810000000003</c:v>
                </c:pt>
                <c:pt idx="29">
                  <c:v>4.4872259999999997</c:v>
                </c:pt>
                <c:pt idx="30">
                  <c:v>4.4180359999999999</c:v>
                </c:pt>
                <c:pt idx="31">
                  <c:v>4.3407910000000003</c:v>
                </c:pt>
                <c:pt idx="32">
                  <c:v>4.2629159999999997</c:v>
                </c:pt>
                <c:pt idx="33">
                  <c:v>4.2171979999999998</c:v>
                </c:pt>
                <c:pt idx="34">
                  <c:v>4.1841759999999999</c:v>
                </c:pt>
                <c:pt idx="35">
                  <c:v>4.1854100000000001</c:v>
                </c:pt>
                <c:pt idx="36">
                  <c:v>4.1846670000000001</c:v>
                </c:pt>
                <c:pt idx="37">
                  <c:v>4.1435870000000001</c:v>
                </c:pt>
                <c:pt idx="38">
                  <c:v>4.1158359999999998</c:v>
                </c:pt>
                <c:pt idx="39">
                  <c:v>4.0209359999999998</c:v>
                </c:pt>
                <c:pt idx="40">
                  <c:v>3.97078</c:v>
                </c:pt>
                <c:pt idx="41">
                  <c:v>3.9413969999999998</c:v>
                </c:pt>
                <c:pt idx="42">
                  <c:v>3.9068990000000001</c:v>
                </c:pt>
                <c:pt idx="43">
                  <c:v>3.8556059999999999</c:v>
                </c:pt>
                <c:pt idx="44">
                  <c:v>3.8061729999999998</c:v>
                </c:pt>
                <c:pt idx="45">
                  <c:v>3.766165</c:v>
                </c:pt>
                <c:pt idx="46">
                  <c:v>3.7241840000000002</c:v>
                </c:pt>
                <c:pt idx="47">
                  <c:v>3.7012290000000001</c:v>
                </c:pt>
                <c:pt idx="48">
                  <c:v>3.7113849999999999</c:v>
                </c:pt>
                <c:pt idx="49">
                  <c:v>3.7062300000000001</c:v>
                </c:pt>
                <c:pt idx="50">
                  <c:v>3.6856450000000001</c:v>
                </c:pt>
              </c:numCache>
            </c:numRef>
          </c:val>
        </c:ser>
        <c:ser>
          <c:idx val="9"/>
          <c:order val="4"/>
          <c:tx>
            <c:strRef>
              <c:f>Sheet1!$A$6</c:f>
              <c:strCache>
                <c:ptCount val="1"/>
                <c:pt idx="0">
                  <c:v>Tight gas</c:v>
                </c:pt>
              </c:strCache>
            </c:strRef>
          </c:tx>
          <c:spPr>
            <a:solidFill>
              <a:srgbClr val="BD732A"/>
            </a:solidFill>
            <a:ln>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Sheet1!$B$6:$AZ$6</c:f>
              <c:numCache>
                <c:formatCode>General</c:formatCode>
                <c:ptCount val="51"/>
                <c:pt idx="0">
                  <c:v>1.8137019999999999</c:v>
                </c:pt>
                <c:pt idx="1">
                  <c:v>1.8972599999999999</c:v>
                </c:pt>
                <c:pt idx="2">
                  <c:v>2.0863040000000002</c:v>
                </c:pt>
                <c:pt idx="3">
                  <c:v>2.3880170000000001</c:v>
                </c:pt>
                <c:pt idx="4">
                  <c:v>2.5078100000000001</c:v>
                </c:pt>
                <c:pt idx="5">
                  <c:v>2.623221</c:v>
                </c:pt>
                <c:pt idx="6">
                  <c:v>2.744164</c:v>
                </c:pt>
                <c:pt idx="7">
                  <c:v>2.8557260000000002</c:v>
                </c:pt>
                <c:pt idx="8">
                  <c:v>3.034869</c:v>
                </c:pt>
                <c:pt idx="9">
                  <c:v>3.0903350000000001</c:v>
                </c:pt>
                <c:pt idx="10">
                  <c:v>3.321129</c:v>
                </c:pt>
                <c:pt idx="11">
                  <c:v>3.5349879999999998</c:v>
                </c:pt>
                <c:pt idx="12">
                  <c:v>3.6655489999999999</c:v>
                </c:pt>
                <c:pt idx="13">
                  <c:v>3.863143</c:v>
                </c:pt>
                <c:pt idx="14">
                  <c:v>4.2022430000000002</c:v>
                </c:pt>
                <c:pt idx="15">
                  <c:v>4.6092360000000001</c:v>
                </c:pt>
                <c:pt idx="16">
                  <c:v>4.9704280000000001</c:v>
                </c:pt>
                <c:pt idx="17">
                  <c:v>5.342568</c:v>
                </c:pt>
                <c:pt idx="18">
                  <c:v>5.8660290000000002</c:v>
                </c:pt>
                <c:pt idx="19">
                  <c:v>5.7343339999999996</c:v>
                </c:pt>
                <c:pt idx="20">
                  <c:v>5.4744910000000004</c:v>
                </c:pt>
                <c:pt idx="21">
                  <c:v>5.1574749999999998</c:v>
                </c:pt>
                <c:pt idx="22">
                  <c:v>4.7815760000000003</c:v>
                </c:pt>
                <c:pt idx="23">
                  <c:v>4.3807770000000001</c:v>
                </c:pt>
                <c:pt idx="24">
                  <c:v>4.5063789999999999</c:v>
                </c:pt>
                <c:pt idx="25">
                  <c:v>4.7031369999999999</c:v>
                </c:pt>
                <c:pt idx="26">
                  <c:v>4.9141069999999996</c:v>
                </c:pt>
                <c:pt idx="27">
                  <c:v>4.9158010000000001</c:v>
                </c:pt>
                <c:pt idx="28">
                  <c:v>4.9855710000000002</c:v>
                </c:pt>
                <c:pt idx="29">
                  <c:v>5.1009070000000003</c:v>
                </c:pt>
                <c:pt idx="30">
                  <c:v>5.2065830000000002</c:v>
                </c:pt>
                <c:pt idx="31">
                  <c:v>5.3221220000000002</c:v>
                </c:pt>
                <c:pt idx="32">
                  <c:v>5.3821190000000003</c:v>
                </c:pt>
                <c:pt idx="33">
                  <c:v>5.4388870000000002</c:v>
                </c:pt>
                <c:pt idx="34">
                  <c:v>5.4652909999999997</c:v>
                </c:pt>
                <c:pt idx="35">
                  <c:v>5.5527389999999999</c:v>
                </c:pt>
                <c:pt idx="36">
                  <c:v>5.7189819999999996</c:v>
                </c:pt>
                <c:pt idx="37">
                  <c:v>5.8602780000000001</c:v>
                </c:pt>
                <c:pt idx="38">
                  <c:v>5.9443159999999997</c:v>
                </c:pt>
                <c:pt idx="39">
                  <c:v>5.9977200000000002</c:v>
                </c:pt>
                <c:pt idx="40">
                  <c:v>5.9935150000000004</c:v>
                </c:pt>
                <c:pt idx="41">
                  <c:v>6.0463820000000004</c:v>
                </c:pt>
                <c:pt idx="42">
                  <c:v>6.1414780000000002</c:v>
                </c:pt>
                <c:pt idx="43">
                  <c:v>6.2420220000000004</c:v>
                </c:pt>
                <c:pt idx="44">
                  <c:v>6.3116159999999999</c:v>
                </c:pt>
                <c:pt idx="45">
                  <c:v>6.4027070000000004</c:v>
                </c:pt>
                <c:pt idx="46">
                  <c:v>6.51023</c:v>
                </c:pt>
                <c:pt idx="47">
                  <c:v>6.596006</c:v>
                </c:pt>
                <c:pt idx="48">
                  <c:v>6.6805719999999997</c:v>
                </c:pt>
                <c:pt idx="49">
                  <c:v>6.8025169999999999</c:v>
                </c:pt>
                <c:pt idx="50">
                  <c:v>6.9729150000000004</c:v>
                </c:pt>
              </c:numCache>
            </c:numRef>
          </c:val>
        </c:ser>
        <c:ser>
          <c:idx val="5"/>
          <c:order val="5"/>
          <c:tx>
            <c:strRef>
              <c:f>Sheet1!$A$7</c:f>
              <c:strCache>
                <c:ptCount val="1"/>
                <c:pt idx="0">
                  <c:v>Shale gas</c:v>
                </c:pt>
              </c:strCache>
            </c:strRef>
          </c:tx>
          <c:spPr>
            <a:solidFill>
              <a:srgbClr val="000000"/>
            </a:solidFill>
            <a:ln>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Sheet1!$B$7:$AZ$7</c:f>
              <c:numCache>
                <c:formatCode>General</c:formatCode>
                <c:ptCount val="51"/>
                <c:pt idx="0">
                  <c:v>2.9000000000000001E-2</c:v>
                </c:pt>
                <c:pt idx="1">
                  <c:v>4.3999999999999997E-2</c:v>
                </c:pt>
                <c:pt idx="2">
                  <c:v>6.5000000000000002E-2</c:v>
                </c:pt>
                <c:pt idx="3">
                  <c:v>8.6999999999999994E-2</c:v>
                </c:pt>
                <c:pt idx="4">
                  <c:v>9.9000000000000005E-2</c:v>
                </c:pt>
                <c:pt idx="5">
                  <c:v>0.13</c:v>
                </c:pt>
                <c:pt idx="6">
                  <c:v>0.156</c:v>
                </c:pt>
                <c:pt idx="7">
                  <c:v>0.2</c:v>
                </c:pt>
                <c:pt idx="8">
                  <c:v>0.20699999999999999</c:v>
                </c:pt>
                <c:pt idx="9">
                  <c:v>0.22</c:v>
                </c:pt>
                <c:pt idx="10">
                  <c:v>0.81799999999999995</c:v>
                </c:pt>
                <c:pt idx="11">
                  <c:v>0.83099999999999996</c:v>
                </c:pt>
                <c:pt idx="12">
                  <c:v>0.89200000000000002</c:v>
                </c:pt>
                <c:pt idx="13">
                  <c:v>0.94899999999999995</c:v>
                </c:pt>
                <c:pt idx="14">
                  <c:v>1.008</c:v>
                </c:pt>
                <c:pt idx="15">
                  <c:v>1.1359999999999999</c:v>
                </c:pt>
                <c:pt idx="16">
                  <c:v>1.391</c:v>
                </c:pt>
                <c:pt idx="17">
                  <c:v>1.895</c:v>
                </c:pt>
                <c:pt idx="18">
                  <c:v>2.6960000000000002</c:v>
                </c:pt>
                <c:pt idx="19">
                  <c:v>3.7</c:v>
                </c:pt>
                <c:pt idx="20">
                  <c:v>5.4719990000000003</c:v>
                </c:pt>
                <c:pt idx="21">
                  <c:v>8.0289990000000007</c:v>
                </c:pt>
                <c:pt idx="22">
                  <c:v>10.157000999999999</c:v>
                </c:pt>
                <c:pt idx="23">
                  <c:v>11.341998999999999</c:v>
                </c:pt>
                <c:pt idx="24">
                  <c:v>12.842331</c:v>
                </c:pt>
                <c:pt idx="25">
                  <c:v>13.623526999999999</c:v>
                </c:pt>
                <c:pt idx="26">
                  <c:v>14.180737000000001</c:v>
                </c:pt>
                <c:pt idx="27">
                  <c:v>14.288778000000001</c:v>
                </c:pt>
                <c:pt idx="28">
                  <c:v>14.619394</c:v>
                </c:pt>
                <c:pt idx="29">
                  <c:v>14.995892</c:v>
                </c:pt>
                <c:pt idx="30">
                  <c:v>15.441390999999999</c:v>
                </c:pt>
                <c:pt idx="31">
                  <c:v>15.747256</c:v>
                </c:pt>
                <c:pt idx="32">
                  <c:v>16.124901000000001</c:v>
                </c:pt>
                <c:pt idx="33">
                  <c:v>16.461510000000001</c:v>
                </c:pt>
                <c:pt idx="34">
                  <c:v>16.785318</c:v>
                </c:pt>
                <c:pt idx="35">
                  <c:v>17.033669</c:v>
                </c:pt>
                <c:pt idx="36">
                  <c:v>17.134036999999999</c:v>
                </c:pt>
                <c:pt idx="37">
                  <c:v>17.329792000000001</c:v>
                </c:pt>
                <c:pt idx="38">
                  <c:v>17.468492999999999</c:v>
                </c:pt>
                <c:pt idx="39">
                  <c:v>17.692083</c:v>
                </c:pt>
                <c:pt idx="40">
                  <c:v>17.846588000000001</c:v>
                </c:pt>
                <c:pt idx="41">
                  <c:v>18.015841000000002</c:v>
                </c:pt>
                <c:pt idx="42">
                  <c:v>18.177588</c:v>
                </c:pt>
                <c:pt idx="43">
                  <c:v>18.371663999999999</c:v>
                </c:pt>
                <c:pt idx="44">
                  <c:v>18.586442999999999</c:v>
                </c:pt>
                <c:pt idx="45">
                  <c:v>18.849841999999999</c:v>
                </c:pt>
                <c:pt idx="46">
                  <c:v>19.120899000000001</c:v>
                </c:pt>
                <c:pt idx="47">
                  <c:v>19.381218000000001</c:v>
                </c:pt>
                <c:pt idx="48">
                  <c:v>19.507607</c:v>
                </c:pt>
                <c:pt idx="49">
                  <c:v>19.603106</c:v>
                </c:pt>
                <c:pt idx="50">
                  <c:v>19.584517999999999</c:v>
                </c:pt>
              </c:numCache>
            </c:numRef>
          </c:val>
        </c:ser>
        <c:ser>
          <c:idx val="4"/>
          <c:order val="6"/>
          <c:tx>
            <c:strRef>
              <c:f>Sheet1!$A$8</c:f>
              <c:strCache>
                <c:ptCount val="1"/>
              </c:strCache>
            </c:strRef>
          </c:tx>
          <c:spPr>
            <a:ln w="25400">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Sheet1!$B$8:$AZ$8</c:f>
              <c:numCache>
                <c:formatCode>General</c:formatCode>
                <c:ptCount val="51"/>
              </c:numCache>
            </c:numRef>
          </c:val>
        </c:ser>
        <c:ser>
          <c:idx val="6"/>
          <c:order val="7"/>
          <c:tx>
            <c:strRef>
              <c:f>Sheet1!$A$9</c:f>
              <c:strCache>
                <c:ptCount val="1"/>
              </c:strCache>
            </c:strRef>
          </c:tx>
          <c:spPr>
            <a:ln w="25400">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Sheet1!$B$9:$AZ$9</c:f>
              <c:numCache>
                <c:formatCode>General</c:formatCode>
                <c:ptCount val="51"/>
              </c:numCache>
            </c:numRef>
          </c:val>
        </c:ser>
        <c:dLbls>
          <c:showLegendKey val="0"/>
          <c:showVal val="0"/>
          <c:showCatName val="0"/>
          <c:showSerName val="0"/>
          <c:showPercent val="0"/>
          <c:showBubbleSize val="0"/>
        </c:dLbls>
        <c:axId val="140030976"/>
        <c:axId val="139526720"/>
      </c:areaChart>
      <c:areaChart>
        <c:grouping val="stacked"/>
        <c:varyColors val="0"/>
        <c:ser>
          <c:idx val="8"/>
          <c:order val="8"/>
          <c:tx>
            <c:strRef>
              <c:f>Sheet1!$A$10</c:f>
              <c:strCache>
                <c:ptCount val="1"/>
                <c:pt idx="0">
                  <c:v>Alaska</c:v>
                </c:pt>
              </c:strCache>
            </c:strRef>
          </c:tx>
          <c:spPr>
            <a:solidFill>
              <a:srgbClr val="003953"/>
            </a:solidFill>
            <a:ln w="25400">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Sheet1!$B$10:$AZ$10</c:f>
              <c:numCache>
                <c:formatCode>General</c:formatCode>
                <c:ptCount val="51"/>
                <c:pt idx="0">
                  <c:v>1.0450164383561644</c:v>
                </c:pt>
                <c:pt idx="1">
                  <c:v>1.1215945205479454</c:v>
                </c:pt>
                <c:pt idx="2">
                  <c:v>1.1245710382513661</c:v>
                </c:pt>
                <c:pt idx="3">
                  <c:v>1.0906657534246575</c:v>
                </c:pt>
                <c:pt idx="4">
                  <c:v>1.4368684931506848</c:v>
                </c:pt>
                <c:pt idx="5">
                  <c:v>1.1904054794520547</c:v>
                </c:pt>
                <c:pt idx="6">
                  <c:v>1.2086748633879782</c:v>
                </c:pt>
                <c:pt idx="7">
                  <c:v>1.1692493150684931</c:v>
                </c:pt>
                <c:pt idx="8">
                  <c:v>1.1685698630136987</c:v>
                </c:pt>
                <c:pt idx="9">
                  <c:v>1.1631643835616441</c:v>
                </c:pt>
                <c:pt idx="10">
                  <c:v>1.1466420765027323</c:v>
                </c:pt>
                <c:pt idx="11">
                  <c:v>1.1925780821917809</c:v>
                </c:pt>
                <c:pt idx="12">
                  <c:v>1.1742328767123287</c:v>
                </c:pt>
                <c:pt idx="13">
                  <c:v>1.2505232876712329</c:v>
                </c:pt>
                <c:pt idx="14">
                  <c:v>1.1990573770491804</c:v>
                </c:pt>
                <c:pt idx="15">
                  <c:v>1.258427397260274</c:v>
                </c:pt>
                <c:pt idx="16">
                  <c:v>1.1509205479452054</c:v>
                </c:pt>
                <c:pt idx="17">
                  <c:v>1.1154876712328767</c:v>
                </c:pt>
                <c:pt idx="18">
                  <c:v>1.0221448087431695</c:v>
                </c:pt>
                <c:pt idx="19">
                  <c:v>1.0250739726027398</c:v>
                </c:pt>
                <c:pt idx="20">
                  <c:v>0.9681945205479453</c:v>
                </c:pt>
                <c:pt idx="21">
                  <c:v>0.9169068493150685</c:v>
                </c:pt>
                <c:pt idx="22">
                  <c:v>0.90106284153005467</c:v>
                </c:pt>
                <c:pt idx="23">
                  <c:v>0.86389589041095893</c:v>
                </c:pt>
                <c:pt idx="24">
                  <c:v>0.86425479452054799</c:v>
                </c:pt>
                <c:pt idx="25">
                  <c:v>0.8170630136986301</c:v>
                </c:pt>
                <c:pt idx="26">
                  <c:v>0.79954098360655734</c:v>
                </c:pt>
                <c:pt idx="27">
                  <c:v>0.78622191780821915</c:v>
                </c:pt>
                <c:pt idx="28">
                  <c:v>0.77217808219178086</c:v>
                </c:pt>
                <c:pt idx="29">
                  <c:v>0.75828767123287666</c:v>
                </c:pt>
                <c:pt idx="30">
                  <c:v>0.74212021857923505</c:v>
                </c:pt>
                <c:pt idx="31">
                  <c:v>0.73024109589041086</c:v>
                </c:pt>
                <c:pt idx="32">
                  <c:v>0.71654520547945211</c:v>
                </c:pt>
                <c:pt idx="33">
                  <c:v>0.70307397260273985</c:v>
                </c:pt>
                <c:pt idx="34">
                  <c:v>0.68806010928961747</c:v>
                </c:pt>
                <c:pt idx="35">
                  <c:v>0.67692602739726027</c:v>
                </c:pt>
                <c:pt idx="36">
                  <c:v>0.66397534246575352</c:v>
                </c:pt>
                <c:pt idx="37">
                  <c:v>1.3028356164383561</c:v>
                </c:pt>
                <c:pt idx="38">
                  <c:v>1.9366420765027323</c:v>
                </c:pt>
                <c:pt idx="39">
                  <c:v>2.5813013698630138</c:v>
                </c:pt>
                <c:pt idx="40">
                  <c:v>3.2207616438356164</c:v>
                </c:pt>
                <c:pt idx="41">
                  <c:v>3.2088821917808219</c:v>
                </c:pt>
                <c:pt idx="42">
                  <c:v>3.1886612021857923</c:v>
                </c:pt>
                <c:pt idx="43">
                  <c:v>3.186441095890411</c:v>
                </c:pt>
                <c:pt idx="44">
                  <c:v>3.1758465753424661</c:v>
                </c:pt>
                <c:pt idx="45">
                  <c:v>3.1657287671232877</c:v>
                </c:pt>
                <c:pt idx="46">
                  <c:v>3.147478142076503</c:v>
                </c:pt>
                <c:pt idx="47">
                  <c:v>3.1491534246575341</c:v>
                </c:pt>
                <c:pt idx="48">
                  <c:v>3.1455205479452055</c:v>
                </c:pt>
                <c:pt idx="49">
                  <c:v>3.1442164383561648</c:v>
                </c:pt>
                <c:pt idx="50">
                  <c:v>3.1343224043715847</c:v>
                </c:pt>
              </c:numCache>
            </c:numRef>
          </c:val>
        </c:ser>
        <c:ser>
          <c:idx val="10"/>
          <c:order val="9"/>
          <c:tx>
            <c:strRef>
              <c:f>Sheet1!$A$11</c:f>
              <c:strCache>
                <c:ptCount val="1"/>
                <c:pt idx="0">
                  <c:v>Lower 48 Offshore</c:v>
                </c:pt>
              </c:strCache>
            </c:strRef>
          </c:tx>
          <c:spPr>
            <a:solidFill>
              <a:srgbClr val="FFC702"/>
            </a:solidFill>
            <a:ln w="25400">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Sheet1!$B$11:$AZ$11</c:f>
              <c:numCache>
                <c:formatCode>General</c:formatCode>
                <c:ptCount val="51"/>
                <c:pt idx="0">
                  <c:v>14.612265753424658</c:v>
                </c:pt>
                <c:pt idx="1">
                  <c:v>13.930183561643837</c:v>
                </c:pt>
                <c:pt idx="2">
                  <c:v>13.523601092896175</c:v>
                </c:pt>
                <c:pt idx="3">
                  <c:v>13.951221917808219</c:v>
                </c:pt>
                <c:pt idx="4">
                  <c:v>14.762564383561642</c:v>
                </c:pt>
                <c:pt idx="5">
                  <c:v>14.598961643835617</c:v>
                </c:pt>
                <c:pt idx="6">
                  <c:v>15.101349726775956</c:v>
                </c:pt>
                <c:pt idx="7">
                  <c:v>15.095109589041096</c:v>
                </c:pt>
                <c:pt idx="8">
                  <c:v>14.919898630136986</c:v>
                </c:pt>
                <c:pt idx="9">
                  <c:v>14.709263013698632</c:v>
                </c:pt>
                <c:pt idx="10">
                  <c:v>14.138879781420766</c:v>
                </c:pt>
                <c:pt idx="11">
                  <c:v>14.598279452054793</c:v>
                </c:pt>
                <c:pt idx="12">
                  <c:v>13.015512328767125</c:v>
                </c:pt>
                <c:pt idx="13">
                  <c:v>13.036865753424658</c:v>
                </c:pt>
                <c:pt idx="14">
                  <c:v>11.523262295081969</c:v>
                </c:pt>
                <c:pt idx="15">
                  <c:v>9.2213095890410965</c:v>
                </c:pt>
                <c:pt idx="16">
                  <c:v>8.4825561643835616</c:v>
                </c:pt>
                <c:pt idx="17">
                  <c:v>8.1757780821917816</c:v>
                </c:pt>
                <c:pt idx="18">
                  <c:v>7.3318989071038247</c:v>
                </c:pt>
                <c:pt idx="19">
                  <c:v>7.4085835616438365</c:v>
                </c:pt>
                <c:pt idx="20">
                  <c:v>6.6815561643835615</c:v>
                </c:pt>
                <c:pt idx="21">
                  <c:v>5.1370410958904102</c:v>
                </c:pt>
                <c:pt idx="22">
                  <c:v>4.2888852459016391</c:v>
                </c:pt>
                <c:pt idx="23">
                  <c:v>3.9885643835616444</c:v>
                </c:pt>
                <c:pt idx="24">
                  <c:v>4.5746219178082193</c:v>
                </c:pt>
                <c:pt idx="25">
                  <c:v>4.4161013698630143</c:v>
                </c:pt>
                <c:pt idx="26">
                  <c:v>4.3518661202185793</c:v>
                </c:pt>
                <c:pt idx="27">
                  <c:v>4.4588931506849319</c:v>
                </c:pt>
                <c:pt idx="28">
                  <c:v>4.8988821917808227</c:v>
                </c:pt>
                <c:pt idx="29">
                  <c:v>5.3757780821917809</c:v>
                </c:pt>
                <c:pt idx="30">
                  <c:v>5.5574590163934428</c:v>
                </c:pt>
                <c:pt idx="31">
                  <c:v>5.6560794520547946</c:v>
                </c:pt>
                <c:pt idx="32">
                  <c:v>5.7484739726027403</c:v>
                </c:pt>
                <c:pt idx="33">
                  <c:v>5.7863369863013698</c:v>
                </c:pt>
                <c:pt idx="34">
                  <c:v>5.8677923497267761</c:v>
                </c:pt>
                <c:pt idx="35">
                  <c:v>5.9314931506849309</c:v>
                </c:pt>
                <c:pt idx="36">
                  <c:v>5.9995589041095894</c:v>
                </c:pt>
                <c:pt idx="37">
                  <c:v>6.2181287671232885</c:v>
                </c:pt>
                <c:pt idx="38">
                  <c:v>6.6624808743169392</c:v>
                </c:pt>
                <c:pt idx="39">
                  <c:v>7.1123780821917801</c:v>
                </c:pt>
                <c:pt idx="40">
                  <c:v>7.6413972602739726</c:v>
                </c:pt>
                <c:pt idx="41">
                  <c:v>7.6158821917808215</c:v>
                </c:pt>
                <c:pt idx="42">
                  <c:v>7.5677704918032793</c:v>
                </c:pt>
                <c:pt idx="43">
                  <c:v>7.5614328767123293</c:v>
                </c:pt>
                <c:pt idx="44">
                  <c:v>7.5166082191780816</c:v>
                </c:pt>
                <c:pt idx="45">
                  <c:v>7.4690712328767122</c:v>
                </c:pt>
                <c:pt idx="46">
                  <c:v>7.4146393442622944</c:v>
                </c:pt>
                <c:pt idx="47">
                  <c:v>7.3739205479452057</c:v>
                </c:pt>
                <c:pt idx="48">
                  <c:v>7.5336273972602736</c:v>
                </c:pt>
                <c:pt idx="49">
                  <c:v>7.587024657534247</c:v>
                </c:pt>
                <c:pt idx="50">
                  <c:v>7.6791010928961745</c:v>
                </c:pt>
              </c:numCache>
            </c:numRef>
          </c:val>
        </c:ser>
        <c:ser>
          <c:idx val="11"/>
          <c:order val="10"/>
          <c:tx>
            <c:strRef>
              <c:f>Sheet1!$A$12</c:f>
              <c:strCache>
                <c:ptCount val="1"/>
                <c:pt idx="0">
                  <c:v>Coalbed methane</c:v>
                </c:pt>
              </c:strCache>
            </c:strRef>
          </c:tx>
          <c:spPr>
            <a:solidFill>
              <a:srgbClr val="000000"/>
            </a:solidFill>
            <a:ln w="25400">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Sheet1!$B$12:$AZ$12</c:f>
              <c:numCache>
                <c:formatCode>General</c:formatCode>
                <c:ptCount val="51"/>
                <c:pt idx="0">
                  <c:v>0.80938904109589038</c:v>
                </c:pt>
                <c:pt idx="1">
                  <c:v>1.0608246575342466</c:v>
                </c:pt>
                <c:pt idx="2">
                  <c:v>0.97548907103825133</c:v>
                </c:pt>
                <c:pt idx="3">
                  <c:v>1.7205780821917807</c:v>
                </c:pt>
                <c:pt idx="4">
                  <c:v>1.8482219178082191</c:v>
                </c:pt>
                <c:pt idx="5">
                  <c:v>2.410490410958904</c:v>
                </c:pt>
                <c:pt idx="6">
                  <c:v>2.9650027322404373</c:v>
                </c:pt>
                <c:pt idx="7">
                  <c:v>3.2246273972602739</c:v>
                </c:pt>
                <c:pt idx="8">
                  <c:v>3.5945479452054792</c:v>
                </c:pt>
                <c:pt idx="9">
                  <c:v>3.8053972602739727</c:v>
                </c:pt>
                <c:pt idx="10">
                  <c:v>4.120338797814207</c:v>
                </c:pt>
                <c:pt idx="11">
                  <c:v>4.3945616438356163</c:v>
                </c:pt>
                <c:pt idx="12">
                  <c:v>4.540756164383561</c:v>
                </c:pt>
                <c:pt idx="13">
                  <c:v>4.6722438356164382</c:v>
                </c:pt>
                <c:pt idx="14">
                  <c:v>4.7084918032786884</c:v>
                </c:pt>
                <c:pt idx="15">
                  <c:v>4.8060438356164381</c:v>
                </c:pt>
                <c:pt idx="16">
                  <c:v>5.0356575342465755</c:v>
                </c:pt>
                <c:pt idx="17">
                  <c:v>4.9394958904109592</c:v>
                </c:pt>
                <c:pt idx="18">
                  <c:v>4.5191065573770492</c:v>
                </c:pt>
                <c:pt idx="19">
                  <c:v>5.2521068493150684</c:v>
                </c:pt>
                <c:pt idx="20">
                  <c:v>4.9542410958904108</c:v>
                </c:pt>
                <c:pt idx="21">
                  <c:v>4.7428849315068495</c:v>
                </c:pt>
                <c:pt idx="22">
                  <c:v>4.487724043715847</c:v>
                </c:pt>
                <c:pt idx="23">
                  <c:v>3.5456602739726022</c:v>
                </c:pt>
                <c:pt idx="24">
                  <c:v>3.6025671232876713</c:v>
                </c:pt>
                <c:pt idx="25">
                  <c:v>3.790257534246575</c:v>
                </c:pt>
                <c:pt idx="26">
                  <c:v>3.9592322404371583</c:v>
                </c:pt>
                <c:pt idx="27">
                  <c:v>3.9312</c:v>
                </c:pt>
                <c:pt idx="28">
                  <c:v>3.9485972602739725</c:v>
                </c:pt>
                <c:pt idx="29">
                  <c:v>3.9737835616438355</c:v>
                </c:pt>
                <c:pt idx="30">
                  <c:v>3.9598387978142071</c:v>
                </c:pt>
                <c:pt idx="31">
                  <c:v>3.9097315068493148</c:v>
                </c:pt>
                <c:pt idx="32">
                  <c:v>3.8393506849315067</c:v>
                </c:pt>
                <c:pt idx="33">
                  <c:v>3.7415013698630135</c:v>
                </c:pt>
                <c:pt idx="34">
                  <c:v>3.6540081967213114</c:v>
                </c:pt>
                <c:pt idx="35">
                  <c:v>3.6277205479452053</c:v>
                </c:pt>
                <c:pt idx="36">
                  <c:v>3.6021945205479455</c:v>
                </c:pt>
                <c:pt idx="37">
                  <c:v>3.5454986301369864</c:v>
                </c:pt>
                <c:pt idx="38">
                  <c:v>3.4424726775956289</c:v>
                </c:pt>
                <c:pt idx="39">
                  <c:v>3.4144602739726029</c:v>
                </c:pt>
                <c:pt idx="40">
                  <c:v>3.3933561643835617</c:v>
                </c:pt>
                <c:pt idx="41">
                  <c:v>3.3955178082191781</c:v>
                </c:pt>
                <c:pt idx="42">
                  <c:v>3.3918169398907105</c:v>
                </c:pt>
                <c:pt idx="43">
                  <c:v>3.3882027397260273</c:v>
                </c:pt>
                <c:pt idx="44">
                  <c:v>3.3829424657534251</c:v>
                </c:pt>
                <c:pt idx="45">
                  <c:v>3.3926246575342467</c:v>
                </c:pt>
                <c:pt idx="46">
                  <c:v>3.3881147540983609</c:v>
                </c:pt>
                <c:pt idx="47">
                  <c:v>3.3816931506849315</c:v>
                </c:pt>
                <c:pt idx="48">
                  <c:v>3.3931095890410958</c:v>
                </c:pt>
                <c:pt idx="49">
                  <c:v>3.4145726027397258</c:v>
                </c:pt>
                <c:pt idx="50">
                  <c:v>3.4155956284153008</c:v>
                </c:pt>
              </c:numCache>
            </c:numRef>
          </c:val>
        </c:ser>
        <c:ser>
          <c:idx val="12"/>
          <c:order val="11"/>
          <c:tx>
            <c:strRef>
              <c:f>Sheet1!$A$13</c:f>
              <c:strCache>
                <c:ptCount val="1"/>
                <c:pt idx="0">
                  <c:v>Other Onshore</c:v>
                </c:pt>
              </c:strCache>
            </c:strRef>
          </c:tx>
          <c:spPr>
            <a:solidFill>
              <a:srgbClr val="A33340"/>
            </a:solidFill>
            <a:ln w="25400">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Sheet1!$B$13:$AZ$13</c:f>
              <c:numCache>
                <c:formatCode>General</c:formatCode>
                <c:ptCount val="51"/>
                <c:pt idx="0">
                  <c:v>27.278454794520549</c:v>
                </c:pt>
                <c:pt idx="1">
                  <c:v>27.05606301369863</c:v>
                </c:pt>
                <c:pt idx="2">
                  <c:v>27.241398907103825</c:v>
                </c:pt>
                <c:pt idx="3">
                  <c:v>26.033298630136986</c:v>
                </c:pt>
                <c:pt idx="4">
                  <c:v>26.374909589041096</c:v>
                </c:pt>
                <c:pt idx="5">
                  <c:v>25.212306849315066</c:v>
                </c:pt>
                <c:pt idx="6">
                  <c:v>24.314841530054643</c:v>
                </c:pt>
                <c:pt idx="7">
                  <c:v>23.926446575342464</c:v>
                </c:pt>
                <c:pt idx="8">
                  <c:v>23.554515068493149</c:v>
                </c:pt>
                <c:pt idx="9">
                  <c:v>22.848002739726027</c:v>
                </c:pt>
                <c:pt idx="10">
                  <c:v>21.694822404371589</c:v>
                </c:pt>
                <c:pt idx="11">
                  <c:v>21.596312328767119</c:v>
                </c:pt>
                <c:pt idx="12">
                  <c:v>20.640049315068492</c:v>
                </c:pt>
                <c:pt idx="13">
                  <c:v>20.181221917808216</c:v>
                </c:pt>
                <c:pt idx="14">
                  <c:v>19.12837704918033</c:v>
                </c:pt>
                <c:pt idx="15">
                  <c:v>18.427558904109588</c:v>
                </c:pt>
                <c:pt idx="16">
                  <c:v>18.597139726027397</c:v>
                </c:pt>
                <c:pt idx="17">
                  <c:v>18.72392876712329</c:v>
                </c:pt>
                <c:pt idx="18">
                  <c:v>18.811423497267757</c:v>
                </c:pt>
                <c:pt idx="19">
                  <c:v>16.970484931506849</c:v>
                </c:pt>
                <c:pt idx="20">
                  <c:v>15.804284931506849</c:v>
                </c:pt>
                <c:pt idx="21">
                  <c:v>15.820783561643838</c:v>
                </c:pt>
                <c:pt idx="22">
                  <c:v>15.23774043715847</c:v>
                </c:pt>
                <c:pt idx="23">
                  <c:v>15.378164383561645</c:v>
                </c:pt>
                <c:pt idx="24">
                  <c:v>13.490747945205479</c:v>
                </c:pt>
                <c:pt idx="25">
                  <c:v>13.182534246575342</c:v>
                </c:pt>
                <c:pt idx="26">
                  <c:v>13.302497267759563</c:v>
                </c:pt>
                <c:pt idx="27">
                  <c:v>12.671238356164384</c:v>
                </c:pt>
                <c:pt idx="28">
                  <c:v>12.492276712328767</c:v>
                </c:pt>
                <c:pt idx="29">
                  <c:v>12.293769863013699</c:v>
                </c:pt>
                <c:pt idx="30">
                  <c:v>12.071136612021858</c:v>
                </c:pt>
                <c:pt idx="31">
                  <c:v>11.892578082191783</c:v>
                </c:pt>
                <c:pt idx="32">
                  <c:v>11.679221917808219</c:v>
                </c:pt>
                <c:pt idx="33">
                  <c:v>11.55396712328767</c:v>
                </c:pt>
                <c:pt idx="34">
                  <c:v>11.432174863387978</c:v>
                </c:pt>
                <c:pt idx="35">
                  <c:v>11.466876712328768</c:v>
                </c:pt>
                <c:pt idx="36">
                  <c:v>11.464841095890412</c:v>
                </c:pt>
                <c:pt idx="37">
                  <c:v>11.352293150684932</c:v>
                </c:pt>
                <c:pt idx="38">
                  <c:v>11.245453551912568</c:v>
                </c:pt>
                <c:pt idx="39">
                  <c:v>11.016263013698628</c:v>
                </c:pt>
                <c:pt idx="40">
                  <c:v>10.878849315068493</c:v>
                </c:pt>
                <c:pt idx="41">
                  <c:v>10.79834794520548</c:v>
                </c:pt>
                <c:pt idx="42">
                  <c:v>10.67458743169399</c:v>
                </c:pt>
                <c:pt idx="43">
                  <c:v>10.563304109589041</c:v>
                </c:pt>
                <c:pt idx="44">
                  <c:v>10.427871232876711</c:v>
                </c:pt>
                <c:pt idx="45">
                  <c:v>10.318260273972603</c:v>
                </c:pt>
                <c:pt idx="46">
                  <c:v>10.17536612021858</c:v>
                </c:pt>
                <c:pt idx="47">
                  <c:v>10.140353424657535</c:v>
                </c:pt>
                <c:pt idx="48">
                  <c:v>10.168178082191782</c:v>
                </c:pt>
                <c:pt idx="49">
                  <c:v>10.154054794520547</c:v>
                </c:pt>
                <c:pt idx="50">
                  <c:v>10.07006830601093</c:v>
                </c:pt>
              </c:numCache>
            </c:numRef>
          </c:val>
        </c:ser>
        <c:ser>
          <c:idx val="13"/>
          <c:order val="12"/>
          <c:tx>
            <c:strRef>
              <c:f>Sheet1!$A$14</c:f>
              <c:strCache>
                <c:ptCount val="1"/>
                <c:pt idx="0">
                  <c:v>Tight gas</c:v>
                </c:pt>
              </c:strCache>
            </c:strRef>
          </c:tx>
          <c:spPr>
            <a:solidFill>
              <a:srgbClr val="BD732A"/>
            </a:solidFill>
            <a:ln w="25400">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Sheet1!$B$14:$AZ$14</c:f>
              <c:numCache>
                <c:formatCode>General</c:formatCode>
                <c:ptCount val="51"/>
                <c:pt idx="0">
                  <c:v>4.9690465753424657</c:v>
                </c:pt>
                <c:pt idx="1">
                  <c:v>5.1979726027397257</c:v>
                </c:pt>
                <c:pt idx="2">
                  <c:v>5.7002841530054651</c:v>
                </c:pt>
                <c:pt idx="3">
                  <c:v>6.5425123287671232</c:v>
                </c:pt>
                <c:pt idx="4">
                  <c:v>6.8707123287671239</c:v>
                </c:pt>
                <c:pt idx="5">
                  <c:v>7.1869068493150685</c:v>
                </c:pt>
                <c:pt idx="6">
                  <c:v>7.4977158469945353</c:v>
                </c:pt>
                <c:pt idx="7">
                  <c:v>7.8239068493150699</c:v>
                </c:pt>
                <c:pt idx="8">
                  <c:v>8.3147095890410956</c:v>
                </c:pt>
                <c:pt idx="9">
                  <c:v>8.4666712328767133</c:v>
                </c:pt>
                <c:pt idx="10">
                  <c:v>9.074122950819671</c:v>
                </c:pt>
                <c:pt idx="11">
                  <c:v>9.6848986301369848</c:v>
                </c:pt>
                <c:pt idx="12">
                  <c:v>10.0426</c:v>
                </c:pt>
                <c:pt idx="13">
                  <c:v>10.583953424657535</c:v>
                </c:pt>
                <c:pt idx="14">
                  <c:v>11.481538251366119</c:v>
                </c:pt>
                <c:pt idx="15">
                  <c:v>12.62804383561644</c:v>
                </c:pt>
                <c:pt idx="16">
                  <c:v>13.617610958904109</c:v>
                </c:pt>
                <c:pt idx="17">
                  <c:v>14.637172602739726</c:v>
                </c:pt>
                <c:pt idx="18">
                  <c:v>16.027401639344262</c:v>
                </c:pt>
                <c:pt idx="19">
                  <c:v>15.710504109589039</c:v>
                </c:pt>
                <c:pt idx="20">
                  <c:v>14.998605479452056</c:v>
                </c:pt>
                <c:pt idx="21">
                  <c:v>14.130068493150684</c:v>
                </c:pt>
                <c:pt idx="22">
                  <c:v>13.064415300546449</c:v>
                </c:pt>
                <c:pt idx="23">
                  <c:v>12.002128767123288</c:v>
                </c:pt>
                <c:pt idx="24">
                  <c:v>12.346243835616439</c:v>
                </c:pt>
                <c:pt idx="25">
                  <c:v>12.885306849315068</c:v>
                </c:pt>
                <c:pt idx="26">
                  <c:v>13.426521857923497</c:v>
                </c:pt>
                <c:pt idx="27">
                  <c:v>13.467947945205479</c:v>
                </c:pt>
                <c:pt idx="28">
                  <c:v>13.659098630136988</c:v>
                </c:pt>
                <c:pt idx="29">
                  <c:v>13.975087671232878</c:v>
                </c:pt>
                <c:pt idx="30">
                  <c:v>14.225636612021859</c:v>
                </c:pt>
                <c:pt idx="31">
                  <c:v>14.581156164383563</c:v>
                </c:pt>
                <c:pt idx="32">
                  <c:v>14.745531506849316</c:v>
                </c:pt>
                <c:pt idx="33">
                  <c:v>14.901060273972604</c:v>
                </c:pt>
                <c:pt idx="34">
                  <c:v>14.932489071038249</c:v>
                </c:pt>
                <c:pt idx="35">
                  <c:v>15.212983561643835</c:v>
                </c:pt>
                <c:pt idx="36">
                  <c:v>15.668443835616438</c:v>
                </c:pt>
                <c:pt idx="37">
                  <c:v>16.05555616438356</c:v>
                </c:pt>
                <c:pt idx="38">
                  <c:v>16.241300546448088</c:v>
                </c:pt>
                <c:pt idx="39">
                  <c:v>16.432109589041097</c:v>
                </c:pt>
                <c:pt idx="40">
                  <c:v>16.420589041095891</c:v>
                </c:pt>
                <c:pt idx="41">
                  <c:v>16.565430136986304</c:v>
                </c:pt>
                <c:pt idx="42">
                  <c:v>16.779994535519126</c:v>
                </c:pt>
                <c:pt idx="43">
                  <c:v>17.101430136986302</c:v>
                </c:pt>
                <c:pt idx="44">
                  <c:v>17.292098630136987</c:v>
                </c:pt>
                <c:pt idx="45">
                  <c:v>17.541663013698631</c:v>
                </c:pt>
                <c:pt idx="46">
                  <c:v>17.787513661202183</c:v>
                </c:pt>
                <c:pt idx="47">
                  <c:v>18.071249315068492</c:v>
                </c:pt>
                <c:pt idx="48">
                  <c:v>18.302936986301368</c:v>
                </c:pt>
                <c:pt idx="49">
                  <c:v>18.637032876712329</c:v>
                </c:pt>
                <c:pt idx="50">
                  <c:v>19.051680327868855</c:v>
                </c:pt>
              </c:numCache>
            </c:numRef>
          </c:val>
        </c:ser>
        <c:ser>
          <c:idx val="14"/>
          <c:order val="13"/>
          <c:tx>
            <c:strRef>
              <c:f>Sheet1!$A$15</c:f>
              <c:strCache>
                <c:ptCount val="1"/>
                <c:pt idx="0">
                  <c:v>Shale gas</c:v>
                </c:pt>
              </c:strCache>
            </c:strRef>
          </c:tx>
          <c:spPr>
            <a:solidFill>
              <a:srgbClr val="5D9732"/>
            </a:solidFill>
            <a:ln w="25400">
              <a:noFill/>
            </a:ln>
          </c:spPr>
          <c:cat>
            <c:numRef>
              <c:f>Sheet1!$B$1:$AZ$1</c:f>
              <c:numCache>
                <c:formatCode>General</c:formatCode>
                <c:ptCount val="51"/>
                <c:pt idx="0">
                  <c:v>1990</c:v>
                </c:pt>
                <c:pt idx="5">
                  <c:v>1995</c:v>
                </c:pt>
                <c:pt idx="10">
                  <c:v>2000</c:v>
                </c:pt>
                <c:pt idx="15">
                  <c:v>2005</c:v>
                </c:pt>
                <c:pt idx="20">
                  <c:v>2010</c:v>
                </c:pt>
                <c:pt idx="25">
                  <c:v>2015</c:v>
                </c:pt>
                <c:pt idx="30">
                  <c:v>2020</c:v>
                </c:pt>
                <c:pt idx="35">
                  <c:v>2025</c:v>
                </c:pt>
                <c:pt idx="40">
                  <c:v>2030</c:v>
                </c:pt>
                <c:pt idx="45">
                  <c:v>2035</c:v>
                </c:pt>
                <c:pt idx="50">
                  <c:v>2040</c:v>
                </c:pt>
              </c:numCache>
            </c:numRef>
          </c:cat>
          <c:val>
            <c:numRef>
              <c:f>Sheet1!$B$15:$AZ$15</c:f>
              <c:numCache>
                <c:formatCode>General</c:formatCode>
                <c:ptCount val="51"/>
                <c:pt idx="0">
                  <c:v>7.9452054794520555E-2</c:v>
                </c:pt>
                <c:pt idx="1">
                  <c:v>0.12054794520547944</c:v>
                </c:pt>
                <c:pt idx="2">
                  <c:v>0.17759562841530055</c:v>
                </c:pt>
                <c:pt idx="3">
                  <c:v>0.23835616438356161</c:v>
                </c:pt>
                <c:pt idx="4">
                  <c:v>0.27123287671232876</c:v>
                </c:pt>
                <c:pt idx="5">
                  <c:v>0.35616438356164382</c:v>
                </c:pt>
                <c:pt idx="6">
                  <c:v>0.42622950819672134</c:v>
                </c:pt>
                <c:pt idx="7">
                  <c:v>0.54794520547945214</c:v>
                </c:pt>
                <c:pt idx="8">
                  <c:v>0.56712328767123288</c:v>
                </c:pt>
                <c:pt idx="9">
                  <c:v>0.60273972602739734</c:v>
                </c:pt>
                <c:pt idx="10">
                  <c:v>2.2349726775956285</c:v>
                </c:pt>
                <c:pt idx="11">
                  <c:v>2.2767123287671232</c:v>
                </c:pt>
                <c:pt idx="12">
                  <c:v>2.4438356164383563</c:v>
                </c:pt>
                <c:pt idx="13">
                  <c:v>2.6</c:v>
                </c:pt>
                <c:pt idx="14">
                  <c:v>2.7540983606557381</c:v>
                </c:pt>
                <c:pt idx="15">
                  <c:v>3.1123287671232873</c:v>
                </c:pt>
                <c:pt idx="16">
                  <c:v>3.8109589041095888</c:v>
                </c:pt>
                <c:pt idx="17">
                  <c:v>5.1917808219178081</c:v>
                </c:pt>
                <c:pt idx="18">
                  <c:v>7.366120218579236</c:v>
                </c:pt>
                <c:pt idx="19">
                  <c:v>10.136986301369864</c:v>
                </c:pt>
                <c:pt idx="20">
                  <c:v>14.991778082191782</c:v>
                </c:pt>
                <c:pt idx="21">
                  <c:v>21.997257534246575</c:v>
                </c:pt>
                <c:pt idx="22">
                  <c:v>27.751368852459017</c:v>
                </c:pt>
                <c:pt idx="23">
                  <c:v>31.073969863013698</c:v>
                </c:pt>
                <c:pt idx="24">
                  <c:v>35.184468493150682</c:v>
                </c:pt>
                <c:pt idx="25">
                  <c:v>37.324731506849311</c:v>
                </c:pt>
                <c:pt idx="26">
                  <c:v>38.745183060109291</c:v>
                </c:pt>
                <c:pt idx="27">
                  <c:v>39.147336986301369</c:v>
                </c:pt>
                <c:pt idx="28">
                  <c:v>40.05313424657534</c:v>
                </c:pt>
                <c:pt idx="29">
                  <c:v>41.084635616438355</c:v>
                </c:pt>
                <c:pt idx="30">
                  <c:v>42.189592896174858</c:v>
                </c:pt>
                <c:pt idx="31">
                  <c:v>43.143167123287675</c:v>
                </c:pt>
                <c:pt idx="32">
                  <c:v>44.177810958904111</c:v>
                </c:pt>
                <c:pt idx="33">
                  <c:v>45.100027397260277</c:v>
                </c:pt>
                <c:pt idx="34">
                  <c:v>45.861524590163931</c:v>
                </c:pt>
                <c:pt idx="35">
                  <c:v>46.667586301369866</c:v>
                </c:pt>
                <c:pt idx="36">
                  <c:v>46.942567123287667</c:v>
                </c:pt>
                <c:pt idx="37">
                  <c:v>47.478882191780826</c:v>
                </c:pt>
                <c:pt idx="38">
                  <c:v>47.728122950819667</c:v>
                </c:pt>
                <c:pt idx="39">
                  <c:v>48.471460273972603</c:v>
                </c:pt>
                <c:pt idx="40">
                  <c:v>48.894761643835622</c:v>
                </c:pt>
                <c:pt idx="41">
                  <c:v>49.358468493150689</c:v>
                </c:pt>
                <c:pt idx="42">
                  <c:v>49.665540983606562</c:v>
                </c:pt>
                <c:pt idx="43">
                  <c:v>50.333326027397256</c:v>
                </c:pt>
                <c:pt idx="44">
                  <c:v>50.921761643835616</c:v>
                </c:pt>
                <c:pt idx="45">
                  <c:v>51.643402739726021</c:v>
                </c:pt>
                <c:pt idx="46">
                  <c:v>52.242893442622957</c:v>
                </c:pt>
                <c:pt idx="47">
                  <c:v>53.099227397260272</c:v>
                </c:pt>
                <c:pt idx="48">
                  <c:v>53.445498630136989</c:v>
                </c:pt>
                <c:pt idx="49">
                  <c:v>53.7071397260274</c:v>
                </c:pt>
                <c:pt idx="50">
                  <c:v>53.509612021857926</c:v>
                </c:pt>
              </c:numCache>
            </c:numRef>
          </c:val>
        </c:ser>
        <c:dLbls>
          <c:showLegendKey val="0"/>
          <c:showVal val="0"/>
          <c:showCatName val="0"/>
          <c:showSerName val="0"/>
          <c:showPercent val="0"/>
          <c:showBubbleSize val="0"/>
        </c:dLbls>
        <c:axId val="139326976"/>
        <c:axId val="139527872"/>
      </c:areaChart>
      <c:catAx>
        <c:axId val="140030976"/>
        <c:scaling>
          <c:orientation val="minMax"/>
        </c:scaling>
        <c:delete val="0"/>
        <c:axPos val="b"/>
        <c:numFmt formatCode="General" sourceLinked="0"/>
        <c:majorTickMark val="out"/>
        <c:minorTickMark val="none"/>
        <c:tickLblPos val="nextTo"/>
        <c:spPr>
          <a:ln>
            <a:solidFill>
              <a:schemeClr val="tx1"/>
            </a:solidFill>
          </a:ln>
        </c:spPr>
        <c:txPr>
          <a:bodyPr rot="0" vert="horz"/>
          <a:lstStyle/>
          <a:p>
            <a:pPr>
              <a:defRPr sz="1400"/>
            </a:pPr>
            <a:endParaRPr lang="en-US"/>
          </a:p>
        </c:txPr>
        <c:crossAx val="139526720"/>
        <c:crosses val="autoZero"/>
        <c:auto val="1"/>
        <c:lblAlgn val="ctr"/>
        <c:lblOffset val="100"/>
        <c:tickLblSkip val="5"/>
        <c:tickMarkSkip val="5"/>
        <c:noMultiLvlLbl val="0"/>
      </c:catAx>
      <c:valAx>
        <c:axId val="139526720"/>
        <c:scaling>
          <c:orientation val="minMax"/>
          <c:max val="40"/>
          <c:min val="0"/>
        </c:scaling>
        <c:delete val="0"/>
        <c:axPos val="l"/>
        <c:majorGridlines>
          <c:spPr>
            <a:ln>
              <a:solidFill>
                <a:schemeClr val="bg1">
                  <a:lumMod val="65000"/>
                </a:schemeClr>
              </a:solidFill>
            </a:ln>
          </c:spPr>
        </c:majorGridlines>
        <c:numFmt formatCode="#,##0" sourceLinked="0"/>
        <c:majorTickMark val="out"/>
        <c:minorTickMark val="none"/>
        <c:tickLblPos val="nextTo"/>
        <c:spPr>
          <a:ln>
            <a:noFill/>
          </a:ln>
        </c:spPr>
        <c:txPr>
          <a:bodyPr rot="0" vert="horz"/>
          <a:lstStyle/>
          <a:p>
            <a:pPr>
              <a:defRPr sz="1400"/>
            </a:pPr>
            <a:endParaRPr lang="en-US"/>
          </a:p>
        </c:txPr>
        <c:crossAx val="140030976"/>
        <c:crosses val="autoZero"/>
        <c:crossBetween val="midCat"/>
        <c:majorUnit val="5"/>
      </c:valAx>
      <c:valAx>
        <c:axId val="139527872"/>
        <c:scaling>
          <c:orientation val="minMax"/>
          <c:max val="109.589"/>
          <c:min val="0"/>
        </c:scaling>
        <c:delete val="0"/>
        <c:axPos val="r"/>
        <c:numFmt formatCode="General" sourceLinked="1"/>
        <c:majorTickMark val="out"/>
        <c:minorTickMark val="none"/>
        <c:tickLblPos val="nextTo"/>
        <c:spPr>
          <a:ln>
            <a:solidFill>
              <a:srgbClr val="FFFFFF"/>
            </a:solidFill>
          </a:ln>
        </c:spPr>
        <c:txPr>
          <a:bodyPr/>
          <a:lstStyle/>
          <a:p>
            <a:pPr>
              <a:defRPr sz="1400">
                <a:solidFill>
                  <a:schemeClr val="tx1"/>
                </a:solidFill>
              </a:defRPr>
            </a:pPr>
            <a:endParaRPr lang="en-US"/>
          </a:p>
        </c:txPr>
        <c:crossAx val="139326976"/>
        <c:crosses val="max"/>
        <c:crossBetween val="midCat"/>
        <c:majorUnit val="10"/>
      </c:valAx>
      <c:catAx>
        <c:axId val="139326976"/>
        <c:scaling>
          <c:orientation val="minMax"/>
        </c:scaling>
        <c:delete val="1"/>
        <c:axPos val="b"/>
        <c:numFmt formatCode="General" sourceLinked="1"/>
        <c:majorTickMark val="out"/>
        <c:minorTickMark val="none"/>
        <c:tickLblPos val="none"/>
        <c:crossAx val="139527872"/>
        <c:crosses val="autoZero"/>
        <c:auto val="1"/>
        <c:lblAlgn val="ctr"/>
        <c:lblOffset val="100"/>
        <c:noMultiLvlLbl val="0"/>
      </c:catAx>
      <c:spPr>
        <a:noFill/>
        <a:ln w="25400">
          <a:noFill/>
        </a:ln>
      </c:spPr>
    </c:plotArea>
    <c:plotVisOnly val="1"/>
    <c:dispBlanksAs val="zero"/>
    <c:showDLblsOverMax val="0"/>
  </c:chart>
  <c:txPr>
    <a:bodyPr/>
    <a:lstStyle/>
    <a:p>
      <a:pPr>
        <a:defRPr sz="180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4156592877069323E-2"/>
          <c:y val="3.9554552753246035E-2"/>
          <c:w val="0.89931515252563066"/>
          <c:h val="0.86633312935734375"/>
        </c:manualLayout>
      </c:layout>
      <c:barChart>
        <c:barDir val="col"/>
        <c:grouping val="stacked"/>
        <c:varyColors val="0"/>
        <c:ser>
          <c:idx val="0"/>
          <c:order val="0"/>
          <c:tx>
            <c:strRef>
              <c:f>Sheet1!$A$2</c:f>
              <c:strCache>
                <c:ptCount val="1"/>
                <c:pt idx="0">
                  <c:v>Residential</c:v>
                </c:pt>
              </c:strCache>
            </c:strRef>
          </c:tx>
          <c:spPr>
            <a:solidFill>
              <a:srgbClr val="5D9732"/>
            </a:solidFill>
          </c:spPr>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Sheet1!$B$2:$BA$2</c:f>
              <c:numCache>
                <c:formatCode>General</c:formatCode>
                <c:ptCount val="8"/>
                <c:pt idx="0">
                  <c:v>4.8503180000000006</c:v>
                </c:pt>
                <c:pt idx="1">
                  <c:v>4.8267749999999996</c:v>
                </c:pt>
                <c:pt idx="2">
                  <c:v>4.9143270000000001</c:v>
                </c:pt>
                <c:pt idx="3">
                  <c:v>4.5040880000000003</c:v>
                </c:pt>
                <c:pt idx="4">
                  <c:v>4.4194740000000001</c:v>
                </c:pt>
                <c:pt idx="5">
                  <c:v>4.396909</c:v>
                </c:pt>
                <c:pt idx="6">
                  <c:v>4.3134230000000002</c:v>
                </c:pt>
                <c:pt idx="7">
                  <c:v>4.195163</c:v>
                </c:pt>
              </c:numCache>
            </c:numRef>
          </c:val>
        </c:ser>
        <c:ser>
          <c:idx val="1"/>
          <c:order val="1"/>
          <c:tx>
            <c:strRef>
              <c:f>Sheet1!$A$3</c:f>
              <c:strCache>
                <c:ptCount val="1"/>
                <c:pt idx="0">
                  <c:v>Commercial</c:v>
                </c:pt>
              </c:strCache>
            </c:strRef>
          </c:tx>
          <c:spPr>
            <a:solidFill>
              <a:srgbClr val="A33340"/>
            </a:solidFill>
          </c:spPr>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Sheet1!$B$3:$BA$3</c:f>
              <c:numCache>
                <c:formatCode>General</c:formatCode>
                <c:ptCount val="8"/>
                <c:pt idx="0">
                  <c:v>3.0310770000000002</c:v>
                </c:pt>
                <c:pt idx="1">
                  <c:v>2.99892</c:v>
                </c:pt>
                <c:pt idx="2">
                  <c:v>3.2788560000000002</c:v>
                </c:pt>
                <c:pt idx="3">
                  <c:v>3.207246</c:v>
                </c:pt>
                <c:pt idx="4">
                  <c:v>3.2046589999999999</c:v>
                </c:pt>
                <c:pt idx="5">
                  <c:v>3.333412</c:v>
                </c:pt>
                <c:pt idx="6">
                  <c:v>3.4705750000000002</c:v>
                </c:pt>
                <c:pt idx="7">
                  <c:v>3.6124209999999999</c:v>
                </c:pt>
              </c:numCache>
            </c:numRef>
          </c:val>
        </c:ser>
        <c:ser>
          <c:idx val="2"/>
          <c:order val="2"/>
          <c:tx>
            <c:strRef>
              <c:f>Sheet1!$A$4</c:f>
              <c:strCache>
                <c:ptCount val="1"/>
                <c:pt idx="0">
                  <c:v>Transportation</c:v>
                </c:pt>
              </c:strCache>
            </c:strRef>
          </c:tx>
          <c:spPr>
            <a:solidFill>
              <a:srgbClr val="0096D7"/>
            </a:solidFill>
          </c:spPr>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Sheet1!$B$4:$BA$4</c:f>
              <c:numCache>
                <c:formatCode>General</c:formatCode>
                <c:ptCount val="8"/>
                <c:pt idx="0">
                  <c:v>0.7049200000000001</c:v>
                </c:pt>
                <c:pt idx="1">
                  <c:v>0.60690999999999995</c:v>
                </c:pt>
                <c:pt idx="2">
                  <c:v>0.895208</c:v>
                </c:pt>
                <c:pt idx="3">
                  <c:v>0.89477099999999998</c:v>
                </c:pt>
                <c:pt idx="4">
                  <c:v>0.97202100000000002</c:v>
                </c:pt>
                <c:pt idx="5">
                  <c:v>1.080838</c:v>
                </c:pt>
                <c:pt idx="6">
                  <c:v>1.2253850000000002</c:v>
                </c:pt>
                <c:pt idx="7">
                  <c:v>1.6310760000000002</c:v>
                </c:pt>
              </c:numCache>
            </c:numRef>
          </c:val>
        </c:ser>
        <c:ser>
          <c:idx val="4"/>
          <c:order val="3"/>
          <c:tx>
            <c:strRef>
              <c:f>Sheet1!$A$5</c:f>
              <c:strCache>
                <c:ptCount val="1"/>
                <c:pt idx="0">
                  <c:v>Electric power</c:v>
                </c:pt>
              </c:strCache>
            </c:strRef>
          </c:tx>
          <c:spPr>
            <a:solidFill>
              <a:srgbClr val="000000"/>
            </a:solidFill>
            <a:ln w="25400">
              <a:noFill/>
            </a:ln>
          </c:spPr>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Sheet1!$B$5:$BA$5</c:f>
              <c:numCache>
                <c:formatCode>General</c:formatCode>
                <c:ptCount val="8"/>
                <c:pt idx="0">
                  <c:v>4.2365259999999996</c:v>
                </c:pt>
                <c:pt idx="1">
                  <c:v>5.8691450000000005</c:v>
                </c:pt>
                <c:pt idx="2">
                  <c:v>8.1532850000000003</c:v>
                </c:pt>
                <c:pt idx="3">
                  <c:v>7.6079429999999997</c:v>
                </c:pt>
                <c:pt idx="4">
                  <c:v>8.1252340000000007</c:v>
                </c:pt>
                <c:pt idx="5">
                  <c:v>8.8115450000000006</c:v>
                </c:pt>
                <c:pt idx="6">
                  <c:v>9.1692339999999994</c:v>
                </c:pt>
                <c:pt idx="7">
                  <c:v>9.3792559999999998</c:v>
                </c:pt>
              </c:numCache>
            </c:numRef>
          </c:val>
        </c:ser>
        <c:ser>
          <c:idx val="5"/>
          <c:order val="4"/>
          <c:tx>
            <c:strRef>
              <c:f>Sheet1!$A$6</c:f>
              <c:strCache>
                <c:ptCount val="1"/>
                <c:pt idx="0">
                  <c:v>Industrial</c:v>
                </c:pt>
              </c:strCache>
            </c:strRef>
          </c:tx>
          <c:spPr>
            <a:solidFill>
              <a:srgbClr val="BD732A"/>
            </a:solidFill>
            <a:ln w="25400">
              <a:noFill/>
            </a:ln>
          </c:spPr>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Sheet1!$B$6:$BA$6</c:f>
              <c:numCache>
                <c:formatCode>General</c:formatCode>
                <c:ptCount val="8"/>
                <c:pt idx="0">
                  <c:v>9.3840479999999999</c:v>
                </c:pt>
                <c:pt idx="1">
                  <c:v>7.7126849999999996</c:v>
                </c:pt>
                <c:pt idx="2">
                  <c:v>8.8889910000000008</c:v>
                </c:pt>
                <c:pt idx="3">
                  <c:v>9.9275690000000001</c:v>
                </c:pt>
                <c:pt idx="4">
                  <c:v>10.160038</c:v>
                </c:pt>
                <c:pt idx="5">
                  <c:v>10.45684</c:v>
                </c:pt>
                <c:pt idx="6">
                  <c:v>10.640518999999999</c:v>
                </c:pt>
                <c:pt idx="7">
                  <c:v>10.884596999999999</c:v>
                </c:pt>
              </c:numCache>
            </c:numRef>
          </c:val>
        </c:ser>
        <c:ser>
          <c:idx val="3"/>
          <c:order val="5"/>
          <c:tx>
            <c:strRef>
              <c:f>Sheet1!$A$7</c:f>
              <c:strCache>
                <c:ptCount val="1"/>
                <c:pt idx="0">
                  <c:v>Gas to Liquids</c:v>
                </c:pt>
              </c:strCache>
            </c:strRef>
          </c:tx>
          <c:spPr>
            <a:solidFill>
              <a:srgbClr val="0096D7"/>
            </a:solidFill>
          </c:spPr>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Sheet1!$B$7:$BA$7</c:f>
              <c:numCache>
                <c:formatCode>General</c:formatCode>
                <c:ptCount val="8"/>
                <c:pt idx="0">
                  <c:v>0</c:v>
                </c:pt>
                <c:pt idx="1">
                  <c:v>0</c:v>
                </c:pt>
                <c:pt idx="2">
                  <c:v>0</c:v>
                </c:pt>
                <c:pt idx="3">
                  <c:v>0</c:v>
                </c:pt>
                <c:pt idx="4">
                  <c:v>0</c:v>
                </c:pt>
                <c:pt idx="5">
                  <c:v>0</c:v>
                </c:pt>
                <c:pt idx="6">
                  <c:v>0</c:v>
                </c:pt>
                <c:pt idx="7">
                  <c:v>0</c:v>
                </c:pt>
              </c:numCache>
            </c:numRef>
          </c:val>
        </c:ser>
        <c:ser>
          <c:idx val="6"/>
          <c:order val="6"/>
          <c:tx>
            <c:strRef>
              <c:f>Sheet1!$A$8</c:f>
              <c:strCache>
                <c:ptCount val="1"/>
              </c:strCache>
            </c:strRef>
          </c:tx>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Sheet1!$B$8:$BA$8</c:f>
              <c:numCache>
                <c:formatCode>General</c:formatCode>
                <c:ptCount val="8"/>
              </c:numCache>
            </c:numRef>
          </c:val>
        </c:ser>
        <c:ser>
          <c:idx val="12"/>
          <c:order val="12"/>
          <c:tx>
            <c:strRef>
              <c:f>Sheet1!$A$14</c:f>
              <c:strCache>
                <c:ptCount val="1"/>
                <c:pt idx="0">
                  <c:v>Gas to Liquids</c:v>
                </c:pt>
              </c:strCache>
            </c:strRef>
          </c:tx>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Sheet1!$B$14:$BA$14</c:f>
              <c:numCache>
                <c:formatCode>General</c:formatCode>
                <c:ptCount val="8"/>
                <c:pt idx="0">
                  <c:v>0</c:v>
                </c:pt>
                <c:pt idx="1">
                  <c:v>0</c:v>
                </c:pt>
                <c:pt idx="2">
                  <c:v>0</c:v>
                </c:pt>
                <c:pt idx="3">
                  <c:v>0</c:v>
                </c:pt>
                <c:pt idx="4">
                  <c:v>0</c:v>
                </c:pt>
                <c:pt idx="5">
                  <c:v>0</c:v>
                </c:pt>
                <c:pt idx="6">
                  <c:v>0</c:v>
                </c:pt>
                <c:pt idx="7">
                  <c:v>0</c:v>
                </c:pt>
              </c:numCache>
            </c:numRef>
          </c:val>
        </c:ser>
        <c:dLbls>
          <c:showLegendKey val="0"/>
          <c:showVal val="0"/>
          <c:showCatName val="0"/>
          <c:showSerName val="0"/>
          <c:showPercent val="0"/>
          <c:showBubbleSize val="0"/>
        </c:dLbls>
        <c:gapWidth val="50"/>
        <c:overlap val="100"/>
        <c:axId val="140808704"/>
        <c:axId val="139529600"/>
      </c:barChart>
      <c:barChart>
        <c:barDir val="col"/>
        <c:grouping val="stacked"/>
        <c:varyColors val="0"/>
        <c:ser>
          <c:idx val="7"/>
          <c:order val="7"/>
          <c:tx>
            <c:strRef>
              <c:f>Sheet1!$A$9</c:f>
              <c:strCache>
                <c:ptCount val="1"/>
                <c:pt idx="0">
                  <c:v>Residential</c:v>
                </c:pt>
              </c:strCache>
            </c:strRef>
          </c:tx>
          <c:spPr>
            <a:solidFill>
              <a:srgbClr val="5D9732"/>
            </a:solidFill>
            <a:ln>
              <a:noFill/>
            </a:ln>
          </c:spPr>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Sheet1!$B$9:$BA$9</c:f>
              <c:numCache>
                <c:formatCode>General</c:formatCode>
                <c:ptCount val="8"/>
                <c:pt idx="0">
                  <c:v>13.288542465753427</c:v>
                </c:pt>
                <c:pt idx="1">
                  <c:v>13.224041095890408</c:v>
                </c:pt>
                <c:pt idx="2">
                  <c:v>13.463909589041096</c:v>
                </c:pt>
                <c:pt idx="3">
                  <c:v>12.30625136612022</c:v>
                </c:pt>
                <c:pt idx="4">
                  <c:v>12.108147945205479</c:v>
                </c:pt>
                <c:pt idx="5">
                  <c:v>12.04632602739726</c:v>
                </c:pt>
                <c:pt idx="6">
                  <c:v>11.817597260273974</c:v>
                </c:pt>
                <c:pt idx="7">
                  <c:v>11.462193989071038</c:v>
                </c:pt>
              </c:numCache>
            </c:numRef>
          </c:val>
        </c:ser>
        <c:ser>
          <c:idx val="8"/>
          <c:order val="8"/>
          <c:tx>
            <c:strRef>
              <c:f>Sheet1!$A$10</c:f>
              <c:strCache>
                <c:ptCount val="1"/>
                <c:pt idx="0">
                  <c:v>Commercial</c:v>
                </c:pt>
              </c:strCache>
            </c:strRef>
          </c:tx>
          <c:spPr>
            <a:solidFill>
              <a:srgbClr val="A33340"/>
            </a:solidFill>
            <a:ln>
              <a:noFill/>
            </a:ln>
          </c:spPr>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Sheet1!$B$10:$BA$10</c:f>
              <c:numCache>
                <c:formatCode>General</c:formatCode>
                <c:ptCount val="8"/>
                <c:pt idx="0">
                  <c:v>8.3043205479452045</c:v>
                </c:pt>
                <c:pt idx="1">
                  <c:v>8.2162191780821914</c:v>
                </c:pt>
                <c:pt idx="2">
                  <c:v>8.9831671232876715</c:v>
                </c:pt>
                <c:pt idx="3">
                  <c:v>8.7629672131147558</c:v>
                </c:pt>
                <c:pt idx="4">
                  <c:v>8.7798876712328759</c:v>
                </c:pt>
                <c:pt idx="5">
                  <c:v>9.1326356164383569</c:v>
                </c:pt>
                <c:pt idx="6">
                  <c:v>9.5084246575342473</c:v>
                </c:pt>
                <c:pt idx="7">
                  <c:v>9.8700027322404384</c:v>
                </c:pt>
              </c:numCache>
            </c:numRef>
          </c:val>
        </c:ser>
        <c:ser>
          <c:idx val="9"/>
          <c:order val="9"/>
          <c:tx>
            <c:strRef>
              <c:f>Sheet1!$A$11</c:f>
              <c:strCache>
                <c:ptCount val="1"/>
                <c:pt idx="0">
                  <c:v>Transportation</c:v>
                </c:pt>
              </c:strCache>
            </c:strRef>
          </c:tx>
          <c:spPr>
            <a:solidFill>
              <a:srgbClr val="0096D7"/>
            </a:solidFill>
            <a:ln>
              <a:noFill/>
            </a:ln>
          </c:spPr>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Sheet1!$B$11:$BA$11</c:f>
              <c:numCache>
                <c:formatCode>General</c:formatCode>
                <c:ptCount val="8"/>
                <c:pt idx="0">
                  <c:v>1.931287671232877</c:v>
                </c:pt>
                <c:pt idx="1">
                  <c:v>1.6627671232876713</c:v>
                </c:pt>
                <c:pt idx="2">
                  <c:v>2.4526246575342467</c:v>
                </c:pt>
                <c:pt idx="3">
                  <c:v>2.4447295081967213</c:v>
                </c:pt>
                <c:pt idx="4">
                  <c:v>2.6630712328767121</c:v>
                </c:pt>
                <c:pt idx="5">
                  <c:v>2.9611999999999998</c:v>
                </c:pt>
                <c:pt idx="6">
                  <c:v>3.3572191780821918</c:v>
                </c:pt>
                <c:pt idx="7">
                  <c:v>4.4564918032786895</c:v>
                </c:pt>
              </c:numCache>
            </c:numRef>
          </c:val>
        </c:ser>
        <c:ser>
          <c:idx val="10"/>
          <c:order val="10"/>
          <c:tx>
            <c:strRef>
              <c:f>Sheet1!$A$12</c:f>
              <c:strCache>
                <c:ptCount val="1"/>
                <c:pt idx="0">
                  <c:v>Electric power</c:v>
                </c:pt>
              </c:strCache>
            </c:strRef>
          </c:tx>
          <c:spPr>
            <a:solidFill>
              <a:srgbClr val="000000"/>
            </a:solidFill>
            <a:ln>
              <a:noFill/>
            </a:ln>
          </c:spPr>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Sheet1!$B$12:$BA$12</c:f>
              <c:numCache>
                <c:formatCode>General</c:formatCode>
                <c:ptCount val="8"/>
                <c:pt idx="0">
                  <c:v>11.606920547945204</c:v>
                </c:pt>
                <c:pt idx="1">
                  <c:v>16.079849315068497</c:v>
                </c:pt>
                <c:pt idx="2">
                  <c:v>22.337767123287673</c:v>
                </c:pt>
                <c:pt idx="3">
                  <c:v>20.786729508196721</c:v>
                </c:pt>
                <c:pt idx="4">
                  <c:v>22.260915068493151</c:v>
                </c:pt>
                <c:pt idx="5">
                  <c:v>24.141219178082192</c:v>
                </c:pt>
                <c:pt idx="6">
                  <c:v>25.121189041095889</c:v>
                </c:pt>
                <c:pt idx="7">
                  <c:v>25.626382513661198</c:v>
                </c:pt>
              </c:numCache>
            </c:numRef>
          </c:val>
        </c:ser>
        <c:ser>
          <c:idx val="11"/>
          <c:order val="11"/>
          <c:tx>
            <c:strRef>
              <c:f>Sheet1!$A$13</c:f>
              <c:strCache>
                <c:ptCount val="1"/>
                <c:pt idx="0">
                  <c:v>Industrial</c:v>
                </c:pt>
              </c:strCache>
            </c:strRef>
          </c:tx>
          <c:spPr>
            <a:solidFill>
              <a:srgbClr val="BD732A"/>
            </a:solidFill>
            <a:ln>
              <a:noFill/>
            </a:ln>
          </c:spPr>
          <c:invertIfNegative val="0"/>
          <c:cat>
            <c:strRef>
              <c:f>Sheet1!$B$1:$BA$1</c:f>
              <c:strCache>
                <c:ptCount val="8"/>
                <c:pt idx="0">
                  <c:v>1995</c:v>
                </c:pt>
                <c:pt idx="1">
                  <c:v>2005</c:v>
                </c:pt>
                <c:pt idx="2">
                  <c:v>2013</c:v>
                </c:pt>
                <c:pt idx="3">
                  <c:v>2020</c:v>
                </c:pt>
                <c:pt idx="4">
                  <c:v>2025</c:v>
                </c:pt>
                <c:pt idx="5">
                  <c:v>2030</c:v>
                </c:pt>
                <c:pt idx="6">
                  <c:v>2035</c:v>
                </c:pt>
                <c:pt idx="7">
                  <c:v>2040</c:v>
                </c:pt>
              </c:strCache>
            </c:strRef>
          </c:cat>
          <c:val>
            <c:numRef>
              <c:f>Sheet1!$B$13:$BA$13</c:f>
              <c:numCache>
                <c:formatCode>General</c:formatCode>
                <c:ptCount val="8"/>
                <c:pt idx="0">
                  <c:v>25.709720547945206</c:v>
                </c:pt>
                <c:pt idx="1">
                  <c:v>21.130643835616439</c:v>
                </c:pt>
                <c:pt idx="2">
                  <c:v>24.353400000000001</c:v>
                </c:pt>
                <c:pt idx="3">
                  <c:v>27.124505464480873</c:v>
                </c:pt>
                <c:pt idx="4">
                  <c:v>27.835720547945204</c:v>
                </c:pt>
                <c:pt idx="5">
                  <c:v>28.648876712328764</c:v>
                </c:pt>
                <c:pt idx="6">
                  <c:v>29.152106849315068</c:v>
                </c:pt>
                <c:pt idx="7">
                  <c:v>29.73933606557377</c:v>
                </c:pt>
              </c:numCache>
            </c:numRef>
          </c:val>
        </c:ser>
        <c:dLbls>
          <c:showLegendKey val="0"/>
          <c:showVal val="0"/>
          <c:showCatName val="0"/>
          <c:showSerName val="0"/>
          <c:showPercent val="0"/>
          <c:showBubbleSize val="0"/>
        </c:dLbls>
        <c:gapWidth val="50"/>
        <c:overlap val="100"/>
        <c:axId val="140283392"/>
        <c:axId val="139530176"/>
      </c:barChart>
      <c:catAx>
        <c:axId val="140808704"/>
        <c:scaling>
          <c:orientation val="minMax"/>
        </c:scaling>
        <c:delete val="0"/>
        <c:axPos val="b"/>
        <c:majorTickMark val="out"/>
        <c:minorTickMark val="none"/>
        <c:tickLblPos val="nextTo"/>
        <c:spPr>
          <a:ln w="12700">
            <a:solidFill>
              <a:schemeClr val="tx1"/>
            </a:solidFill>
          </a:ln>
        </c:spPr>
        <c:crossAx val="139529600"/>
        <c:crosses val="autoZero"/>
        <c:auto val="1"/>
        <c:lblAlgn val="ctr"/>
        <c:lblOffset val="100"/>
        <c:tickLblSkip val="1"/>
        <c:tickMarkSkip val="1"/>
        <c:noMultiLvlLbl val="0"/>
      </c:catAx>
      <c:valAx>
        <c:axId val="139529600"/>
        <c:scaling>
          <c:orientation val="minMax"/>
          <c:max val="35"/>
        </c:scaling>
        <c:delete val="0"/>
        <c:axPos val="l"/>
        <c:majorGridlines>
          <c:spPr>
            <a:ln>
              <a:solidFill>
                <a:schemeClr val="bg1">
                  <a:lumMod val="65000"/>
                </a:schemeClr>
              </a:solidFill>
            </a:ln>
          </c:spPr>
        </c:majorGridlines>
        <c:numFmt formatCode="General" sourceLinked="1"/>
        <c:majorTickMark val="out"/>
        <c:minorTickMark val="none"/>
        <c:tickLblPos val="nextTo"/>
        <c:spPr>
          <a:ln>
            <a:noFill/>
          </a:ln>
        </c:spPr>
        <c:crossAx val="140808704"/>
        <c:crosses val="autoZero"/>
        <c:crossBetween val="between"/>
      </c:valAx>
      <c:valAx>
        <c:axId val="139530176"/>
        <c:scaling>
          <c:orientation val="minMax"/>
          <c:max val="95.890410000000003"/>
          <c:min val="0"/>
        </c:scaling>
        <c:delete val="0"/>
        <c:axPos val="r"/>
        <c:numFmt formatCode="#,##0" sourceLinked="0"/>
        <c:majorTickMark val="out"/>
        <c:minorTickMark val="none"/>
        <c:tickLblPos val="nextTo"/>
        <c:spPr>
          <a:ln>
            <a:solidFill>
              <a:srgbClr val="FFFFFF"/>
            </a:solidFill>
          </a:ln>
        </c:spPr>
        <c:crossAx val="140283392"/>
        <c:crosses val="max"/>
        <c:crossBetween val="between"/>
        <c:majorUnit val="10"/>
      </c:valAx>
      <c:catAx>
        <c:axId val="140283392"/>
        <c:scaling>
          <c:orientation val="minMax"/>
        </c:scaling>
        <c:delete val="1"/>
        <c:axPos val="b"/>
        <c:majorTickMark val="out"/>
        <c:minorTickMark val="none"/>
        <c:tickLblPos val="nextTo"/>
        <c:crossAx val="139530176"/>
        <c:crosses val="autoZero"/>
        <c:auto val="1"/>
        <c:lblAlgn val="ctr"/>
        <c:lblOffset val="100"/>
        <c:noMultiLvlLbl val="0"/>
      </c:catAx>
    </c:plotArea>
    <c:plotVisOnly val="1"/>
    <c:dispBlanksAs val="gap"/>
    <c:showDLblsOverMax val="0"/>
  </c:chart>
  <c:txPr>
    <a:bodyPr/>
    <a:lstStyle/>
    <a:p>
      <a:pPr>
        <a:defRPr sz="1400"/>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9248826291079785E-2"/>
          <c:y val="4.1549999732721797E-2"/>
          <c:w val="0.88262910798122052"/>
          <c:h val="0.86854288699298787"/>
        </c:manualLayout>
      </c:layout>
      <c:areaChart>
        <c:grouping val="stacked"/>
        <c:varyColors val="0"/>
        <c:ser>
          <c:idx val="1"/>
          <c:order val="0"/>
          <c:tx>
            <c:strRef>
              <c:f>Sheet1!$A$2</c:f>
              <c:strCache>
                <c:ptCount val="1"/>
                <c:pt idx="0">
                  <c:v>Exports to Canada</c:v>
                </c:pt>
              </c:strCache>
            </c:strRef>
          </c:tx>
          <c:spPr>
            <a:solidFill>
              <a:srgbClr val="675005"/>
            </a:solidFill>
            <a:ln>
              <a:noFill/>
            </a:ln>
          </c:spPr>
          <c:cat>
            <c:strRef>
              <c:f>Sheet1!$B$1:$CX$1</c:f>
              <c:strCache>
                <c:ptCount val="10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pt idx="31">
                  <c:v>2031</c:v>
                </c:pt>
                <c:pt idx="32">
                  <c:v>2032</c:v>
                </c:pt>
                <c:pt idx="33">
                  <c:v>2033</c:v>
                </c:pt>
                <c:pt idx="34">
                  <c:v>2034</c:v>
                </c:pt>
                <c:pt idx="35">
                  <c:v>2035</c:v>
                </c:pt>
                <c:pt idx="36">
                  <c:v>2036</c:v>
                </c:pt>
                <c:pt idx="37">
                  <c:v>2037</c:v>
                </c:pt>
                <c:pt idx="38">
                  <c:v>2038</c:v>
                </c:pt>
                <c:pt idx="39">
                  <c:v>2039</c:v>
                </c:pt>
                <c:pt idx="40">
                  <c:v>2040</c:v>
                </c:pt>
                <c:pt idx="43">
                  <c:v>2013</c:v>
                </c:pt>
                <c:pt idx="44">
                  <c:v>2014</c:v>
                </c:pt>
                <c:pt idx="45">
                  <c:v>2015</c:v>
                </c:pt>
                <c:pt idx="46">
                  <c:v>2016</c:v>
                </c:pt>
                <c:pt idx="47">
                  <c:v>2017</c:v>
                </c:pt>
                <c:pt idx="48">
                  <c:v>2018</c:v>
                </c:pt>
                <c:pt idx="49">
                  <c:v>2019</c:v>
                </c:pt>
                <c:pt idx="50">
                  <c:v>2020</c:v>
                </c:pt>
                <c:pt idx="51">
                  <c:v>2021</c:v>
                </c:pt>
                <c:pt idx="52">
                  <c:v>2022</c:v>
                </c:pt>
                <c:pt idx="53">
                  <c:v>2023</c:v>
                </c:pt>
                <c:pt idx="54">
                  <c:v>2024</c:v>
                </c:pt>
                <c:pt idx="55">
                  <c:v>2025</c:v>
                </c:pt>
                <c:pt idx="56">
                  <c:v>2026</c:v>
                </c:pt>
                <c:pt idx="57">
                  <c:v>2027</c:v>
                </c:pt>
                <c:pt idx="58">
                  <c:v>2028</c:v>
                </c:pt>
                <c:pt idx="59">
                  <c:v>2029</c:v>
                </c:pt>
                <c:pt idx="60">
                  <c:v>2030</c:v>
                </c:pt>
                <c:pt idx="61">
                  <c:v>2031</c:v>
                </c:pt>
                <c:pt idx="62">
                  <c:v>2032</c:v>
                </c:pt>
                <c:pt idx="63">
                  <c:v>2033</c:v>
                </c:pt>
                <c:pt idx="64">
                  <c:v>2034</c:v>
                </c:pt>
                <c:pt idx="65">
                  <c:v>2035</c:v>
                </c:pt>
                <c:pt idx="66">
                  <c:v>2036</c:v>
                </c:pt>
                <c:pt idx="67">
                  <c:v>2037</c:v>
                </c:pt>
                <c:pt idx="68">
                  <c:v>2038</c:v>
                </c:pt>
                <c:pt idx="69">
                  <c:v>2039</c:v>
                </c:pt>
                <c:pt idx="70">
                  <c:v>2040</c:v>
                </c:pt>
                <c:pt idx="73">
                  <c:v>2013</c:v>
                </c:pt>
                <c:pt idx="74">
                  <c:v>2014</c:v>
                </c:pt>
                <c:pt idx="75">
                  <c:v>2015</c:v>
                </c:pt>
                <c:pt idx="76">
                  <c:v>2016</c:v>
                </c:pt>
                <c:pt idx="77">
                  <c:v>2017</c:v>
                </c:pt>
                <c:pt idx="78">
                  <c:v>2018</c:v>
                </c:pt>
                <c:pt idx="79">
                  <c:v>2019</c:v>
                </c:pt>
                <c:pt idx="80">
                  <c:v>2020</c:v>
                </c:pt>
                <c:pt idx="81">
                  <c:v>2021</c:v>
                </c:pt>
                <c:pt idx="82">
                  <c:v>2022</c:v>
                </c:pt>
                <c:pt idx="83">
                  <c:v>2023</c:v>
                </c:pt>
                <c:pt idx="84">
                  <c:v>2024</c:v>
                </c:pt>
                <c:pt idx="85">
                  <c:v>2025</c:v>
                </c:pt>
                <c:pt idx="86">
                  <c:v>2026</c:v>
                </c:pt>
                <c:pt idx="87">
                  <c:v>2027</c:v>
                </c:pt>
                <c:pt idx="88">
                  <c:v>2028</c:v>
                </c:pt>
                <c:pt idx="89">
                  <c:v>2029</c:v>
                </c:pt>
                <c:pt idx="90">
                  <c:v>2030</c:v>
                </c:pt>
                <c:pt idx="91">
                  <c:v>2031</c:v>
                </c:pt>
                <c:pt idx="92">
                  <c:v>2032</c:v>
                </c:pt>
                <c:pt idx="93">
                  <c:v>2033</c:v>
                </c:pt>
                <c:pt idx="94">
                  <c:v>2034</c:v>
                </c:pt>
                <c:pt idx="95">
                  <c:v>2035</c:v>
                </c:pt>
                <c:pt idx="96">
                  <c:v>2036</c:v>
                </c:pt>
                <c:pt idx="97">
                  <c:v>2037</c:v>
                </c:pt>
                <c:pt idx="98">
                  <c:v>2038</c:v>
                </c:pt>
                <c:pt idx="99">
                  <c:v>2039</c:v>
                </c:pt>
                <c:pt idx="100">
                  <c:v>2040</c:v>
                </c:pt>
              </c:strCache>
            </c:strRef>
          </c:cat>
          <c:val>
            <c:numRef>
              <c:f>Sheet1!$B$2:$CX$2</c:f>
              <c:numCache>
                <c:formatCode>0.00</c:formatCode>
                <c:ptCount val="101"/>
                <c:pt idx="0">
                  <c:v>7.2585999999999998E-2</c:v>
                </c:pt>
                <c:pt idx="1">
                  <c:v>0.166689</c:v>
                </c:pt>
                <c:pt idx="2">
                  <c:v>0.18931500000000001</c:v>
                </c:pt>
                <c:pt idx="3">
                  <c:v>0.27098699999999998</c:v>
                </c:pt>
                <c:pt idx="4">
                  <c:v>0.39458500000000002</c:v>
                </c:pt>
                <c:pt idx="5">
                  <c:v>0.35828100000000002</c:v>
                </c:pt>
                <c:pt idx="6">
                  <c:v>0.34106500000000001</c:v>
                </c:pt>
                <c:pt idx="7">
                  <c:v>0.48219800000000002</c:v>
                </c:pt>
                <c:pt idx="8">
                  <c:v>0.55865100000000001</c:v>
                </c:pt>
                <c:pt idx="9">
                  <c:v>0.700596</c:v>
                </c:pt>
                <c:pt idx="10">
                  <c:v>0.73874499999999999</c:v>
                </c:pt>
                <c:pt idx="11">
                  <c:v>0.93699299999999996</c:v>
                </c:pt>
                <c:pt idx="12">
                  <c:v>0.97072999999999998</c:v>
                </c:pt>
                <c:pt idx="13">
                  <c:v>0.91119399999999995</c:v>
                </c:pt>
                <c:pt idx="14">
                  <c:v>0.76128899999999999</c:v>
                </c:pt>
                <c:pt idx="15">
                  <c:v>0.84828899999999996</c:v>
                </c:pt>
                <c:pt idx="16">
                  <c:v>0.91028900000000001</c:v>
                </c:pt>
                <c:pt idx="17">
                  <c:v>0.93357199999999996</c:v>
                </c:pt>
                <c:pt idx="18">
                  <c:v>0.97940300000000002</c:v>
                </c:pt>
                <c:pt idx="19">
                  <c:v>1.0300910000000001</c:v>
                </c:pt>
                <c:pt idx="20">
                  <c:v>1.0669029999999999</c:v>
                </c:pt>
                <c:pt idx="21">
                  <c:v>1.1055630000000001</c:v>
                </c:pt>
                <c:pt idx="22">
                  <c:v>1.152552</c:v>
                </c:pt>
                <c:pt idx="23">
                  <c:v>1.19564</c:v>
                </c:pt>
                <c:pt idx="24">
                  <c:v>1.229522</c:v>
                </c:pt>
                <c:pt idx="25">
                  <c:v>1.271163</c:v>
                </c:pt>
                <c:pt idx="26">
                  <c:v>1.2762169999999999</c:v>
                </c:pt>
                <c:pt idx="27">
                  <c:v>1.287677</c:v>
                </c:pt>
                <c:pt idx="28">
                  <c:v>1.277441</c:v>
                </c:pt>
                <c:pt idx="29">
                  <c:v>1.2666269999999999</c:v>
                </c:pt>
                <c:pt idx="30">
                  <c:v>1.250866</c:v>
                </c:pt>
                <c:pt idx="31">
                  <c:v>1.2309600000000001</c:v>
                </c:pt>
                <c:pt idx="32">
                  <c:v>1.2229449999999999</c:v>
                </c:pt>
                <c:pt idx="33">
                  <c:v>1.196161</c:v>
                </c:pt>
                <c:pt idx="34">
                  <c:v>1.156404</c:v>
                </c:pt>
                <c:pt idx="35">
                  <c:v>1.1263049999999999</c:v>
                </c:pt>
                <c:pt idx="36">
                  <c:v>1.092622</c:v>
                </c:pt>
                <c:pt idx="37">
                  <c:v>1.0559160000000001</c:v>
                </c:pt>
                <c:pt idx="38">
                  <c:v>1.0244949999999999</c:v>
                </c:pt>
                <c:pt idx="39">
                  <c:v>0.99226899999999996</c:v>
                </c:pt>
                <c:pt idx="40">
                  <c:v>0.929226</c:v>
                </c:pt>
                <c:pt idx="41">
                  <c:v>0.929226</c:v>
                </c:pt>
                <c:pt idx="42">
                  <c:v>0.91119399999999995</c:v>
                </c:pt>
                <c:pt idx="43" formatCode="General">
                  <c:v>0.91119399999999995</c:v>
                </c:pt>
                <c:pt idx="44">
                  <c:v>0.76128899999999999</c:v>
                </c:pt>
                <c:pt idx="45">
                  <c:v>0.84828899999999996</c:v>
                </c:pt>
                <c:pt idx="46">
                  <c:v>0.91028900000000001</c:v>
                </c:pt>
                <c:pt idx="47">
                  <c:v>0.92265299999999995</c:v>
                </c:pt>
                <c:pt idx="48">
                  <c:v>0.97607999999999995</c:v>
                </c:pt>
                <c:pt idx="49">
                  <c:v>1.034565</c:v>
                </c:pt>
                <c:pt idx="50">
                  <c:v>1.0837399999999999</c:v>
                </c:pt>
                <c:pt idx="51">
                  <c:v>1.127926</c:v>
                </c:pt>
                <c:pt idx="52">
                  <c:v>1.173325</c:v>
                </c:pt>
                <c:pt idx="53">
                  <c:v>1.21089</c:v>
                </c:pt>
                <c:pt idx="54">
                  <c:v>1.230232</c:v>
                </c:pt>
                <c:pt idx="55">
                  <c:v>1.2284839999999999</c:v>
                </c:pt>
                <c:pt idx="56">
                  <c:v>1.207417</c:v>
                </c:pt>
                <c:pt idx="57">
                  <c:v>1.1827220000000001</c:v>
                </c:pt>
                <c:pt idx="58">
                  <c:v>1.1353009999999999</c:v>
                </c:pt>
                <c:pt idx="59">
                  <c:v>1.0939570000000001</c:v>
                </c:pt>
                <c:pt idx="60">
                  <c:v>1.0547010000000001</c:v>
                </c:pt>
                <c:pt idx="61">
                  <c:v>1.0110920000000001</c:v>
                </c:pt>
                <c:pt idx="62">
                  <c:v>0.97200600000000004</c:v>
                </c:pt>
                <c:pt idx="63">
                  <c:v>0.91929799999999995</c:v>
                </c:pt>
                <c:pt idx="64">
                  <c:v>0.85916099999999995</c:v>
                </c:pt>
                <c:pt idx="65">
                  <c:v>0.80907399999999996</c:v>
                </c:pt>
                <c:pt idx="66">
                  <c:v>0.75952200000000003</c:v>
                </c:pt>
                <c:pt idx="67">
                  <c:v>0.70971200000000001</c:v>
                </c:pt>
                <c:pt idx="68">
                  <c:v>0.67190700000000003</c:v>
                </c:pt>
                <c:pt idx="69">
                  <c:v>0.64143499999999998</c:v>
                </c:pt>
                <c:pt idx="70">
                  <c:v>0.59648999999999996</c:v>
                </c:pt>
                <c:pt idx="71">
                  <c:v>0.59648999999999996</c:v>
                </c:pt>
                <c:pt idx="72">
                  <c:v>0.91119399999999995</c:v>
                </c:pt>
                <c:pt idx="73" formatCode="General">
                  <c:v>0.91119399999999995</c:v>
                </c:pt>
                <c:pt idx="74" formatCode="General">
                  <c:v>0.76128899999999999</c:v>
                </c:pt>
                <c:pt idx="75" formatCode="General">
                  <c:v>0.84828899999999996</c:v>
                </c:pt>
                <c:pt idx="76" formatCode="General">
                  <c:v>0.91028900000000001</c:v>
                </c:pt>
                <c:pt idx="77" formatCode="General">
                  <c:v>0.92491299999999999</c:v>
                </c:pt>
                <c:pt idx="78" formatCode="General">
                  <c:v>0.97705399999999998</c:v>
                </c:pt>
                <c:pt idx="79" formatCode="General">
                  <c:v>1.037283</c:v>
                </c:pt>
                <c:pt idx="80" formatCode="General">
                  <c:v>1.0940240000000001</c:v>
                </c:pt>
                <c:pt idx="81" formatCode="General">
                  <c:v>1.143005</c:v>
                </c:pt>
                <c:pt idx="82" formatCode="General">
                  <c:v>1.205082</c:v>
                </c:pt>
                <c:pt idx="83" formatCode="General">
                  <c:v>1.254788</c:v>
                </c:pt>
                <c:pt idx="84" formatCode="General">
                  <c:v>1.2896860000000001</c:v>
                </c:pt>
                <c:pt idx="85" formatCode="General">
                  <c:v>1.335707</c:v>
                </c:pt>
                <c:pt idx="86" formatCode="General">
                  <c:v>1.342198</c:v>
                </c:pt>
                <c:pt idx="87" formatCode="General">
                  <c:v>1.3404389999999999</c:v>
                </c:pt>
                <c:pt idx="88" formatCode="General">
                  <c:v>1.32525</c:v>
                </c:pt>
                <c:pt idx="89" formatCode="General">
                  <c:v>1.321224</c:v>
                </c:pt>
                <c:pt idx="90" formatCode="General">
                  <c:v>1.308427</c:v>
                </c:pt>
                <c:pt idx="91" formatCode="General">
                  <c:v>1.2846550000000001</c:v>
                </c:pt>
                <c:pt idx="92" formatCode="General">
                  <c:v>1.2734510000000001</c:v>
                </c:pt>
                <c:pt idx="93" formatCode="General">
                  <c:v>1.2494460000000001</c:v>
                </c:pt>
                <c:pt idx="94" formatCode="General">
                  <c:v>1.2131879999999999</c:v>
                </c:pt>
                <c:pt idx="95" formatCode="General">
                  <c:v>1.1901790000000001</c:v>
                </c:pt>
                <c:pt idx="96" formatCode="General">
                  <c:v>1.1600820000000001</c:v>
                </c:pt>
                <c:pt idx="97" formatCode="General">
                  <c:v>1.1230249999999999</c:v>
                </c:pt>
                <c:pt idx="98" formatCode="General">
                  <c:v>1.0909770000000001</c:v>
                </c:pt>
                <c:pt idx="99" formatCode="General">
                  <c:v>1.0516259999999999</c:v>
                </c:pt>
                <c:pt idx="100" formatCode="General">
                  <c:v>0.98501700000000003</c:v>
                </c:pt>
              </c:numCache>
            </c:numRef>
          </c:val>
        </c:ser>
        <c:ser>
          <c:idx val="2"/>
          <c:order val="1"/>
          <c:tx>
            <c:strRef>
              <c:f>Sheet1!$A$3</c:f>
              <c:strCache>
                <c:ptCount val="1"/>
                <c:pt idx="0">
                  <c:v>Alaska LNG exports</c:v>
                </c:pt>
              </c:strCache>
            </c:strRef>
          </c:tx>
          <c:spPr>
            <a:solidFill>
              <a:srgbClr val="FFC702"/>
            </a:solidFill>
            <a:ln>
              <a:noFill/>
            </a:ln>
          </c:spPr>
          <c:cat>
            <c:strRef>
              <c:f>Sheet1!$B$1:$CX$1</c:f>
              <c:strCache>
                <c:ptCount val="10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pt idx="31">
                  <c:v>2031</c:v>
                </c:pt>
                <c:pt idx="32">
                  <c:v>2032</c:v>
                </c:pt>
                <c:pt idx="33">
                  <c:v>2033</c:v>
                </c:pt>
                <c:pt idx="34">
                  <c:v>2034</c:v>
                </c:pt>
                <c:pt idx="35">
                  <c:v>2035</c:v>
                </c:pt>
                <c:pt idx="36">
                  <c:v>2036</c:v>
                </c:pt>
                <c:pt idx="37">
                  <c:v>2037</c:v>
                </c:pt>
                <c:pt idx="38">
                  <c:v>2038</c:v>
                </c:pt>
                <c:pt idx="39">
                  <c:v>2039</c:v>
                </c:pt>
                <c:pt idx="40">
                  <c:v>2040</c:v>
                </c:pt>
                <c:pt idx="43">
                  <c:v>2013</c:v>
                </c:pt>
                <c:pt idx="44">
                  <c:v>2014</c:v>
                </c:pt>
                <c:pt idx="45">
                  <c:v>2015</c:v>
                </c:pt>
                <c:pt idx="46">
                  <c:v>2016</c:v>
                </c:pt>
                <c:pt idx="47">
                  <c:v>2017</c:v>
                </c:pt>
                <c:pt idx="48">
                  <c:v>2018</c:v>
                </c:pt>
                <c:pt idx="49">
                  <c:v>2019</c:v>
                </c:pt>
                <c:pt idx="50">
                  <c:v>2020</c:v>
                </c:pt>
                <c:pt idx="51">
                  <c:v>2021</c:v>
                </c:pt>
                <c:pt idx="52">
                  <c:v>2022</c:v>
                </c:pt>
                <c:pt idx="53">
                  <c:v>2023</c:v>
                </c:pt>
                <c:pt idx="54">
                  <c:v>2024</c:v>
                </c:pt>
                <c:pt idx="55">
                  <c:v>2025</c:v>
                </c:pt>
                <c:pt idx="56">
                  <c:v>2026</c:v>
                </c:pt>
                <c:pt idx="57">
                  <c:v>2027</c:v>
                </c:pt>
                <c:pt idx="58">
                  <c:v>2028</c:v>
                </c:pt>
                <c:pt idx="59">
                  <c:v>2029</c:v>
                </c:pt>
                <c:pt idx="60">
                  <c:v>2030</c:v>
                </c:pt>
                <c:pt idx="61">
                  <c:v>2031</c:v>
                </c:pt>
                <c:pt idx="62">
                  <c:v>2032</c:v>
                </c:pt>
                <c:pt idx="63">
                  <c:v>2033</c:v>
                </c:pt>
                <c:pt idx="64">
                  <c:v>2034</c:v>
                </c:pt>
                <c:pt idx="65">
                  <c:v>2035</c:v>
                </c:pt>
                <c:pt idx="66">
                  <c:v>2036</c:v>
                </c:pt>
                <c:pt idx="67">
                  <c:v>2037</c:v>
                </c:pt>
                <c:pt idx="68">
                  <c:v>2038</c:v>
                </c:pt>
                <c:pt idx="69">
                  <c:v>2039</c:v>
                </c:pt>
                <c:pt idx="70">
                  <c:v>2040</c:v>
                </c:pt>
                <c:pt idx="73">
                  <c:v>2013</c:v>
                </c:pt>
                <c:pt idx="74">
                  <c:v>2014</c:v>
                </c:pt>
                <c:pt idx="75">
                  <c:v>2015</c:v>
                </c:pt>
                <c:pt idx="76">
                  <c:v>2016</c:v>
                </c:pt>
                <c:pt idx="77">
                  <c:v>2017</c:v>
                </c:pt>
                <c:pt idx="78">
                  <c:v>2018</c:v>
                </c:pt>
                <c:pt idx="79">
                  <c:v>2019</c:v>
                </c:pt>
                <c:pt idx="80">
                  <c:v>2020</c:v>
                </c:pt>
                <c:pt idx="81">
                  <c:v>2021</c:v>
                </c:pt>
                <c:pt idx="82">
                  <c:v>2022</c:v>
                </c:pt>
                <c:pt idx="83">
                  <c:v>2023</c:v>
                </c:pt>
                <c:pt idx="84">
                  <c:v>2024</c:v>
                </c:pt>
                <c:pt idx="85">
                  <c:v>2025</c:v>
                </c:pt>
                <c:pt idx="86">
                  <c:v>2026</c:v>
                </c:pt>
                <c:pt idx="87">
                  <c:v>2027</c:v>
                </c:pt>
                <c:pt idx="88">
                  <c:v>2028</c:v>
                </c:pt>
                <c:pt idx="89">
                  <c:v>2029</c:v>
                </c:pt>
                <c:pt idx="90">
                  <c:v>2030</c:v>
                </c:pt>
                <c:pt idx="91">
                  <c:v>2031</c:v>
                </c:pt>
                <c:pt idx="92">
                  <c:v>2032</c:v>
                </c:pt>
                <c:pt idx="93">
                  <c:v>2033</c:v>
                </c:pt>
                <c:pt idx="94">
                  <c:v>2034</c:v>
                </c:pt>
                <c:pt idx="95">
                  <c:v>2035</c:v>
                </c:pt>
                <c:pt idx="96">
                  <c:v>2036</c:v>
                </c:pt>
                <c:pt idx="97">
                  <c:v>2037</c:v>
                </c:pt>
                <c:pt idx="98">
                  <c:v>2038</c:v>
                </c:pt>
                <c:pt idx="99">
                  <c:v>2039</c:v>
                </c:pt>
                <c:pt idx="100">
                  <c:v>2040</c:v>
                </c:pt>
              </c:strCache>
            </c:strRef>
          </c:cat>
          <c:val>
            <c:numRef>
              <c:f>Sheet1!$B$3:$CX$3</c:f>
              <c:numCache>
                <c:formatCode>General</c:formatCode>
                <c:ptCount val="10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0.2</c:v>
                </c:pt>
                <c:pt idx="28">
                  <c:v>0.4</c:v>
                </c:pt>
                <c:pt idx="29">
                  <c:v>0.6</c:v>
                </c:pt>
                <c:pt idx="30">
                  <c:v>0.8</c:v>
                </c:pt>
                <c:pt idx="31">
                  <c:v>0.8</c:v>
                </c:pt>
                <c:pt idx="32">
                  <c:v>0.8</c:v>
                </c:pt>
                <c:pt idx="33">
                  <c:v>0.8</c:v>
                </c:pt>
                <c:pt idx="34">
                  <c:v>0.8</c:v>
                </c:pt>
                <c:pt idx="35">
                  <c:v>0.8</c:v>
                </c:pt>
                <c:pt idx="36">
                  <c:v>0.8</c:v>
                </c:pt>
                <c:pt idx="37">
                  <c:v>0.8</c:v>
                </c:pt>
                <c:pt idx="38">
                  <c:v>0.8</c:v>
                </c:pt>
                <c:pt idx="39">
                  <c:v>0.8</c:v>
                </c:pt>
                <c:pt idx="40">
                  <c:v>0.8</c:v>
                </c:pt>
                <c:pt idx="41" formatCode="0.00">
                  <c:v>0.8</c:v>
                </c:pt>
                <c:pt idx="42" formatCode="0.00">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formatCode="0.00">
                  <c:v>0</c:v>
                </c:pt>
                <c:pt idx="72" formatCode="0.00">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numCache>
            </c:numRef>
          </c:val>
        </c:ser>
        <c:ser>
          <c:idx val="0"/>
          <c:order val="2"/>
          <c:tx>
            <c:strRef>
              <c:f>Sheet1!$A$4</c:f>
              <c:strCache>
                <c:ptCount val="1"/>
                <c:pt idx="0">
                  <c:v>Exports to Mexico</c:v>
                </c:pt>
              </c:strCache>
            </c:strRef>
          </c:tx>
          <c:spPr>
            <a:solidFill>
              <a:srgbClr val="A33340"/>
            </a:solidFill>
            <a:ln>
              <a:noFill/>
            </a:ln>
          </c:spPr>
          <c:cat>
            <c:strRef>
              <c:f>Sheet1!$B$1:$CX$1</c:f>
              <c:strCache>
                <c:ptCount val="10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pt idx="31">
                  <c:v>2031</c:v>
                </c:pt>
                <c:pt idx="32">
                  <c:v>2032</c:v>
                </c:pt>
                <c:pt idx="33">
                  <c:v>2033</c:v>
                </c:pt>
                <c:pt idx="34">
                  <c:v>2034</c:v>
                </c:pt>
                <c:pt idx="35">
                  <c:v>2035</c:v>
                </c:pt>
                <c:pt idx="36">
                  <c:v>2036</c:v>
                </c:pt>
                <c:pt idx="37">
                  <c:v>2037</c:v>
                </c:pt>
                <c:pt idx="38">
                  <c:v>2038</c:v>
                </c:pt>
                <c:pt idx="39">
                  <c:v>2039</c:v>
                </c:pt>
                <c:pt idx="40">
                  <c:v>2040</c:v>
                </c:pt>
                <c:pt idx="43">
                  <c:v>2013</c:v>
                </c:pt>
                <c:pt idx="44">
                  <c:v>2014</c:v>
                </c:pt>
                <c:pt idx="45">
                  <c:v>2015</c:v>
                </c:pt>
                <c:pt idx="46">
                  <c:v>2016</c:v>
                </c:pt>
                <c:pt idx="47">
                  <c:v>2017</c:v>
                </c:pt>
                <c:pt idx="48">
                  <c:v>2018</c:v>
                </c:pt>
                <c:pt idx="49">
                  <c:v>2019</c:v>
                </c:pt>
                <c:pt idx="50">
                  <c:v>2020</c:v>
                </c:pt>
                <c:pt idx="51">
                  <c:v>2021</c:v>
                </c:pt>
                <c:pt idx="52">
                  <c:v>2022</c:v>
                </c:pt>
                <c:pt idx="53">
                  <c:v>2023</c:v>
                </c:pt>
                <c:pt idx="54">
                  <c:v>2024</c:v>
                </c:pt>
                <c:pt idx="55">
                  <c:v>2025</c:v>
                </c:pt>
                <c:pt idx="56">
                  <c:v>2026</c:v>
                </c:pt>
                <c:pt idx="57">
                  <c:v>2027</c:v>
                </c:pt>
                <c:pt idx="58">
                  <c:v>2028</c:v>
                </c:pt>
                <c:pt idx="59">
                  <c:v>2029</c:v>
                </c:pt>
                <c:pt idx="60">
                  <c:v>2030</c:v>
                </c:pt>
                <c:pt idx="61">
                  <c:v>2031</c:v>
                </c:pt>
                <c:pt idx="62">
                  <c:v>2032</c:v>
                </c:pt>
                <c:pt idx="63">
                  <c:v>2033</c:v>
                </c:pt>
                <c:pt idx="64">
                  <c:v>2034</c:v>
                </c:pt>
                <c:pt idx="65">
                  <c:v>2035</c:v>
                </c:pt>
                <c:pt idx="66">
                  <c:v>2036</c:v>
                </c:pt>
                <c:pt idx="67">
                  <c:v>2037</c:v>
                </c:pt>
                <c:pt idx="68">
                  <c:v>2038</c:v>
                </c:pt>
                <c:pt idx="69">
                  <c:v>2039</c:v>
                </c:pt>
                <c:pt idx="70">
                  <c:v>2040</c:v>
                </c:pt>
                <c:pt idx="73">
                  <c:v>2013</c:v>
                </c:pt>
                <c:pt idx="74">
                  <c:v>2014</c:v>
                </c:pt>
                <c:pt idx="75">
                  <c:v>2015</c:v>
                </c:pt>
                <c:pt idx="76">
                  <c:v>2016</c:v>
                </c:pt>
                <c:pt idx="77">
                  <c:v>2017</c:v>
                </c:pt>
                <c:pt idx="78">
                  <c:v>2018</c:v>
                </c:pt>
                <c:pt idx="79">
                  <c:v>2019</c:v>
                </c:pt>
                <c:pt idx="80">
                  <c:v>2020</c:v>
                </c:pt>
                <c:pt idx="81">
                  <c:v>2021</c:v>
                </c:pt>
                <c:pt idx="82">
                  <c:v>2022</c:v>
                </c:pt>
                <c:pt idx="83">
                  <c:v>2023</c:v>
                </c:pt>
                <c:pt idx="84">
                  <c:v>2024</c:v>
                </c:pt>
                <c:pt idx="85">
                  <c:v>2025</c:v>
                </c:pt>
                <c:pt idx="86">
                  <c:v>2026</c:v>
                </c:pt>
                <c:pt idx="87">
                  <c:v>2027</c:v>
                </c:pt>
                <c:pt idx="88">
                  <c:v>2028</c:v>
                </c:pt>
                <c:pt idx="89">
                  <c:v>2029</c:v>
                </c:pt>
                <c:pt idx="90">
                  <c:v>2030</c:v>
                </c:pt>
                <c:pt idx="91">
                  <c:v>2031</c:v>
                </c:pt>
                <c:pt idx="92">
                  <c:v>2032</c:v>
                </c:pt>
                <c:pt idx="93">
                  <c:v>2033</c:v>
                </c:pt>
                <c:pt idx="94">
                  <c:v>2034</c:v>
                </c:pt>
                <c:pt idx="95">
                  <c:v>2035</c:v>
                </c:pt>
                <c:pt idx="96">
                  <c:v>2036</c:v>
                </c:pt>
                <c:pt idx="97">
                  <c:v>2037</c:v>
                </c:pt>
                <c:pt idx="98">
                  <c:v>2038</c:v>
                </c:pt>
                <c:pt idx="99">
                  <c:v>2039</c:v>
                </c:pt>
                <c:pt idx="100">
                  <c:v>2040</c:v>
                </c:pt>
              </c:strCache>
            </c:strRef>
          </c:cat>
          <c:val>
            <c:numRef>
              <c:f>Sheet1!$B$4:$CX$4</c:f>
              <c:numCache>
                <c:formatCode>0.00</c:formatCode>
                <c:ptCount val="101"/>
                <c:pt idx="0">
                  <c:v>0.10552</c:v>
                </c:pt>
                <c:pt idx="1">
                  <c:v>0.14083499999999999</c:v>
                </c:pt>
                <c:pt idx="2">
                  <c:v>0.26348100000000002</c:v>
                </c:pt>
                <c:pt idx="3">
                  <c:v>0.34323500000000001</c:v>
                </c:pt>
                <c:pt idx="4">
                  <c:v>0.39749400000000001</c:v>
                </c:pt>
                <c:pt idx="5">
                  <c:v>0.30522700000000003</c:v>
                </c:pt>
                <c:pt idx="6">
                  <c:v>0.32216</c:v>
                </c:pt>
                <c:pt idx="7">
                  <c:v>0.29186000000000001</c:v>
                </c:pt>
                <c:pt idx="8">
                  <c:v>0.36544900000000002</c:v>
                </c:pt>
                <c:pt idx="9">
                  <c:v>0.33852399999999999</c:v>
                </c:pt>
                <c:pt idx="10">
                  <c:v>0.33345900000000001</c:v>
                </c:pt>
                <c:pt idx="11">
                  <c:v>0.500301</c:v>
                </c:pt>
                <c:pt idx="12">
                  <c:v>0.61995500000000003</c:v>
                </c:pt>
                <c:pt idx="13">
                  <c:v>0.65849599999999997</c:v>
                </c:pt>
                <c:pt idx="14">
                  <c:v>0.76250300000000004</c:v>
                </c:pt>
                <c:pt idx="15">
                  <c:v>0.84951100000000002</c:v>
                </c:pt>
                <c:pt idx="16">
                  <c:v>0.96049099999999998</c:v>
                </c:pt>
                <c:pt idx="17">
                  <c:v>1.028697</c:v>
                </c:pt>
                <c:pt idx="18">
                  <c:v>1.085521</c:v>
                </c:pt>
                <c:pt idx="19">
                  <c:v>1.143942</c:v>
                </c:pt>
                <c:pt idx="20">
                  <c:v>1.2046760000000001</c:v>
                </c:pt>
                <c:pt idx="21">
                  <c:v>1.2154119999999999</c:v>
                </c:pt>
                <c:pt idx="22">
                  <c:v>1.234148</c:v>
                </c:pt>
                <c:pt idx="23">
                  <c:v>1.2605569999999999</c:v>
                </c:pt>
                <c:pt idx="24">
                  <c:v>1.295226</c:v>
                </c:pt>
                <c:pt idx="25">
                  <c:v>1.337334</c:v>
                </c:pt>
                <c:pt idx="26">
                  <c:v>1.39324</c:v>
                </c:pt>
                <c:pt idx="27">
                  <c:v>1.4597910000000001</c:v>
                </c:pt>
                <c:pt idx="28">
                  <c:v>1.5387770000000001</c:v>
                </c:pt>
                <c:pt idx="29">
                  <c:v>1.629626</c:v>
                </c:pt>
                <c:pt idx="30">
                  <c:v>1.7316279999999999</c:v>
                </c:pt>
                <c:pt idx="31">
                  <c:v>1.815639</c:v>
                </c:pt>
                <c:pt idx="32">
                  <c:v>1.90604</c:v>
                </c:pt>
                <c:pt idx="33">
                  <c:v>2.0039210000000001</c:v>
                </c:pt>
                <c:pt idx="34">
                  <c:v>2.1088800000000001</c:v>
                </c:pt>
                <c:pt idx="35">
                  <c:v>2.2211569999999998</c:v>
                </c:pt>
                <c:pt idx="36">
                  <c:v>2.3685170000000002</c:v>
                </c:pt>
                <c:pt idx="37">
                  <c:v>2.5254650000000001</c:v>
                </c:pt>
                <c:pt idx="38">
                  <c:v>2.6896110000000002</c:v>
                </c:pt>
                <c:pt idx="39">
                  <c:v>2.8587820000000002</c:v>
                </c:pt>
                <c:pt idx="40">
                  <c:v>3.0323169999999999</c:v>
                </c:pt>
                <c:pt idx="41">
                  <c:v>3.0323169999999999</c:v>
                </c:pt>
                <c:pt idx="42">
                  <c:v>0.65849599999999997</c:v>
                </c:pt>
                <c:pt idx="43" formatCode="General">
                  <c:v>0.65849599999999997</c:v>
                </c:pt>
                <c:pt idx="44">
                  <c:v>0.76250300000000004</c:v>
                </c:pt>
                <c:pt idx="45">
                  <c:v>0.84951100000000002</c:v>
                </c:pt>
                <c:pt idx="46">
                  <c:v>0.96049099999999998</c:v>
                </c:pt>
                <c:pt idx="47">
                  <c:v>1.0609869999999999</c:v>
                </c:pt>
                <c:pt idx="48">
                  <c:v>1.136231</c:v>
                </c:pt>
                <c:pt idx="49">
                  <c:v>1.2208859999999999</c:v>
                </c:pt>
                <c:pt idx="50">
                  <c:v>1.3146869999999999</c:v>
                </c:pt>
                <c:pt idx="51">
                  <c:v>1.365019</c:v>
                </c:pt>
                <c:pt idx="52">
                  <c:v>1.4253499999999999</c:v>
                </c:pt>
                <c:pt idx="53">
                  <c:v>1.4949920000000001</c:v>
                </c:pt>
                <c:pt idx="54">
                  <c:v>1.5744990000000001</c:v>
                </c:pt>
                <c:pt idx="55">
                  <c:v>1.663931</c:v>
                </c:pt>
                <c:pt idx="56">
                  <c:v>1.7709649999999999</c:v>
                </c:pt>
                <c:pt idx="57">
                  <c:v>1.8901870000000001</c:v>
                </c:pt>
                <c:pt idx="58">
                  <c:v>2.0221239999999998</c:v>
                </c:pt>
                <c:pt idx="59">
                  <c:v>2.1680139999999999</c:v>
                </c:pt>
                <c:pt idx="60">
                  <c:v>2.3276750000000002</c:v>
                </c:pt>
                <c:pt idx="61">
                  <c:v>2.4847459999999999</c:v>
                </c:pt>
                <c:pt idx="62">
                  <c:v>2.654982</c:v>
                </c:pt>
                <c:pt idx="63">
                  <c:v>2.8378040000000002</c:v>
                </c:pt>
                <c:pt idx="64">
                  <c:v>3.0339830000000001</c:v>
                </c:pt>
                <c:pt idx="65">
                  <c:v>3.24308</c:v>
                </c:pt>
                <c:pt idx="66">
                  <c:v>3.4938020000000001</c:v>
                </c:pt>
                <c:pt idx="67">
                  <c:v>3.7604700000000002</c:v>
                </c:pt>
                <c:pt idx="68">
                  <c:v>4.0449999999999999</c:v>
                </c:pt>
                <c:pt idx="69">
                  <c:v>4.3472489999999997</c:v>
                </c:pt>
                <c:pt idx="70">
                  <c:v>4.6686350000000001</c:v>
                </c:pt>
                <c:pt idx="71">
                  <c:v>4.6686350000000001</c:v>
                </c:pt>
                <c:pt idx="72">
                  <c:v>0.65849599999999997</c:v>
                </c:pt>
                <c:pt idx="73" formatCode="General">
                  <c:v>0.65849599999999997</c:v>
                </c:pt>
                <c:pt idx="74" formatCode="General">
                  <c:v>0.76250300000000004</c:v>
                </c:pt>
                <c:pt idx="75" formatCode="General">
                  <c:v>0.84951100000000002</c:v>
                </c:pt>
                <c:pt idx="76" formatCode="General">
                  <c:v>0.96049099999999998</c:v>
                </c:pt>
                <c:pt idx="77" formatCode="General">
                  <c:v>1.0205649999999999</c:v>
                </c:pt>
                <c:pt idx="78" formatCode="General">
                  <c:v>1.0761609999999999</c:v>
                </c:pt>
                <c:pt idx="79" formatCode="General">
                  <c:v>1.1379539999999999</c:v>
                </c:pt>
                <c:pt idx="80" formatCode="General">
                  <c:v>1.207551</c:v>
                </c:pt>
                <c:pt idx="81" formatCode="General">
                  <c:v>1.2288030000000001</c:v>
                </c:pt>
                <c:pt idx="82" formatCode="General">
                  <c:v>1.258734</c:v>
                </c:pt>
                <c:pt idx="83" formatCode="General">
                  <c:v>1.2950269999999999</c:v>
                </c:pt>
                <c:pt idx="84" formatCode="General">
                  <c:v>1.3380339999999999</c:v>
                </c:pt>
                <c:pt idx="85" formatCode="General">
                  <c:v>1.388109</c:v>
                </c:pt>
                <c:pt idx="86" formatCode="General">
                  <c:v>1.4521329999999999</c:v>
                </c:pt>
                <c:pt idx="87" formatCode="General">
                  <c:v>1.5234460000000001</c:v>
                </c:pt>
                <c:pt idx="88" formatCode="General">
                  <c:v>1.6054949999999999</c:v>
                </c:pt>
                <c:pt idx="89" formatCode="General">
                  <c:v>1.7009399999999999</c:v>
                </c:pt>
                <c:pt idx="90" formatCode="General">
                  <c:v>1.809067</c:v>
                </c:pt>
                <c:pt idx="91" formatCode="General">
                  <c:v>1.902795</c:v>
                </c:pt>
                <c:pt idx="92" formatCode="General">
                  <c:v>2.0050690000000002</c:v>
                </c:pt>
                <c:pt idx="93" formatCode="General">
                  <c:v>2.1162990000000002</c:v>
                </c:pt>
                <c:pt idx="94" formatCode="General">
                  <c:v>2.2369599999999998</c:v>
                </c:pt>
                <c:pt idx="95" formatCode="General">
                  <c:v>2.3669600000000002</c:v>
                </c:pt>
                <c:pt idx="96" formatCode="General">
                  <c:v>2.5330059999999999</c:v>
                </c:pt>
                <c:pt idx="97" formatCode="General">
                  <c:v>2.7102900000000001</c:v>
                </c:pt>
                <c:pt idx="98" formatCode="General">
                  <c:v>2.8968419999999999</c:v>
                </c:pt>
                <c:pt idx="99" formatCode="General">
                  <c:v>3.0883889999999998</c:v>
                </c:pt>
                <c:pt idx="100" formatCode="General">
                  <c:v>3.2880820000000002</c:v>
                </c:pt>
              </c:numCache>
            </c:numRef>
          </c:val>
        </c:ser>
        <c:ser>
          <c:idx val="3"/>
          <c:order val="3"/>
          <c:tx>
            <c:strRef>
              <c:f>Sheet1!$A$5</c:f>
              <c:strCache>
                <c:ptCount val="1"/>
                <c:pt idx="0">
                  <c:v>Lower 48 LNG exports</c:v>
                </c:pt>
              </c:strCache>
            </c:strRef>
          </c:tx>
          <c:spPr>
            <a:solidFill>
              <a:srgbClr val="BD732A"/>
            </a:solidFill>
            <a:ln>
              <a:noFill/>
            </a:ln>
          </c:spPr>
          <c:cat>
            <c:strRef>
              <c:f>Sheet1!$B$1:$CX$1</c:f>
              <c:strCache>
                <c:ptCount val="10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pt idx="31">
                  <c:v>2031</c:v>
                </c:pt>
                <c:pt idx="32">
                  <c:v>2032</c:v>
                </c:pt>
                <c:pt idx="33">
                  <c:v>2033</c:v>
                </c:pt>
                <c:pt idx="34">
                  <c:v>2034</c:v>
                </c:pt>
                <c:pt idx="35">
                  <c:v>2035</c:v>
                </c:pt>
                <c:pt idx="36">
                  <c:v>2036</c:v>
                </c:pt>
                <c:pt idx="37">
                  <c:v>2037</c:v>
                </c:pt>
                <c:pt idx="38">
                  <c:v>2038</c:v>
                </c:pt>
                <c:pt idx="39">
                  <c:v>2039</c:v>
                </c:pt>
                <c:pt idx="40">
                  <c:v>2040</c:v>
                </c:pt>
                <c:pt idx="43">
                  <c:v>2013</c:v>
                </c:pt>
                <c:pt idx="44">
                  <c:v>2014</c:v>
                </c:pt>
                <c:pt idx="45">
                  <c:v>2015</c:v>
                </c:pt>
                <c:pt idx="46">
                  <c:v>2016</c:v>
                </c:pt>
                <c:pt idx="47">
                  <c:v>2017</c:v>
                </c:pt>
                <c:pt idx="48">
                  <c:v>2018</c:v>
                </c:pt>
                <c:pt idx="49">
                  <c:v>2019</c:v>
                </c:pt>
                <c:pt idx="50">
                  <c:v>2020</c:v>
                </c:pt>
                <c:pt idx="51">
                  <c:v>2021</c:v>
                </c:pt>
                <c:pt idx="52">
                  <c:v>2022</c:v>
                </c:pt>
                <c:pt idx="53">
                  <c:v>2023</c:v>
                </c:pt>
                <c:pt idx="54">
                  <c:v>2024</c:v>
                </c:pt>
                <c:pt idx="55">
                  <c:v>2025</c:v>
                </c:pt>
                <c:pt idx="56">
                  <c:v>2026</c:v>
                </c:pt>
                <c:pt idx="57">
                  <c:v>2027</c:v>
                </c:pt>
                <c:pt idx="58">
                  <c:v>2028</c:v>
                </c:pt>
                <c:pt idx="59">
                  <c:v>2029</c:v>
                </c:pt>
                <c:pt idx="60">
                  <c:v>2030</c:v>
                </c:pt>
                <c:pt idx="61">
                  <c:v>2031</c:v>
                </c:pt>
                <c:pt idx="62">
                  <c:v>2032</c:v>
                </c:pt>
                <c:pt idx="63">
                  <c:v>2033</c:v>
                </c:pt>
                <c:pt idx="64">
                  <c:v>2034</c:v>
                </c:pt>
                <c:pt idx="65">
                  <c:v>2035</c:v>
                </c:pt>
                <c:pt idx="66">
                  <c:v>2036</c:v>
                </c:pt>
                <c:pt idx="67">
                  <c:v>2037</c:v>
                </c:pt>
                <c:pt idx="68">
                  <c:v>2038</c:v>
                </c:pt>
                <c:pt idx="69">
                  <c:v>2039</c:v>
                </c:pt>
                <c:pt idx="70">
                  <c:v>2040</c:v>
                </c:pt>
                <c:pt idx="73">
                  <c:v>2013</c:v>
                </c:pt>
                <c:pt idx="74">
                  <c:v>2014</c:v>
                </c:pt>
                <c:pt idx="75">
                  <c:v>2015</c:v>
                </c:pt>
                <c:pt idx="76">
                  <c:v>2016</c:v>
                </c:pt>
                <c:pt idx="77">
                  <c:v>2017</c:v>
                </c:pt>
                <c:pt idx="78">
                  <c:v>2018</c:v>
                </c:pt>
                <c:pt idx="79">
                  <c:v>2019</c:v>
                </c:pt>
                <c:pt idx="80">
                  <c:v>2020</c:v>
                </c:pt>
                <c:pt idx="81">
                  <c:v>2021</c:v>
                </c:pt>
                <c:pt idx="82">
                  <c:v>2022</c:v>
                </c:pt>
                <c:pt idx="83">
                  <c:v>2023</c:v>
                </c:pt>
                <c:pt idx="84">
                  <c:v>2024</c:v>
                </c:pt>
                <c:pt idx="85">
                  <c:v>2025</c:v>
                </c:pt>
                <c:pt idx="86">
                  <c:v>2026</c:v>
                </c:pt>
                <c:pt idx="87">
                  <c:v>2027</c:v>
                </c:pt>
                <c:pt idx="88">
                  <c:v>2028</c:v>
                </c:pt>
                <c:pt idx="89">
                  <c:v>2029</c:v>
                </c:pt>
                <c:pt idx="90">
                  <c:v>2030</c:v>
                </c:pt>
                <c:pt idx="91">
                  <c:v>2031</c:v>
                </c:pt>
                <c:pt idx="92">
                  <c:v>2032</c:v>
                </c:pt>
                <c:pt idx="93">
                  <c:v>2033</c:v>
                </c:pt>
                <c:pt idx="94">
                  <c:v>2034</c:v>
                </c:pt>
                <c:pt idx="95">
                  <c:v>2035</c:v>
                </c:pt>
                <c:pt idx="96">
                  <c:v>2036</c:v>
                </c:pt>
                <c:pt idx="97">
                  <c:v>2037</c:v>
                </c:pt>
                <c:pt idx="98">
                  <c:v>2038</c:v>
                </c:pt>
                <c:pt idx="99">
                  <c:v>2039</c:v>
                </c:pt>
                <c:pt idx="100">
                  <c:v>2040</c:v>
                </c:pt>
              </c:strCache>
            </c:strRef>
          </c:cat>
          <c:val>
            <c:numRef>
              <c:f>Sheet1!$B$5:$CX$5</c:f>
              <c:numCache>
                <c:formatCode>0.00</c:formatCode>
                <c:ptCount val="101"/>
                <c:pt idx="0">
                  <c:v>6.5610000000000002E-2</c:v>
                </c:pt>
                <c:pt idx="1">
                  <c:v>6.5753000000000006E-2</c:v>
                </c:pt>
                <c:pt idx="2">
                  <c:v>6.3438999999999995E-2</c:v>
                </c:pt>
                <c:pt idx="3">
                  <c:v>6.5698000000000006E-2</c:v>
                </c:pt>
                <c:pt idx="4">
                  <c:v>6.2099000000000001E-2</c:v>
                </c:pt>
                <c:pt idx="5">
                  <c:v>6.5124000000000001E-2</c:v>
                </c:pt>
                <c:pt idx="6">
                  <c:v>6.0765E-2</c:v>
                </c:pt>
                <c:pt idx="7">
                  <c:v>4.8396000000000002E-2</c:v>
                </c:pt>
                <c:pt idx="8">
                  <c:v>3.9163999999999997E-2</c:v>
                </c:pt>
                <c:pt idx="9">
                  <c:v>3.3271000000000002E-2</c:v>
                </c:pt>
                <c:pt idx="10">
                  <c:v>6.4585000000000004E-2</c:v>
                </c:pt>
                <c:pt idx="11">
                  <c:v>6.9764999999999994E-2</c:v>
                </c:pt>
                <c:pt idx="12">
                  <c:v>2.8143000000000001E-2</c:v>
                </c:pt>
                <c:pt idx="13">
                  <c:v>2.725E-3</c:v>
                </c:pt>
                <c:pt idx="14">
                  <c:v>1.3402000000000001E-2</c:v>
                </c:pt>
                <c:pt idx="15">
                  <c:v>9.4E-2</c:v>
                </c:pt>
                <c:pt idx="16">
                  <c:v>0.28899999999999998</c:v>
                </c:pt>
                <c:pt idx="17">
                  <c:v>0.753</c:v>
                </c:pt>
                <c:pt idx="18">
                  <c:v>1.113</c:v>
                </c:pt>
                <c:pt idx="19">
                  <c:v>1.583</c:v>
                </c:pt>
                <c:pt idx="20">
                  <c:v>2.141</c:v>
                </c:pt>
                <c:pt idx="21">
                  <c:v>2.4329999999999998</c:v>
                </c:pt>
                <c:pt idx="22">
                  <c:v>2.5529999999999999</c:v>
                </c:pt>
                <c:pt idx="23">
                  <c:v>2.5529999999999999</c:v>
                </c:pt>
                <c:pt idx="24">
                  <c:v>2.5529999999999999</c:v>
                </c:pt>
                <c:pt idx="25">
                  <c:v>2.5529999999999999</c:v>
                </c:pt>
                <c:pt idx="26">
                  <c:v>2.5529999999999999</c:v>
                </c:pt>
                <c:pt idx="27">
                  <c:v>2.5529999999999999</c:v>
                </c:pt>
                <c:pt idx="28">
                  <c:v>2.5529999999999999</c:v>
                </c:pt>
                <c:pt idx="29">
                  <c:v>2.5529999999999999</c:v>
                </c:pt>
                <c:pt idx="30">
                  <c:v>2.5529999999999999</c:v>
                </c:pt>
                <c:pt idx="31">
                  <c:v>2.5529999999999999</c:v>
                </c:pt>
                <c:pt idx="32">
                  <c:v>2.5529999999999999</c:v>
                </c:pt>
                <c:pt idx="33">
                  <c:v>2.5529999999999999</c:v>
                </c:pt>
                <c:pt idx="34">
                  <c:v>2.5529999999999999</c:v>
                </c:pt>
                <c:pt idx="35">
                  <c:v>2.5529999999999999</c:v>
                </c:pt>
                <c:pt idx="36">
                  <c:v>2.5529999999999999</c:v>
                </c:pt>
                <c:pt idx="37">
                  <c:v>2.5529999999999999</c:v>
                </c:pt>
                <c:pt idx="38">
                  <c:v>2.5529999999999999</c:v>
                </c:pt>
                <c:pt idx="39">
                  <c:v>2.5529999999999999</c:v>
                </c:pt>
                <c:pt idx="40">
                  <c:v>2.5529999999999999</c:v>
                </c:pt>
                <c:pt idx="41">
                  <c:v>2.5529999999999999</c:v>
                </c:pt>
                <c:pt idx="42">
                  <c:v>2.725E-3</c:v>
                </c:pt>
                <c:pt idx="43" formatCode="General">
                  <c:v>2.725E-3</c:v>
                </c:pt>
                <c:pt idx="44">
                  <c:v>1.3402000000000001E-2</c:v>
                </c:pt>
                <c:pt idx="45">
                  <c:v>9.4E-2</c:v>
                </c:pt>
                <c:pt idx="46">
                  <c:v>0.28899999999999998</c:v>
                </c:pt>
                <c:pt idx="47">
                  <c:v>0.753</c:v>
                </c:pt>
                <c:pt idx="48">
                  <c:v>1.113</c:v>
                </c:pt>
                <c:pt idx="49">
                  <c:v>1.583</c:v>
                </c:pt>
                <c:pt idx="50">
                  <c:v>2.141</c:v>
                </c:pt>
                <c:pt idx="51">
                  <c:v>2.698</c:v>
                </c:pt>
                <c:pt idx="52">
                  <c:v>3.081</c:v>
                </c:pt>
                <c:pt idx="53">
                  <c:v>3.5176669999999999</c:v>
                </c:pt>
                <c:pt idx="54">
                  <c:v>3.952334</c:v>
                </c:pt>
                <c:pt idx="55">
                  <c:v>4.5209999999999999</c:v>
                </c:pt>
                <c:pt idx="56">
                  <c:v>5.1210000000000004</c:v>
                </c:pt>
                <c:pt idx="57">
                  <c:v>5.7210000000000001</c:v>
                </c:pt>
                <c:pt idx="58">
                  <c:v>6.2543340000000001</c:v>
                </c:pt>
                <c:pt idx="59">
                  <c:v>6.7876669999999999</c:v>
                </c:pt>
                <c:pt idx="60">
                  <c:v>7.3210009999999999</c:v>
                </c:pt>
                <c:pt idx="61">
                  <c:v>7.9210000000000003</c:v>
                </c:pt>
                <c:pt idx="62">
                  <c:v>8.4543339999999993</c:v>
                </c:pt>
                <c:pt idx="63">
                  <c:v>8.9876670000000001</c:v>
                </c:pt>
                <c:pt idx="64">
                  <c:v>9.521001</c:v>
                </c:pt>
                <c:pt idx="65">
                  <c:v>9.9876660000000008</c:v>
                </c:pt>
                <c:pt idx="66">
                  <c:v>10.254333000000001</c:v>
                </c:pt>
                <c:pt idx="67">
                  <c:v>10.321</c:v>
                </c:pt>
                <c:pt idx="68">
                  <c:v>10.321</c:v>
                </c:pt>
                <c:pt idx="69">
                  <c:v>10.321</c:v>
                </c:pt>
                <c:pt idx="70">
                  <c:v>10.321</c:v>
                </c:pt>
                <c:pt idx="71">
                  <c:v>10.321</c:v>
                </c:pt>
                <c:pt idx="72">
                  <c:v>2.725E-3</c:v>
                </c:pt>
                <c:pt idx="73" formatCode="General">
                  <c:v>2.725E-3</c:v>
                </c:pt>
                <c:pt idx="74" formatCode="General">
                  <c:v>1.3402000000000001E-2</c:v>
                </c:pt>
                <c:pt idx="75" formatCode="General">
                  <c:v>9.4E-2</c:v>
                </c:pt>
                <c:pt idx="76" formatCode="General">
                  <c:v>0.28899999999999998</c:v>
                </c:pt>
                <c:pt idx="77" formatCode="General">
                  <c:v>0.753</c:v>
                </c:pt>
                <c:pt idx="78" formatCode="General">
                  <c:v>0.80300000000000005</c:v>
                </c:pt>
                <c:pt idx="79" formatCode="General">
                  <c:v>0.80300000000000005</c:v>
                </c:pt>
                <c:pt idx="80" formatCode="General">
                  <c:v>0.80300000000000005</c:v>
                </c:pt>
                <c:pt idx="81" formatCode="General">
                  <c:v>0.80300000000000005</c:v>
                </c:pt>
                <c:pt idx="82" formatCode="General">
                  <c:v>0.80300000000000005</c:v>
                </c:pt>
                <c:pt idx="83" formatCode="General">
                  <c:v>0.80300000000000005</c:v>
                </c:pt>
                <c:pt idx="84" formatCode="General">
                  <c:v>0.80300000000000005</c:v>
                </c:pt>
                <c:pt idx="85" formatCode="General">
                  <c:v>0.80300000000000005</c:v>
                </c:pt>
                <c:pt idx="86" formatCode="General">
                  <c:v>0.80300000000000005</c:v>
                </c:pt>
                <c:pt idx="87" formatCode="General">
                  <c:v>0.80300000000000005</c:v>
                </c:pt>
                <c:pt idx="88" formatCode="General">
                  <c:v>0.80300000000000005</c:v>
                </c:pt>
                <c:pt idx="89" formatCode="General">
                  <c:v>0.80300000000000005</c:v>
                </c:pt>
                <c:pt idx="90" formatCode="General">
                  <c:v>0.80300000000000005</c:v>
                </c:pt>
                <c:pt idx="91" formatCode="General">
                  <c:v>0.80300000000000005</c:v>
                </c:pt>
                <c:pt idx="92" formatCode="General">
                  <c:v>0.80300000000000005</c:v>
                </c:pt>
                <c:pt idx="93" formatCode="General">
                  <c:v>0.80300000000000005</c:v>
                </c:pt>
                <c:pt idx="94" formatCode="General">
                  <c:v>0.80300000000000005</c:v>
                </c:pt>
                <c:pt idx="95" formatCode="General">
                  <c:v>0.80300000000000005</c:v>
                </c:pt>
                <c:pt idx="96" formatCode="General">
                  <c:v>0.80300000000000005</c:v>
                </c:pt>
                <c:pt idx="97" formatCode="General">
                  <c:v>0.80300000000000005</c:v>
                </c:pt>
                <c:pt idx="98" formatCode="General">
                  <c:v>0.80300000000000005</c:v>
                </c:pt>
                <c:pt idx="99" formatCode="General">
                  <c:v>0.701407</c:v>
                </c:pt>
                <c:pt idx="100" formatCode="General">
                  <c:v>0.65893900000000005</c:v>
                </c:pt>
              </c:numCache>
            </c:numRef>
          </c:val>
        </c:ser>
        <c:dLbls>
          <c:showLegendKey val="0"/>
          <c:showVal val="0"/>
          <c:showCatName val="0"/>
          <c:showSerName val="0"/>
          <c:showPercent val="0"/>
          <c:showBubbleSize val="0"/>
        </c:dLbls>
        <c:axId val="101716480"/>
        <c:axId val="139530752"/>
      </c:areaChart>
      <c:areaChart>
        <c:grouping val="stacked"/>
        <c:varyColors val="0"/>
        <c:ser>
          <c:idx val="4"/>
          <c:order val="4"/>
          <c:tx>
            <c:strRef>
              <c:f>Sheet1!$A$6</c:f>
              <c:strCache>
                <c:ptCount val="1"/>
                <c:pt idx="0">
                  <c:v>   Pipeline Imports from Mexico</c:v>
                </c:pt>
              </c:strCache>
            </c:strRef>
          </c:tx>
          <c:spPr>
            <a:solidFill>
              <a:srgbClr val="5D9732">
                <a:lumMod val="60000"/>
                <a:lumOff val="40000"/>
              </a:srgbClr>
            </a:solidFill>
            <a:ln w="25400">
              <a:noFill/>
            </a:ln>
          </c:spPr>
          <c:cat>
            <c:strRef>
              <c:f>Sheet1!$B$1:$CX$1</c:f>
              <c:strCache>
                <c:ptCount val="10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pt idx="31">
                  <c:v>2031</c:v>
                </c:pt>
                <c:pt idx="32">
                  <c:v>2032</c:v>
                </c:pt>
                <c:pt idx="33">
                  <c:v>2033</c:v>
                </c:pt>
                <c:pt idx="34">
                  <c:v>2034</c:v>
                </c:pt>
                <c:pt idx="35">
                  <c:v>2035</c:v>
                </c:pt>
                <c:pt idx="36">
                  <c:v>2036</c:v>
                </c:pt>
                <c:pt idx="37">
                  <c:v>2037</c:v>
                </c:pt>
                <c:pt idx="38">
                  <c:v>2038</c:v>
                </c:pt>
                <c:pt idx="39">
                  <c:v>2039</c:v>
                </c:pt>
                <c:pt idx="40">
                  <c:v>2040</c:v>
                </c:pt>
                <c:pt idx="43">
                  <c:v>2013</c:v>
                </c:pt>
                <c:pt idx="44">
                  <c:v>2014</c:v>
                </c:pt>
                <c:pt idx="45">
                  <c:v>2015</c:v>
                </c:pt>
                <c:pt idx="46">
                  <c:v>2016</c:v>
                </c:pt>
                <c:pt idx="47">
                  <c:v>2017</c:v>
                </c:pt>
                <c:pt idx="48">
                  <c:v>2018</c:v>
                </c:pt>
                <c:pt idx="49">
                  <c:v>2019</c:v>
                </c:pt>
                <c:pt idx="50">
                  <c:v>2020</c:v>
                </c:pt>
                <c:pt idx="51">
                  <c:v>2021</c:v>
                </c:pt>
                <c:pt idx="52">
                  <c:v>2022</c:v>
                </c:pt>
                <c:pt idx="53">
                  <c:v>2023</c:v>
                </c:pt>
                <c:pt idx="54">
                  <c:v>2024</c:v>
                </c:pt>
                <c:pt idx="55">
                  <c:v>2025</c:v>
                </c:pt>
                <c:pt idx="56">
                  <c:v>2026</c:v>
                </c:pt>
                <c:pt idx="57">
                  <c:v>2027</c:v>
                </c:pt>
                <c:pt idx="58">
                  <c:v>2028</c:v>
                </c:pt>
                <c:pt idx="59">
                  <c:v>2029</c:v>
                </c:pt>
                <c:pt idx="60">
                  <c:v>2030</c:v>
                </c:pt>
                <c:pt idx="61">
                  <c:v>2031</c:v>
                </c:pt>
                <c:pt idx="62">
                  <c:v>2032</c:v>
                </c:pt>
                <c:pt idx="63">
                  <c:v>2033</c:v>
                </c:pt>
                <c:pt idx="64">
                  <c:v>2034</c:v>
                </c:pt>
                <c:pt idx="65">
                  <c:v>2035</c:v>
                </c:pt>
                <c:pt idx="66">
                  <c:v>2036</c:v>
                </c:pt>
                <c:pt idx="67">
                  <c:v>2037</c:v>
                </c:pt>
                <c:pt idx="68">
                  <c:v>2038</c:v>
                </c:pt>
                <c:pt idx="69">
                  <c:v>2039</c:v>
                </c:pt>
                <c:pt idx="70">
                  <c:v>2040</c:v>
                </c:pt>
                <c:pt idx="73">
                  <c:v>2013</c:v>
                </c:pt>
                <c:pt idx="74">
                  <c:v>2014</c:v>
                </c:pt>
                <c:pt idx="75">
                  <c:v>2015</c:v>
                </c:pt>
                <c:pt idx="76">
                  <c:v>2016</c:v>
                </c:pt>
                <c:pt idx="77">
                  <c:v>2017</c:v>
                </c:pt>
                <c:pt idx="78">
                  <c:v>2018</c:v>
                </c:pt>
                <c:pt idx="79">
                  <c:v>2019</c:v>
                </c:pt>
                <c:pt idx="80">
                  <c:v>2020</c:v>
                </c:pt>
                <c:pt idx="81">
                  <c:v>2021</c:v>
                </c:pt>
                <c:pt idx="82">
                  <c:v>2022</c:v>
                </c:pt>
                <c:pt idx="83">
                  <c:v>2023</c:v>
                </c:pt>
                <c:pt idx="84">
                  <c:v>2024</c:v>
                </c:pt>
                <c:pt idx="85">
                  <c:v>2025</c:v>
                </c:pt>
                <c:pt idx="86">
                  <c:v>2026</c:v>
                </c:pt>
                <c:pt idx="87">
                  <c:v>2027</c:v>
                </c:pt>
                <c:pt idx="88">
                  <c:v>2028</c:v>
                </c:pt>
                <c:pt idx="89">
                  <c:v>2029</c:v>
                </c:pt>
                <c:pt idx="90">
                  <c:v>2030</c:v>
                </c:pt>
                <c:pt idx="91">
                  <c:v>2031</c:v>
                </c:pt>
                <c:pt idx="92">
                  <c:v>2032</c:v>
                </c:pt>
                <c:pt idx="93">
                  <c:v>2033</c:v>
                </c:pt>
                <c:pt idx="94">
                  <c:v>2034</c:v>
                </c:pt>
                <c:pt idx="95">
                  <c:v>2035</c:v>
                </c:pt>
                <c:pt idx="96">
                  <c:v>2036</c:v>
                </c:pt>
                <c:pt idx="97">
                  <c:v>2037</c:v>
                </c:pt>
                <c:pt idx="98">
                  <c:v>2038</c:v>
                </c:pt>
                <c:pt idx="99">
                  <c:v>2039</c:v>
                </c:pt>
                <c:pt idx="100">
                  <c:v>2040</c:v>
                </c:pt>
              </c:strCache>
            </c:strRef>
          </c:cat>
          <c:val>
            <c:numRef>
              <c:f>Sheet1!$B$6:$CX$6</c:f>
              <c:numCache>
                <c:formatCode>0.00</c:formatCode>
                <c:ptCount val="101"/>
                <c:pt idx="0">
                  <c:v>-1.1601E-2</c:v>
                </c:pt>
                <c:pt idx="1">
                  <c:v>-1.0276E-2</c:v>
                </c:pt>
                <c:pt idx="2">
                  <c:v>-1.755E-3</c:v>
                </c:pt>
                <c:pt idx="3">
                  <c:v>0</c:v>
                </c:pt>
                <c:pt idx="4">
                  <c:v>0</c:v>
                </c:pt>
                <c:pt idx="5">
                  <c:v>-9.3200000000000002E-3</c:v>
                </c:pt>
                <c:pt idx="6">
                  <c:v>-1.2749E-2</c:v>
                </c:pt>
                <c:pt idx="7">
                  <c:v>-5.4061999999999999E-2</c:v>
                </c:pt>
                <c:pt idx="8">
                  <c:v>-4.3313999999999998E-2</c:v>
                </c:pt>
                <c:pt idx="9">
                  <c:v>-2.8296000000000002E-2</c:v>
                </c:pt>
                <c:pt idx="10">
                  <c:v>-2.9995000000000001E-2</c:v>
                </c:pt>
                <c:pt idx="11">
                  <c:v>-2.6719999999999999E-3</c:v>
                </c:pt>
                <c:pt idx="12">
                  <c:v>-3.1399999999999999E-4</c:v>
                </c:pt>
                <c:pt idx="13">
                  <c:v>-1.0690000000000001E-3</c:v>
                </c:pt>
                <c:pt idx="14">
                  <c:v>-1.4649999999999999E-3</c:v>
                </c:pt>
                <c:pt idx="15">
                  <c:v>-1E-3</c:v>
                </c:pt>
                <c:pt idx="16">
                  <c:v>-1E-3</c:v>
                </c:pt>
                <c:pt idx="17">
                  <c:v>-2.9999999999999997E-4</c:v>
                </c:pt>
                <c:pt idx="18">
                  <c:v>-2.9999999999999997E-4</c:v>
                </c:pt>
                <c:pt idx="19">
                  <c:v>-2.9999999999999997E-4</c:v>
                </c:pt>
                <c:pt idx="20">
                  <c:v>-2.9999999999999997E-4</c:v>
                </c:pt>
                <c:pt idx="21">
                  <c:v>-2.9999999999999997E-4</c:v>
                </c:pt>
                <c:pt idx="22">
                  <c:v>-2.9999999999999997E-4</c:v>
                </c:pt>
                <c:pt idx="23">
                  <c:v>-2.9999999999999997E-4</c:v>
                </c:pt>
                <c:pt idx="24">
                  <c:v>-2.9999999999999997E-4</c:v>
                </c:pt>
                <c:pt idx="25">
                  <c:v>-2.9999999999999997E-4</c:v>
                </c:pt>
                <c:pt idx="26">
                  <c:v>-2.9999999999999997E-4</c:v>
                </c:pt>
                <c:pt idx="27">
                  <c:v>-2.9999999999999997E-4</c:v>
                </c:pt>
                <c:pt idx="28">
                  <c:v>-2.9999999999999997E-4</c:v>
                </c:pt>
                <c:pt idx="29">
                  <c:v>-2.9999999999999997E-4</c:v>
                </c:pt>
                <c:pt idx="30">
                  <c:v>-2.9999999999999997E-4</c:v>
                </c:pt>
                <c:pt idx="31">
                  <c:v>-2.9999999999999997E-4</c:v>
                </c:pt>
                <c:pt idx="32">
                  <c:v>-2.9999999999999997E-4</c:v>
                </c:pt>
                <c:pt idx="33">
                  <c:v>-2.9999999999999997E-4</c:v>
                </c:pt>
                <c:pt idx="34">
                  <c:v>-2.9999999999999997E-4</c:v>
                </c:pt>
                <c:pt idx="35">
                  <c:v>-2.9999999999999997E-4</c:v>
                </c:pt>
                <c:pt idx="36">
                  <c:v>-2.9999999999999997E-4</c:v>
                </c:pt>
                <c:pt idx="37">
                  <c:v>-2.9999999999999997E-4</c:v>
                </c:pt>
                <c:pt idx="38">
                  <c:v>-2.9999999999999997E-4</c:v>
                </c:pt>
                <c:pt idx="39">
                  <c:v>-2.9999999999999997E-4</c:v>
                </c:pt>
                <c:pt idx="40">
                  <c:v>-2.9999999999999997E-4</c:v>
                </c:pt>
                <c:pt idx="41">
                  <c:v>-2.9999999999999997E-4</c:v>
                </c:pt>
                <c:pt idx="42">
                  <c:v>-1.0690000000000001E-3</c:v>
                </c:pt>
                <c:pt idx="43" formatCode="General">
                  <c:v>-1.0690000000000001E-3</c:v>
                </c:pt>
                <c:pt idx="44">
                  <c:v>-1.4649999999999999E-3</c:v>
                </c:pt>
                <c:pt idx="45">
                  <c:v>-1E-3</c:v>
                </c:pt>
                <c:pt idx="46">
                  <c:v>-1E-3</c:v>
                </c:pt>
                <c:pt idx="47">
                  <c:v>-2.9999999999999997E-4</c:v>
                </c:pt>
                <c:pt idx="48">
                  <c:v>-2.9999999999999997E-4</c:v>
                </c:pt>
                <c:pt idx="49">
                  <c:v>-2.9999999999999997E-4</c:v>
                </c:pt>
                <c:pt idx="50">
                  <c:v>-2.9999999999999997E-4</c:v>
                </c:pt>
                <c:pt idx="51">
                  <c:v>-2.9999999999999997E-4</c:v>
                </c:pt>
                <c:pt idx="52">
                  <c:v>-2.9999999999999997E-4</c:v>
                </c:pt>
                <c:pt idx="53">
                  <c:v>-2.9999999999999997E-4</c:v>
                </c:pt>
                <c:pt idx="54">
                  <c:v>-2.9999999999999997E-4</c:v>
                </c:pt>
                <c:pt idx="55">
                  <c:v>-2.9999999999999997E-4</c:v>
                </c:pt>
                <c:pt idx="56">
                  <c:v>-2.9999999999999997E-4</c:v>
                </c:pt>
                <c:pt idx="57">
                  <c:v>-2.9999999999999997E-4</c:v>
                </c:pt>
                <c:pt idx="58">
                  <c:v>-2.9999999999999997E-4</c:v>
                </c:pt>
                <c:pt idx="59">
                  <c:v>-2.9999999999999997E-4</c:v>
                </c:pt>
                <c:pt idx="60">
                  <c:v>-2.9999999999999997E-4</c:v>
                </c:pt>
                <c:pt idx="61">
                  <c:v>-2.9999999999999997E-4</c:v>
                </c:pt>
                <c:pt idx="62">
                  <c:v>-2.9999999999999997E-4</c:v>
                </c:pt>
                <c:pt idx="63">
                  <c:v>-2.9999999999999997E-4</c:v>
                </c:pt>
                <c:pt idx="64">
                  <c:v>-2.9999999999999997E-4</c:v>
                </c:pt>
                <c:pt idx="65">
                  <c:v>-2.9999999999999997E-4</c:v>
                </c:pt>
                <c:pt idx="66">
                  <c:v>-2.9999999999999997E-4</c:v>
                </c:pt>
                <c:pt idx="67">
                  <c:v>-2.9999999999999997E-4</c:v>
                </c:pt>
                <c:pt idx="68">
                  <c:v>-2.9999999999999997E-4</c:v>
                </c:pt>
                <c:pt idx="69">
                  <c:v>-2.9999999999999997E-4</c:v>
                </c:pt>
                <c:pt idx="70">
                  <c:v>-2.9999999999999997E-4</c:v>
                </c:pt>
                <c:pt idx="71">
                  <c:v>-2.9999999999999997E-4</c:v>
                </c:pt>
                <c:pt idx="72">
                  <c:v>-1.0690000000000001E-3</c:v>
                </c:pt>
                <c:pt idx="73" formatCode="General">
                  <c:v>-1.0690000000000001E-3</c:v>
                </c:pt>
                <c:pt idx="74" formatCode="General">
                  <c:v>-1.4649999999999999E-3</c:v>
                </c:pt>
                <c:pt idx="75" formatCode="General">
                  <c:v>-1E-3</c:v>
                </c:pt>
                <c:pt idx="76" formatCode="General">
                  <c:v>-1E-3</c:v>
                </c:pt>
                <c:pt idx="77" formatCode="General">
                  <c:v>-2.9999999999999997E-4</c:v>
                </c:pt>
                <c:pt idx="78" formatCode="General">
                  <c:v>-2.9999999999999997E-4</c:v>
                </c:pt>
                <c:pt idx="79" formatCode="General">
                  <c:v>-2.9999999999999997E-4</c:v>
                </c:pt>
                <c:pt idx="80" formatCode="General">
                  <c:v>-2.9999999999999997E-4</c:v>
                </c:pt>
                <c:pt idx="81" formatCode="General">
                  <c:v>-2.9999999999999997E-4</c:v>
                </c:pt>
                <c:pt idx="82" formatCode="General">
                  <c:v>-2.9999999999999997E-4</c:v>
                </c:pt>
                <c:pt idx="83" formatCode="General">
                  <c:v>-2.9999999999999997E-4</c:v>
                </c:pt>
                <c:pt idx="84" formatCode="General">
                  <c:v>-1.1900000000000001E-3</c:v>
                </c:pt>
                <c:pt idx="85" formatCode="General">
                  <c:v>-7.8930000000000007E-3</c:v>
                </c:pt>
                <c:pt idx="86" formatCode="General">
                  <c:v>-1.7773000000000001E-2</c:v>
                </c:pt>
                <c:pt idx="87" formatCode="General">
                  <c:v>-1.2914999999999999E-2</c:v>
                </c:pt>
                <c:pt idx="88" formatCode="General">
                  <c:v>-6.4469999999999996E-3</c:v>
                </c:pt>
                <c:pt idx="89" formatCode="General">
                  <c:v>-2.9999999999999997E-4</c:v>
                </c:pt>
                <c:pt idx="90" formatCode="General">
                  <c:v>-2.9999999999999997E-4</c:v>
                </c:pt>
                <c:pt idx="91" formatCode="General">
                  <c:v>-2.9999999999999997E-4</c:v>
                </c:pt>
                <c:pt idx="92" formatCode="General">
                  <c:v>-2.9999999999999997E-4</c:v>
                </c:pt>
                <c:pt idx="93" formatCode="General">
                  <c:v>-2.9999999999999997E-4</c:v>
                </c:pt>
                <c:pt idx="94" formatCode="General">
                  <c:v>-2.9999999999999997E-4</c:v>
                </c:pt>
                <c:pt idx="95" formatCode="General">
                  <c:v>-2.9999999999999997E-4</c:v>
                </c:pt>
                <c:pt idx="96" formatCode="General">
                  <c:v>-2.9999999999999997E-4</c:v>
                </c:pt>
                <c:pt idx="97" formatCode="General">
                  <c:v>-2.9999999999999997E-4</c:v>
                </c:pt>
                <c:pt idx="98" formatCode="General">
                  <c:v>-2.9999999999999997E-4</c:v>
                </c:pt>
                <c:pt idx="99" formatCode="General">
                  <c:v>-2.9999999999999997E-4</c:v>
                </c:pt>
                <c:pt idx="100" formatCode="General">
                  <c:v>-2.9999999999999997E-4</c:v>
                </c:pt>
              </c:numCache>
            </c:numRef>
          </c:val>
        </c:ser>
        <c:ser>
          <c:idx val="5"/>
          <c:order val="5"/>
          <c:tx>
            <c:strRef>
              <c:f>Sheet1!$A$7</c:f>
              <c:strCache>
                <c:ptCount val="1"/>
                <c:pt idx="0">
                  <c:v>   Liquefied Natural Gas Imports</c:v>
                </c:pt>
              </c:strCache>
            </c:strRef>
          </c:tx>
          <c:spPr>
            <a:solidFill>
              <a:srgbClr val="003953"/>
            </a:solidFill>
            <a:ln w="25400">
              <a:noFill/>
            </a:ln>
          </c:spPr>
          <c:cat>
            <c:strRef>
              <c:f>Sheet1!$B$1:$CX$1</c:f>
              <c:strCache>
                <c:ptCount val="10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pt idx="31">
                  <c:v>2031</c:v>
                </c:pt>
                <c:pt idx="32">
                  <c:v>2032</c:v>
                </c:pt>
                <c:pt idx="33">
                  <c:v>2033</c:v>
                </c:pt>
                <c:pt idx="34">
                  <c:v>2034</c:v>
                </c:pt>
                <c:pt idx="35">
                  <c:v>2035</c:v>
                </c:pt>
                <c:pt idx="36">
                  <c:v>2036</c:v>
                </c:pt>
                <c:pt idx="37">
                  <c:v>2037</c:v>
                </c:pt>
                <c:pt idx="38">
                  <c:v>2038</c:v>
                </c:pt>
                <c:pt idx="39">
                  <c:v>2039</c:v>
                </c:pt>
                <c:pt idx="40">
                  <c:v>2040</c:v>
                </c:pt>
                <c:pt idx="43">
                  <c:v>2013</c:v>
                </c:pt>
                <c:pt idx="44">
                  <c:v>2014</c:v>
                </c:pt>
                <c:pt idx="45">
                  <c:v>2015</c:v>
                </c:pt>
                <c:pt idx="46">
                  <c:v>2016</c:v>
                </c:pt>
                <c:pt idx="47">
                  <c:v>2017</c:v>
                </c:pt>
                <c:pt idx="48">
                  <c:v>2018</c:v>
                </c:pt>
                <c:pt idx="49">
                  <c:v>2019</c:v>
                </c:pt>
                <c:pt idx="50">
                  <c:v>2020</c:v>
                </c:pt>
                <c:pt idx="51">
                  <c:v>2021</c:v>
                </c:pt>
                <c:pt idx="52">
                  <c:v>2022</c:v>
                </c:pt>
                <c:pt idx="53">
                  <c:v>2023</c:v>
                </c:pt>
                <c:pt idx="54">
                  <c:v>2024</c:v>
                </c:pt>
                <c:pt idx="55">
                  <c:v>2025</c:v>
                </c:pt>
                <c:pt idx="56">
                  <c:v>2026</c:v>
                </c:pt>
                <c:pt idx="57">
                  <c:v>2027</c:v>
                </c:pt>
                <c:pt idx="58">
                  <c:v>2028</c:v>
                </c:pt>
                <c:pt idx="59">
                  <c:v>2029</c:v>
                </c:pt>
                <c:pt idx="60">
                  <c:v>2030</c:v>
                </c:pt>
                <c:pt idx="61">
                  <c:v>2031</c:v>
                </c:pt>
                <c:pt idx="62">
                  <c:v>2032</c:v>
                </c:pt>
                <c:pt idx="63">
                  <c:v>2033</c:v>
                </c:pt>
                <c:pt idx="64">
                  <c:v>2034</c:v>
                </c:pt>
                <c:pt idx="65">
                  <c:v>2035</c:v>
                </c:pt>
                <c:pt idx="66">
                  <c:v>2036</c:v>
                </c:pt>
                <c:pt idx="67">
                  <c:v>2037</c:v>
                </c:pt>
                <c:pt idx="68">
                  <c:v>2038</c:v>
                </c:pt>
                <c:pt idx="69">
                  <c:v>2039</c:v>
                </c:pt>
                <c:pt idx="70">
                  <c:v>2040</c:v>
                </c:pt>
                <c:pt idx="73">
                  <c:v>2013</c:v>
                </c:pt>
                <c:pt idx="74">
                  <c:v>2014</c:v>
                </c:pt>
                <c:pt idx="75">
                  <c:v>2015</c:v>
                </c:pt>
                <c:pt idx="76">
                  <c:v>2016</c:v>
                </c:pt>
                <c:pt idx="77">
                  <c:v>2017</c:v>
                </c:pt>
                <c:pt idx="78">
                  <c:v>2018</c:v>
                </c:pt>
                <c:pt idx="79">
                  <c:v>2019</c:v>
                </c:pt>
                <c:pt idx="80">
                  <c:v>2020</c:v>
                </c:pt>
                <c:pt idx="81">
                  <c:v>2021</c:v>
                </c:pt>
                <c:pt idx="82">
                  <c:v>2022</c:v>
                </c:pt>
                <c:pt idx="83">
                  <c:v>2023</c:v>
                </c:pt>
                <c:pt idx="84">
                  <c:v>2024</c:v>
                </c:pt>
                <c:pt idx="85">
                  <c:v>2025</c:v>
                </c:pt>
                <c:pt idx="86">
                  <c:v>2026</c:v>
                </c:pt>
                <c:pt idx="87">
                  <c:v>2027</c:v>
                </c:pt>
                <c:pt idx="88">
                  <c:v>2028</c:v>
                </c:pt>
                <c:pt idx="89">
                  <c:v>2029</c:v>
                </c:pt>
                <c:pt idx="90">
                  <c:v>2030</c:v>
                </c:pt>
                <c:pt idx="91">
                  <c:v>2031</c:v>
                </c:pt>
                <c:pt idx="92">
                  <c:v>2032</c:v>
                </c:pt>
                <c:pt idx="93">
                  <c:v>2033</c:v>
                </c:pt>
                <c:pt idx="94">
                  <c:v>2034</c:v>
                </c:pt>
                <c:pt idx="95">
                  <c:v>2035</c:v>
                </c:pt>
                <c:pt idx="96">
                  <c:v>2036</c:v>
                </c:pt>
                <c:pt idx="97">
                  <c:v>2037</c:v>
                </c:pt>
                <c:pt idx="98">
                  <c:v>2038</c:v>
                </c:pt>
                <c:pt idx="99">
                  <c:v>2039</c:v>
                </c:pt>
                <c:pt idx="100">
                  <c:v>2040</c:v>
                </c:pt>
              </c:strCache>
            </c:strRef>
          </c:cat>
          <c:val>
            <c:numRef>
              <c:f>Sheet1!$B$7:$CX$7</c:f>
              <c:numCache>
                <c:formatCode>0.00</c:formatCode>
                <c:ptCount val="101"/>
                <c:pt idx="0">
                  <c:v>-0.22603400000000001</c:v>
                </c:pt>
                <c:pt idx="1">
                  <c:v>-0.23812700000000001</c:v>
                </c:pt>
                <c:pt idx="2">
                  <c:v>-0.22872899999999999</c:v>
                </c:pt>
                <c:pt idx="3">
                  <c:v>-0.50651900000000005</c:v>
                </c:pt>
                <c:pt idx="4">
                  <c:v>-0.65201500000000001</c:v>
                </c:pt>
                <c:pt idx="5">
                  <c:v>-0.63126099999999996</c:v>
                </c:pt>
                <c:pt idx="6">
                  <c:v>-0.58353699999999997</c:v>
                </c:pt>
                <c:pt idx="7">
                  <c:v>-0.77081200000000005</c:v>
                </c:pt>
                <c:pt idx="8">
                  <c:v>-0.35169699999999998</c:v>
                </c:pt>
                <c:pt idx="9">
                  <c:v>-0.451957</c:v>
                </c:pt>
                <c:pt idx="10">
                  <c:v>-0.43100899999999998</c:v>
                </c:pt>
                <c:pt idx="11">
                  <c:v>-0.348939</c:v>
                </c:pt>
                <c:pt idx="12">
                  <c:v>-0.174648</c:v>
                </c:pt>
                <c:pt idx="13">
                  <c:v>-9.6310000000000007E-2</c:v>
                </c:pt>
                <c:pt idx="14">
                  <c:v>-6.1539999999999997E-2</c:v>
                </c:pt>
                <c:pt idx="15">
                  <c:v>-6.225E-2</c:v>
                </c:pt>
                <c:pt idx="16">
                  <c:v>-5.6009999999999997E-2</c:v>
                </c:pt>
                <c:pt idx="17">
                  <c:v>-6.0505000000000003E-2</c:v>
                </c:pt>
                <c:pt idx="18">
                  <c:v>-6.5000000000000002E-2</c:v>
                </c:pt>
                <c:pt idx="19">
                  <c:v>-6.5000000000000002E-2</c:v>
                </c:pt>
                <c:pt idx="20">
                  <c:v>-6.5000000000000002E-2</c:v>
                </c:pt>
                <c:pt idx="21">
                  <c:v>-6.5000000000000002E-2</c:v>
                </c:pt>
                <c:pt idx="22">
                  <c:v>-6.5000000000000002E-2</c:v>
                </c:pt>
                <c:pt idx="23">
                  <c:v>-6.5000000000000002E-2</c:v>
                </c:pt>
                <c:pt idx="24">
                  <c:v>-6.5000000000000002E-2</c:v>
                </c:pt>
                <c:pt idx="25">
                  <c:v>-6.5000000000000002E-2</c:v>
                </c:pt>
                <c:pt idx="26">
                  <c:v>-6.5000000000000002E-2</c:v>
                </c:pt>
                <c:pt idx="27">
                  <c:v>-6.5000000000000002E-2</c:v>
                </c:pt>
                <c:pt idx="28">
                  <c:v>-6.5000000000000002E-2</c:v>
                </c:pt>
                <c:pt idx="29">
                  <c:v>-6.5000000000000002E-2</c:v>
                </c:pt>
                <c:pt idx="30">
                  <c:v>-6.5000000000000002E-2</c:v>
                </c:pt>
                <c:pt idx="31">
                  <c:v>-6.5000000000000002E-2</c:v>
                </c:pt>
                <c:pt idx="32">
                  <c:v>-6.5000000000000002E-2</c:v>
                </c:pt>
                <c:pt idx="33">
                  <c:v>-6.5000000000000002E-2</c:v>
                </c:pt>
                <c:pt idx="34">
                  <c:v>-6.5000000000000002E-2</c:v>
                </c:pt>
                <c:pt idx="35">
                  <c:v>-6.5000000000000002E-2</c:v>
                </c:pt>
                <c:pt idx="36">
                  <c:v>-6.5000000000000002E-2</c:v>
                </c:pt>
                <c:pt idx="37">
                  <c:v>-6.5000000000000002E-2</c:v>
                </c:pt>
                <c:pt idx="38">
                  <c:v>-6.5000000000000002E-2</c:v>
                </c:pt>
                <c:pt idx="39">
                  <c:v>-6.5000000000000002E-2</c:v>
                </c:pt>
                <c:pt idx="40">
                  <c:v>-6.5000000000000002E-2</c:v>
                </c:pt>
                <c:pt idx="41">
                  <c:v>-6.5000000000000002E-2</c:v>
                </c:pt>
                <c:pt idx="42">
                  <c:v>-9.6310000000000007E-2</c:v>
                </c:pt>
                <c:pt idx="43" formatCode="General">
                  <c:v>-9.6310000000000007E-2</c:v>
                </c:pt>
                <c:pt idx="44">
                  <c:v>-6.1539999999999997E-2</c:v>
                </c:pt>
                <c:pt idx="45">
                  <c:v>-6.225E-2</c:v>
                </c:pt>
                <c:pt idx="46">
                  <c:v>-5.6009999999999997E-2</c:v>
                </c:pt>
                <c:pt idx="47">
                  <c:v>-6.0505000000000003E-2</c:v>
                </c:pt>
                <c:pt idx="48">
                  <c:v>-6.5000000000000002E-2</c:v>
                </c:pt>
                <c:pt idx="49">
                  <c:v>-6.5000000000000002E-2</c:v>
                </c:pt>
                <c:pt idx="50">
                  <c:v>-6.5000000000000002E-2</c:v>
                </c:pt>
                <c:pt idx="51">
                  <c:v>-6.5000000000000002E-2</c:v>
                </c:pt>
                <c:pt idx="52">
                  <c:v>-6.5000000000000002E-2</c:v>
                </c:pt>
                <c:pt idx="53">
                  <c:v>-6.5000000000000002E-2</c:v>
                </c:pt>
                <c:pt idx="54">
                  <c:v>-6.5000000000000002E-2</c:v>
                </c:pt>
                <c:pt idx="55">
                  <c:v>-6.5000000000000002E-2</c:v>
                </c:pt>
                <c:pt idx="56">
                  <c:v>-6.5000000000000002E-2</c:v>
                </c:pt>
                <c:pt idx="57">
                  <c:v>-6.5000000000000002E-2</c:v>
                </c:pt>
                <c:pt idx="58">
                  <c:v>-6.5000000000000002E-2</c:v>
                </c:pt>
                <c:pt idx="59">
                  <c:v>-6.5000000000000002E-2</c:v>
                </c:pt>
                <c:pt idx="60">
                  <c:v>-6.5000000000000002E-2</c:v>
                </c:pt>
                <c:pt idx="61">
                  <c:v>-6.5000000000000002E-2</c:v>
                </c:pt>
                <c:pt idx="62">
                  <c:v>-6.5000000000000002E-2</c:v>
                </c:pt>
                <c:pt idx="63">
                  <c:v>-6.5000000000000002E-2</c:v>
                </c:pt>
                <c:pt idx="64">
                  <c:v>-6.5000000000000002E-2</c:v>
                </c:pt>
                <c:pt idx="65">
                  <c:v>-6.5000000000000002E-2</c:v>
                </c:pt>
                <c:pt idx="66">
                  <c:v>-6.5000000000000002E-2</c:v>
                </c:pt>
                <c:pt idx="67">
                  <c:v>-6.5000000000000002E-2</c:v>
                </c:pt>
                <c:pt idx="68">
                  <c:v>-6.5000000000000002E-2</c:v>
                </c:pt>
                <c:pt idx="69">
                  <c:v>-6.5000000000000002E-2</c:v>
                </c:pt>
                <c:pt idx="70">
                  <c:v>-6.5000000000000002E-2</c:v>
                </c:pt>
                <c:pt idx="71">
                  <c:v>-6.5000000000000002E-2</c:v>
                </c:pt>
                <c:pt idx="72">
                  <c:v>-9.6310000000000007E-2</c:v>
                </c:pt>
                <c:pt idx="73" formatCode="General">
                  <c:v>-9.6310000000000007E-2</c:v>
                </c:pt>
                <c:pt idx="74" formatCode="General">
                  <c:v>-6.1539999999999997E-2</c:v>
                </c:pt>
                <c:pt idx="75" formatCode="General">
                  <c:v>-6.225E-2</c:v>
                </c:pt>
                <c:pt idx="76" formatCode="General">
                  <c:v>-5.6009999999999997E-2</c:v>
                </c:pt>
                <c:pt idx="77" formatCode="General">
                  <c:v>-6.0505000000000003E-2</c:v>
                </c:pt>
                <c:pt idx="78" formatCode="General">
                  <c:v>-6.5000000000000002E-2</c:v>
                </c:pt>
                <c:pt idx="79" formatCode="General">
                  <c:v>-6.5000000000000002E-2</c:v>
                </c:pt>
                <c:pt idx="80" formatCode="General">
                  <c:v>-6.5000000000000002E-2</c:v>
                </c:pt>
                <c:pt idx="81" formatCode="General">
                  <c:v>-6.5000000000000002E-2</c:v>
                </c:pt>
                <c:pt idx="82" formatCode="General">
                  <c:v>-6.5000000000000002E-2</c:v>
                </c:pt>
                <c:pt idx="83" formatCode="General">
                  <c:v>-6.5000000000000002E-2</c:v>
                </c:pt>
                <c:pt idx="84" formatCode="General">
                  <c:v>-6.5000000000000002E-2</c:v>
                </c:pt>
                <c:pt idx="85" formatCode="General">
                  <c:v>-7.9046000000000005E-2</c:v>
                </c:pt>
                <c:pt idx="86" formatCode="General">
                  <c:v>-0.111148</c:v>
                </c:pt>
                <c:pt idx="87" formatCode="General">
                  <c:v>-0.139628</c:v>
                </c:pt>
                <c:pt idx="88" formatCode="General">
                  <c:v>-0.15010599999999999</c:v>
                </c:pt>
                <c:pt idx="89" formatCode="General">
                  <c:v>-0.13170100000000001</c:v>
                </c:pt>
                <c:pt idx="90" formatCode="General">
                  <c:v>-0.11883299999999999</c:v>
                </c:pt>
                <c:pt idx="91" formatCode="General">
                  <c:v>-0.106102</c:v>
                </c:pt>
                <c:pt idx="92" formatCode="General">
                  <c:v>-0.12435599999999999</c:v>
                </c:pt>
                <c:pt idx="93" formatCode="General">
                  <c:v>-0.161991</c:v>
                </c:pt>
                <c:pt idx="94" formatCode="General">
                  <c:v>-0.21474199999999999</c:v>
                </c:pt>
                <c:pt idx="95" formatCode="General">
                  <c:v>-0.27797899999999998</c:v>
                </c:pt>
                <c:pt idx="96" formatCode="General">
                  <c:v>-0.341505</c:v>
                </c:pt>
                <c:pt idx="97" formatCode="General">
                  <c:v>-0.39456799999999997</c:v>
                </c:pt>
                <c:pt idx="98" formatCode="General">
                  <c:v>-0.450735</c:v>
                </c:pt>
                <c:pt idx="99" formatCode="General">
                  <c:v>-0.422564</c:v>
                </c:pt>
                <c:pt idx="100" formatCode="General">
                  <c:v>-0.41366199999999997</c:v>
                </c:pt>
              </c:numCache>
            </c:numRef>
          </c:val>
        </c:ser>
        <c:ser>
          <c:idx val="6"/>
          <c:order val="6"/>
          <c:tx>
            <c:strRef>
              <c:f>Sheet1!$A$8</c:f>
              <c:strCache>
                <c:ptCount val="1"/>
                <c:pt idx="0">
                  <c:v>   Pipeline Imports from Canada</c:v>
                </c:pt>
              </c:strCache>
            </c:strRef>
          </c:tx>
          <c:spPr>
            <a:solidFill>
              <a:srgbClr val="5D9732"/>
            </a:solidFill>
            <a:ln w="25400">
              <a:noFill/>
            </a:ln>
          </c:spPr>
          <c:cat>
            <c:strRef>
              <c:f>Sheet1!$B$1:$CX$1</c:f>
              <c:strCache>
                <c:ptCount val="10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pt idx="31">
                  <c:v>2031</c:v>
                </c:pt>
                <c:pt idx="32">
                  <c:v>2032</c:v>
                </c:pt>
                <c:pt idx="33">
                  <c:v>2033</c:v>
                </c:pt>
                <c:pt idx="34">
                  <c:v>2034</c:v>
                </c:pt>
                <c:pt idx="35">
                  <c:v>2035</c:v>
                </c:pt>
                <c:pt idx="36">
                  <c:v>2036</c:v>
                </c:pt>
                <c:pt idx="37">
                  <c:v>2037</c:v>
                </c:pt>
                <c:pt idx="38">
                  <c:v>2038</c:v>
                </c:pt>
                <c:pt idx="39">
                  <c:v>2039</c:v>
                </c:pt>
                <c:pt idx="40">
                  <c:v>2040</c:v>
                </c:pt>
                <c:pt idx="43">
                  <c:v>2013</c:v>
                </c:pt>
                <c:pt idx="44">
                  <c:v>2014</c:v>
                </c:pt>
                <c:pt idx="45">
                  <c:v>2015</c:v>
                </c:pt>
                <c:pt idx="46">
                  <c:v>2016</c:v>
                </c:pt>
                <c:pt idx="47">
                  <c:v>2017</c:v>
                </c:pt>
                <c:pt idx="48">
                  <c:v>2018</c:v>
                </c:pt>
                <c:pt idx="49">
                  <c:v>2019</c:v>
                </c:pt>
                <c:pt idx="50">
                  <c:v>2020</c:v>
                </c:pt>
                <c:pt idx="51">
                  <c:v>2021</c:v>
                </c:pt>
                <c:pt idx="52">
                  <c:v>2022</c:v>
                </c:pt>
                <c:pt idx="53">
                  <c:v>2023</c:v>
                </c:pt>
                <c:pt idx="54">
                  <c:v>2024</c:v>
                </c:pt>
                <c:pt idx="55">
                  <c:v>2025</c:v>
                </c:pt>
                <c:pt idx="56">
                  <c:v>2026</c:v>
                </c:pt>
                <c:pt idx="57">
                  <c:v>2027</c:v>
                </c:pt>
                <c:pt idx="58">
                  <c:v>2028</c:v>
                </c:pt>
                <c:pt idx="59">
                  <c:v>2029</c:v>
                </c:pt>
                <c:pt idx="60">
                  <c:v>2030</c:v>
                </c:pt>
                <c:pt idx="61">
                  <c:v>2031</c:v>
                </c:pt>
                <c:pt idx="62">
                  <c:v>2032</c:v>
                </c:pt>
                <c:pt idx="63">
                  <c:v>2033</c:v>
                </c:pt>
                <c:pt idx="64">
                  <c:v>2034</c:v>
                </c:pt>
                <c:pt idx="65">
                  <c:v>2035</c:v>
                </c:pt>
                <c:pt idx="66">
                  <c:v>2036</c:v>
                </c:pt>
                <c:pt idx="67">
                  <c:v>2037</c:v>
                </c:pt>
                <c:pt idx="68">
                  <c:v>2038</c:v>
                </c:pt>
                <c:pt idx="69">
                  <c:v>2039</c:v>
                </c:pt>
                <c:pt idx="70">
                  <c:v>2040</c:v>
                </c:pt>
                <c:pt idx="73">
                  <c:v>2013</c:v>
                </c:pt>
                <c:pt idx="74">
                  <c:v>2014</c:v>
                </c:pt>
                <c:pt idx="75">
                  <c:v>2015</c:v>
                </c:pt>
                <c:pt idx="76">
                  <c:v>2016</c:v>
                </c:pt>
                <c:pt idx="77">
                  <c:v>2017</c:v>
                </c:pt>
                <c:pt idx="78">
                  <c:v>2018</c:v>
                </c:pt>
                <c:pt idx="79">
                  <c:v>2019</c:v>
                </c:pt>
                <c:pt idx="80">
                  <c:v>2020</c:v>
                </c:pt>
                <c:pt idx="81">
                  <c:v>2021</c:v>
                </c:pt>
                <c:pt idx="82">
                  <c:v>2022</c:v>
                </c:pt>
                <c:pt idx="83">
                  <c:v>2023</c:v>
                </c:pt>
                <c:pt idx="84">
                  <c:v>2024</c:v>
                </c:pt>
                <c:pt idx="85">
                  <c:v>2025</c:v>
                </c:pt>
                <c:pt idx="86">
                  <c:v>2026</c:v>
                </c:pt>
                <c:pt idx="87">
                  <c:v>2027</c:v>
                </c:pt>
                <c:pt idx="88">
                  <c:v>2028</c:v>
                </c:pt>
                <c:pt idx="89">
                  <c:v>2029</c:v>
                </c:pt>
                <c:pt idx="90">
                  <c:v>2030</c:v>
                </c:pt>
                <c:pt idx="91">
                  <c:v>2031</c:v>
                </c:pt>
                <c:pt idx="92">
                  <c:v>2032</c:v>
                </c:pt>
                <c:pt idx="93">
                  <c:v>2033</c:v>
                </c:pt>
                <c:pt idx="94">
                  <c:v>2034</c:v>
                </c:pt>
                <c:pt idx="95">
                  <c:v>2035</c:v>
                </c:pt>
                <c:pt idx="96">
                  <c:v>2036</c:v>
                </c:pt>
                <c:pt idx="97">
                  <c:v>2037</c:v>
                </c:pt>
                <c:pt idx="98">
                  <c:v>2038</c:v>
                </c:pt>
                <c:pt idx="99">
                  <c:v>2039</c:v>
                </c:pt>
                <c:pt idx="100">
                  <c:v>2040</c:v>
                </c:pt>
              </c:strCache>
            </c:strRef>
          </c:cat>
          <c:val>
            <c:numRef>
              <c:f>Sheet1!$B$8:$CX$8</c:f>
              <c:numCache>
                <c:formatCode>0.00</c:formatCode>
                <c:ptCount val="101"/>
                <c:pt idx="0">
                  <c:v>-3.543965</c:v>
                </c:pt>
                <c:pt idx="1">
                  <c:v>-3.7285370000000002</c:v>
                </c:pt>
                <c:pt idx="2">
                  <c:v>-3.7849780000000002</c:v>
                </c:pt>
                <c:pt idx="3">
                  <c:v>-3.4372289999999999</c:v>
                </c:pt>
                <c:pt idx="4">
                  <c:v>-3.6065429999999998</c:v>
                </c:pt>
                <c:pt idx="5">
                  <c:v>-3.700453</c:v>
                </c:pt>
                <c:pt idx="6">
                  <c:v>-3.5899939999999999</c:v>
                </c:pt>
                <c:pt idx="7">
                  <c:v>-3.7827090000000001</c:v>
                </c:pt>
                <c:pt idx="8">
                  <c:v>-3.589089</c:v>
                </c:pt>
                <c:pt idx="9">
                  <c:v>-3.2711070000000002</c:v>
                </c:pt>
                <c:pt idx="10">
                  <c:v>-3.2797519999999998</c:v>
                </c:pt>
                <c:pt idx="11">
                  <c:v>-3.1170800000000001</c:v>
                </c:pt>
                <c:pt idx="12">
                  <c:v>-2.9628260000000002</c:v>
                </c:pt>
                <c:pt idx="13">
                  <c:v>-2.7683230000000001</c:v>
                </c:pt>
                <c:pt idx="14">
                  <c:v>-2.6113849999999998</c:v>
                </c:pt>
                <c:pt idx="15">
                  <c:v>-2.5261819999999999</c:v>
                </c:pt>
                <c:pt idx="16">
                  <c:v>-2.4542480000000002</c:v>
                </c:pt>
                <c:pt idx="17">
                  <c:v>-2.1919209999999998</c:v>
                </c:pt>
                <c:pt idx="18">
                  <c:v>-1.9911190000000001</c:v>
                </c:pt>
                <c:pt idx="19">
                  <c:v>-1.8805609999999999</c:v>
                </c:pt>
                <c:pt idx="20">
                  <c:v>-1.7962340000000001</c:v>
                </c:pt>
                <c:pt idx="21">
                  <c:v>-1.739689</c:v>
                </c:pt>
                <c:pt idx="22">
                  <c:v>-1.669759</c:v>
                </c:pt>
                <c:pt idx="23">
                  <c:v>-1.6239129999999999</c:v>
                </c:pt>
                <c:pt idx="24">
                  <c:v>-1.6156809999999999</c:v>
                </c:pt>
                <c:pt idx="25">
                  <c:v>-1.597979</c:v>
                </c:pt>
                <c:pt idx="26">
                  <c:v>-1.5753809999999999</c:v>
                </c:pt>
                <c:pt idx="27">
                  <c:v>-1.5421149999999999</c:v>
                </c:pt>
                <c:pt idx="28">
                  <c:v>-1.5086409999999999</c:v>
                </c:pt>
                <c:pt idx="29">
                  <c:v>-1.4863029999999999</c:v>
                </c:pt>
                <c:pt idx="30">
                  <c:v>-1.464288</c:v>
                </c:pt>
                <c:pt idx="31">
                  <c:v>-1.4488270000000001</c:v>
                </c:pt>
                <c:pt idx="32">
                  <c:v>-1.4348609999999999</c:v>
                </c:pt>
                <c:pt idx="33">
                  <c:v>-1.4263239999999999</c:v>
                </c:pt>
                <c:pt idx="34">
                  <c:v>-1.4338949999999999</c:v>
                </c:pt>
                <c:pt idx="35">
                  <c:v>-1.4445840000000001</c:v>
                </c:pt>
                <c:pt idx="36">
                  <c:v>-1.463446</c:v>
                </c:pt>
                <c:pt idx="37">
                  <c:v>-1.4933890000000001</c:v>
                </c:pt>
                <c:pt idx="38">
                  <c:v>-1.52352</c:v>
                </c:pt>
                <c:pt idx="39">
                  <c:v>-1.5522990000000001</c:v>
                </c:pt>
                <c:pt idx="40">
                  <c:v>-1.6303289999999999</c:v>
                </c:pt>
                <c:pt idx="41">
                  <c:v>-1.6303289999999999</c:v>
                </c:pt>
                <c:pt idx="42">
                  <c:v>-2.7683230000000001</c:v>
                </c:pt>
                <c:pt idx="43" formatCode="General">
                  <c:v>-2.7683230000000001</c:v>
                </c:pt>
                <c:pt idx="44">
                  <c:v>-2.5844070000000001</c:v>
                </c:pt>
                <c:pt idx="45">
                  <c:v>-2.520149</c:v>
                </c:pt>
                <c:pt idx="46">
                  <c:v>-2.460118</c:v>
                </c:pt>
                <c:pt idx="47">
                  <c:v>-2.1876229999999999</c:v>
                </c:pt>
                <c:pt idx="48">
                  <c:v>-1.971846</c:v>
                </c:pt>
                <c:pt idx="49">
                  <c:v>-1.8494679999999999</c:v>
                </c:pt>
                <c:pt idx="50">
                  <c:v>-1.7365200000000001</c:v>
                </c:pt>
                <c:pt idx="51">
                  <c:v>-1.66673</c:v>
                </c:pt>
                <c:pt idx="52">
                  <c:v>-1.6120559999999999</c:v>
                </c:pt>
                <c:pt idx="53">
                  <c:v>-1.5867089999999999</c:v>
                </c:pt>
                <c:pt idx="54">
                  <c:v>-1.6074820000000001</c:v>
                </c:pt>
                <c:pt idx="55">
                  <c:v>-1.6064309999999999</c:v>
                </c:pt>
                <c:pt idx="56">
                  <c:v>-1.59839</c:v>
                </c:pt>
                <c:pt idx="57">
                  <c:v>-1.5867770000000001</c:v>
                </c:pt>
                <c:pt idx="58">
                  <c:v>-1.591655</c:v>
                </c:pt>
                <c:pt idx="59">
                  <c:v>-1.5985</c:v>
                </c:pt>
                <c:pt idx="60">
                  <c:v>-1.605774</c:v>
                </c:pt>
                <c:pt idx="61">
                  <c:v>-1.6248199999999999</c:v>
                </c:pt>
                <c:pt idx="62">
                  <c:v>-1.644938</c:v>
                </c:pt>
                <c:pt idx="63">
                  <c:v>-1.6835990000000001</c:v>
                </c:pt>
                <c:pt idx="64">
                  <c:v>-1.7491719999999999</c:v>
                </c:pt>
                <c:pt idx="65">
                  <c:v>-1.825264</c:v>
                </c:pt>
                <c:pt idx="66">
                  <c:v>-1.9103060000000001</c:v>
                </c:pt>
                <c:pt idx="67">
                  <c:v>-2.023031</c:v>
                </c:pt>
                <c:pt idx="68">
                  <c:v>-2.143087</c:v>
                </c:pt>
                <c:pt idx="69">
                  <c:v>-2.2610079999999999</c:v>
                </c:pt>
                <c:pt idx="70">
                  <c:v>-2.4143289999999999</c:v>
                </c:pt>
                <c:pt idx="71">
                  <c:v>-2.4143289999999999</c:v>
                </c:pt>
                <c:pt idx="72">
                  <c:v>-2.7683230000000001</c:v>
                </c:pt>
                <c:pt idx="73" formatCode="General">
                  <c:v>-2.7683230000000001</c:v>
                </c:pt>
                <c:pt idx="74" formatCode="General">
                  <c:v>-2.6146319999999998</c:v>
                </c:pt>
                <c:pt idx="75" formatCode="General">
                  <c:v>-2.5630639999999998</c:v>
                </c:pt>
                <c:pt idx="76" formatCode="General">
                  <c:v>-2.488505</c:v>
                </c:pt>
                <c:pt idx="77" formatCode="General">
                  <c:v>-2.1834820000000001</c:v>
                </c:pt>
                <c:pt idx="78" formatCode="General">
                  <c:v>-1.9756849999999999</c:v>
                </c:pt>
                <c:pt idx="79" formatCode="General">
                  <c:v>-1.8483259999999999</c:v>
                </c:pt>
                <c:pt idx="80" formatCode="General">
                  <c:v>-1.7418610000000001</c:v>
                </c:pt>
                <c:pt idx="81" formatCode="General">
                  <c:v>-1.649858</c:v>
                </c:pt>
                <c:pt idx="82" formatCode="General">
                  <c:v>-1.575742</c:v>
                </c:pt>
                <c:pt idx="83" formatCode="General">
                  <c:v>-1.5385500000000001</c:v>
                </c:pt>
                <c:pt idx="84" formatCode="General">
                  <c:v>-1.509941</c:v>
                </c:pt>
                <c:pt idx="85" formatCode="General">
                  <c:v>-1.5046930000000001</c:v>
                </c:pt>
                <c:pt idx="86" formatCode="General">
                  <c:v>-1.4730220000000001</c:v>
                </c:pt>
                <c:pt idx="87" formatCode="General">
                  <c:v>-1.4455169999999999</c:v>
                </c:pt>
                <c:pt idx="88" formatCode="General">
                  <c:v>-1.438698</c:v>
                </c:pt>
                <c:pt idx="89" formatCode="General">
                  <c:v>-1.4144730000000001</c:v>
                </c:pt>
                <c:pt idx="90" formatCode="General">
                  <c:v>-1.3972089999999999</c:v>
                </c:pt>
                <c:pt idx="91" formatCode="General">
                  <c:v>-1.3892679999999999</c:v>
                </c:pt>
                <c:pt idx="92" formatCode="General">
                  <c:v>-1.3600289999999999</c:v>
                </c:pt>
                <c:pt idx="93" formatCode="General">
                  <c:v>-1.3545510000000001</c:v>
                </c:pt>
                <c:pt idx="94" formatCode="General">
                  <c:v>-1.36442</c:v>
                </c:pt>
                <c:pt idx="95" formatCode="General">
                  <c:v>-1.369327</c:v>
                </c:pt>
                <c:pt idx="96" formatCode="General">
                  <c:v>-1.3826210000000001</c:v>
                </c:pt>
                <c:pt idx="97" formatCode="General">
                  <c:v>-1.413613</c:v>
                </c:pt>
                <c:pt idx="98" formatCode="General">
                  <c:v>-1.4261349999999999</c:v>
                </c:pt>
                <c:pt idx="99" formatCode="General">
                  <c:v>-1.442974</c:v>
                </c:pt>
                <c:pt idx="100" formatCode="General">
                  <c:v>-1.5050730000000001</c:v>
                </c:pt>
              </c:numCache>
            </c:numRef>
          </c:val>
        </c:ser>
        <c:dLbls>
          <c:showLegendKey val="0"/>
          <c:showVal val="0"/>
          <c:showCatName val="0"/>
          <c:showSerName val="0"/>
          <c:showPercent val="0"/>
          <c:showBubbleSize val="0"/>
        </c:dLbls>
        <c:axId val="101716992"/>
        <c:axId val="139531328"/>
      </c:areaChart>
      <c:catAx>
        <c:axId val="101716480"/>
        <c:scaling>
          <c:orientation val="minMax"/>
        </c:scaling>
        <c:delete val="0"/>
        <c:axPos val="b"/>
        <c:numFmt formatCode="General" sourceLinked="0"/>
        <c:majorTickMark val="none"/>
        <c:minorTickMark val="none"/>
        <c:tickLblPos val="low"/>
        <c:spPr>
          <a:ln w="12700">
            <a:solidFill>
              <a:srgbClr val="000000"/>
            </a:solidFill>
          </a:ln>
        </c:spPr>
        <c:txPr>
          <a:bodyPr rot="0" vert="horz"/>
          <a:lstStyle/>
          <a:p>
            <a:pPr>
              <a:defRPr/>
            </a:pPr>
            <a:endParaRPr lang="en-US"/>
          </a:p>
        </c:txPr>
        <c:crossAx val="139530752"/>
        <c:crossesAt val="0"/>
        <c:auto val="1"/>
        <c:lblAlgn val="ctr"/>
        <c:lblOffset val="100"/>
        <c:tickLblSkip val="10"/>
        <c:tickMarkSkip val="1"/>
        <c:noMultiLvlLbl val="0"/>
      </c:catAx>
      <c:valAx>
        <c:axId val="139530752"/>
        <c:scaling>
          <c:orientation val="minMax"/>
          <c:max val="16"/>
          <c:min val="-8"/>
        </c:scaling>
        <c:delete val="0"/>
        <c:axPos val="l"/>
        <c:majorGridlines>
          <c:spPr>
            <a:ln>
              <a:solidFill>
                <a:srgbClr val="FFFFFF">
                  <a:lumMod val="65000"/>
                </a:srgbClr>
              </a:solidFill>
            </a:ln>
          </c:spPr>
        </c:majorGridlines>
        <c:numFmt formatCode="#,##0" sourceLinked="0"/>
        <c:majorTickMark val="out"/>
        <c:minorTickMark val="none"/>
        <c:tickLblPos val="nextTo"/>
        <c:spPr>
          <a:ln>
            <a:noFill/>
          </a:ln>
        </c:spPr>
        <c:txPr>
          <a:bodyPr rot="0" vert="horz"/>
          <a:lstStyle/>
          <a:p>
            <a:pPr>
              <a:defRPr/>
            </a:pPr>
            <a:endParaRPr lang="en-US"/>
          </a:p>
        </c:txPr>
        <c:crossAx val="101716480"/>
        <c:crosses val="autoZero"/>
        <c:crossBetween val="midCat"/>
        <c:majorUnit val="4"/>
      </c:valAx>
      <c:valAx>
        <c:axId val="139531328"/>
        <c:scaling>
          <c:orientation val="minMax"/>
          <c:max val="6"/>
          <c:min val="-6"/>
        </c:scaling>
        <c:delete val="1"/>
        <c:axPos val="r"/>
        <c:numFmt formatCode="0" sourceLinked="0"/>
        <c:majorTickMark val="out"/>
        <c:minorTickMark val="none"/>
        <c:tickLblPos val="none"/>
        <c:crossAx val="101716992"/>
        <c:crosses val="max"/>
        <c:crossBetween val="midCat"/>
        <c:majorUnit val="2"/>
      </c:valAx>
      <c:catAx>
        <c:axId val="101716992"/>
        <c:scaling>
          <c:orientation val="minMax"/>
        </c:scaling>
        <c:delete val="1"/>
        <c:axPos val="b"/>
        <c:majorTickMark val="out"/>
        <c:minorTickMark val="none"/>
        <c:tickLblPos val="none"/>
        <c:crossAx val="139531328"/>
        <c:crosses val="autoZero"/>
        <c:auto val="1"/>
        <c:lblAlgn val="ctr"/>
        <c:lblOffset val="100"/>
        <c:noMultiLvlLbl val="0"/>
      </c:catAx>
      <c:spPr>
        <a:noFill/>
        <a:ln w="25400">
          <a:noFill/>
        </a:ln>
      </c:spPr>
    </c:plotArea>
    <c:plotVisOnly val="1"/>
    <c:dispBlanksAs val="zero"/>
    <c:showDLblsOverMax val="0"/>
  </c:chart>
  <c:txPr>
    <a:bodyPr/>
    <a:lstStyle/>
    <a:p>
      <a:pPr>
        <a:defRPr sz="1400"/>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Sheet1!$A$2</c:f>
              <c:strCache>
                <c:ptCount val="1"/>
                <c:pt idx="0">
                  <c:v>High Oil Price</c:v>
                </c:pt>
              </c:strCache>
            </c:strRef>
          </c:tx>
          <c:spPr>
            <a:ln w="22225">
              <a:solidFill>
                <a:srgbClr val="5D9732"/>
              </a:solidFill>
            </a:ln>
          </c:spPr>
          <c:marker>
            <c:symbol val="none"/>
          </c:marker>
          <c:cat>
            <c:strRef>
              <c:f>Sheet1!$B$1:$AZ$1</c:f>
              <c:strCache>
                <c:ptCount val="5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strCache>
            </c:strRef>
          </c:cat>
          <c:val>
            <c:numRef>
              <c:f>Sheet1!$B$2:$AZ$2</c:f>
              <c:numCache>
                <c:formatCode>General</c:formatCode>
                <c:ptCount val="51"/>
                <c:pt idx="24">
                  <c:v>97.474106000000006</c:v>
                </c:pt>
                <c:pt idx="25">
                  <c:v>121.52050800000001</c:v>
                </c:pt>
                <c:pt idx="26">
                  <c:v>135</c:v>
                </c:pt>
                <c:pt idx="27">
                  <c:v>140</c:v>
                </c:pt>
                <c:pt idx="28">
                  <c:v>143.18838500000001</c:v>
                </c:pt>
                <c:pt idx="29">
                  <c:v>146.40493799999999</c:v>
                </c:pt>
                <c:pt idx="30">
                  <c:v>148.61436499999999</c:v>
                </c:pt>
                <c:pt idx="31">
                  <c:v>152.69470200000001</c:v>
                </c:pt>
                <c:pt idx="32">
                  <c:v>156.46945199999999</c:v>
                </c:pt>
                <c:pt idx="33">
                  <c:v>160.32785000000001</c:v>
                </c:pt>
                <c:pt idx="34">
                  <c:v>164.91954000000001</c:v>
                </c:pt>
                <c:pt idx="35">
                  <c:v>169.250305</c:v>
                </c:pt>
                <c:pt idx="36">
                  <c:v>173.89703399999999</c:v>
                </c:pt>
                <c:pt idx="37">
                  <c:v>177.97250399999999</c:v>
                </c:pt>
                <c:pt idx="38">
                  <c:v>183.48704499999999</c:v>
                </c:pt>
                <c:pt idx="39">
                  <c:v>188.44648699999999</c:v>
                </c:pt>
                <c:pt idx="40">
                  <c:v>193.798035</c:v>
                </c:pt>
                <c:pt idx="41">
                  <c:v>199.486694</c:v>
                </c:pt>
                <c:pt idx="42">
                  <c:v>204.48315400000001</c:v>
                </c:pt>
                <c:pt idx="43">
                  <c:v>209.913467</c:v>
                </c:pt>
                <c:pt idx="44">
                  <c:v>216.04269400000001</c:v>
                </c:pt>
                <c:pt idx="45">
                  <c:v>220.69639599999999</c:v>
                </c:pt>
                <c:pt idx="46">
                  <c:v>226.78190599999999</c:v>
                </c:pt>
                <c:pt idx="47">
                  <c:v>232.74612400000001</c:v>
                </c:pt>
                <c:pt idx="48">
                  <c:v>238.93455499999999</c:v>
                </c:pt>
                <c:pt idx="49">
                  <c:v>245.29066499999999</c:v>
                </c:pt>
                <c:pt idx="50">
                  <c:v>252.04530299999999</c:v>
                </c:pt>
              </c:numCache>
            </c:numRef>
          </c:val>
          <c:smooth val="0"/>
        </c:ser>
        <c:ser>
          <c:idx val="1"/>
          <c:order val="1"/>
          <c:tx>
            <c:strRef>
              <c:f>Sheet1!#REF!</c:f>
              <c:strCache>
                <c:ptCount val="1"/>
                <c:pt idx="0">
                  <c:v>#REF!</c:v>
                </c:pt>
              </c:strCache>
            </c:strRef>
          </c:tx>
          <c:spPr>
            <a:ln w="38100">
              <a:solidFill>
                <a:srgbClr val="A33340"/>
              </a:solidFill>
            </a:ln>
          </c:spPr>
          <c:marker>
            <c:symbol val="none"/>
          </c:marker>
          <c:cat>
            <c:strRef>
              <c:f>Sheet1!$B$1:$AZ$1</c:f>
              <c:strCache>
                <c:ptCount val="5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strCache>
            </c:strRef>
          </c:cat>
          <c:val>
            <c:numRef>
              <c:f>Sheet1!#REF!</c:f>
              <c:numCache>
                <c:formatCode>General</c:formatCode>
                <c:ptCount val="1"/>
                <c:pt idx="0">
                  <c:v>1</c:v>
                </c:pt>
              </c:numCache>
            </c:numRef>
          </c:val>
          <c:smooth val="0"/>
        </c:ser>
        <c:ser>
          <c:idx val="2"/>
          <c:order val="2"/>
          <c:tx>
            <c:strRef>
              <c:f>Sheet1!$A$3</c:f>
              <c:strCache>
                <c:ptCount val="1"/>
                <c:pt idx="0">
                  <c:v>Low Oil Price</c:v>
                </c:pt>
              </c:strCache>
            </c:strRef>
          </c:tx>
          <c:spPr>
            <a:ln w="22225">
              <a:solidFill>
                <a:srgbClr val="0096D7"/>
              </a:solidFill>
            </a:ln>
          </c:spPr>
          <c:marker>
            <c:symbol val="none"/>
          </c:marker>
          <c:cat>
            <c:strRef>
              <c:f>Sheet1!$B$1:$AZ$1</c:f>
              <c:strCache>
                <c:ptCount val="5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strCache>
            </c:strRef>
          </c:cat>
          <c:val>
            <c:numRef>
              <c:f>Sheet1!$B$3:$AZ$3</c:f>
              <c:numCache>
                <c:formatCode>General</c:formatCode>
                <c:ptCount val="51"/>
                <c:pt idx="24">
                  <c:v>97.474106000000006</c:v>
                </c:pt>
                <c:pt idx="25">
                  <c:v>51.814636</c:v>
                </c:pt>
                <c:pt idx="26">
                  <c:v>51.565230999999997</c:v>
                </c:pt>
                <c:pt idx="27">
                  <c:v>51.926212</c:v>
                </c:pt>
                <c:pt idx="28">
                  <c:v>53.077731999999997</c:v>
                </c:pt>
                <c:pt idx="29">
                  <c:v>55.548240999999997</c:v>
                </c:pt>
                <c:pt idx="30">
                  <c:v>57.696120999999998</c:v>
                </c:pt>
                <c:pt idx="31">
                  <c:v>59.32159</c:v>
                </c:pt>
                <c:pt idx="32">
                  <c:v>60.995978999999998</c:v>
                </c:pt>
                <c:pt idx="33">
                  <c:v>62.036152000000001</c:v>
                </c:pt>
                <c:pt idx="34">
                  <c:v>62.976695999999997</c:v>
                </c:pt>
                <c:pt idx="35">
                  <c:v>64.218604999999997</c:v>
                </c:pt>
                <c:pt idx="36">
                  <c:v>65.525681000000006</c:v>
                </c:pt>
                <c:pt idx="37">
                  <c:v>66.743758999999997</c:v>
                </c:pt>
                <c:pt idx="38">
                  <c:v>67.488997999999995</c:v>
                </c:pt>
                <c:pt idx="39">
                  <c:v>68.203559999999996</c:v>
                </c:pt>
                <c:pt idx="40">
                  <c:v>68.748146000000006</c:v>
                </c:pt>
                <c:pt idx="41">
                  <c:v>69.435623000000007</c:v>
                </c:pt>
                <c:pt idx="42">
                  <c:v>69.888114999999999</c:v>
                </c:pt>
                <c:pt idx="43">
                  <c:v>70.629547000000002</c:v>
                </c:pt>
                <c:pt idx="44">
                  <c:v>71.265220999999997</c:v>
                </c:pt>
                <c:pt idx="45">
                  <c:v>72.024551000000002</c:v>
                </c:pt>
                <c:pt idx="46">
                  <c:v>72.681740000000005</c:v>
                </c:pt>
                <c:pt idx="47">
                  <c:v>73.233078000000006</c:v>
                </c:pt>
                <c:pt idx="48">
                  <c:v>74.067359999999994</c:v>
                </c:pt>
                <c:pt idx="49">
                  <c:v>74.783462999999998</c:v>
                </c:pt>
                <c:pt idx="50">
                  <c:v>75.516891000000001</c:v>
                </c:pt>
              </c:numCache>
            </c:numRef>
          </c:val>
          <c:smooth val="0"/>
        </c:ser>
        <c:ser>
          <c:idx val="3"/>
          <c:order val="3"/>
          <c:tx>
            <c:strRef>
              <c:f>Sheet1!$A$4</c:f>
              <c:strCache>
                <c:ptCount val="1"/>
                <c:pt idx="0">
                  <c:v>High Oil and Gas Resource</c:v>
                </c:pt>
              </c:strCache>
            </c:strRef>
          </c:tx>
          <c:spPr>
            <a:ln w="22225">
              <a:solidFill>
                <a:srgbClr val="A33340"/>
              </a:solidFill>
            </a:ln>
          </c:spPr>
          <c:marker>
            <c:symbol val="none"/>
          </c:marker>
          <c:cat>
            <c:strRef>
              <c:f>Sheet1!$B$1:$AZ$1</c:f>
              <c:strCache>
                <c:ptCount val="5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strCache>
            </c:strRef>
          </c:cat>
          <c:val>
            <c:numRef>
              <c:f>Sheet1!$B$4:$AZ$4</c:f>
              <c:numCache>
                <c:formatCode>General</c:formatCode>
                <c:ptCount val="51"/>
                <c:pt idx="24">
                  <c:v>97.474106000000006</c:v>
                </c:pt>
                <c:pt idx="25">
                  <c:v>56.530971999999998</c:v>
                </c:pt>
                <c:pt idx="26">
                  <c:v>71.005272000000005</c:v>
                </c:pt>
                <c:pt idx="27">
                  <c:v>75.646675000000002</c:v>
                </c:pt>
                <c:pt idx="28">
                  <c:v>74.050797000000003</c:v>
                </c:pt>
                <c:pt idx="29">
                  <c:v>74.914017000000001</c:v>
                </c:pt>
                <c:pt idx="30">
                  <c:v>75.717124999999996</c:v>
                </c:pt>
                <c:pt idx="31">
                  <c:v>77.143494000000004</c:v>
                </c:pt>
                <c:pt idx="32">
                  <c:v>78.936965999999998</c:v>
                </c:pt>
                <c:pt idx="33">
                  <c:v>80.984229999999997</c:v>
                </c:pt>
                <c:pt idx="34">
                  <c:v>84.547568999999996</c:v>
                </c:pt>
                <c:pt idx="35">
                  <c:v>86.626105999999993</c:v>
                </c:pt>
                <c:pt idx="36">
                  <c:v>88.973411999999996</c:v>
                </c:pt>
                <c:pt idx="37">
                  <c:v>91.311012000000005</c:v>
                </c:pt>
                <c:pt idx="38">
                  <c:v>93.734795000000005</c:v>
                </c:pt>
                <c:pt idx="39">
                  <c:v>95.843902999999997</c:v>
                </c:pt>
                <c:pt idx="40">
                  <c:v>98.152114999999995</c:v>
                </c:pt>
                <c:pt idx="41">
                  <c:v>100.60740699999999</c:v>
                </c:pt>
                <c:pt idx="42">
                  <c:v>103.171288</c:v>
                </c:pt>
                <c:pt idx="43">
                  <c:v>105.973068</c:v>
                </c:pt>
                <c:pt idx="44">
                  <c:v>108.92263</c:v>
                </c:pt>
                <c:pt idx="45">
                  <c:v>112.03990899999999</c:v>
                </c:pt>
                <c:pt idx="46">
                  <c:v>115.019226</c:v>
                </c:pt>
                <c:pt idx="47">
                  <c:v>118.394165</c:v>
                </c:pt>
                <c:pt idx="48">
                  <c:v>121.999443</c:v>
                </c:pt>
                <c:pt idx="49">
                  <c:v>125.476212</c:v>
                </c:pt>
                <c:pt idx="50">
                  <c:v>129.38064600000001</c:v>
                </c:pt>
              </c:numCache>
            </c:numRef>
          </c:val>
          <c:smooth val="0"/>
        </c:ser>
        <c:ser>
          <c:idx val="4"/>
          <c:order val="4"/>
          <c:tx>
            <c:strRef>
              <c:f>Sheet1!$A$5</c:f>
              <c:strCache>
                <c:ptCount val="1"/>
                <c:pt idx="0">
                  <c:v>Reference</c:v>
                </c:pt>
              </c:strCache>
            </c:strRef>
          </c:tx>
          <c:spPr>
            <a:ln w="22225">
              <a:solidFill>
                <a:srgbClr val="000000"/>
              </a:solidFill>
            </a:ln>
          </c:spPr>
          <c:marker>
            <c:symbol val="none"/>
          </c:marker>
          <c:cat>
            <c:strRef>
              <c:f>Sheet1!$B$1:$AZ$1</c:f>
              <c:strCache>
                <c:ptCount val="5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strCache>
            </c:strRef>
          </c:cat>
          <c:val>
            <c:numRef>
              <c:f>Sheet1!$B$5:$AZ$5</c:f>
              <c:numCache>
                <c:formatCode>General</c:formatCode>
                <c:ptCount val="51"/>
                <c:pt idx="0">
                  <c:v>37.808383255565211</c:v>
                </c:pt>
                <c:pt idx="1">
                  <c:v>30.930232625187553</c:v>
                </c:pt>
                <c:pt idx="2">
                  <c:v>29.174712446979903</c:v>
                </c:pt>
                <c:pt idx="3">
                  <c:v>25.155535293873616</c:v>
                </c:pt>
                <c:pt idx="4">
                  <c:v>22.895271145135748</c:v>
                </c:pt>
                <c:pt idx="5">
                  <c:v>24.130642989542523</c:v>
                </c:pt>
                <c:pt idx="6">
                  <c:v>28.691459232289812</c:v>
                </c:pt>
                <c:pt idx="7">
                  <c:v>26.132952924600307</c:v>
                </c:pt>
                <c:pt idx="8">
                  <c:v>17.280475651379831</c:v>
                </c:pt>
                <c:pt idx="9">
                  <c:v>23.792490640832323</c:v>
                </c:pt>
                <c:pt idx="10">
                  <c:v>37.177558409146414</c:v>
                </c:pt>
                <c:pt idx="11">
                  <c:v>31.159721239690882</c:v>
                </c:pt>
                <c:pt idx="12">
                  <c:v>31.332923459580087</c:v>
                </c:pt>
                <c:pt idx="13">
                  <c:v>35.543651539738633</c:v>
                </c:pt>
                <c:pt idx="14">
                  <c:v>45.789195532888975</c:v>
                </c:pt>
                <c:pt idx="15">
                  <c:v>63.146948809201717</c:v>
                </c:pt>
                <c:pt idx="16">
                  <c:v>73.342435675372514</c:v>
                </c:pt>
                <c:pt idx="17">
                  <c:v>79.462702718320941</c:v>
                </c:pt>
                <c:pt idx="18">
                  <c:v>104.188766</c:v>
                </c:pt>
                <c:pt idx="19">
                  <c:v>65.634131999999994</c:v>
                </c:pt>
                <c:pt idx="20">
                  <c:v>83.842392000000004</c:v>
                </c:pt>
                <c:pt idx="21">
                  <c:v>114.95115699999999</c:v>
                </c:pt>
                <c:pt idx="22">
                  <c:v>113.314194</c:v>
                </c:pt>
                <c:pt idx="23">
                  <c:v>108.637001</c:v>
                </c:pt>
                <c:pt idx="24">
                  <c:v>97.474106000000006</c:v>
                </c:pt>
                <c:pt idx="25">
                  <c:v>55.622551000000001</c:v>
                </c:pt>
                <c:pt idx="26">
                  <c:v>71.066115999999994</c:v>
                </c:pt>
                <c:pt idx="27">
                  <c:v>76.353560999999999</c:v>
                </c:pt>
                <c:pt idx="28">
                  <c:v>76.245338000000004</c:v>
                </c:pt>
                <c:pt idx="29">
                  <c:v>77.689269999999993</c:v>
                </c:pt>
                <c:pt idx="30">
                  <c:v>79.133178999999998</c:v>
                </c:pt>
                <c:pt idx="31">
                  <c:v>81.286972000000006</c:v>
                </c:pt>
                <c:pt idx="32">
                  <c:v>83.635468000000003</c:v>
                </c:pt>
                <c:pt idx="33">
                  <c:v>86.087494000000007</c:v>
                </c:pt>
                <c:pt idx="34">
                  <c:v>88.602538999999993</c:v>
                </c:pt>
                <c:pt idx="35">
                  <c:v>91.129149999999996</c:v>
                </c:pt>
                <c:pt idx="36">
                  <c:v>93.863028999999997</c:v>
                </c:pt>
                <c:pt idx="37">
                  <c:v>96.678916999999998</c:v>
                </c:pt>
                <c:pt idx="38">
                  <c:v>99.579284999999999</c:v>
                </c:pt>
                <c:pt idx="39">
                  <c:v>102.566666</c:v>
                </c:pt>
                <c:pt idx="40">
                  <c:v>105.64366099999999</c:v>
                </c:pt>
                <c:pt idx="41">
                  <c:v>108.812973</c:v>
                </c:pt>
                <c:pt idx="42">
                  <c:v>112.07736199999999</c:v>
                </c:pt>
                <c:pt idx="43">
                  <c:v>115.43383799999999</c:v>
                </c:pt>
                <c:pt idx="44">
                  <c:v>118.711304</c:v>
                </c:pt>
                <c:pt idx="45">
                  <c:v>122.203247</c:v>
                </c:pt>
                <c:pt idx="46">
                  <c:v>125.813187</c:v>
                </c:pt>
                <c:pt idx="47">
                  <c:v>129.326111</c:v>
                </c:pt>
                <c:pt idx="48">
                  <c:v>133.17593400000001</c:v>
                </c:pt>
                <c:pt idx="49">
                  <c:v>137.41243</c:v>
                </c:pt>
                <c:pt idx="50">
                  <c:v>141.27615399999999</c:v>
                </c:pt>
              </c:numCache>
            </c:numRef>
          </c:val>
          <c:smooth val="0"/>
        </c:ser>
        <c:ser>
          <c:idx val="5"/>
          <c:order val="5"/>
          <c:tx>
            <c:strRef>
              <c:f>Sheet1!$A$6</c:f>
              <c:strCache>
                <c:ptCount val="1"/>
                <c:pt idx="0">
                  <c:v>HOGR/LP</c:v>
                </c:pt>
              </c:strCache>
            </c:strRef>
          </c:tx>
          <c:spPr>
            <a:ln w="22225">
              <a:solidFill>
                <a:srgbClr val="FFC702">
                  <a:lumMod val="75000"/>
                </a:srgbClr>
              </a:solidFill>
            </a:ln>
          </c:spPr>
          <c:marker>
            <c:symbol val="none"/>
          </c:marker>
          <c:cat>
            <c:strRef>
              <c:f>Sheet1!$B$1:$AZ$1</c:f>
              <c:strCache>
                <c:ptCount val="5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strCache>
            </c:strRef>
          </c:cat>
          <c:val>
            <c:numRef>
              <c:f>Sheet1!$B$6:$AZ$6</c:f>
              <c:numCache>
                <c:formatCode>General</c:formatCode>
                <c:ptCount val="51"/>
                <c:pt idx="24">
                  <c:v>97.474100000000007</c:v>
                </c:pt>
                <c:pt idx="25">
                  <c:v>48.213799999999999</c:v>
                </c:pt>
                <c:pt idx="26">
                  <c:v>48.179900000000004</c:v>
                </c:pt>
                <c:pt idx="27">
                  <c:v>49.075000000000003</c:v>
                </c:pt>
                <c:pt idx="28">
                  <c:v>49.774099999999997</c:v>
                </c:pt>
                <c:pt idx="29">
                  <c:v>51.268900000000002</c:v>
                </c:pt>
                <c:pt idx="30">
                  <c:v>52.357700000000001</c:v>
                </c:pt>
                <c:pt idx="31">
                  <c:v>53.114400000000003</c:v>
                </c:pt>
                <c:pt idx="32">
                  <c:v>54.154699999999998</c:v>
                </c:pt>
                <c:pt idx="33">
                  <c:v>54.728200000000001</c:v>
                </c:pt>
                <c:pt idx="34">
                  <c:v>55.660200000000003</c:v>
                </c:pt>
                <c:pt idx="35">
                  <c:v>56.313600000000001</c:v>
                </c:pt>
                <c:pt idx="36">
                  <c:v>56.764699999999998</c:v>
                </c:pt>
                <c:pt idx="37">
                  <c:v>57.499600000000001</c:v>
                </c:pt>
                <c:pt idx="38">
                  <c:v>57.531799999999997</c:v>
                </c:pt>
                <c:pt idx="39">
                  <c:v>57.310099999999998</c:v>
                </c:pt>
                <c:pt idx="40">
                  <c:v>57.531700000000001</c:v>
                </c:pt>
                <c:pt idx="41">
                  <c:v>57.6633</c:v>
                </c:pt>
                <c:pt idx="42">
                  <c:v>57.867600000000003</c:v>
                </c:pt>
                <c:pt idx="43">
                  <c:v>58.041400000000003</c:v>
                </c:pt>
                <c:pt idx="44">
                  <c:v>58.199599999999997</c:v>
                </c:pt>
                <c:pt idx="45">
                  <c:v>58.516800000000003</c:v>
                </c:pt>
                <c:pt idx="46">
                  <c:v>58.619599999999998</c:v>
                </c:pt>
                <c:pt idx="47">
                  <c:v>58.849800000000002</c:v>
                </c:pt>
                <c:pt idx="48">
                  <c:v>59.1706</c:v>
                </c:pt>
                <c:pt idx="49">
                  <c:v>59.303899999999999</c:v>
                </c:pt>
                <c:pt idx="50">
                  <c:v>59.742699999999999</c:v>
                </c:pt>
              </c:numCache>
            </c:numRef>
          </c:val>
          <c:smooth val="0"/>
        </c:ser>
        <c:dLbls>
          <c:showLegendKey val="0"/>
          <c:showVal val="0"/>
          <c:showCatName val="0"/>
          <c:showSerName val="0"/>
          <c:showPercent val="0"/>
          <c:showBubbleSize val="0"/>
        </c:dLbls>
        <c:marker val="1"/>
        <c:smooth val="0"/>
        <c:axId val="143020032"/>
        <c:axId val="140562944"/>
      </c:lineChart>
      <c:catAx>
        <c:axId val="143020032"/>
        <c:scaling>
          <c:orientation val="minMax"/>
        </c:scaling>
        <c:delete val="0"/>
        <c:axPos val="b"/>
        <c:majorTickMark val="out"/>
        <c:minorTickMark val="none"/>
        <c:tickLblPos val="nextTo"/>
        <c:spPr>
          <a:ln w="12700">
            <a:solidFill>
              <a:schemeClr val="tx1"/>
            </a:solidFill>
          </a:ln>
        </c:spPr>
        <c:crossAx val="140562944"/>
        <c:crosses val="autoZero"/>
        <c:auto val="1"/>
        <c:lblAlgn val="ctr"/>
        <c:lblOffset val="100"/>
        <c:tickLblSkip val="5"/>
        <c:tickMarkSkip val="5"/>
        <c:noMultiLvlLbl val="0"/>
      </c:catAx>
      <c:valAx>
        <c:axId val="140562944"/>
        <c:scaling>
          <c:orientation val="minMax"/>
          <c:max val="260"/>
          <c:min val="0"/>
        </c:scaling>
        <c:delete val="0"/>
        <c:axPos val="l"/>
        <c:majorGridlines>
          <c:spPr>
            <a:ln>
              <a:solidFill>
                <a:srgbClr val="FFFFFF">
                  <a:lumMod val="65000"/>
                </a:srgbClr>
              </a:solidFill>
            </a:ln>
          </c:spPr>
        </c:majorGridlines>
        <c:numFmt formatCode="General" sourceLinked="0"/>
        <c:majorTickMark val="out"/>
        <c:minorTickMark val="none"/>
        <c:tickLblPos val="nextTo"/>
        <c:spPr>
          <a:ln>
            <a:noFill/>
          </a:ln>
        </c:spPr>
        <c:crossAx val="143020032"/>
        <c:crosses val="autoZero"/>
        <c:crossBetween val="midCat"/>
        <c:majorUnit val="50"/>
      </c:valAx>
    </c:plotArea>
    <c:plotVisOnly val="1"/>
    <c:dispBlanksAs val="gap"/>
    <c:showDLblsOverMax val="0"/>
  </c:chart>
  <c:txPr>
    <a:bodyPr/>
    <a:lstStyle/>
    <a:p>
      <a:pPr>
        <a:defRPr sz="1400"/>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9739952718676321E-2"/>
          <c:y val="6.6496163682864456E-2"/>
          <c:w val="0.88179669030732943"/>
          <c:h val="0.80306905370843995"/>
        </c:manualLayout>
      </c:layout>
      <c:areaChart>
        <c:grouping val="stacked"/>
        <c:varyColors val="0"/>
        <c:ser>
          <c:idx val="2"/>
          <c:order val="0"/>
          <c:tx>
            <c:strRef>
              <c:f>Sheet1!$A$2</c:f>
              <c:strCache>
                <c:ptCount val="1"/>
                <c:pt idx="0">
                  <c:v>Other</c:v>
                </c:pt>
              </c:strCache>
            </c:strRef>
          </c:tx>
          <c:spPr>
            <a:solidFill>
              <a:srgbClr val="A33340"/>
            </a:solidFill>
            <a:ln>
              <a:noFill/>
            </a:ln>
          </c:spPr>
          <c:cat>
            <c:numRef>
              <c:f>Sheet1!$B$1:$BT$1</c:f>
              <c:numCache>
                <c:formatCode>General</c:formatCode>
                <c:ptCount val="71"/>
                <c:pt idx="0">
                  <c:v>1970</c:v>
                </c:pt>
                <c:pt idx="5">
                  <c:v>1975</c:v>
                </c:pt>
                <c:pt idx="10">
                  <c:v>1980</c:v>
                </c:pt>
                <c:pt idx="15">
                  <c:v>1985</c:v>
                </c:pt>
                <c:pt idx="20">
                  <c:v>1990</c:v>
                </c:pt>
                <c:pt idx="25">
                  <c:v>1995</c:v>
                </c:pt>
                <c:pt idx="30">
                  <c:v>2000</c:v>
                </c:pt>
                <c:pt idx="35">
                  <c:v>2005</c:v>
                </c:pt>
                <c:pt idx="40">
                  <c:v>2010</c:v>
                </c:pt>
                <c:pt idx="45">
                  <c:v>2015</c:v>
                </c:pt>
                <c:pt idx="50">
                  <c:v>2020</c:v>
                </c:pt>
                <c:pt idx="55">
                  <c:v>2025</c:v>
                </c:pt>
                <c:pt idx="60">
                  <c:v>2030</c:v>
                </c:pt>
                <c:pt idx="65">
                  <c:v>2035</c:v>
                </c:pt>
                <c:pt idx="70">
                  <c:v>2040</c:v>
                </c:pt>
              </c:numCache>
            </c:numRef>
          </c:cat>
          <c:val>
            <c:numRef>
              <c:f>Sheet1!$B$2:$BT$2</c:f>
              <c:numCache>
                <c:formatCode>General</c:formatCode>
                <c:ptCount val="71"/>
                <c:pt idx="0">
                  <c:v>0.23973399999999945</c:v>
                </c:pt>
                <c:pt idx="1">
                  <c:v>0.35560500000000017</c:v>
                </c:pt>
                <c:pt idx="2">
                  <c:v>0.66340699999999764</c:v>
                </c:pt>
                <c:pt idx="3">
                  <c:v>0.33670400000000034</c:v>
                </c:pt>
                <c:pt idx="4">
                  <c:v>0.29890499999999887</c:v>
                </c:pt>
                <c:pt idx="5">
                  <c:v>0.4681390000000003</c:v>
                </c:pt>
                <c:pt idx="6">
                  <c:v>0.63582899999999998</c:v>
                </c:pt>
                <c:pt idx="7">
                  <c:v>4.6300000000021324E-3</c:v>
                </c:pt>
                <c:pt idx="8">
                  <c:v>0.57021099999999847</c:v>
                </c:pt>
                <c:pt idx="9">
                  <c:v>0.39209100000000197</c:v>
                </c:pt>
                <c:pt idx="10">
                  <c:v>0.52143699999999793</c:v>
                </c:pt>
                <c:pt idx="11">
                  <c:v>0.47648499999999916</c:v>
                </c:pt>
                <c:pt idx="12">
                  <c:v>0.7986309999999992</c:v>
                </c:pt>
                <c:pt idx="13">
                  <c:v>0.67273799999999984</c:v>
                </c:pt>
                <c:pt idx="14">
                  <c:v>0.50148400000000093</c:v>
                </c:pt>
                <c:pt idx="15">
                  <c:v>0.85970599999999697</c:v>
                </c:pt>
                <c:pt idx="16">
                  <c:v>0.61087299999999956</c:v>
                </c:pt>
                <c:pt idx="17">
                  <c:v>0.8067019999999967</c:v>
                </c:pt>
                <c:pt idx="18">
                  <c:v>0.93223900000000004</c:v>
                </c:pt>
                <c:pt idx="19">
                  <c:v>0.96477599999999542</c:v>
                </c:pt>
                <c:pt idx="20">
                  <c:v>0.91340099999999858</c:v>
                </c:pt>
                <c:pt idx="21">
                  <c:v>1.0121409999999993</c:v>
                </c:pt>
                <c:pt idx="22">
                  <c:v>1.226507999999999</c:v>
                </c:pt>
                <c:pt idx="23">
                  <c:v>1.0366479999999998</c:v>
                </c:pt>
                <c:pt idx="24">
                  <c:v>1.2759629999999991</c:v>
                </c:pt>
                <c:pt idx="25">
                  <c:v>1.5170730000000003</c:v>
                </c:pt>
                <c:pt idx="26">
                  <c:v>1.5163679999999982</c:v>
                </c:pt>
                <c:pt idx="27">
                  <c:v>1.1934300000000004</c:v>
                </c:pt>
                <c:pt idx="28">
                  <c:v>1.1423170000000002</c:v>
                </c:pt>
                <c:pt idx="29">
                  <c:v>1.8757489999999999</c:v>
                </c:pt>
                <c:pt idx="30">
                  <c:v>1.5494420000000013</c:v>
                </c:pt>
                <c:pt idx="31">
                  <c:v>1.0785879999999979</c:v>
                </c:pt>
                <c:pt idx="32">
                  <c:v>1.5905169999999984</c:v>
                </c:pt>
                <c:pt idx="33">
                  <c:v>1.4272099999999999</c:v>
                </c:pt>
                <c:pt idx="34">
                  <c:v>1.3840860000000021</c:v>
                </c:pt>
                <c:pt idx="35">
                  <c:v>1.3548900000000001</c:v>
                </c:pt>
                <c:pt idx="36">
                  <c:v>1.4704050000000017</c:v>
                </c:pt>
                <c:pt idx="37">
                  <c:v>1.7845040000000008</c:v>
                </c:pt>
                <c:pt idx="38">
                  <c:v>1.6009110000000004</c:v>
                </c:pt>
                <c:pt idx="39">
                  <c:v>1.8450970000000004</c:v>
                </c:pt>
                <c:pt idx="40">
                  <c:v>2.1836100000000007</c:v>
                </c:pt>
                <c:pt idx="41">
                  <c:v>2.570768999999999</c:v>
                </c:pt>
                <c:pt idx="42">
                  <c:v>2.1924020000000009</c:v>
                </c:pt>
                <c:pt idx="43">
                  <c:v>2.6765310000000015</c:v>
                </c:pt>
                <c:pt idx="44">
                  <c:v>2.4134929999999999</c:v>
                </c:pt>
                <c:pt idx="45">
                  <c:v>2.4978750000000005</c:v>
                </c:pt>
                <c:pt idx="46">
                  <c:v>2.4293020000000003</c:v>
                </c:pt>
                <c:pt idx="47">
                  <c:v>2.2829139999999999</c:v>
                </c:pt>
                <c:pt idx="48">
                  <c:v>2.2755019999999999</c:v>
                </c:pt>
                <c:pt idx="49">
                  <c:v>2.2770319999999997</c:v>
                </c:pt>
                <c:pt idx="50">
                  <c:v>2.2822309999999999</c:v>
                </c:pt>
                <c:pt idx="51">
                  <c:v>2.3049179999999998</c:v>
                </c:pt>
                <c:pt idx="52">
                  <c:v>2.3139339999999993</c:v>
                </c:pt>
                <c:pt idx="53">
                  <c:v>2.3222010000000002</c:v>
                </c:pt>
                <c:pt idx="54">
                  <c:v>2.3184309999999999</c:v>
                </c:pt>
                <c:pt idx="55">
                  <c:v>2.3045099999999996</c:v>
                </c:pt>
                <c:pt idx="56">
                  <c:v>2.2954779999999997</c:v>
                </c:pt>
                <c:pt idx="57">
                  <c:v>2.2880380000000002</c:v>
                </c:pt>
                <c:pt idx="58">
                  <c:v>2.2913459999999999</c:v>
                </c:pt>
                <c:pt idx="59">
                  <c:v>2.2881850000000004</c:v>
                </c:pt>
                <c:pt idx="60">
                  <c:v>2.2856450000000001</c:v>
                </c:pt>
                <c:pt idx="61">
                  <c:v>2.306012</c:v>
                </c:pt>
                <c:pt idx="62">
                  <c:v>2.3144429999999998</c:v>
                </c:pt>
                <c:pt idx="63">
                  <c:v>2.3207700000000004</c:v>
                </c:pt>
                <c:pt idx="64">
                  <c:v>2.3221270000000001</c:v>
                </c:pt>
                <c:pt idx="65">
                  <c:v>2.3294309999999996</c:v>
                </c:pt>
                <c:pt idx="66">
                  <c:v>2.3418939999999999</c:v>
                </c:pt>
                <c:pt idx="67">
                  <c:v>2.3417490000000005</c:v>
                </c:pt>
                <c:pt idx="68">
                  <c:v>2.3533489999999997</c:v>
                </c:pt>
                <c:pt idx="69">
                  <c:v>2.3750099999999996</c:v>
                </c:pt>
                <c:pt idx="70">
                  <c:v>2.3945880000000002</c:v>
                </c:pt>
              </c:numCache>
            </c:numRef>
          </c:val>
        </c:ser>
        <c:ser>
          <c:idx val="0"/>
          <c:order val="1"/>
          <c:tx>
            <c:strRef>
              <c:f>Sheet1!$A$3</c:f>
              <c:strCache>
                <c:ptCount val="1"/>
                <c:pt idx="0">
                  <c:v>Crude Oil</c:v>
                </c:pt>
              </c:strCache>
            </c:strRef>
          </c:tx>
          <c:spPr>
            <a:solidFill>
              <a:srgbClr val="5D9732"/>
            </a:solidFill>
            <a:ln w="25400">
              <a:noFill/>
            </a:ln>
          </c:spPr>
          <c:cat>
            <c:numRef>
              <c:f>Sheet1!$B$1:$BT$1</c:f>
              <c:numCache>
                <c:formatCode>General</c:formatCode>
                <c:ptCount val="71"/>
                <c:pt idx="0">
                  <c:v>1970</c:v>
                </c:pt>
                <c:pt idx="5">
                  <c:v>1975</c:v>
                </c:pt>
                <c:pt idx="10">
                  <c:v>1980</c:v>
                </c:pt>
                <c:pt idx="15">
                  <c:v>1985</c:v>
                </c:pt>
                <c:pt idx="20">
                  <c:v>1990</c:v>
                </c:pt>
                <c:pt idx="25">
                  <c:v>1995</c:v>
                </c:pt>
                <c:pt idx="30">
                  <c:v>2000</c:v>
                </c:pt>
                <c:pt idx="35">
                  <c:v>2005</c:v>
                </c:pt>
                <c:pt idx="40">
                  <c:v>2010</c:v>
                </c:pt>
                <c:pt idx="45">
                  <c:v>2015</c:v>
                </c:pt>
                <c:pt idx="50">
                  <c:v>2020</c:v>
                </c:pt>
                <c:pt idx="55">
                  <c:v>2025</c:v>
                </c:pt>
                <c:pt idx="60">
                  <c:v>2030</c:v>
                </c:pt>
                <c:pt idx="65">
                  <c:v>2035</c:v>
                </c:pt>
                <c:pt idx="70">
                  <c:v>2040</c:v>
                </c:pt>
              </c:numCache>
            </c:numRef>
          </c:cat>
          <c:val>
            <c:numRef>
              <c:f>Sheet1!$B$3:$BT$3</c:f>
              <c:numCache>
                <c:formatCode>General</c:formatCode>
                <c:ptCount val="71"/>
                <c:pt idx="0">
                  <c:v>9.6368489999999998</c:v>
                </c:pt>
                <c:pt idx="1">
                  <c:v>9.4627780000000001</c:v>
                </c:pt>
                <c:pt idx="2">
                  <c:v>9.4408960000000004</c:v>
                </c:pt>
                <c:pt idx="3">
                  <c:v>9.2079529999999998</c:v>
                </c:pt>
                <c:pt idx="4">
                  <c:v>8.7742050000000003</c:v>
                </c:pt>
                <c:pt idx="5">
                  <c:v>8.3747369999999997</c:v>
                </c:pt>
                <c:pt idx="6">
                  <c:v>8.1316389999999998</c:v>
                </c:pt>
                <c:pt idx="7">
                  <c:v>8.2445620000000002</c:v>
                </c:pt>
                <c:pt idx="8">
                  <c:v>8.7074410000000011</c:v>
                </c:pt>
                <c:pt idx="9">
                  <c:v>8.5515340000000002</c:v>
                </c:pt>
                <c:pt idx="10">
                  <c:v>8.5966260000000005</c:v>
                </c:pt>
                <c:pt idx="11">
                  <c:v>8.5715730000000008</c:v>
                </c:pt>
                <c:pt idx="12">
                  <c:v>8.6485339999999997</c:v>
                </c:pt>
                <c:pt idx="13">
                  <c:v>8.6876680000000004</c:v>
                </c:pt>
                <c:pt idx="14">
                  <c:v>8.8789509999999989</c:v>
                </c:pt>
                <c:pt idx="15">
                  <c:v>8.9713780000000014</c:v>
                </c:pt>
                <c:pt idx="16">
                  <c:v>8.680142</c:v>
                </c:pt>
                <c:pt idx="17">
                  <c:v>8.3489779999999989</c:v>
                </c:pt>
                <c:pt idx="18">
                  <c:v>8.1396890000000006</c:v>
                </c:pt>
                <c:pt idx="19">
                  <c:v>7.6130770000000005</c:v>
                </c:pt>
                <c:pt idx="20">
                  <c:v>7.3513070000000003</c:v>
                </c:pt>
                <c:pt idx="21">
                  <c:v>7.4095450000000005</c:v>
                </c:pt>
                <c:pt idx="22">
                  <c:v>7.1651249999999997</c:v>
                </c:pt>
                <c:pt idx="23">
                  <c:v>6.8416649999999999</c:v>
                </c:pt>
                <c:pt idx="24">
                  <c:v>6.6575790000000001</c:v>
                </c:pt>
                <c:pt idx="25">
                  <c:v>6.5566389999999997</c:v>
                </c:pt>
                <c:pt idx="26">
                  <c:v>6.4625270000000006</c:v>
                </c:pt>
                <c:pt idx="27">
                  <c:v>6.449592</c:v>
                </c:pt>
                <c:pt idx="28">
                  <c:v>6.2498329999999997</c:v>
                </c:pt>
                <c:pt idx="29">
                  <c:v>5.8804579999999991</c:v>
                </c:pt>
                <c:pt idx="30">
                  <c:v>5.540604000000001</c:v>
                </c:pt>
                <c:pt idx="31">
                  <c:v>5.529401</c:v>
                </c:pt>
                <c:pt idx="32">
                  <c:v>5.4800779999999998</c:v>
                </c:pt>
                <c:pt idx="33">
                  <c:v>5.3872999999999998</c:v>
                </c:pt>
                <c:pt idx="34">
                  <c:v>5.1679950000000003</c:v>
                </c:pt>
                <c:pt idx="35">
                  <c:v>4.8833690000000001</c:v>
                </c:pt>
                <c:pt idx="36">
                  <c:v>4.7727669999999991</c:v>
                </c:pt>
                <c:pt idx="37">
                  <c:v>4.7320469999999997</c:v>
                </c:pt>
                <c:pt idx="38">
                  <c:v>4.3877189999999997</c:v>
                </c:pt>
                <c:pt idx="39">
                  <c:v>4.6597799999999996</c:v>
                </c:pt>
                <c:pt idx="40">
                  <c:v>4.6108100000000007</c:v>
                </c:pt>
                <c:pt idx="41">
                  <c:v>4.330927</c:v>
                </c:pt>
                <c:pt idx="42">
                  <c:v>4.303738000000001</c:v>
                </c:pt>
                <c:pt idx="43">
                  <c:v>4.2925180000000003</c:v>
                </c:pt>
                <c:pt idx="44">
                  <c:v>4.4432640000000001</c:v>
                </c:pt>
                <c:pt idx="45">
                  <c:v>4.5360580000000006</c:v>
                </c:pt>
                <c:pt idx="46">
                  <c:v>4.6094889999999999</c:v>
                </c:pt>
                <c:pt idx="47">
                  <c:v>4.7263719999999996</c:v>
                </c:pt>
                <c:pt idx="48">
                  <c:v>4.9033529999999992</c:v>
                </c:pt>
                <c:pt idx="49">
                  <c:v>5.0190710000000012</c:v>
                </c:pt>
                <c:pt idx="50">
                  <c:v>4.999073000000001</c:v>
                </c:pt>
                <c:pt idx="51">
                  <c:v>4.9828180000000009</c:v>
                </c:pt>
                <c:pt idx="52">
                  <c:v>4.9628810000000003</c:v>
                </c:pt>
                <c:pt idx="53">
                  <c:v>4.9458309999999992</c:v>
                </c:pt>
                <c:pt idx="54">
                  <c:v>4.977792</c:v>
                </c:pt>
                <c:pt idx="55">
                  <c:v>4.9713139999999996</c:v>
                </c:pt>
                <c:pt idx="56">
                  <c:v>5.0201579999999995</c:v>
                </c:pt>
                <c:pt idx="57">
                  <c:v>5.1007090000000002</c:v>
                </c:pt>
                <c:pt idx="58">
                  <c:v>5.200564</c:v>
                </c:pt>
                <c:pt idx="59">
                  <c:v>5.1990299999999996</c:v>
                </c:pt>
                <c:pt idx="60">
                  <c:v>5.2155820000000004</c:v>
                </c:pt>
                <c:pt idx="61">
                  <c:v>5.1635089999999995</c:v>
                </c:pt>
                <c:pt idx="62">
                  <c:v>5.1100910000000006</c:v>
                </c:pt>
                <c:pt idx="63">
                  <c:v>5.0546819999999997</c:v>
                </c:pt>
                <c:pt idx="64">
                  <c:v>5.0012929999999995</c:v>
                </c:pt>
                <c:pt idx="65">
                  <c:v>4.9867210000000002</c:v>
                </c:pt>
                <c:pt idx="66">
                  <c:v>4.9592590000000003</c:v>
                </c:pt>
                <c:pt idx="67">
                  <c:v>4.9703049999999998</c:v>
                </c:pt>
                <c:pt idx="68">
                  <c:v>5.0524739999999992</c:v>
                </c:pt>
                <c:pt idx="69">
                  <c:v>5.0716749999999999</c:v>
                </c:pt>
                <c:pt idx="70">
                  <c:v>5.1398450000000002</c:v>
                </c:pt>
              </c:numCache>
            </c:numRef>
          </c:val>
        </c:ser>
        <c:ser>
          <c:idx val="7"/>
          <c:order val="2"/>
          <c:tx>
            <c:strRef>
              <c:f>Sheet1!$A$4</c:f>
              <c:strCache>
                <c:ptCount val="1"/>
                <c:pt idx="0">
                  <c:v>Tight oil</c:v>
                </c:pt>
              </c:strCache>
            </c:strRef>
          </c:tx>
          <c:spPr>
            <a:solidFill>
              <a:srgbClr val="BD732A"/>
            </a:solidFill>
            <a:ln>
              <a:noFill/>
            </a:ln>
          </c:spPr>
          <c:cat>
            <c:numRef>
              <c:f>Sheet1!$B$1:$BT$1</c:f>
              <c:numCache>
                <c:formatCode>General</c:formatCode>
                <c:ptCount val="71"/>
                <c:pt idx="0">
                  <c:v>1970</c:v>
                </c:pt>
                <c:pt idx="5">
                  <c:v>1975</c:v>
                </c:pt>
                <c:pt idx="10">
                  <c:v>1980</c:v>
                </c:pt>
                <c:pt idx="15">
                  <c:v>1985</c:v>
                </c:pt>
                <c:pt idx="20">
                  <c:v>1990</c:v>
                </c:pt>
                <c:pt idx="25">
                  <c:v>1995</c:v>
                </c:pt>
                <c:pt idx="30">
                  <c:v>2000</c:v>
                </c:pt>
                <c:pt idx="35">
                  <c:v>2005</c:v>
                </c:pt>
                <c:pt idx="40">
                  <c:v>2010</c:v>
                </c:pt>
                <c:pt idx="45">
                  <c:v>2015</c:v>
                </c:pt>
                <c:pt idx="50">
                  <c:v>2020</c:v>
                </c:pt>
                <c:pt idx="55">
                  <c:v>2025</c:v>
                </c:pt>
                <c:pt idx="60">
                  <c:v>2030</c:v>
                </c:pt>
                <c:pt idx="65">
                  <c:v>2035</c:v>
                </c:pt>
                <c:pt idx="70">
                  <c:v>2040</c:v>
                </c:pt>
              </c:numCache>
            </c:numRef>
          </c:cat>
          <c:val>
            <c:numRef>
              <c:f>Sheet1!$B$4:$BT$4</c:f>
              <c:numCache>
                <c:formatCode>General</c:formatCode>
                <c:ptCount val="7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4.0000000000000001E-3</c:v>
                </c:pt>
                <c:pt idx="21">
                  <c:v>7.0000000000000001E-3</c:v>
                </c:pt>
                <c:pt idx="22">
                  <c:v>6.0000000000000001E-3</c:v>
                </c:pt>
                <c:pt idx="23">
                  <c:v>5.0000000000000001E-3</c:v>
                </c:pt>
                <c:pt idx="24">
                  <c:v>4.0000000000000001E-3</c:v>
                </c:pt>
                <c:pt idx="25">
                  <c:v>3.0000000000000001E-3</c:v>
                </c:pt>
                <c:pt idx="26">
                  <c:v>2E-3</c:v>
                </c:pt>
                <c:pt idx="27">
                  <c:v>2E-3</c:v>
                </c:pt>
                <c:pt idx="28">
                  <c:v>2E-3</c:v>
                </c:pt>
                <c:pt idx="29">
                  <c:v>1E-3</c:v>
                </c:pt>
                <c:pt idx="30">
                  <c:v>0.28100000000000003</c:v>
                </c:pt>
                <c:pt idx="31">
                  <c:v>0.27200000000000002</c:v>
                </c:pt>
                <c:pt idx="32">
                  <c:v>0.26400000000000001</c:v>
                </c:pt>
                <c:pt idx="33">
                  <c:v>0.26200000000000001</c:v>
                </c:pt>
                <c:pt idx="34">
                  <c:v>0.27300000000000002</c:v>
                </c:pt>
                <c:pt idx="35">
                  <c:v>0.29799999999999999</c:v>
                </c:pt>
                <c:pt idx="36">
                  <c:v>0.315</c:v>
                </c:pt>
                <c:pt idx="37">
                  <c:v>0.34499999999999997</c:v>
                </c:pt>
                <c:pt idx="38">
                  <c:v>0.61199999999999999</c:v>
                </c:pt>
                <c:pt idx="39">
                  <c:v>0.69</c:v>
                </c:pt>
                <c:pt idx="40">
                  <c:v>0.871</c:v>
                </c:pt>
                <c:pt idx="41">
                  <c:v>1.3140000000000001</c:v>
                </c:pt>
                <c:pt idx="42">
                  <c:v>2.1930000000000001</c:v>
                </c:pt>
                <c:pt idx="43">
                  <c:v>3.149</c:v>
                </c:pt>
                <c:pt idx="44">
                  <c:v>4.1887359999999996</c:v>
                </c:pt>
                <c:pt idx="45">
                  <c:v>4.7894550000000002</c:v>
                </c:pt>
                <c:pt idx="46">
                  <c:v>4.942475</c:v>
                </c:pt>
                <c:pt idx="47">
                  <c:v>5.2760590000000001</c:v>
                </c:pt>
                <c:pt idx="48">
                  <c:v>5.4687450000000002</c:v>
                </c:pt>
                <c:pt idx="49">
                  <c:v>5.5600949999999996</c:v>
                </c:pt>
                <c:pt idx="50">
                  <c:v>5.6037879999999998</c:v>
                </c:pt>
                <c:pt idx="51">
                  <c:v>5.5302829999999998</c:v>
                </c:pt>
                <c:pt idx="52">
                  <c:v>5.4809720000000004</c:v>
                </c:pt>
                <c:pt idx="53">
                  <c:v>5.4235280000000001</c:v>
                </c:pt>
                <c:pt idx="54">
                  <c:v>5.3937549999999996</c:v>
                </c:pt>
                <c:pt idx="55">
                  <c:v>5.3076819999999998</c:v>
                </c:pt>
                <c:pt idx="56">
                  <c:v>5.0937060000000001</c:v>
                </c:pt>
                <c:pt idx="57">
                  <c:v>4.9867410000000003</c:v>
                </c:pt>
                <c:pt idx="58">
                  <c:v>4.9367830000000001</c:v>
                </c:pt>
                <c:pt idx="59">
                  <c:v>4.8846160000000003</c:v>
                </c:pt>
                <c:pt idx="60">
                  <c:v>4.8254440000000001</c:v>
                </c:pt>
                <c:pt idx="61">
                  <c:v>4.6257950000000001</c:v>
                </c:pt>
                <c:pt idx="62">
                  <c:v>4.4641000000000002</c:v>
                </c:pt>
                <c:pt idx="63">
                  <c:v>4.3907129999999999</c:v>
                </c:pt>
                <c:pt idx="64">
                  <c:v>4.3806339999999997</c:v>
                </c:pt>
                <c:pt idx="65">
                  <c:v>4.3979629999999998</c:v>
                </c:pt>
                <c:pt idx="66">
                  <c:v>4.3746590000000003</c:v>
                </c:pt>
                <c:pt idx="67">
                  <c:v>4.355086</c:v>
                </c:pt>
                <c:pt idx="68">
                  <c:v>4.3226599999999999</c:v>
                </c:pt>
                <c:pt idx="69">
                  <c:v>4.2990570000000004</c:v>
                </c:pt>
                <c:pt idx="70">
                  <c:v>4.2856160000000001</c:v>
                </c:pt>
              </c:numCache>
            </c:numRef>
          </c:val>
        </c:ser>
        <c:ser>
          <c:idx val="3"/>
          <c:order val="3"/>
          <c:tx>
            <c:strRef>
              <c:f>Sheet1!$A$5</c:f>
              <c:strCache>
                <c:ptCount val="1"/>
                <c:pt idx="0">
                  <c:v>Natural Gas Plant Liquids</c:v>
                </c:pt>
              </c:strCache>
            </c:strRef>
          </c:tx>
          <c:spPr>
            <a:solidFill>
              <a:srgbClr val="FFC702"/>
            </a:solidFill>
            <a:ln>
              <a:noFill/>
            </a:ln>
          </c:spPr>
          <c:cat>
            <c:numRef>
              <c:f>Sheet1!$B$1:$BT$1</c:f>
              <c:numCache>
                <c:formatCode>General</c:formatCode>
                <c:ptCount val="71"/>
                <c:pt idx="0">
                  <c:v>1970</c:v>
                </c:pt>
                <c:pt idx="5">
                  <c:v>1975</c:v>
                </c:pt>
                <c:pt idx="10">
                  <c:v>1980</c:v>
                </c:pt>
                <c:pt idx="15">
                  <c:v>1985</c:v>
                </c:pt>
                <c:pt idx="20">
                  <c:v>1990</c:v>
                </c:pt>
                <c:pt idx="25">
                  <c:v>1995</c:v>
                </c:pt>
                <c:pt idx="30">
                  <c:v>2000</c:v>
                </c:pt>
                <c:pt idx="35">
                  <c:v>2005</c:v>
                </c:pt>
                <c:pt idx="40">
                  <c:v>2010</c:v>
                </c:pt>
                <c:pt idx="45">
                  <c:v>2015</c:v>
                </c:pt>
                <c:pt idx="50">
                  <c:v>2020</c:v>
                </c:pt>
                <c:pt idx="55">
                  <c:v>2025</c:v>
                </c:pt>
                <c:pt idx="60">
                  <c:v>2030</c:v>
                </c:pt>
                <c:pt idx="65">
                  <c:v>2035</c:v>
                </c:pt>
                <c:pt idx="70">
                  <c:v>2040</c:v>
                </c:pt>
              </c:numCache>
            </c:numRef>
          </c:cat>
          <c:val>
            <c:numRef>
              <c:f>Sheet1!$B$5:$BT$5</c:f>
              <c:numCache>
                <c:formatCode>General</c:formatCode>
                <c:ptCount val="71"/>
                <c:pt idx="0">
                  <c:v>1.6600440000000001</c:v>
                </c:pt>
                <c:pt idx="1">
                  <c:v>1.692644</c:v>
                </c:pt>
                <c:pt idx="2">
                  <c:v>1.74376</c:v>
                </c:pt>
                <c:pt idx="3">
                  <c:v>1.7381450000000001</c:v>
                </c:pt>
                <c:pt idx="4">
                  <c:v>1.68794</c:v>
                </c:pt>
                <c:pt idx="5">
                  <c:v>1.632762</c:v>
                </c:pt>
                <c:pt idx="6">
                  <c:v>1.6039480000000002</c:v>
                </c:pt>
                <c:pt idx="7">
                  <c:v>1.617685</c:v>
                </c:pt>
                <c:pt idx="8">
                  <c:v>1.5673589999999999</c:v>
                </c:pt>
                <c:pt idx="9">
                  <c:v>1.5836250000000001</c:v>
                </c:pt>
                <c:pt idx="10">
                  <c:v>1.5731890000000002</c:v>
                </c:pt>
                <c:pt idx="11">
                  <c:v>1.6085480000000001</c:v>
                </c:pt>
                <c:pt idx="12">
                  <c:v>1.550349</c:v>
                </c:pt>
                <c:pt idx="13">
                  <c:v>1.5587010000000001</c:v>
                </c:pt>
                <c:pt idx="14">
                  <c:v>1.6297190000000001</c:v>
                </c:pt>
                <c:pt idx="15">
                  <c:v>1.6092</c:v>
                </c:pt>
                <c:pt idx="16">
                  <c:v>1.5506849999999999</c:v>
                </c:pt>
                <c:pt idx="17">
                  <c:v>1.595318</c:v>
                </c:pt>
                <c:pt idx="18">
                  <c:v>1.6248420000000001</c:v>
                </c:pt>
                <c:pt idx="19">
                  <c:v>1.5455479999999999</c:v>
                </c:pt>
                <c:pt idx="20">
                  <c:v>1.5589010000000001</c:v>
                </c:pt>
                <c:pt idx="21">
                  <c:v>1.6593370000000001</c:v>
                </c:pt>
                <c:pt idx="22">
                  <c:v>1.697208</c:v>
                </c:pt>
                <c:pt idx="23">
                  <c:v>1.7356659999999999</c:v>
                </c:pt>
                <c:pt idx="24">
                  <c:v>1.726575</c:v>
                </c:pt>
                <c:pt idx="25">
                  <c:v>1.762189</c:v>
                </c:pt>
                <c:pt idx="26">
                  <c:v>1.830109</c:v>
                </c:pt>
                <c:pt idx="27">
                  <c:v>1.817167</c:v>
                </c:pt>
                <c:pt idx="28">
                  <c:v>1.7594580000000002</c:v>
                </c:pt>
                <c:pt idx="29">
                  <c:v>1.8496440000000001</c:v>
                </c:pt>
                <c:pt idx="30">
                  <c:v>1.9109700000000001</c:v>
                </c:pt>
                <c:pt idx="31">
                  <c:v>1.868395</c:v>
                </c:pt>
                <c:pt idx="32">
                  <c:v>1.8802410000000001</c:v>
                </c:pt>
                <c:pt idx="33">
                  <c:v>1.7192049999999999</c:v>
                </c:pt>
                <c:pt idx="34">
                  <c:v>1.809156</c:v>
                </c:pt>
                <c:pt idx="35">
                  <c:v>1.7169949999999998</c:v>
                </c:pt>
                <c:pt idx="36">
                  <c:v>1.7387779999999999</c:v>
                </c:pt>
                <c:pt idx="37">
                  <c:v>1.7829970000000002</c:v>
                </c:pt>
                <c:pt idx="38">
                  <c:v>1.7836669999999999</c:v>
                </c:pt>
                <c:pt idx="39">
                  <c:v>1.909929</c:v>
                </c:pt>
                <c:pt idx="40">
                  <c:v>2.0740250000000002</c:v>
                </c:pt>
                <c:pt idx="41">
                  <c:v>2.2160680000000004</c:v>
                </c:pt>
                <c:pt idx="42">
                  <c:v>2.40794</c:v>
                </c:pt>
                <c:pt idx="43">
                  <c:v>2.6056360000000001</c:v>
                </c:pt>
                <c:pt idx="44">
                  <c:v>2.9489999999999998</c:v>
                </c:pt>
                <c:pt idx="45">
                  <c:v>3.2027190000000001</c:v>
                </c:pt>
                <c:pt idx="46">
                  <c:v>3.5119050000000001</c:v>
                </c:pt>
                <c:pt idx="47">
                  <c:v>3.807023</c:v>
                </c:pt>
                <c:pt idx="48">
                  <c:v>3.8895590000000002</c:v>
                </c:pt>
                <c:pt idx="49">
                  <c:v>3.9799769999999999</c:v>
                </c:pt>
                <c:pt idx="50">
                  <c:v>4.0380219999999998</c:v>
                </c:pt>
                <c:pt idx="51">
                  <c:v>4.0858790000000003</c:v>
                </c:pt>
                <c:pt idx="52">
                  <c:v>4.1271490000000002</c:v>
                </c:pt>
                <c:pt idx="53">
                  <c:v>4.1327550000000004</c:v>
                </c:pt>
                <c:pt idx="54">
                  <c:v>4.1496240000000002</c:v>
                </c:pt>
                <c:pt idx="55">
                  <c:v>4.1602160000000001</c:v>
                </c:pt>
                <c:pt idx="56">
                  <c:v>4.158182</c:v>
                </c:pt>
                <c:pt idx="57">
                  <c:v>4.1819499999999996</c:v>
                </c:pt>
                <c:pt idx="58">
                  <c:v>4.1822359999999996</c:v>
                </c:pt>
                <c:pt idx="59">
                  <c:v>4.1904159999999999</c:v>
                </c:pt>
                <c:pt idx="60">
                  <c:v>4.1944590000000002</c:v>
                </c:pt>
                <c:pt idx="61">
                  <c:v>4.1406830000000001</c:v>
                </c:pt>
                <c:pt idx="62">
                  <c:v>4.1174160000000004</c:v>
                </c:pt>
                <c:pt idx="63">
                  <c:v>4.1108099999999999</c:v>
                </c:pt>
                <c:pt idx="64">
                  <c:v>4.1140980000000003</c:v>
                </c:pt>
                <c:pt idx="65">
                  <c:v>4.1280429999999999</c:v>
                </c:pt>
                <c:pt idx="66">
                  <c:v>4.1589410000000004</c:v>
                </c:pt>
                <c:pt idx="67">
                  <c:v>4.1771510000000003</c:v>
                </c:pt>
                <c:pt idx="68">
                  <c:v>4.1487049999999996</c:v>
                </c:pt>
                <c:pt idx="69">
                  <c:v>4.086805</c:v>
                </c:pt>
                <c:pt idx="70">
                  <c:v>4.0671299999999997</c:v>
                </c:pt>
              </c:numCache>
            </c:numRef>
          </c:val>
        </c:ser>
        <c:ser>
          <c:idx val="1"/>
          <c:order val="4"/>
          <c:tx>
            <c:strRef>
              <c:f>Sheet1!$A$6</c:f>
              <c:strCache>
                <c:ptCount val="1"/>
                <c:pt idx="0">
                  <c:v>Net Petroleum and Biofuels Imports</c:v>
                </c:pt>
              </c:strCache>
            </c:strRef>
          </c:tx>
          <c:spPr>
            <a:solidFill>
              <a:srgbClr val="000000"/>
            </a:solidFill>
            <a:ln>
              <a:noFill/>
            </a:ln>
          </c:spPr>
          <c:cat>
            <c:numRef>
              <c:f>Sheet1!$B$1:$BT$1</c:f>
              <c:numCache>
                <c:formatCode>General</c:formatCode>
                <c:ptCount val="71"/>
                <c:pt idx="0">
                  <c:v>1970</c:v>
                </c:pt>
                <c:pt idx="5">
                  <c:v>1975</c:v>
                </c:pt>
                <c:pt idx="10">
                  <c:v>1980</c:v>
                </c:pt>
                <c:pt idx="15">
                  <c:v>1985</c:v>
                </c:pt>
                <c:pt idx="20">
                  <c:v>1990</c:v>
                </c:pt>
                <c:pt idx="25">
                  <c:v>1995</c:v>
                </c:pt>
                <c:pt idx="30">
                  <c:v>2000</c:v>
                </c:pt>
                <c:pt idx="35">
                  <c:v>2005</c:v>
                </c:pt>
                <c:pt idx="40">
                  <c:v>2010</c:v>
                </c:pt>
                <c:pt idx="45">
                  <c:v>2015</c:v>
                </c:pt>
                <c:pt idx="50">
                  <c:v>2020</c:v>
                </c:pt>
                <c:pt idx="55">
                  <c:v>2025</c:v>
                </c:pt>
                <c:pt idx="60">
                  <c:v>2030</c:v>
                </c:pt>
                <c:pt idx="65">
                  <c:v>2035</c:v>
                </c:pt>
                <c:pt idx="70">
                  <c:v>2040</c:v>
                </c:pt>
              </c:numCache>
            </c:numRef>
          </c:cat>
          <c:val>
            <c:numRef>
              <c:f>Sheet1!$B$6:$BT$6</c:f>
              <c:numCache>
                <c:formatCode>General</c:formatCode>
                <c:ptCount val="71"/>
                <c:pt idx="0">
                  <c:v>3.1605590000000001</c:v>
                </c:pt>
                <c:pt idx="1">
                  <c:v>3.7014659999999999</c:v>
                </c:pt>
                <c:pt idx="2">
                  <c:v>4.5189210000000006</c:v>
                </c:pt>
                <c:pt idx="3">
                  <c:v>6.024877</c:v>
                </c:pt>
                <c:pt idx="4">
                  <c:v>5.8916599999999999</c:v>
                </c:pt>
                <c:pt idx="5">
                  <c:v>5.8463209999999997</c:v>
                </c:pt>
                <c:pt idx="6">
                  <c:v>7.0896499999999998</c:v>
                </c:pt>
                <c:pt idx="7">
                  <c:v>8.5645419999999994</c:v>
                </c:pt>
                <c:pt idx="8">
                  <c:v>8.0016110000000005</c:v>
                </c:pt>
                <c:pt idx="9">
                  <c:v>7.98529</c:v>
                </c:pt>
                <c:pt idx="10">
                  <c:v>6.3646090000000006</c:v>
                </c:pt>
                <c:pt idx="11">
                  <c:v>5.4010899999999999</c:v>
                </c:pt>
                <c:pt idx="12">
                  <c:v>4.2982060000000004</c:v>
                </c:pt>
                <c:pt idx="13">
                  <c:v>4.3120269999999996</c:v>
                </c:pt>
                <c:pt idx="14">
                  <c:v>4.7154610000000003</c:v>
                </c:pt>
                <c:pt idx="15">
                  <c:v>4.2861339999999997</c:v>
                </c:pt>
                <c:pt idx="16">
                  <c:v>5.4389269999999996</c:v>
                </c:pt>
                <c:pt idx="17">
                  <c:v>5.9140480000000002</c:v>
                </c:pt>
                <c:pt idx="18">
                  <c:v>6.5865400000000003</c:v>
                </c:pt>
                <c:pt idx="19">
                  <c:v>7.2017520000000008</c:v>
                </c:pt>
                <c:pt idx="20">
                  <c:v>7.1608869999999998</c:v>
                </c:pt>
                <c:pt idx="21">
                  <c:v>6.625813</c:v>
                </c:pt>
                <c:pt idx="22">
                  <c:v>6.9380139999999999</c:v>
                </c:pt>
                <c:pt idx="23">
                  <c:v>7.6177520000000003</c:v>
                </c:pt>
                <c:pt idx="24">
                  <c:v>8.0540420000000008</c:v>
                </c:pt>
                <c:pt idx="25">
                  <c:v>7.8856890000000002</c:v>
                </c:pt>
                <c:pt idx="26">
                  <c:v>8.4978999999999996</c:v>
                </c:pt>
                <c:pt idx="27">
                  <c:v>9.1581150000000004</c:v>
                </c:pt>
                <c:pt idx="28">
                  <c:v>9.7635319999999997</c:v>
                </c:pt>
                <c:pt idx="29">
                  <c:v>9.9124860000000012</c:v>
                </c:pt>
                <c:pt idx="30">
                  <c:v>10.419060999999999</c:v>
                </c:pt>
                <c:pt idx="31">
                  <c:v>10.900323</c:v>
                </c:pt>
                <c:pt idx="32">
                  <c:v>10.546468000000001</c:v>
                </c:pt>
                <c:pt idx="33">
                  <c:v>11.237789000000001</c:v>
                </c:pt>
                <c:pt idx="34">
                  <c:v>12.096913000000001</c:v>
                </c:pt>
                <c:pt idx="35">
                  <c:v>12.548907999999999</c:v>
                </c:pt>
                <c:pt idx="36">
                  <c:v>12.390468</c:v>
                </c:pt>
                <c:pt idx="37">
                  <c:v>12.035830000000001</c:v>
                </c:pt>
                <c:pt idx="38">
                  <c:v>11.113667</c:v>
                </c:pt>
                <c:pt idx="39">
                  <c:v>9.6665939999999999</c:v>
                </c:pt>
                <c:pt idx="40">
                  <c:v>9.4406809999999997</c:v>
                </c:pt>
                <c:pt idx="41">
                  <c:v>8.4503080000000015</c:v>
                </c:pt>
                <c:pt idx="42">
                  <c:v>7.3931339999999999</c:v>
                </c:pt>
                <c:pt idx="43">
                  <c:v>6.2374429999999998</c:v>
                </c:pt>
                <c:pt idx="44">
                  <c:v>5.043075</c:v>
                </c:pt>
                <c:pt idx="45">
                  <c:v>4.2177800000000003</c:v>
                </c:pt>
                <c:pt idx="46">
                  <c:v>3.8699979999999998</c:v>
                </c:pt>
                <c:pt idx="47">
                  <c:v>3.2013569999999993</c:v>
                </c:pt>
                <c:pt idx="48">
                  <c:v>2.9271059999999998</c:v>
                </c:pt>
                <c:pt idx="49">
                  <c:v>2.7202199999999999</c:v>
                </c:pt>
                <c:pt idx="50">
                  <c:v>2.6968750000000004</c:v>
                </c:pt>
                <c:pt idx="51">
                  <c:v>2.7133529999999997</c:v>
                </c:pt>
                <c:pt idx="52">
                  <c:v>2.7515130000000005</c:v>
                </c:pt>
                <c:pt idx="53">
                  <c:v>2.8218749999999999</c:v>
                </c:pt>
                <c:pt idx="54">
                  <c:v>2.7943450000000003</c:v>
                </c:pt>
                <c:pt idx="55">
                  <c:v>2.8437620000000003</c:v>
                </c:pt>
                <c:pt idx="56">
                  <c:v>2.9627700000000003</c:v>
                </c:pt>
                <c:pt idx="57">
                  <c:v>2.9285629999999991</c:v>
                </c:pt>
                <c:pt idx="58">
                  <c:v>2.8431419999999998</c:v>
                </c:pt>
                <c:pt idx="59">
                  <c:v>2.853834</c:v>
                </c:pt>
                <c:pt idx="60">
                  <c:v>2.8628669999999996</c:v>
                </c:pt>
                <c:pt idx="61">
                  <c:v>3.1084240000000003</c:v>
                </c:pt>
                <c:pt idx="62">
                  <c:v>3.2895050000000001</c:v>
                </c:pt>
                <c:pt idx="63">
                  <c:v>3.3931679999999997</c:v>
                </c:pt>
                <c:pt idx="64">
                  <c:v>3.4439419999999998</c:v>
                </c:pt>
                <c:pt idx="65">
                  <c:v>3.4168780000000005</c:v>
                </c:pt>
                <c:pt idx="66">
                  <c:v>3.4244850000000002</c:v>
                </c:pt>
                <c:pt idx="67">
                  <c:v>3.4292090000000002</c:v>
                </c:pt>
                <c:pt idx="68">
                  <c:v>3.4113299999999995</c:v>
                </c:pt>
                <c:pt idx="69">
                  <c:v>3.4354220000000009</c:v>
                </c:pt>
                <c:pt idx="70">
                  <c:v>3.3566539999999998</c:v>
                </c:pt>
              </c:numCache>
            </c:numRef>
          </c:val>
        </c:ser>
        <c:dLbls>
          <c:showLegendKey val="0"/>
          <c:showVal val="0"/>
          <c:showCatName val="0"/>
          <c:showSerName val="0"/>
          <c:showPercent val="0"/>
          <c:showBubbleSize val="0"/>
        </c:dLbls>
        <c:axId val="143195648"/>
        <c:axId val="143568256"/>
      </c:areaChart>
      <c:catAx>
        <c:axId val="143195648"/>
        <c:scaling>
          <c:orientation val="minMax"/>
        </c:scaling>
        <c:delete val="0"/>
        <c:axPos val="b"/>
        <c:numFmt formatCode="General" sourceLinked="0"/>
        <c:majorTickMark val="out"/>
        <c:minorTickMark val="none"/>
        <c:tickLblPos val="nextTo"/>
        <c:spPr>
          <a:ln>
            <a:solidFill>
              <a:srgbClr val="000000"/>
            </a:solidFill>
          </a:ln>
        </c:spPr>
        <c:txPr>
          <a:bodyPr rot="0" vert="horz"/>
          <a:lstStyle/>
          <a:p>
            <a:pPr>
              <a:defRPr sz="1400"/>
            </a:pPr>
            <a:endParaRPr lang="en-US"/>
          </a:p>
        </c:txPr>
        <c:crossAx val="143568256"/>
        <c:crosses val="autoZero"/>
        <c:auto val="1"/>
        <c:lblAlgn val="ctr"/>
        <c:lblOffset val="100"/>
        <c:tickLblSkip val="5"/>
        <c:tickMarkSkip val="5"/>
        <c:noMultiLvlLbl val="0"/>
      </c:catAx>
      <c:valAx>
        <c:axId val="143568256"/>
        <c:scaling>
          <c:orientation val="minMax"/>
          <c:max val="25"/>
        </c:scaling>
        <c:delete val="0"/>
        <c:axPos val="l"/>
        <c:majorGridlines>
          <c:spPr>
            <a:ln>
              <a:solidFill>
                <a:schemeClr val="bg1">
                  <a:lumMod val="65000"/>
                </a:schemeClr>
              </a:solidFill>
            </a:ln>
          </c:spPr>
        </c:majorGridlines>
        <c:numFmt formatCode="#,##0" sourceLinked="0"/>
        <c:majorTickMark val="out"/>
        <c:minorTickMark val="none"/>
        <c:tickLblPos val="nextTo"/>
        <c:spPr>
          <a:ln>
            <a:noFill/>
          </a:ln>
        </c:spPr>
        <c:txPr>
          <a:bodyPr rot="0" vert="horz"/>
          <a:lstStyle/>
          <a:p>
            <a:pPr>
              <a:defRPr sz="1400"/>
            </a:pPr>
            <a:endParaRPr lang="en-US"/>
          </a:p>
        </c:txPr>
        <c:crossAx val="143195648"/>
        <c:crosses val="autoZero"/>
        <c:crossBetween val="midCat"/>
        <c:majorUnit val="5"/>
      </c:valAx>
    </c:plotArea>
    <c:plotVisOnly val="1"/>
    <c:dispBlanksAs val="zero"/>
    <c:showDLblsOverMax val="0"/>
  </c:chart>
  <c:txPr>
    <a:bodyPr/>
    <a:lstStyle/>
    <a:p>
      <a:pPr>
        <a:defRPr sz="1800"/>
      </a:pPr>
      <a:endParaRPr lang="en-US"/>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0.07391</cdr:x>
      <cdr:y>0</cdr:y>
    </cdr:from>
    <cdr:to>
      <cdr:x>1</cdr:x>
      <cdr:y>0.1195</cdr:y>
    </cdr:to>
    <cdr:sp macro="" textlink="">
      <cdr:nvSpPr>
        <cdr:cNvPr id="2" name="Text Placeholder 6"/>
        <cdr:cNvSpPr>
          <a:spLocks xmlns:a="http://schemas.openxmlformats.org/drawingml/2006/main" noGrp="1"/>
        </cdr:cNvSpPr>
      </cdr:nvSpPr>
      <cdr:spPr>
        <a:xfrm xmlns:a="http://schemas.openxmlformats.org/drawingml/2006/main">
          <a:off x="310896" y="-1326086"/>
          <a:ext cx="3895344" cy="548640"/>
        </a:xfrm>
        <a:prstGeom xmlns:a="http://schemas.openxmlformats.org/drawingml/2006/main" prst="rect">
          <a:avLst/>
        </a:prstGeom>
      </cdr:spPr>
      <cdr:txBody>
        <a:bodyPr xmlns:a="http://schemas.openxmlformats.org/drawingml/2006/main" anchor="b" anchorCtr="0"/>
        <a:lstStyle xmlns:a="http://schemas.openxmlformats.org/drawingml/2006/main">
          <a:lvl1pPr marL="342900" marR="0" indent="-342900" algn="r" defTabSz="914400" rtl="0" eaLnBrk="1" fontAlgn="base" latinLnBrk="0" hangingPunct="1">
            <a:lnSpc>
              <a:spcPct val="100000"/>
            </a:lnSpc>
            <a:spcBef>
              <a:spcPct val="20000"/>
            </a:spcBef>
            <a:spcAft>
              <a:spcPct val="0"/>
            </a:spcAft>
            <a:buClrTx/>
            <a:buSzTx/>
            <a:buFontTx/>
            <a:buNone/>
            <a:tabLst/>
            <a:defRPr sz="1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xmlns:a="http://schemas.openxmlformats.org/drawingml/2006/main">
          <a:r>
            <a:rPr lang="en-US" dirty="0" smtClean="0"/>
            <a:t>U.S. tight oil production</a:t>
          </a:r>
        </a:p>
        <a:p xmlns:a="http://schemas.openxmlformats.org/drawingml/2006/main">
          <a:r>
            <a:rPr lang="en-US" dirty="0" smtClean="0"/>
            <a:t>million barrels of oil per day</a:t>
          </a:r>
        </a:p>
      </cdr:txBody>
    </cdr:sp>
  </cdr:relSizeAnchor>
</c:userShapes>
</file>

<file path=ppt/drawings/drawing2.xml><?xml version="1.0" encoding="utf-8"?>
<c:userShapes xmlns:c="http://schemas.openxmlformats.org/drawingml/2006/chart">
  <cdr:relSizeAnchor xmlns:cdr="http://schemas.openxmlformats.org/drawingml/2006/chartDrawing">
    <cdr:from>
      <cdr:x>0.07391</cdr:x>
      <cdr:y>0</cdr:y>
    </cdr:from>
    <cdr:to>
      <cdr:x>1</cdr:x>
      <cdr:y>0.1195</cdr:y>
    </cdr:to>
    <cdr:sp macro="" textlink="">
      <cdr:nvSpPr>
        <cdr:cNvPr id="2" name="Text Placeholder 6"/>
        <cdr:cNvSpPr>
          <a:spLocks xmlns:a="http://schemas.openxmlformats.org/drawingml/2006/main" noGrp="1"/>
        </cdr:cNvSpPr>
      </cdr:nvSpPr>
      <cdr:spPr>
        <a:xfrm xmlns:a="http://schemas.openxmlformats.org/drawingml/2006/main">
          <a:off x="310896" y="-1316038"/>
          <a:ext cx="3895344" cy="548640"/>
        </a:xfrm>
        <a:prstGeom xmlns:a="http://schemas.openxmlformats.org/drawingml/2006/main" prst="rect">
          <a:avLst/>
        </a:prstGeom>
      </cdr:spPr>
      <cdr:txBody>
        <a:bodyPr xmlns:a="http://schemas.openxmlformats.org/drawingml/2006/main" anchor="b" anchorCtr="0"/>
        <a:lstStyle xmlns:a="http://schemas.openxmlformats.org/drawingml/2006/main">
          <a:lvl1pPr marL="342900" marR="0" indent="-342900" algn="r" defTabSz="914400" rtl="0" eaLnBrk="1" fontAlgn="base" latinLnBrk="0" hangingPunct="1">
            <a:lnSpc>
              <a:spcPct val="100000"/>
            </a:lnSpc>
            <a:spcBef>
              <a:spcPct val="20000"/>
            </a:spcBef>
            <a:spcAft>
              <a:spcPct val="0"/>
            </a:spcAft>
            <a:buClrTx/>
            <a:buSzTx/>
            <a:buFontTx/>
            <a:buNone/>
            <a:tabLst/>
            <a:defRPr sz="1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xmlns:a="http://schemas.openxmlformats.org/drawingml/2006/main">
          <a:r>
            <a:rPr lang="en-US" dirty="0" smtClean="0"/>
            <a:t>U.S. dry shale gas production</a:t>
          </a:r>
        </a:p>
        <a:p xmlns:a="http://schemas.openxmlformats.org/drawingml/2006/main">
          <a:r>
            <a:rPr lang="en-US" dirty="0" smtClean="0"/>
            <a:t>billion cubic feet per day</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8"/>
            <a:ext cx="3038475" cy="465138"/>
          </a:xfrm>
          <a:prstGeom prst="rect">
            <a:avLst/>
          </a:prstGeom>
        </p:spPr>
        <p:txBody>
          <a:bodyPr vert="horz" lIns="91160" tIns="45583" rIns="91160" bIns="45583" rtlCol="0"/>
          <a:lstStyle>
            <a:lvl1pPr algn="l">
              <a:defRPr sz="1200"/>
            </a:lvl1pPr>
          </a:lstStyle>
          <a:p>
            <a:endParaRPr lang="en-US"/>
          </a:p>
        </p:txBody>
      </p:sp>
      <p:sp>
        <p:nvSpPr>
          <p:cNvPr id="3" name="Date Placeholder 2"/>
          <p:cNvSpPr>
            <a:spLocks noGrp="1"/>
          </p:cNvSpPr>
          <p:nvPr>
            <p:ph type="dt" sz="quarter" idx="1"/>
          </p:nvPr>
        </p:nvSpPr>
        <p:spPr>
          <a:xfrm>
            <a:off x="3970339" y="8"/>
            <a:ext cx="3038475" cy="465138"/>
          </a:xfrm>
          <a:prstGeom prst="rect">
            <a:avLst/>
          </a:prstGeom>
        </p:spPr>
        <p:txBody>
          <a:bodyPr vert="horz" lIns="91160" tIns="45583" rIns="91160" bIns="45583" rtlCol="0"/>
          <a:lstStyle>
            <a:lvl1pPr algn="r">
              <a:defRPr sz="1200"/>
            </a:lvl1pPr>
          </a:lstStyle>
          <a:p>
            <a:fld id="{7DE4794C-F5EF-4B2D-93D1-44697B2BA528}" type="datetimeFigureOut">
              <a:rPr lang="en-US" smtClean="0"/>
              <a:pPr/>
              <a:t>10/27/2015</a:t>
            </a:fld>
            <a:endParaRPr lang="en-US"/>
          </a:p>
        </p:txBody>
      </p:sp>
      <p:sp>
        <p:nvSpPr>
          <p:cNvPr id="4" name="Footer Placeholder 3"/>
          <p:cNvSpPr>
            <a:spLocks noGrp="1"/>
          </p:cNvSpPr>
          <p:nvPr>
            <p:ph type="ftr" sz="quarter" idx="2"/>
          </p:nvPr>
        </p:nvSpPr>
        <p:spPr>
          <a:xfrm>
            <a:off x="5" y="8829678"/>
            <a:ext cx="3038475" cy="465138"/>
          </a:xfrm>
          <a:prstGeom prst="rect">
            <a:avLst/>
          </a:prstGeom>
        </p:spPr>
        <p:txBody>
          <a:bodyPr vert="horz" lIns="91160" tIns="45583" rIns="91160" bIns="45583"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8"/>
            <a:ext cx="3038475" cy="465138"/>
          </a:xfrm>
          <a:prstGeom prst="rect">
            <a:avLst/>
          </a:prstGeom>
        </p:spPr>
        <p:txBody>
          <a:bodyPr vert="horz" lIns="91160" tIns="45583" rIns="91160" bIns="45583" rtlCol="0" anchor="b"/>
          <a:lstStyle>
            <a:lvl1pPr algn="r">
              <a:defRPr sz="1200"/>
            </a:lvl1pPr>
          </a:lstStyle>
          <a:p>
            <a:fld id="{E45553FA-E54B-48B3-908E-BDE094C1A45E}" type="slidenum">
              <a:rPr lang="en-US" smtClean="0"/>
              <a:pPr/>
              <a:t>‹#›</a:t>
            </a:fld>
            <a:endParaRPr lang="en-US"/>
          </a:p>
        </p:txBody>
      </p:sp>
    </p:spTree>
    <p:extLst>
      <p:ext uri="{BB962C8B-B14F-4D97-AF65-F5344CB8AC3E}">
        <p14:creationId xmlns:p14="http://schemas.microsoft.com/office/powerpoint/2010/main" val="1176689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9"/>
            <a:ext cx="3037840" cy="464820"/>
          </a:xfrm>
          <a:prstGeom prst="rect">
            <a:avLst/>
          </a:prstGeom>
        </p:spPr>
        <p:txBody>
          <a:bodyPr vert="horz" lIns="92886" tIns="46446" rIns="92886" bIns="46446" rtlCol="0"/>
          <a:lstStyle>
            <a:lvl1pPr algn="l">
              <a:defRPr sz="1200"/>
            </a:lvl1pPr>
          </a:lstStyle>
          <a:p>
            <a:endParaRPr lang="en-US"/>
          </a:p>
        </p:txBody>
      </p:sp>
      <p:sp>
        <p:nvSpPr>
          <p:cNvPr id="3" name="Date Placeholder 2"/>
          <p:cNvSpPr>
            <a:spLocks noGrp="1"/>
          </p:cNvSpPr>
          <p:nvPr>
            <p:ph type="dt" idx="1"/>
          </p:nvPr>
        </p:nvSpPr>
        <p:spPr>
          <a:xfrm>
            <a:off x="3970946" y="9"/>
            <a:ext cx="3037840" cy="464820"/>
          </a:xfrm>
          <a:prstGeom prst="rect">
            <a:avLst/>
          </a:prstGeom>
        </p:spPr>
        <p:txBody>
          <a:bodyPr vert="horz" lIns="92886" tIns="46446" rIns="92886" bIns="46446" rtlCol="0"/>
          <a:lstStyle>
            <a:lvl1pPr algn="r">
              <a:defRPr sz="1200"/>
            </a:lvl1pPr>
          </a:lstStyle>
          <a:p>
            <a:fld id="{76206BF8-075B-43A5-9410-434F7CD3D58A}" type="datetimeFigureOut">
              <a:rPr lang="en-US" smtClean="0"/>
              <a:pPr/>
              <a:t>10/27/2015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86" tIns="46446" rIns="92886" bIns="46446" rtlCol="0" anchor="ctr"/>
          <a:lstStyle/>
          <a:p>
            <a:endParaRPr lang="en-US"/>
          </a:p>
        </p:txBody>
      </p:sp>
      <p:sp>
        <p:nvSpPr>
          <p:cNvPr id="5" name="Notes Placeholder 4"/>
          <p:cNvSpPr>
            <a:spLocks noGrp="1"/>
          </p:cNvSpPr>
          <p:nvPr>
            <p:ph type="body" sz="quarter" idx="3"/>
          </p:nvPr>
        </p:nvSpPr>
        <p:spPr>
          <a:xfrm>
            <a:off x="701040" y="4415793"/>
            <a:ext cx="5608320" cy="4183380"/>
          </a:xfrm>
          <a:prstGeom prst="rect">
            <a:avLst/>
          </a:prstGeom>
        </p:spPr>
        <p:txBody>
          <a:bodyPr vert="horz" lIns="92886" tIns="46446" rIns="92886" bIns="464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71"/>
            <a:ext cx="3037840" cy="464820"/>
          </a:xfrm>
          <a:prstGeom prst="rect">
            <a:avLst/>
          </a:prstGeom>
        </p:spPr>
        <p:txBody>
          <a:bodyPr vert="horz" lIns="92886" tIns="46446" rIns="92886" bIns="46446" rtlCol="0" anchor="b"/>
          <a:lstStyle>
            <a:lvl1pPr algn="l">
              <a:defRPr sz="1200"/>
            </a:lvl1pPr>
          </a:lstStyle>
          <a:p>
            <a:endParaRPr lang="en-US"/>
          </a:p>
        </p:txBody>
      </p:sp>
      <p:sp>
        <p:nvSpPr>
          <p:cNvPr id="7" name="Slide Number Placeholder 6"/>
          <p:cNvSpPr>
            <a:spLocks noGrp="1"/>
          </p:cNvSpPr>
          <p:nvPr>
            <p:ph type="sldNum" sz="quarter" idx="5"/>
          </p:nvPr>
        </p:nvSpPr>
        <p:spPr>
          <a:xfrm>
            <a:off x="3970946" y="8829971"/>
            <a:ext cx="3037840" cy="464820"/>
          </a:xfrm>
          <a:prstGeom prst="rect">
            <a:avLst/>
          </a:prstGeom>
        </p:spPr>
        <p:txBody>
          <a:bodyPr vert="horz" lIns="92886" tIns="46446" rIns="92886" bIns="46446" rtlCol="0" anchor="b"/>
          <a:lstStyle>
            <a:lvl1pPr algn="r">
              <a:defRPr sz="1200"/>
            </a:lvl1pPr>
          </a:lstStyle>
          <a:p>
            <a:fld id="{0EBA4C88-B6CE-4DF6-AC5C-0E11A83F5D76}" type="slidenum">
              <a:rPr lang="en-US" smtClean="0"/>
              <a:pPr/>
              <a:t>‹#›</a:t>
            </a:fld>
            <a:endParaRPr lang="en-US"/>
          </a:p>
        </p:txBody>
      </p:sp>
    </p:spTree>
    <p:extLst>
      <p:ext uri="{BB962C8B-B14F-4D97-AF65-F5344CB8AC3E}">
        <p14:creationId xmlns:p14="http://schemas.microsoft.com/office/powerpoint/2010/main" val="2821818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BA4C88-B6CE-4DF6-AC5C-0E11A83F5D7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62513" y="4415792"/>
            <a:ext cx="6672627" cy="4378271"/>
          </a:xfrm>
        </p:spPr>
        <p:txBody>
          <a:bodyPr>
            <a:noAutofit/>
          </a:bodyPr>
          <a:lstStyle/>
          <a:p>
            <a:pPr marL="229111" indent="-229111">
              <a:spcBef>
                <a:spcPts val="602"/>
              </a:spcBef>
              <a:buFont typeface="Arial" pitchFamily="34" charset="0"/>
              <a:buChar char="•"/>
            </a:pPr>
            <a:endParaRPr lang="en-US" sz="1600" dirty="0" smtClean="0">
              <a:latin typeface="Arial" panose="020B0604020202020204" pitchFamily="34" charset="0"/>
              <a:cs typeface="Arial" panose="020B0604020202020204" pitchFamily="34" charset="0"/>
            </a:endParaRPr>
          </a:p>
          <a:p>
            <a:pPr marL="229111" indent="-229111">
              <a:spcBef>
                <a:spcPts val="602"/>
              </a:spcBef>
              <a:buFont typeface="Arial" pitchFamily="34" charset="0"/>
              <a:buChar char="•"/>
            </a:pPr>
            <a:endParaRPr lang="en-US" sz="1600" dirty="0" smtClean="0">
              <a:latin typeface="Arial" panose="020B0604020202020204" pitchFamily="34" charset="0"/>
              <a:cs typeface="Arial" panose="020B0604020202020204" pitchFamily="34" charset="0"/>
            </a:endParaRPr>
          </a:p>
          <a:p>
            <a:pPr marL="229111" indent="-229111">
              <a:spcBef>
                <a:spcPts val="602"/>
              </a:spcBef>
              <a:buFont typeface="Arial" pitchFamily="34" charset="0"/>
              <a:buChar char="•"/>
            </a:pPr>
            <a:endParaRPr lang="en-US" sz="1600" dirty="0" smtClean="0">
              <a:latin typeface="Arial" panose="020B0604020202020204" pitchFamily="34" charset="0"/>
              <a:cs typeface="Arial" panose="020B0604020202020204" pitchFamily="34" charset="0"/>
            </a:endParaRPr>
          </a:p>
          <a:p>
            <a:pPr marL="229111" indent="-229111">
              <a:spcBef>
                <a:spcPts val="602"/>
              </a:spcBef>
              <a:buFont typeface="Arial" pitchFamily="34" charset="0"/>
              <a:buChar char="•"/>
            </a:pPr>
            <a:endParaRPr lang="en-US" sz="1600" dirty="0" smtClean="0">
              <a:latin typeface="Arial" panose="020B0604020202020204" pitchFamily="34" charset="0"/>
              <a:cs typeface="Arial" panose="020B0604020202020204" pitchFamily="34" charset="0"/>
            </a:endParaRPr>
          </a:p>
          <a:p>
            <a:pPr marL="229111" indent="-229111">
              <a:spcBef>
                <a:spcPts val="602"/>
              </a:spcBef>
              <a:buFont typeface="Arial" pitchFamily="34" charset="0"/>
              <a:buChar char="•"/>
            </a:pPr>
            <a:endParaRPr lang="en-US" sz="1600" dirty="0" smtClean="0">
              <a:latin typeface="Arial" panose="020B0604020202020204" pitchFamily="34" charset="0"/>
              <a:cs typeface="Arial" panose="020B0604020202020204" pitchFamily="34" charset="0"/>
            </a:endParaRPr>
          </a:p>
          <a:p>
            <a:pPr marL="229111" indent="-229111">
              <a:spcBef>
                <a:spcPts val="602"/>
              </a:spcBef>
              <a:buFont typeface="Arial" pitchFamily="34" charset="0"/>
              <a:buChar char="•"/>
            </a:pPr>
            <a:r>
              <a:rPr lang="en-US" sz="1600" dirty="0" smtClean="0">
                <a:latin typeface="Arial" panose="020B0604020202020204" pitchFamily="34" charset="0"/>
                <a:cs typeface="Arial" panose="020B0604020202020204" pitchFamily="34" charset="0"/>
              </a:rPr>
              <a:t>Keisha</a:t>
            </a:r>
            <a:r>
              <a:rPr lang="en-US" sz="1600" baseline="0" dirty="0" smtClean="0">
                <a:latin typeface="Arial" panose="020B0604020202020204" pitchFamily="34" charset="0"/>
                <a:cs typeface="Arial" panose="020B0604020202020204" pitchFamily="34" charset="0"/>
              </a:rPr>
              <a:t> will add HOGR for </a:t>
            </a:r>
            <a:r>
              <a:rPr lang="en-US" sz="1600" baseline="0" dirty="0" err="1" smtClean="0">
                <a:latin typeface="Arial" panose="020B0604020202020204" pitchFamily="34" charset="0"/>
                <a:cs typeface="Arial" panose="020B0604020202020204" pitchFamily="34" charset="0"/>
              </a:rPr>
              <a:t>brent</a:t>
            </a:r>
            <a:r>
              <a:rPr lang="en-US" sz="1600" baseline="0" dirty="0" smtClean="0">
                <a:latin typeface="Arial" panose="020B0604020202020204" pitchFamily="34" charset="0"/>
                <a:cs typeface="Arial" panose="020B0604020202020204" pitchFamily="34" charset="0"/>
              </a:rPr>
              <a:t> to </a:t>
            </a:r>
            <a:r>
              <a:rPr lang="en-US" sz="1600" baseline="0" smtClean="0">
                <a:latin typeface="Arial" panose="020B0604020202020204" pitchFamily="34" charset="0"/>
                <a:cs typeface="Arial" panose="020B0604020202020204" pitchFamily="34" charset="0"/>
              </a:rPr>
              <a:t>this slide</a:t>
            </a:r>
            <a:endParaRPr lang="en-US" sz="1600" dirty="0" smtClean="0">
              <a:latin typeface="Arial" panose="020B0604020202020204" pitchFamily="34" charset="0"/>
              <a:cs typeface="Arial" panose="020B0604020202020204" pitchFamily="34" charset="0"/>
            </a:endParaRPr>
          </a:p>
          <a:p>
            <a:pPr marL="229111" indent="-229111">
              <a:spcBef>
                <a:spcPts val="602"/>
              </a:spcBef>
              <a:buFont typeface="Arial" pitchFamily="34" charset="0"/>
              <a:buChar char="•"/>
            </a:pPr>
            <a:endParaRPr lang="en-US" sz="1600" dirty="0" smtClean="0">
              <a:latin typeface="Arial" panose="020B0604020202020204" pitchFamily="34" charset="0"/>
              <a:cs typeface="Arial" panose="020B0604020202020204" pitchFamily="34" charset="0"/>
            </a:endParaRPr>
          </a:p>
          <a:p>
            <a:pPr marL="229111" indent="-229111">
              <a:spcBef>
                <a:spcPts val="602"/>
              </a:spcBef>
              <a:buFont typeface="Arial" pitchFamily="34" charset="0"/>
              <a:buChar char="•"/>
            </a:pPr>
            <a:endParaRPr lang="en-US" sz="1600" dirty="0" smtClean="0">
              <a:latin typeface="Arial" panose="020B0604020202020204" pitchFamily="34" charset="0"/>
              <a:cs typeface="Arial" panose="020B0604020202020204" pitchFamily="34" charset="0"/>
            </a:endParaRPr>
          </a:p>
          <a:p>
            <a:pPr marL="229111" indent="-229111">
              <a:spcBef>
                <a:spcPts val="602"/>
              </a:spcBef>
              <a:buFont typeface="Arial" pitchFamily="34" charset="0"/>
              <a:buChar char="•"/>
            </a:pPr>
            <a:r>
              <a:rPr lang="en-US" sz="1600" dirty="0" smtClean="0">
                <a:latin typeface="Arial" panose="020B0604020202020204" pitchFamily="34" charset="0"/>
                <a:cs typeface="Arial" panose="020B0604020202020204" pitchFamily="34" charset="0"/>
              </a:rPr>
              <a:t>In </a:t>
            </a:r>
            <a:r>
              <a:rPr lang="en-US" sz="1600" dirty="0">
                <a:latin typeface="Arial" panose="020B0604020202020204" pitchFamily="34" charset="0"/>
                <a:cs typeface="Arial" panose="020B0604020202020204" pitchFamily="34" charset="0"/>
              </a:rPr>
              <a:t>the AEO2015 Reference case, the price of global marker Brent crude oil is $56/barrel (bbl)  (in 2013 dollars) in 2015. Prices rise steadily after 2015 in response to growth in demand; however, downward price pressure from continued increases in U.S. crude oil production keeps the Brent price below $80/bbl through 2020. U.S. crude oil production starts to decline after 2020, but increased output from non-OECD and OPEC producers help to keep the Brent price below $100/bbl through 2028 and limit the Brent price increase through 2040, when it reaches $141/bbl.  </a:t>
            </a:r>
          </a:p>
          <a:p>
            <a:pPr marL="229111" indent="-229111">
              <a:spcBef>
                <a:spcPts val="602"/>
              </a:spcBef>
              <a:buFont typeface="Arial" pitchFamily="34" charset="0"/>
              <a:buChar char="•"/>
            </a:pPr>
            <a:r>
              <a:rPr lang="en-US" sz="1600" dirty="0">
                <a:latin typeface="Arial" panose="020B0604020202020204" pitchFamily="34" charset="0"/>
                <a:cs typeface="Arial" panose="020B0604020202020204" pitchFamily="34" charset="0"/>
              </a:rPr>
              <a:t>There is significant variation in the alternative cases.  In the Low Oil Price case, the Brent price is $52/bbl in 2015 and reaches $76/bbl in 2040. In the High Oil Price case, the Brent price reaches $122/bbl in 2015 and then more than $252/bbl in 2040. In the High Oil and Gas Resource case, with significantly more U.S. production than the Reference case, the Brent price averages $129/bbl in 2040.</a:t>
            </a:r>
          </a:p>
        </p:txBody>
      </p:sp>
      <p:sp>
        <p:nvSpPr>
          <p:cNvPr id="4" name="Slide Number Placeholder 3"/>
          <p:cNvSpPr>
            <a:spLocks noGrp="1"/>
          </p:cNvSpPr>
          <p:nvPr>
            <p:ph type="sldNum" sz="quarter" idx="10"/>
          </p:nvPr>
        </p:nvSpPr>
        <p:spPr/>
        <p:txBody>
          <a:bodyPr/>
          <a:lstStyle/>
          <a:p>
            <a:fld id="{0EBA4C88-B6CE-4DF6-AC5C-0E11A83F5D76}" type="slidenum">
              <a:rPr lang="en-US" smtClean="0">
                <a:solidFill>
                  <a:prstClr val="black"/>
                </a:solidFill>
              </a:rPr>
              <a:pPr/>
              <a:t>14</a:t>
            </a:fld>
            <a:endParaRPr 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917" y="4225349"/>
            <a:ext cx="6863819" cy="4625945"/>
          </a:xfrm>
        </p:spPr>
        <p:txBody>
          <a:bodyPr>
            <a:noAutofit/>
          </a:bodyPr>
          <a:lstStyle/>
          <a:p>
            <a:pPr marL="229092" indent="-229092">
              <a:spcBef>
                <a:spcPts val="601"/>
              </a:spcBef>
              <a:buFont typeface="Arial" panose="020B0604020202020204" pitchFamily="34" charset="0"/>
              <a:buChar char="•"/>
              <a:defRPr/>
            </a:pPr>
            <a:r>
              <a:rPr lang="en-US" sz="1300" dirty="0">
                <a:solidFill>
                  <a:srgbClr val="FF0000"/>
                </a:solidFill>
                <a:latin typeface="Arial" pitchFamily="34" charset="0"/>
                <a:cs typeface="Arial" pitchFamily="34" charset="0"/>
              </a:rPr>
              <a:t>There are two main sources of future liquid fuels production growth: </a:t>
            </a:r>
          </a:p>
          <a:p>
            <a:pPr marL="687275" lvl="1" indent="-229092">
              <a:spcBef>
                <a:spcPts val="601"/>
              </a:spcBef>
              <a:buFont typeface="Wingdings" panose="05000000000000000000" pitchFamily="2" charset="2"/>
              <a:buChar char="Ø"/>
              <a:defRPr/>
            </a:pPr>
            <a:r>
              <a:rPr lang="en-US" sz="1300" dirty="0">
                <a:solidFill>
                  <a:srgbClr val="FF0000"/>
                </a:solidFill>
                <a:latin typeface="Arial" pitchFamily="34" charset="0"/>
                <a:cs typeface="Arial" pitchFamily="34" charset="0"/>
              </a:rPr>
              <a:t>1) tight oil; 2) natural gas plant liquids</a:t>
            </a:r>
          </a:p>
          <a:p>
            <a:pPr marL="229092" indent="-229092">
              <a:spcBef>
                <a:spcPts val="601"/>
              </a:spcBef>
              <a:buFont typeface="Arial" panose="020B0604020202020204" pitchFamily="34" charset="0"/>
              <a:buChar char="•"/>
              <a:defRPr/>
            </a:pPr>
            <a:r>
              <a:rPr lang="en-US" sz="1300" dirty="0">
                <a:solidFill>
                  <a:srgbClr val="FF0000"/>
                </a:solidFill>
                <a:latin typeface="Arial" pitchFamily="34" charset="0"/>
                <a:cs typeface="Arial" pitchFamily="34" charset="0"/>
              </a:rPr>
              <a:t>Tight oil production in the Reference case peaks at 5.6 MMB/D in 2020, and declines slowly thereafter to 4.2 MMB/D in 2040.</a:t>
            </a:r>
          </a:p>
          <a:p>
            <a:pPr marL="229092" indent="-229092">
              <a:spcBef>
                <a:spcPts val="601"/>
              </a:spcBef>
              <a:buFont typeface="Arial" panose="020B0604020202020204" pitchFamily="34" charset="0"/>
              <a:buChar char="•"/>
              <a:defRPr/>
            </a:pPr>
            <a:r>
              <a:rPr lang="en-US" sz="1300" dirty="0">
                <a:solidFill>
                  <a:srgbClr val="FF0000"/>
                </a:solidFill>
                <a:latin typeface="Arial" pitchFamily="34" charset="0"/>
                <a:cs typeface="Arial" pitchFamily="34" charset="0"/>
              </a:rPr>
              <a:t>The three largest regions of tight oil production (in order of importance, 2014-2040 cumulative) are:</a:t>
            </a:r>
          </a:p>
          <a:p>
            <a:pPr marL="687275" lvl="1" indent="-229092">
              <a:spcBef>
                <a:spcPts val="601"/>
              </a:spcBef>
              <a:buFont typeface="Wingdings" panose="05000000000000000000" pitchFamily="2" charset="2"/>
              <a:buChar char="Ø"/>
              <a:defRPr/>
            </a:pPr>
            <a:r>
              <a:rPr lang="en-US" sz="1300" dirty="0">
                <a:solidFill>
                  <a:srgbClr val="FF0000"/>
                </a:solidFill>
                <a:latin typeface="Arial" pitchFamily="34" charset="0"/>
                <a:cs typeface="Arial" pitchFamily="34" charset="0"/>
              </a:rPr>
              <a:t>1) Dakotas/Rocky Mountains (which includes the Bakken,  23.6 billion bbls) , 2) Southwest (which includes Permian Basin, 21.0 billion bbls), and 3) Gulf Coast (17.1 billion bbls)</a:t>
            </a:r>
          </a:p>
          <a:p>
            <a:pPr marL="229092" indent="-229092">
              <a:spcBef>
                <a:spcPts val="601"/>
              </a:spcBef>
              <a:buFont typeface="Arial" panose="020B0604020202020204" pitchFamily="34" charset="0"/>
              <a:buChar char="•"/>
              <a:defRPr/>
            </a:pPr>
            <a:r>
              <a:rPr lang="en-US" sz="1300" dirty="0">
                <a:solidFill>
                  <a:srgbClr val="FF0000"/>
                </a:solidFill>
                <a:latin typeface="Arial" pitchFamily="34" charset="0"/>
                <a:cs typeface="Arial" pitchFamily="34" charset="0"/>
              </a:rPr>
              <a:t>Natural gas plant liquids production grows from 2.6 MMB/D in 2013  to 4.0 MMb/d in 2019 and remains at that level throughout the projections to 2040.</a:t>
            </a:r>
          </a:p>
          <a:p>
            <a:pPr marL="229092" indent="-229092">
              <a:spcBef>
                <a:spcPts val="601"/>
              </a:spcBef>
              <a:buFont typeface="Arial" panose="020B0604020202020204" pitchFamily="34" charset="0"/>
              <a:buChar char="•"/>
              <a:defRPr/>
            </a:pPr>
            <a:r>
              <a:rPr lang="en-US" sz="1300" dirty="0">
                <a:solidFill>
                  <a:srgbClr val="FF0000"/>
                </a:solidFill>
                <a:latin typeface="Arial" pitchFamily="34" charset="0"/>
                <a:cs typeface="Arial" pitchFamily="34" charset="0"/>
              </a:rPr>
              <a:t>Carbon dioxide enhanced oil recovery (CO2 EOR) and Lower 48 offshore are additional sources of measurable growth,</a:t>
            </a:r>
          </a:p>
          <a:p>
            <a:pPr marL="687275" lvl="1" indent="-229092">
              <a:spcBef>
                <a:spcPts val="601"/>
              </a:spcBef>
              <a:buFont typeface="Wingdings" panose="05000000000000000000" pitchFamily="2" charset="2"/>
              <a:buChar char="Ø"/>
              <a:defRPr/>
            </a:pPr>
            <a:r>
              <a:rPr lang="en-US" sz="1300" dirty="0">
                <a:solidFill>
                  <a:srgbClr val="FF0000"/>
                </a:solidFill>
                <a:latin typeface="Arial" pitchFamily="34" charset="0"/>
                <a:cs typeface="Arial" pitchFamily="34" charset="0"/>
              </a:rPr>
              <a:t>CO2 enhanced oil recovery (EOR) production grows to 0.8 MMB/D in 2040, from 0.3 MMB/D today.</a:t>
            </a:r>
          </a:p>
          <a:p>
            <a:pPr marL="687275" lvl="1" indent="-229092">
              <a:spcBef>
                <a:spcPts val="601"/>
              </a:spcBef>
              <a:buFont typeface="Wingdings" panose="05000000000000000000" pitchFamily="2" charset="2"/>
              <a:buChar char="Ø"/>
              <a:defRPr/>
            </a:pPr>
            <a:r>
              <a:rPr lang="en-US" sz="1300" dirty="0">
                <a:solidFill>
                  <a:srgbClr val="FF0000"/>
                </a:solidFill>
                <a:latin typeface="Arial" pitchFamily="34" charset="0"/>
                <a:cs typeface="Arial" pitchFamily="34" charset="0"/>
              </a:rPr>
              <a:t>Lower 48 offshore production fluctuates with the timing of large, discrete discoveries that are brought into production. Overall production grows to 2.2 MMb/d in 2040 from 1.6 MMb/d today. </a:t>
            </a:r>
          </a:p>
        </p:txBody>
      </p:sp>
      <p:sp>
        <p:nvSpPr>
          <p:cNvPr id="4" name="Slide Number Placeholder 3"/>
          <p:cNvSpPr>
            <a:spLocks noGrp="1"/>
          </p:cNvSpPr>
          <p:nvPr>
            <p:ph type="sldNum" sz="quarter" idx="10"/>
          </p:nvPr>
        </p:nvSpPr>
        <p:spPr/>
        <p:txBody>
          <a:bodyPr/>
          <a:lstStyle/>
          <a:p>
            <a:fld id="{0EBA4C88-B6CE-4DF6-AC5C-0E11A83F5D76}" type="slidenum">
              <a:rPr lang="en-US" smtClean="0">
                <a:solidFill>
                  <a:prstClr val="black"/>
                </a:solidFill>
              </a:rPr>
              <a:pPr/>
              <a:t>15</a:t>
            </a:fld>
            <a:endParaRPr lang="en-US"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970338" y="8829677"/>
            <a:ext cx="3038475" cy="465138"/>
          </a:xfrm>
          <a:prstGeom prst="rect">
            <a:avLst/>
          </a:prstGeom>
          <a:noFill/>
          <a:ln w="9525">
            <a:noFill/>
            <a:miter lim="800000"/>
            <a:headEnd/>
            <a:tailEnd/>
          </a:ln>
        </p:spPr>
        <p:txBody>
          <a:bodyPr lIns="93134" tIns="46567" rIns="93134" bIns="46567" anchor="b"/>
          <a:lstStyle/>
          <a:p>
            <a:pPr algn="r" defTabSz="930108"/>
            <a:fld id="{10E5EEC7-062D-4A4F-B235-43C101952428}" type="slidenum">
              <a:rPr lang="en-US" sz="1200">
                <a:solidFill>
                  <a:prstClr val="black"/>
                </a:solidFill>
              </a:rPr>
              <a:pPr algn="r" defTabSz="930108"/>
              <a:t>16</a:t>
            </a:fld>
            <a:endParaRPr lang="en-US" sz="1200" dirty="0">
              <a:solidFill>
                <a:prstClr val="black"/>
              </a:solidFill>
            </a:endParaRPr>
          </a:p>
        </p:txBody>
      </p:sp>
      <p:sp>
        <p:nvSpPr>
          <p:cNvPr id="27650" name="Rectangle 7"/>
          <p:cNvSpPr txBox="1">
            <a:spLocks noGrp="1" noChangeArrowheads="1"/>
          </p:cNvSpPr>
          <p:nvPr/>
        </p:nvSpPr>
        <p:spPr bwMode="auto">
          <a:xfrm>
            <a:off x="3970338" y="8831266"/>
            <a:ext cx="3038475" cy="463550"/>
          </a:xfrm>
          <a:prstGeom prst="rect">
            <a:avLst/>
          </a:prstGeom>
          <a:noFill/>
          <a:ln w="9525">
            <a:noFill/>
            <a:miter lim="800000"/>
            <a:headEnd/>
            <a:tailEnd/>
          </a:ln>
        </p:spPr>
        <p:txBody>
          <a:bodyPr lIns="93220" tIns="46612" rIns="93220" bIns="46612" anchor="b"/>
          <a:lstStyle/>
          <a:p>
            <a:pPr algn="r" defTabSz="931697"/>
            <a:fld id="{82F1F28D-463C-4AD6-BC28-DCFFF59488E5}" type="slidenum">
              <a:rPr lang="en-US" sz="1200">
                <a:solidFill>
                  <a:prstClr val="black"/>
                </a:solidFill>
              </a:rPr>
              <a:pPr algn="r" defTabSz="931697"/>
              <a:t>16</a:t>
            </a:fld>
            <a:endParaRPr lang="en-US" sz="1200" dirty="0">
              <a:solidFill>
                <a:prstClr val="black"/>
              </a:solidFill>
            </a:endParaRPr>
          </a:p>
        </p:txBody>
      </p:sp>
      <p:sp>
        <p:nvSpPr>
          <p:cNvPr id="27651" name="Rectangle 2"/>
          <p:cNvSpPr>
            <a:spLocks noGrp="1" noRot="1" noChangeAspect="1" noChangeArrowheads="1" noTextEdit="1"/>
          </p:cNvSpPr>
          <p:nvPr>
            <p:ph type="sldImg"/>
          </p:nvPr>
        </p:nvSpPr>
        <p:spPr>
          <a:xfrm>
            <a:off x="1463675" y="93663"/>
            <a:ext cx="4098925" cy="3073400"/>
          </a:xfrm>
          <a:ln/>
        </p:spPr>
      </p:sp>
      <p:sp>
        <p:nvSpPr>
          <p:cNvPr id="27652" name="Rectangle 94"/>
          <p:cNvSpPr>
            <a:spLocks noGrp="1" noChangeArrowheads="1"/>
          </p:cNvSpPr>
          <p:nvPr>
            <p:ph type="body" idx="1"/>
          </p:nvPr>
        </p:nvSpPr>
        <p:spPr>
          <a:xfrm>
            <a:off x="165101" y="3271544"/>
            <a:ext cx="6629400" cy="3757984"/>
          </a:xfrm>
          <a:noFill/>
          <a:ln/>
        </p:spPr>
        <p:txBody>
          <a:bodyPr lIns="93134" tIns="46567" rIns="93134" bIns="46567">
            <a:normAutofit fontScale="92500" lnSpcReduction="10000"/>
          </a:bodyPr>
          <a:lstStyle/>
          <a:p>
            <a:pPr>
              <a:spcBef>
                <a:spcPts val="601"/>
              </a:spcBef>
            </a:pPr>
            <a:r>
              <a:rPr lang="en-US" sz="1100" dirty="0">
                <a:solidFill>
                  <a:srgbClr val="FF0000"/>
                </a:solidFill>
                <a:latin typeface="Arial" pitchFamily="34" charset="0"/>
                <a:cs typeface="Arial" pitchFamily="34" charset="0"/>
              </a:rPr>
              <a:t>Reference case</a:t>
            </a:r>
          </a:p>
          <a:p>
            <a:pPr marL="171819" indent="-171819">
              <a:spcBef>
                <a:spcPts val="601"/>
              </a:spcBef>
              <a:buFont typeface="Arial" panose="020B0604020202020204" pitchFamily="34" charset="0"/>
              <a:buChar char="•"/>
            </a:pPr>
            <a:r>
              <a:rPr lang="en-US" sz="1100" dirty="0">
                <a:solidFill>
                  <a:srgbClr val="FF0000"/>
                </a:solidFill>
                <a:latin typeface="Arial" pitchFamily="34" charset="0"/>
                <a:cs typeface="Arial" pitchFamily="34" charset="0"/>
              </a:rPr>
              <a:t>In 2017, U.S. crude oil production is projected to surpass the 1970 oil production peak, and by 2020 hits a new peak 1 million barrels per day higher (10.6 million bbl/d).</a:t>
            </a:r>
          </a:p>
          <a:p>
            <a:pPr marL="171819" indent="-171819">
              <a:spcBef>
                <a:spcPts val="601"/>
              </a:spcBef>
              <a:buFont typeface="Arial" panose="020B0604020202020204" pitchFamily="34" charset="0"/>
              <a:buChar char="•"/>
            </a:pPr>
            <a:r>
              <a:rPr lang="en-US" sz="1100" dirty="0">
                <a:solidFill>
                  <a:srgbClr val="FF0000"/>
                </a:solidFill>
                <a:latin typeface="Arial" pitchFamily="34" charset="0"/>
                <a:cs typeface="Arial" pitchFamily="34" charset="0"/>
              </a:rPr>
              <a:t>Total U.S. oil production is expected to decline after 2020, due to the decline of onshore oil fields and the decline in tight oil production, which begins to dominate after 2021.</a:t>
            </a:r>
          </a:p>
          <a:p>
            <a:pPr>
              <a:spcBef>
                <a:spcPts val="601"/>
              </a:spcBef>
            </a:pPr>
            <a:r>
              <a:rPr lang="en-US" sz="1100" dirty="0">
                <a:solidFill>
                  <a:srgbClr val="FF0000"/>
                </a:solidFill>
                <a:latin typeface="Arial" pitchFamily="34" charset="0"/>
                <a:cs typeface="Arial" pitchFamily="34" charset="0"/>
              </a:rPr>
              <a:t>Other cases</a:t>
            </a:r>
          </a:p>
          <a:p>
            <a:pPr marL="171819" indent="-171819">
              <a:spcBef>
                <a:spcPts val="601"/>
              </a:spcBef>
              <a:buFont typeface="Arial" panose="020B0604020202020204" pitchFamily="34" charset="0"/>
              <a:buChar char="•"/>
            </a:pPr>
            <a:r>
              <a:rPr lang="en-US" sz="1100" dirty="0">
                <a:solidFill>
                  <a:srgbClr val="FF0000"/>
                </a:solidFill>
                <a:latin typeface="Arial" pitchFamily="34" charset="0"/>
                <a:cs typeface="Arial" pitchFamily="34" charset="0"/>
              </a:rPr>
              <a:t>The path of projected crude oil production varies significantly across the cases, with total U.S. crude oil production reaching high points of 16.6 million bbl/d in the High Oil and Gas Resource case (in 2039) and 10.0 million bbl/d in the Low Oil Price case (in 2020).</a:t>
            </a:r>
          </a:p>
          <a:p>
            <a:pPr marL="171819" indent="-171819">
              <a:spcBef>
                <a:spcPts val="601"/>
              </a:spcBef>
              <a:buFont typeface="Arial" panose="020B0604020202020204" pitchFamily="34" charset="0"/>
              <a:buChar char="•"/>
            </a:pPr>
            <a:r>
              <a:rPr lang="en-US" sz="1100" dirty="0">
                <a:solidFill>
                  <a:srgbClr val="FF0000"/>
                </a:solidFill>
                <a:latin typeface="Arial" pitchFamily="34" charset="0"/>
                <a:cs typeface="Arial" pitchFamily="34" charset="0"/>
              </a:rPr>
              <a:t>In the High Oil and Gas Resource, total U.S. crude oil production is higher than in the Reference case mainly as a result of growth in tight oil production, which rises at a substantially faster rate in the near term than in the Reference case. </a:t>
            </a:r>
          </a:p>
          <a:p>
            <a:pPr marL="400910" lvl="1" indent="-171819">
              <a:spcBef>
                <a:spcPts val="601"/>
              </a:spcBef>
              <a:buFont typeface="Wingdings" panose="05000000000000000000" pitchFamily="2" charset="2"/>
              <a:buChar char="Ø"/>
            </a:pPr>
            <a:r>
              <a:rPr lang="en-US" sz="1100" dirty="0">
                <a:solidFill>
                  <a:srgbClr val="FF0000"/>
                </a:solidFill>
                <a:latin typeface="Arial" pitchFamily="34" charset="0"/>
                <a:cs typeface="Arial" pitchFamily="34" charset="0"/>
              </a:rPr>
              <a:t>In the High Oil and Gas Resource case, tight oil production grows in response to assumed higher estimated ultimate recovery (EUR) and technology improvements, closer well spacing, and development of new tight oil formations or additional layers within known tight oil formations.</a:t>
            </a:r>
          </a:p>
          <a:p>
            <a:pPr marL="171819" indent="-171819">
              <a:spcBef>
                <a:spcPts val="601"/>
              </a:spcBef>
              <a:buFont typeface="Arial" panose="020B0604020202020204" pitchFamily="34" charset="0"/>
              <a:buChar char="•"/>
            </a:pPr>
            <a:r>
              <a:rPr lang="en-US" sz="1100" dirty="0">
                <a:solidFill>
                  <a:srgbClr val="FF0000"/>
                </a:solidFill>
                <a:latin typeface="Arial" pitchFamily="34" charset="0"/>
                <a:cs typeface="Arial" pitchFamily="34" charset="0"/>
              </a:rPr>
              <a:t>Most of the difference in total crude oil production levels between the Reference and Low Oil Price cases reflects changes in production from tight oil formations. However, all sources of U.S. oil production are adversely affected by low oil prices. As crude oil prices fall and remain at or below $76/barrel (Brent) in the Low Oil Price case after 2014, poor investment returns lead to fewer wells being drilled in noncore areas of formations, which have smaller EURs than wells drilled in core areas. As a result, they have a more limited impact on total production growth in the near term.</a:t>
            </a:r>
            <a:endParaRPr lang="en-US" sz="1600" dirty="0">
              <a:solidFill>
                <a:srgbClr val="FF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616840865"/>
              </p:ext>
            </p:extLst>
          </p:nvPr>
        </p:nvGraphicFramePr>
        <p:xfrm>
          <a:off x="823685" y="6553430"/>
          <a:ext cx="5396083" cy="2421841"/>
        </p:xfrm>
        <a:graphic>
          <a:graphicData uri="http://schemas.openxmlformats.org/drawingml/2006/table">
            <a:tbl>
              <a:tblPr/>
              <a:tblGrid>
                <a:gridCol w="770869"/>
                <a:gridCol w="770869"/>
                <a:gridCol w="770869"/>
                <a:gridCol w="770869"/>
                <a:gridCol w="770869"/>
                <a:gridCol w="770869"/>
                <a:gridCol w="770869"/>
              </a:tblGrid>
              <a:tr h="523320">
                <a:tc>
                  <a:txBody>
                    <a:bodyPr/>
                    <a:lstStyle/>
                    <a:p>
                      <a:pPr algn="l" rtl="0" fontAlgn="b"/>
                      <a:r>
                        <a:rPr lang="en-US" sz="800" b="1" i="0" u="none" strike="noStrike" dirty="0">
                          <a:solidFill>
                            <a:srgbClr val="000000"/>
                          </a:solidFill>
                          <a:effectLst/>
                          <a:latin typeface="Arial"/>
                        </a:rPr>
                        <a:t>million barrels per day</a:t>
                      </a:r>
                    </a:p>
                  </a:txBody>
                  <a:tcPr marL="9560" marR="9560" marT="95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800" b="0" i="0" u="none" strike="noStrike" dirty="0">
                          <a:solidFill>
                            <a:srgbClr val="000000"/>
                          </a:solidFill>
                          <a:effectLst/>
                          <a:latin typeface="Arial"/>
                        </a:rPr>
                        <a:t> </a:t>
                      </a:r>
                    </a:p>
                  </a:txBody>
                  <a:tcPr marL="9560" marR="9560" marT="95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800" b="0" i="0" u="none" strike="noStrike" dirty="0">
                          <a:solidFill>
                            <a:srgbClr val="000000"/>
                          </a:solidFill>
                          <a:effectLst/>
                          <a:latin typeface="Arial"/>
                        </a:rPr>
                        <a:t> </a:t>
                      </a:r>
                    </a:p>
                  </a:txBody>
                  <a:tcPr marL="9560" marR="9560" marT="95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800" b="0" i="0" u="none" strike="noStrike" dirty="0">
                          <a:solidFill>
                            <a:srgbClr val="000000"/>
                          </a:solidFill>
                          <a:effectLst/>
                          <a:latin typeface="Arial"/>
                        </a:rPr>
                        <a:t> </a:t>
                      </a:r>
                    </a:p>
                  </a:txBody>
                  <a:tcPr marL="9560" marR="9560" marT="95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800" b="0" i="0" u="none" strike="noStrike" dirty="0">
                          <a:solidFill>
                            <a:srgbClr val="000000"/>
                          </a:solidFill>
                          <a:effectLst/>
                          <a:latin typeface="Arial"/>
                        </a:rPr>
                        <a:t> </a:t>
                      </a:r>
                    </a:p>
                  </a:txBody>
                  <a:tcPr marL="9560" marR="9560" marT="95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800" b="0" i="0" u="none" strike="noStrike" dirty="0">
                          <a:solidFill>
                            <a:srgbClr val="000000"/>
                          </a:solidFill>
                          <a:effectLst/>
                          <a:latin typeface="Arial"/>
                        </a:rPr>
                        <a:t> </a:t>
                      </a:r>
                    </a:p>
                  </a:txBody>
                  <a:tcPr marL="9560" marR="9560" marT="95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2015-2040</a:t>
                      </a:r>
                    </a:p>
                  </a:txBody>
                  <a:tcPr marL="9560" marR="9560" marT="9538" marB="0" anchor="b">
                    <a:lnL>
                      <a:noFill/>
                    </a:lnL>
                    <a:lnR>
                      <a:noFill/>
                    </a:lnR>
                    <a:lnT>
                      <a:noFill/>
                    </a:lnT>
                    <a:lnB w="6350" cap="flat" cmpd="sng" algn="ctr">
                      <a:solidFill>
                        <a:srgbClr val="000000"/>
                      </a:solidFill>
                      <a:prstDash val="solid"/>
                      <a:round/>
                      <a:headEnd type="none" w="med" len="med"/>
                      <a:tailEnd type="none" w="med" len="med"/>
                    </a:lnB>
                  </a:tcPr>
                </a:tc>
              </a:tr>
              <a:tr h="247475">
                <a:tc>
                  <a:txBody>
                    <a:bodyPr/>
                    <a:lstStyle/>
                    <a:p>
                      <a:pPr algn="r" rtl="0" fontAlgn="b"/>
                      <a:r>
                        <a:rPr lang="en-US" sz="800" b="0" i="0" u="none" strike="noStrike" dirty="0">
                          <a:solidFill>
                            <a:srgbClr val="000000"/>
                          </a:solidFill>
                          <a:effectLst/>
                          <a:latin typeface="Arial"/>
                        </a:rPr>
                        <a:t> </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2000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2005</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2015</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2020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2040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%change</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5393">
                <a:tc>
                  <a:txBody>
                    <a:bodyPr/>
                    <a:lstStyle/>
                    <a:p>
                      <a:pPr algn="r" rtl="0" fontAlgn="b"/>
                      <a:r>
                        <a:rPr lang="en-US" sz="800" b="0" i="0" u="none" strike="noStrike" dirty="0">
                          <a:solidFill>
                            <a:srgbClr val="000000"/>
                          </a:solidFill>
                          <a:effectLst/>
                          <a:latin typeface="Arial"/>
                        </a:rPr>
                        <a:t>Lower 48 offshore</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1.6</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1.4</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1.6</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2.1</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2.2</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38%</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1586">
                <a:tc>
                  <a:txBody>
                    <a:bodyPr/>
                    <a:lstStyle/>
                    <a:p>
                      <a:pPr algn="r" rtl="0" fontAlgn="b"/>
                      <a:r>
                        <a:rPr lang="en-US" sz="800" b="0" i="0" u="none" strike="noStrike" dirty="0">
                          <a:solidFill>
                            <a:srgbClr val="000000"/>
                          </a:solidFill>
                          <a:effectLst/>
                          <a:latin typeface="Arial"/>
                        </a:rPr>
                        <a:t>Natural Gas Plant Liquids</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1.9</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1.7</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3.2</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4</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4.1</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28%</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8321">
                <a:tc>
                  <a:txBody>
                    <a:bodyPr/>
                    <a:lstStyle/>
                    <a:p>
                      <a:pPr algn="r" rtl="0" fontAlgn="b"/>
                      <a:r>
                        <a:rPr lang="en-US" sz="800" b="0" i="0" u="none" strike="noStrike" dirty="0">
                          <a:solidFill>
                            <a:srgbClr val="000000"/>
                          </a:solidFill>
                          <a:effectLst/>
                          <a:latin typeface="Arial"/>
                        </a:rPr>
                        <a:t>Other Lower 48 onshore Crude Oil (excl tight)</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2.4</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2.1</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2.1</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1.8</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-14%</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515">
                <a:tc>
                  <a:txBody>
                    <a:bodyPr/>
                    <a:lstStyle/>
                    <a:p>
                      <a:pPr algn="r" rtl="0" fontAlgn="b"/>
                      <a:r>
                        <a:rPr lang="en-US" sz="800" b="0" i="0" u="none" strike="noStrike" dirty="0">
                          <a:solidFill>
                            <a:srgbClr val="000000"/>
                          </a:solidFill>
                          <a:effectLst/>
                          <a:latin typeface="Arial"/>
                        </a:rPr>
                        <a:t>Tight oil</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0.3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0.3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4.8</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5.6</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4.3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515">
                <a:tc>
                  <a:txBody>
                    <a:bodyPr/>
                    <a:lstStyle/>
                    <a:p>
                      <a:pPr algn="r" rtl="0" fontAlgn="b"/>
                      <a:r>
                        <a:rPr lang="en-US" sz="800" b="0" i="0" u="none" strike="noStrike" dirty="0">
                          <a:solidFill>
                            <a:srgbClr val="000000"/>
                          </a:solidFill>
                          <a:effectLst/>
                          <a:latin typeface="Arial"/>
                        </a:rPr>
                        <a:t>Alaska</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0.9</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0.4</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0.4</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0.3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-25%</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515">
                <a:tc>
                  <a:txBody>
                    <a:bodyPr/>
                    <a:lstStyle/>
                    <a:p>
                      <a:pPr algn="r" rtl="0" fontAlgn="b"/>
                      <a:r>
                        <a:rPr lang="en-US" sz="800" b="0" i="0" u="none" strike="noStrike" dirty="0">
                          <a:solidFill>
                            <a:srgbClr val="000000"/>
                          </a:solidFill>
                          <a:effectLst/>
                          <a:latin typeface="Arial"/>
                        </a:rPr>
                        <a:t>CO2 EOR</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0.2</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0.3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0.3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0.8</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167%</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198">
                <a:tc>
                  <a:txBody>
                    <a:bodyPr/>
                    <a:lstStyle/>
                    <a:p>
                      <a:pPr algn="r" rtl="0" fontAlgn="b"/>
                      <a:r>
                        <a:rPr lang="en-US" sz="800" b="0" i="0" u="none" strike="noStrike" dirty="0">
                          <a:solidFill>
                            <a:srgbClr val="000000"/>
                          </a:solidFill>
                          <a:effectLst/>
                          <a:latin typeface="Arial"/>
                        </a:rPr>
                        <a:t>US total supply</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5.8</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5.2</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9.3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10.6</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9.4</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Arial"/>
                        </a:rPr>
                        <a:t>1%</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62514" y="4282577"/>
            <a:ext cx="6672626" cy="4711786"/>
          </a:xfrm>
        </p:spPr>
        <p:txBody>
          <a:bodyPr>
            <a:noAutofit/>
          </a:bodyPr>
          <a:lstStyle/>
          <a:p>
            <a:pPr marL="229092" indent="-229092">
              <a:spcBef>
                <a:spcPts val="601"/>
              </a:spcBef>
              <a:buFont typeface="Arial" pitchFamily="34" charset="0"/>
              <a:buChar char="•"/>
            </a:pPr>
            <a:r>
              <a:rPr lang="en-US" sz="1600" dirty="0">
                <a:latin typeface="Arial" panose="020B0604020202020204" pitchFamily="34" charset="0"/>
                <a:cs typeface="Arial" panose="020B0604020202020204" pitchFamily="34" charset="0"/>
              </a:rPr>
              <a:t>In the Reference case, lower levels of domestic consumption of liquid fuels and higher levels of domestic production of crude oil push the net import share of crude oil and petroleum products supplied down from 33% in 2013 to 17% in 2040.</a:t>
            </a:r>
          </a:p>
          <a:p>
            <a:pPr marL="229092" indent="-229092">
              <a:spcBef>
                <a:spcPts val="601"/>
              </a:spcBef>
              <a:buFont typeface="Arial" pitchFamily="34" charset="0"/>
              <a:buChar char="•"/>
            </a:pPr>
            <a:r>
              <a:rPr lang="en-US" sz="1600" dirty="0">
                <a:latin typeface="Arial" panose="020B0604020202020204" pitchFamily="34" charset="0"/>
                <a:cs typeface="Arial" panose="020B0604020202020204" pitchFamily="34" charset="0"/>
              </a:rPr>
              <a:t>In the Low Oil Price case, lower crude production along with higher domestic petroleum product demand allows the net import share to increase from about 19% in 2020 to about 36% on 2040.</a:t>
            </a:r>
          </a:p>
          <a:p>
            <a:pPr marL="229092" indent="-229092">
              <a:spcBef>
                <a:spcPts val="601"/>
              </a:spcBef>
              <a:buFont typeface="Arial" pitchFamily="34" charset="0"/>
              <a:buChar char="•"/>
            </a:pPr>
            <a:r>
              <a:rPr lang="en-US" sz="1600" dirty="0">
                <a:latin typeface="Arial" panose="020B0604020202020204" pitchFamily="34" charset="0"/>
                <a:cs typeface="Arial" panose="020B0604020202020204" pitchFamily="34" charset="0"/>
              </a:rPr>
              <a:t>The United States becomes a net petroleum product exporter in 2021 in both the High Oil Price and High Oil and Gas Resource cases.  </a:t>
            </a:r>
          </a:p>
          <a:p>
            <a:pPr marL="229092" indent="-229092">
              <a:spcBef>
                <a:spcPts val="601"/>
              </a:spcBef>
              <a:buFont typeface="Arial" pitchFamily="34" charset="0"/>
              <a:buChar char="•"/>
            </a:pPr>
            <a:r>
              <a:rPr lang="en-US" sz="1600" dirty="0">
                <a:latin typeface="Arial" panose="020B0604020202020204" pitchFamily="34" charset="0"/>
                <a:cs typeface="Arial" panose="020B0604020202020204" pitchFamily="34" charset="0"/>
              </a:rPr>
              <a:t>The excess petroleum product peaks in the High Price case at 10% in 2029, falling to 3% by 2040 as domestic crude production falls as a result of earlier resource development.  </a:t>
            </a:r>
          </a:p>
          <a:p>
            <a:pPr marL="229092" indent="-229092">
              <a:spcBef>
                <a:spcPts val="601"/>
              </a:spcBef>
              <a:buFont typeface="Arial" pitchFamily="34" charset="0"/>
              <a:buChar char="•"/>
            </a:pPr>
            <a:r>
              <a:rPr lang="en-US" sz="1600" dirty="0">
                <a:latin typeface="Arial" panose="020B0604020202020204" pitchFamily="34" charset="0"/>
                <a:cs typeface="Arial" panose="020B0604020202020204" pitchFamily="34" charset="0"/>
              </a:rPr>
              <a:t>In the High Oil and Gas Resource case, the  petroleum product excess grows steadily to about 29% by 2040 as a result of a continuing high level of resource development.</a:t>
            </a:r>
          </a:p>
        </p:txBody>
      </p:sp>
      <p:sp>
        <p:nvSpPr>
          <p:cNvPr id="4" name="Slide Number Placeholder 3"/>
          <p:cNvSpPr>
            <a:spLocks noGrp="1"/>
          </p:cNvSpPr>
          <p:nvPr>
            <p:ph type="sldNum" sz="quarter" idx="10"/>
          </p:nvPr>
        </p:nvSpPr>
        <p:spPr/>
        <p:txBody>
          <a:bodyPr/>
          <a:lstStyle/>
          <a:p>
            <a:fld id="{0EBA4C88-B6CE-4DF6-AC5C-0E11A83F5D76}" type="slidenum">
              <a:rPr lang="en-US" smtClean="0">
                <a:solidFill>
                  <a:prstClr val="black"/>
                </a:solidFill>
              </a:rPr>
              <a:pPr/>
              <a:t>17</a:t>
            </a:fld>
            <a:endParaRPr lang="en-US" dirty="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41459665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20</a:t>
            </a:fld>
            <a:endParaRPr lang="en-US"/>
          </a:p>
        </p:txBody>
      </p:sp>
    </p:spTree>
    <p:extLst>
      <p:ext uri="{BB962C8B-B14F-4D97-AF65-F5344CB8AC3E}">
        <p14:creationId xmlns:p14="http://schemas.microsoft.com/office/powerpoint/2010/main" val="1288461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23</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24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0EBA4C88-B6CE-4DF6-AC5C-0E11A83F5D76}" type="slidenum">
              <a:rPr lang="en-US" smtClean="0"/>
              <a:pPr/>
              <a:t>2</a:t>
            </a:fld>
            <a:endParaRPr lang="en-US"/>
          </a:p>
        </p:txBody>
      </p:sp>
      <p:sp>
        <p:nvSpPr>
          <p:cNvPr id="5" name="Notes Placeholder 2"/>
          <p:cNvSpPr>
            <a:spLocks noGrp="1"/>
          </p:cNvSpPr>
          <p:nvPr>
            <p:ph type="body" idx="1"/>
          </p:nvPr>
        </p:nvSpPr>
        <p:spPr/>
        <p:txBody>
          <a:bodyPr>
            <a:normAutofit/>
          </a:bodyPr>
          <a:lstStyle/>
          <a:p>
            <a:pPr defTabSz="914303">
              <a:defRPr/>
            </a:pPr>
            <a:r>
              <a:rPr lang="en-US" dirty="0" smtClean="0"/>
              <a:t>The production data provided in this chart is EIA’s official shale gas estimate based on state administrative data collected by </a:t>
            </a:r>
            <a:r>
              <a:rPr lang="en-US" dirty="0" err="1" smtClean="0"/>
              <a:t>DrillingInfo</a:t>
            </a:r>
            <a:r>
              <a:rPr lang="en-US" dirty="0" smtClean="0"/>
              <a:t> Inc., drilling rig activity, and EIA’s analysis of data reporting trends. This is not survey data. Estimates are through August 2015. State abbreviations indicate primary state(s).</a:t>
            </a:r>
          </a:p>
          <a:p>
            <a:pPr defTabSz="914303">
              <a:defRPr/>
            </a:pPr>
            <a:endParaRPr lang="en-US" dirty="0" smtClean="0"/>
          </a:p>
          <a:p>
            <a:r>
              <a:rPr lang="en-US" dirty="0"/>
              <a:t>Rest of US 'shale‘ include:</a:t>
            </a:r>
          </a:p>
          <a:p>
            <a:r>
              <a:rPr lang="en-US" dirty="0"/>
              <a:t>Baxter (WY) (minor shale play)</a:t>
            </a:r>
          </a:p>
          <a:p>
            <a:r>
              <a:rPr lang="en-US" dirty="0"/>
              <a:t>Huron (WV) (minor shale play)</a:t>
            </a:r>
          </a:p>
          <a:p>
            <a:r>
              <a:rPr lang="en-US" dirty="0"/>
              <a:t>Mancos (CO &amp;NM) (minor shale play)</a:t>
            </a:r>
          </a:p>
          <a:p>
            <a:r>
              <a:rPr lang="en-US" dirty="0"/>
              <a:t>Monterey (CA) (shale oil play)</a:t>
            </a:r>
          </a:p>
          <a:p>
            <a:r>
              <a:rPr lang="en-US" dirty="0"/>
              <a:t>Pearsall (TX) (minor shale play)</a:t>
            </a:r>
          </a:p>
          <a:p>
            <a:r>
              <a:rPr lang="en-US" dirty="0"/>
              <a:t>Pierre (ND) (minor shale play)</a:t>
            </a:r>
          </a:p>
          <a:p>
            <a:r>
              <a:rPr lang="en-US" dirty="0" err="1"/>
              <a:t>Yeso-Glorieta</a:t>
            </a:r>
            <a:r>
              <a:rPr lang="en-US" dirty="0"/>
              <a:t> (NM &amp; TX) (tight oil play)</a:t>
            </a:r>
          </a:p>
          <a:p>
            <a:r>
              <a:rPr lang="en-US" dirty="0" smtClean="0"/>
              <a:t>Delaware (NM &amp; TX) (tight oil play)</a:t>
            </a:r>
          </a:p>
          <a:p>
            <a:r>
              <a:rPr lang="en-US" dirty="0" err="1" smtClean="0"/>
              <a:t>Wolfcamp</a:t>
            </a:r>
            <a:r>
              <a:rPr lang="en-US" dirty="0" smtClean="0"/>
              <a:t> (NM &amp; TX) (tight oil play)</a:t>
            </a:r>
            <a:endParaRPr lang="en-US" dirty="0"/>
          </a:p>
          <a:p>
            <a:r>
              <a:rPr lang="en-US" dirty="0" err="1"/>
              <a:t>Bonespring</a:t>
            </a:r>
            <a:r>
              <a:rPr lang="en-US" dirty="0"/>
              <a:t> (NM &amp; TX) (tight oil play)</a:t>
            </a:r>
          </a:p>
          <a:p>
            <a:r>
              <a:rPr lang="en-US" dirty="0" err="1"/>
              <a:t>Spraberry</a:t>
            </a:r>
            <a:r>
              <a:rPr lang="en-US" dirty="0"/>
              <a:t> (NM &amp; TX) (tight oil play)</a:t>
            </a:r>
          </a:p>
          <a:p>
            <a:r>
              <a:rPr lang="en-US" dirty="0"/>
              <a:t>Niobrara-</a:t>
            </a:r>
            <a:r>
              <a:rPr lang="en-US" dirty="0" err="1"/>
              <a:t>Codell</a:t>
            </a:r>
            <a:r>
              <a:rPr lang="en-US" dirty="0"/>
              <a:t> (CO &amp; WY) (shale-sand oil play)</a:t>
            </a:r>
          </a:p>
          <a:p>
            <a:pPr defTabSz="914303">
              <a:defRPr/>
            </a:pPr>
            <a:endParaRPr lang="en-US" dirty="0" smtClean="0"/>
          </a:p>
          <a:p>
            <a:endParaRPr lang="en-US" dirty="0"/>
          </a:p>
        </p:txBody>
      </p:sp>
    </p:spTree>
    <p:extLst>
      <p:ext uri="{BB962C8B-B14F-4D97-AF65-F5344CB8AC3E}">
        <p14:creationId xmlns:p14="http://schemas.microsoft.com/office/powerpoint/2010/main" val="807850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10000"/>
          </a:bodyPr>
          <a:lstStyle/>
          <a:p>
            <a:pPr eaLnBrk="1" hangingPunct="1">
              <a:defRPr/>
            </a:pPr>
            <a:r>
              <a:rPr lang="en-US" dirty="0" smtClean="0"/>
              <a:t>These different pricing approaches have resulted in very distinct regional natural gas prices. </a:t>
            </a:r>
          </a:p>
          <a:p>
            <a:pPr eaLnBrk="1" hangingPunct="1">
              <a:defRPr/>
            </a:pPr>
            <a:endParaRPr lang="en-US" dirty="0" smtClean="0"/>
          </a:p>
          <a:p>
            <a:pPr eaLnBrk="1" hangingPunct="1">
              <a:defRPr/>
            </a:pPr>
            <a:r>
              <a:rPr lang="en-US" dirty="0" smtClean="0"/>
              <a:t>For Europe and North America, these prices are spot market pricing at a representative spot market location. In Europe, the most liquid spot gas market is in the United Kingdom, for gas traded at their National Balancing Point (or NBP).  The benchmark for natural gas prices in the United States is the Henry Hub in Louisiana. </a:t>
            </a:r>
          </a:p>
          <a:p>
            <a:pPr eaLnBrk="1" hangingPunct="1">
              <a:defRPr/>
            </a:pPr>
            <a:endParaRPr lang="en-US" dirty="0" smtClean="0"/>
          </a:p>
          <a:p>
            <a:pPr eaLnBrk="1" hangingPunct="1">
              <a:defRPr/>
            </a:pPr>
            <a:r>
              <a:rPr lang="en-US" dirty="0" smtClean="0"/>
              <a:t>There is not a liquid spot natural gas market in Asia, for that reason, the price on this graph is the average monthly LNG price in Japan.  The black line represents the Brent crude oil price. </a:t>
            </a:r>
          </a:p>
          <a:p>
            <a:pPr eaLnBrk="1" hangingPunct="1">
              <a:defRPr/>
            </a:pPr>
            <a:endParaRPr lang="en-US" dirty="0" smtClean="0"/>
          </a:p>
          <a:p>
            <a:pPr eaLnBrk="1" hangingPunct="1">
              <a:defRPr/>
            </a:pPr>
            <a:r>
              <a:rPr lang="en-US" dirty="0" smtClean="0"/>
              <a:t>For the Japan average LNG price.  You can notice that prices in Japan have somewhat tracked Brent on a lag.  Putting further pressure on the Japanese LNG price is the increase in LNG that Japan demands since the </a:t>
            </a:r>
            <a:r>
              <a:rPr lang="en-US" dirty="0" err="1" smtClean="0"/>
              <a:t>Fukishima</a:t>
            </a:r>
            <a:r>
              <a:rPr lang="en-US" dirty="0" smtClean="0"/>
              <a:t> disaster in March 2011.  Since May 2011, when Japan began to significantly ramp down their nuclear program LNG used in electric power generation sector has increased significantly (nearly 30%)</a:t>
            </a:r>
          </a:p>
          <a:p>
            <a:pPr eaLnBrk="1" hangingPunct="1">
              <a:defRPr/>
            </a:pPr>
            <a:endParaRPr lang="en-US" dirty="0" smtClean="0"/>
          </a:p>
          <a:p>
            <a:pPr eaLnBrk="1" hangingPunct="1">
              <a:defRPr/>
            </a:pPr>
            <a:r>
              <a:rPr lang="en-US" dirty="0" smtClean="0"/>
              <a:t>Also to note on this graph is the more muted relation that European prices have with Brent, as well as the increased divergence between prices in the United States and the United Kingdom. </a:t>
            </a:r>
          </a:p>
          <a:p>
            <a:pPr eaLnBrk="1" hangingPunct="1">
              <a:defRPr/>
            </a:pPr>
            <a:endParaRPr lang="en-US" dirty="0" smtClean="0"/>
          </a:p>
          <a:p>
            <a:pPr eaLnBrk="1" hangingPunct="1">
              <a:defRPr/>
            </a:pPr>
            <a:r>
              <a:rPr lang="en-US" dirty="0" smtClean="0"/>
              <a:t>This divergence is driven by the decrease in U.S. prices due to strong domestic production and ample levels of natural gas in storage. Conversely, the increase in prices in Europe is due to declining European production and colder than normal winters in 2010 and 2011 that have depleted storage in that region, causing a greater need for supply in the form of LNG.</a:t>
            </a:r>
          </a:p>
          <a:p>
            <a:pPr eaLnBrk="1" hangingPunct="1">
              <a:defRPr/>
            </a:pPr>
            <a:endParaRPr lang="en-US" dirty="0"/>
          </a:p>
        </p:txBody>
      </p:sp>
      <p:sp>
        <p:nvSpPr>
          <p:cNvPr id="4" name="Slide Number Placeholder 3"/>
          <p:cNvSpPr>
            <a:spLocks noGrp="1"/>
          </p:cNvSpPr>
          <p:nvPr>
            <p:ph type="sldNum" sz="quarter" idx="5"/>
          </p:nvPr>
        </p:nvSpPr>
        <p:spPr/>
        <p:txBody>
          <a:bodyPr/>
          <a:lstStyle/>
          <a:p>
            <a:pPr>
              <a:defRPr/>
            </a:pPr>
            <a:fld id="{6ECC8CC1-EE86-4260-A24B-9881CE4AEA82}"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478" y="4263500"/>
            <a:ext cx="6854259" cy="4721325"/>
          </a:xfrm>
        </p:spPr>
        <p:txBody>
          <a:bodyPr>
            <a:noAutofit/>
          </a:bodyPr>
          <a:lstStyle/>
          <a:p>
            <a:pPr marL="286388" indent="-286388">
              <a:spcBef>
                <a:spcPts val="602"/>
              </a:spcBef>
              <a:buFont typeface="Arial" panose="020B0604020202020204" pitchFamily="34" charset="0"/>
              <a:buChar char="•"/>
            </a:pPr>
            <a:r>
              <a:rPr lang="en-US" sz="1300" dirty="0">
                <a:latin typeface="Arial" panose="020B0604020202020204" pitchFamily="34" charset="0"/>
                <a:cs typeface="Arial" panose="020B0604020202020204" pitchFamily="34" charset="0"/>
              </a:rPr>
              <a:t>In the Reference case, the Henry Hub natural gas spot price (in 2013 dollars) rises from $3.69/million Btu in 2015 to $4.88/million Btu in 2020 and to $7.85/million Btu in 2040,  as increased demand in domestic and international markets leads to the production of increasingly expensive resources.</a:t>
            </a:r>
          </a:p>
          <a:p>
            <a:pPr marL="286388" indent="-286388">
              <a:spcBef>
                <a:spcPts val="602"/>
              </a:spcBef>
              <a:buFont typeface="Arial" panose="020B0604020202020204" pitchFamily="34" charset="0"/>
              <a:buChar char="•"/>
            </a:pPr>
            <a:r>
              <a:rPr lang="en-US" sz="1300" dirty="0">
                <a:latin typeface="Arial" panose="020B0604020202020204" pitchFamily="34" charset="0"/>
                <a:cs typeface="Arial" panose="020B0604020202020204" pitchFamily="34" charset="0"/>
              </a:rPr>
              <a:t>The Henry Hub natural gas spot price is lowest in the High Oil and Gas Resource case, which assumes greater estimated ultimate recovery per well, closer well spacing, and greater gains in technological development. In the High Oil and Gas Resource case, the Henry Hub natural gas spot price peaks at $4.38/million Btu in 2040 (44% below the Reference case price that year). </a:t>
            </a:r>
          </a:p>
          <a:p>
            <a:pPr marL="286388" indent="-286388">
              <a:spcBef>
                <a:spcPts val="602"/>
              </a:spcBef>
              <a:buFont typeface="Arial" panose="020B0604020202020204" pitchFamily="34" charset="0"/>
              <a:buChar char="•"/>
            </a:pPr>
            <a:r>
              <a:rPr lang="en-US" sz="1300" dirty="0">
                <a:latin typeface="Arial" panose="020B0604020202020204" pitchFamily="34" charset="0"/>
                <a:cs typeface="Arial" panose="020B0604020202020204" pitchFamily="34" charset="0"/>
              </a:rPr>
              <a:t>Henry Hub natural gas spot prices are highest in the High Oil Price case, which assumes the same level of resource availability as the Reference case, but different Brent crude oil prices. In the High Oil Price case, the Henry Hub natural gas spot price remains close to the Reference case price through 2020; however, higher overseas demand for U.S. LNG exports raises the average Henry Hub price to $10.63/million Btu in 2040, which is 35% above the Reference case price. </a:t>
            </a:r>
          </a:p>
          <a:p>
            <a:pPr marL="286388" indent="-286388">
              <a:spcBef>
                <a:spcPts val="602"/>
              </a:spcBef>
              <a:buFont typeface="Arial" panose="020B0604020202020204" pitchFamily="34" charset="0"/>
              <a:buChar char="•"/>
            </a:pPr>
            <a:r>
              <a:rPr lang="en-US" sz="1300" dirty="0">
                <a:latin typeface="Arial" panose="020B0604020202020204" pitchFamily="34" charset="0"/>
                <a:cs typeface="Arial" panose="020B0604020202020204" pitchFamily="34" charset="0"/>
              </a:rPr>
              <a:t>The opposite occurs in the Low Oil Price case: low Brent crude oil prices cause oil-linked LNG contracts to become relatively less expensive and make U.S. LNG exports less competitive. Lower overseas demand for U.S. LNG exports causes the average Henry Hub price to reach only $7.15/million Btu in 2040, 9% lower than in the Reference case.</a:t>
            </a:r>
          </a:p>
        </p:txBody>
      </p:sp>
      <p:sp>
        <p:nvSpPr>
          <p:cNvPr id="4" name="Slide Number Placeholder 3"/>
          <p:cNvSpPr>
            <a:spLocks noGrp="1"/>
          </p:cNvSpPr>
          <p:nvPr>
            <p:ph type="sldNum" sz="quarter" idx="10"/>
          </p:nvPr>
        </p:nvSpPr>
        <p:spPr/>
        <p:txBody>
          <a:bodyPr/>
          <a:lstStyle/>
          <a:p>
            <a:fld id="{0EBA4C88-B6CE-4DF6-AC5C-0E11A83F5D76}" type="slidenum">
              <a:rPr lang="en-US" smtClean="0">
                <a:solidFill>
                  <a:prstClr val="black"/>
                </a:solidFill>
              </a:rPr>
              <a:pPr/>
              <a:t>6</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15468" y="4273040"/>
            <a:ext cx="6443195" cy="3872440"/>
          </a:xfrm>
        </p:spPr>
        <p:txBody>
          <a:bodyPr>
            <a:noAutofit/>
          </a:bodyPr>
          <a:lstStyle/>
          <a:p>
            <a:pPr marL="229064" indent="-229064">
              <a:spcBef>
                <a:spcPts val="599"/>
              </a:spcBef>
              <a:buFont typeface="Arial" pitchFamily="34" charset="0"/>
              <a:buChar char="•"/>
            </a:pPr>
            <a:r>
              <a:rPr lang="en-US" sz="1300" dirty="0">
                <a:latin typeface="Arial" pitchFamily="34" charset="0"/>
                <a:cs typeface="Arial" pitchFamily="34" charset="0"/>
              </a:rPr>
              <a:t>This figure </a:t>
            </a:r>
            <a:r>
              <a:rPr lang="en-US" sz="1300" dirty="0">
                <a:latin typeface="Arial" pitchFamily="34" charset="0"/>
                <a:ea typeface="Arial Unicode MS" pitchFamily="34" charset="-128"/>
                <a:cs typeface="Arial" pitchFamily="34" charset="0"/>
              </a:rPr>
              <a:t>shows Reference case projections for consumption, domestic supply, and net imports of natural gas. In the </a:t>
            </a:r>
            <a:r>
              <a:rPr lang="en-US" sz="1300" i="1" dirty="0">
                <a:latin typeface="Arial" pitchFamily="34" charset="0"/>
                <a:ea typeface="Arial Unicode MS" pitchFamily="34" charset="-128"/>
                <a:cs typeface="Arial" pitchFamily="34" charset="0"/>
              </a:rPr>
              <a:t>AEO201</a:t>
            </a:r>
            <a:r>
              <a:rPr lang="en-US" sz="1300" dirty="0">
                <a:latin typeface="Arial" pitchFamily="34" charset="0"/>
                <a:ea typeface="Arial Unicode MS" pitchFamily="34" charset="-128"/>
                <a:cs typeface="Arial" pitchFamily="34" charset="0"/>
              </a:rPr>
              <a:t>5 Reference case, the U.S. becomes a net exporter of natural gas in 2018.</a:t>
            </a:r>
          </a:p>
          <a:p>
            <a:pPr marL="229064" indent="-229064">
              <a:spcBef>
                <a:spcPts val="599"/>
              </a:spcBef>
              <a:buFont typeface="Arial" pitchFamily="34" charset="0"/>
              <a:buChar char="•"/>
            </a:pPr>
            <a:r>
              <a:rPr lang="en-US" sz="1300" dirty="0">
                <a:latin typeface="Arial" pitchFamily="34" charset="0"/>
                <a:cs typeface="Arial" pitchFamily="34" charset="0"/>
              </a:rPr>
              <a:t>Although domestic natural gas consumption grows by about 23% from 2013 through 2040 (reaching near 32 trillion cubic feet in 2040), the growth in natural gas production (55% from 2013 through 2040) out paces consumption leading to net exports, primarily to Mexico and overseas as liquefied natural gas.</a:t>
            </a:r>
          </a:p>
          <a:p>
            <a:pPr marL="229064" indent="-229064">
              <a:spcBef>
                <a:spcPts val="599"/>
              </a:spcBef>
              <a:buFont typeface="Arial" pitchFamily="34" charset="0"/>
              <a:buChar char="•"/>
            </a:pPr>
            <a:r>
              <a:rPr lang="en-US" sz="1300" dirty="0">
                <a:latin typeface="Arial" pitchFamily="34" charset="0"/>
                <a:cs typeface="Arial" pitchFamily="34" charset="0"/>
              </a:rPr>
              <a:t>The growth in natural gas production is largely determined by oil and natural gas prices and the cost of developing those resources. Current gas prices (April spot gas was trading under $3 per </a:t>
            </a:r>
            <a:r>
              <a:rPr lang="en-US" sz="1300" dirty="0" err="1">
                <a:latin typeface="Arial" pitchFamily="34" charset="0"/>
                <a:cs typeface="Arial" pitchFamily="34" charset="0"/>
              </a:rPr>
              <a:t>MMBtu</a:t>
            </a:r>
            <a:r>
              <a:rPr lang="en-US" sz="1300" dirty="0">
                <a:latin typeface="Arial" pitchFamily="34" charset="0"/>
                <a:cs typeface="Arial" pitchFamily="34" charset="0"/>
              </a:rPr>
              <a:t> range last week) are not yet reducing production because of a variety of short-term market dynamics.  </a:t>
            </a:r>
          </a:p>
          <a:p>
            <a:pPr marL="229064" indent="-229064">
              <a:spcBef>
                <a:spcPts val="599"/>
              </a:spcBef>
              <a:buFont typeface="Arial" pitchFamily="34" charset="0"/>
              <a:buChar char="•"/>
            </a:pPr>
            <a:r>
              <a:rPr lang="en-US" sz="1300" dirty="0">
                <a:latin typeface="Arial" pitchFamily="34" charset="0"/>
                <a:cs typeface="Arial" pitchFamily="34" charset="0"/>
              </a:rPr>
              <a:t>Longer-term factors include the current industry’s capability to efficiently develop resources, the success of the technology to quickly produce shale gas resources, and the rising crude oil prices which incentivizes the development of “wet” shale gas plays where crude oil and natural gas liquids, which have a significantly higher market value than natural gas, can greatly increase the economic return to producers.</a:t>
            </a:r>
          </a:p>
        </p:txBody>
      </p:sp>
      <p:sp>
        <p:nvSpPr>
          <p:cNvPr id="4" name="Slide Number Placeholder 3"/>
          <p:cNvSpPr>
            <a:spLocks noGrp="1"/>
          </p:cNvSpPr>
          <p:nvPr>
            <p:ph type="sldNum" sz="quarter" idx="10"/>
          </p:nvPr>
        </p:nvSpPr>
        <p:spPr/>
        <p:txBody>
          <a:bodyPr/>
          <a:lstStyle/>
          <a:p>
            <a:fld id="{0EBA4C88-B6CE-4DF6-AC5C-0E11A83F5D76}" type="slidenum">
              <a:rPr lang="en-US" smtClean="0"/>
              <a:pPr/>
              <a:t>7</a:t>
            </a:fld>
            <a:endParaRPr lang="en-US" dirty="0"/>
          </a:p>
        </p:txBody>
      </p:sp>
      <p:graphicFrame>
        <p:nvGraphicFramePr>
          <p:cNvPr id="5" name="Table 4"/>
          <p:cNvGraphicFramePr>
            <a:graphicFrameLocks noGrp="1"/>
          </p:cNvGraphicFramePr>
          <p:nvPr/>
        </p:nvGraphicFramePr>
        <p:xfrm>
          <a:off x="305912" y="7883387"/>
          <a:ext cx="6318922" cy="1254047"/>
        </p:xfrm>
        <a:graphic>
          <a:graphicData uri="http://schemas.openxmlformats.org/drawingml/2006/table">
            <a:tbl>
              <a:tblPr/>
              <a:tblGrid>
                <a:gridCol w="1312456"/>
                <a:gridCol w="556273"/>
                <a:gridCol w="556273"/>
                <a:gridCol w="556273"/>
                <a:gridCol w="556273"/>
                <a:gridCol w="556273"/>
                <a:gridCol w="556273"/>
                <a:gridCol w="556273"/>
                <a:gridCol w="556273"/>
                <a:gridCol w="556273"/>
              </a:tblGrid>
              <a:tr h="399013">
                <a:tc>
                  <a:txBody>
                    <a:bodyPr/>
                    <a:lstStyle/>
                    <a:p>
                      <a:pPr algn="l" fontAlgn="b"/>
                      <a:r>
                        <a:rPr lang="en-US" sz="800" b="1" i="0" u="none" strike="noStrike" dirty="0">
                          <a:solidFill>
                            <a:srgbClr val="000000"/>
                          </a:solidFill>
                          <a:latin typeface="Arial" pitchFamily="34" charset="0"/>
                          <a:cs typeface="Arial" pitchFamily="34" charset="0"/>
                        </a:rPr>
                        <a:t>trillion cubic feet</a:t>
                      </a:r>
                    </a:p>
                  </a:txBody>
                  <a:tcPr marL="6735" marR="6735" marT="67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6735" marR="6735" marT="67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6735" marR="6735" marT="67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latin typeface="Arial" pitchFamily="34" charset="0"/>
                        <a:cs typeface="Arial" pitchFamily="34" charset="0"/>
                      </a:endParaRPr>
                    </a:p>
                  </a:txBody>
                  <a:tcPr marL="6735" marR="6735" marT="67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latin typeface="Arial" pitchFamily="34" charset="0"/>
                        <a:cs typeface="Arial" pitchFamily="34" charset="0"/>
                      </a:endParaRPr>
                    </a:p>
                  </a:txBody>
                  <a:tcPr marL="6735" marR="6735" marT="67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6735" marR="6735" marT="67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latin typeface="Arial" pitchFamily="34" charset="0"/>
                        <a:cs typeface="Arial" pitchFamily="34" charset="0"/>
                      </a:endParaRPr>
                    </a:p>
                  </a:txBody>
                  <a:tcPr marL="6735" marR="6735" marT="67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latin typeface="Arial" pitchFamily="34" charset="0"/>
                        <a:cs typeface="Arial" pitchFamily="34" charset="0"/>
                      </a:endParaRPr>
                    </a:p>
                  </a:txBody>
                  <a:tcPr marL="6735" marR="6735" marT="67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Arial" pitchFamily="34" charset="0"/>
                          <a:cs typeface="Arial" pitchFamily="34" charset="0"/>
                        </a:rPr>
                        <a:t>2012-2040</a:t>
                      </a:r>
                    </a:p>
                  </a:txBody>
                  <a:tcPr marL="6735" marR="6735" marT="67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Arial" pitchFamily="34" charset="0"/>
                          <a:cs typeface="Arial" pitchFamily="34" charset="0"/>
                        </a:rPr>
                        <a:t>2012-2040</a:t>
                      </a:r>
                    </a:p>
                  </a:txBody>
                  <a:tcPr marL="6735" marR="6735" marT="6720" marB="0" anchor="b">
                    <a:lnL>
                      <a:noFill/>
                    </a:lnL>
                    <a:lnR>
                      <a:noFill/>
                    </a:lnR>
                    <a:lnT>
                      <a:noFill/>
                    </a:lnT>
                    <a:lnB w="6350" cap="flat" cmpd="sng" algn="ctr">
                      <a:solidFill>
                        <a:srgbClr val="000000"/>
                      </a:solidFill>
                      <a:prstDash val="solid"/>
                      <a:round/>
                      <a:headEnd type="none" w="med" len="med"/>
                      <a:tailEnd type="none" w="med" len="med"/>
                    </a:lnB>
                  </a:tcPr>
                </a:tc>
              </a:tr>
              <a:tr h="213758">
                <a:tc>
                  <a:txBody>
                    <a:bodyPr/>
                    <a:lstStyle/>
                    <a:p>
                      <a:pPr algn="l" fontAlgn="b"/>
                      <a:r>
                        <a:rPr lang="en-US" sz="800" b="0" i="0" u="none" strike="noStrike">
                          <a:solidFill>
                            <a:srgbClr val="000000"/>
                          </a:solidFill>
                          <a:latin typeface="Arial" pitchFamily="34" charset="0"/>
                          <a:cs typeface="Arial" pitchFamily="34" charset="0"/>
                        </a:rPr>
                        <a:t> </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Arial" pitchFamily="34" charset="0"/>
                          <a:cs typeface="Arial" pitchFamily="34" charset="0"/>
                        </a:rPr>
                        <a:t>1990</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2000</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2008</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2012</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2017</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2025</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Arial" pitchFamily="34" charset="0"/>
                          <a:cs typeface="Arial" pitchFamily="34" charset="0"/>
                        </a:rPr>
                        <a:t>2040</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Arial" pitchFamily="34" charset="0"/>
                          <a:cs typeface="Arial" pitchFamily="34" charset="0"/>
                        </a:rPr>
                        <a:t>%change</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Arial" pitchFamily="34" charset="0"/>
                          <a:cs typeface="Arial" pitchFamily="34" charset="0"/>
                        </a:rPr>
                        <a:t>AAGR, %</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3758">
                <a:tc>
                  <a:txBody>
                    <a:bodyPr/>
                    <a:lstStyle/>
                    <a:p>
                      <a:pPr algn="r" fontAlgn="b"/>
                      <a:r>
                        <a:rPr lang="en-US" sz="800" b="0" i="0" u="none" strike="noStrike">
                          <a:solidFill>
                            <a:srgbClr val="000000"/>
                          </a:solidFill>
                          <a:latin typeface="Arial" pitchFamily="34" charset="0"/>
                          <a:cs typeface="Arial" pitchFamily="34" charset="0"/>
                        </a:rPr>
                        <a:t>Consumption</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19.2</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23.3</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23.3</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25.5</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26.3</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28.4</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31.6</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Arial" pitchFamily="34" charset="0"/>
                          <a:cs typeface="Arial" pitchFamily="34" charset="0"/>
                        </a:rPr>
                        <a:t>24.0%</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Arial" pitchFamily="34" charset="0"/>
                          <a:cs typeface="Arial" pitchFamily="34" charset="0"/>
                        </a:rPr>
                        <a:t>0.8%</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3758">
                <a:tc>
                  <a:txBody>
                    <a:bodyPr/>
                    <a:lstStyle/>
                    <a:p>
                      <a:pPr algn="r" fontAlgn="b"/>
                      <a:r>
                        <a:rPr lang="en-US" sz="800" b="0" i="0" u="none" strike="noStrike">
                          <a:solidFill>
                            <a:srgbClr val="000000"/>
                          </a:solidFill>
                          <a:latin typeface="Arial" pitchFamily="34" charset="0"/>
                          <a:cs typeface="Arial" pitchFamily="34" charset="0"/>
                        </a:rPr>
                        <a:t>Supply</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17.7</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19.8</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20.3</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24.0</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26.3</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31.8</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37.4</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56.1%</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Arial" pitchFamily="34" charset="0"/>
                          <a:cs typeface="Arial" pitchFamily="34" charset="0"/>
                        </a:rPr>
                        <a:t>1.6%</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3758">
                <a:tc>
                  <a:txBody>
                    <a:bodyPr/>
                    <a:lstStyle/>
                    <a:p>
                      <a:pPr algn="r" fontAlgn="b"/>
                      <a:r>
                        <a:rPr lang="en-US" sz="800" b="0" i="0" u="none" strike="noStrike" dirty="0">
                          <a:solidFill>
                            <a:srgbClr val="000000"/>
                          </a:solidFill>
                          <a:latin typeface="Arial" pitchFamily="34" charset="0"/>
                          <a:cs typeface="Arial" pitchFamily="34" charset="0"/>
                        </a:rPr>
                        <a:t>Net </a:t>
                      </a:r>
                      <a:r>
                        <a:rPr lang="en-US" sz="800" b="0" i="0" u="none" strike="noStrike" dirty="0" smtClean="0">
                          <a:solidFill>
                            <a:srgbClr val="000000"/>
                          </a:solidFill>
                          <a:latin typeface="Arial" pitchFamily="34" charset="0"/>
                          <a:cs typeface="Arial" pitchFamily="34" charset="0"/>
                        </a:rPr>
                        <a:t>Exports</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-1.5</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-3.5</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-3.0</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-1.6</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0.0</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3.4</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5.8</a:t>
                      </a:r>
                      <a:endParaRPr lang="en-US" sz="800" b="0" i="0" u="none" strike="noStrike" dirty="0">
                        <a:solidFill>
                          <a:srgbClr val="000000"/>
                        </a:solidFill>
                        <a:latin typeface="Arial" pitchFamily="34" charset="0"/>
                        <a:cs typeface="Arial" pitchFamily="34" charset="0"/>
                      </a:endParaRP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481.7</a:t>
                      </a:r>
                      <a:r>
                        <a:rPr lang="en-US" sz="800" b="0" i="0" u="none" strike="noStrike" dirty="0">
                          <a:solidFill>
                            <a:srgbClr val="000000"/>
                          </a:solidFill>
                          <a:latin typeface="Arial" pitchFamily="34" charset="0"/>
                          <a:cs typeface="Arial" pitchFamily="34" charset="0"/>
                        </a:rPr>
                        <a:t>%</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NA</a:t>
                      </a:r>
                    </a:p>
                  </a:txBody>
                  <a:tcPr marL="6735" marR="6735" marT="67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970338" y="8829678"/>
            <a:ext cx="3038475" cy="465138"/>
          </a:xfrm>
          <a:prstGeom prst="rect">
            <a:avLst/>
          </a:prstGeom>
          <a:noFill/>
          <a:ln w="9525">
            <a:noFill/>
            <a:miter lim="800000"/>
            <a:headEnd/>
            <a:tailEnd/>
          </a:ln>
        </p:spPr>
        <p:txBody>
          <a:bodyPr lIns="93133" tIns="46567" rIns="93133" bIns="46567" anchor="b"/>
          <a:lstStyle/>
          <a:p>
            <a:pPr algn="r" defTabSz="930104"/>
            <a:fld id="{10E5EEC7-062D-4A4F-B235-43C101952428}" type="slidenum">
              <a:rPr lang="en-US" sz="1300"/>
              <a:pPr algn="r" defTabSz="930104"/>
              <a:t>8</a:t>
            </a:fld>
            <a:endParaRPr lang="en-US" sz="1300" dirty="0"/>
          </a:p>
        </p:txBody>
      </p:sp>
      <p:sp>
        <p:nvSpPr>
          <p:cNvPr id="27650" name="Rectangle 7"/>
          <p:cNvSpPr txBox="1">
            <a:spLocks noGrp="1" noChangeArrowheads="1"/>
          </p:cNvSpPr>
          <p:nvPr/>
        </p:nvSpPr>
        <p:spPr bwMode="auto">
          <a:xfrm>
            <a:off x="3970338" y="8831266"/>
            <a:ext cx="3038475" cy="463550"/>
          </a:xfrm>
          <a:prstGeom prst="rect">
            <a:avLst/>
          </a:prstGeom>
          <a:noFill/>
          <a:ln w="9525">
            <a:noFill/>
            <a:miter lim="800000"/>
            <a:headEnd/>
            <a:tailEnd/>
          </a:ln>
        </p:spPr>
        <p:txBody>
          <a:bodyPr lIns="93219" tIns="46612" rIns="93219" bIns="46612" anchor="b"/>
          <a:lstStyle/>
          <a:p>
            <a:pPr algn="r" defTabSz="931693"/>
            <a:fld id="{82F1F28D-463C-4AD6-BC28-DCFFF59488E5}" type="slidenum">
              <a:rPr lang="en-US" sz="1300"/>
              <a:pPr algn="r" defTabSz="931693"/>
              <a:t>8</a:t>
            </a:fld>
            <a:endParaRPr lang="en-US" sz="1300" dirty="0"/>
          </a:p>
        </p:txBody>
      </p:sp>
      <p:sp>
        <p:nvSpPr>
          <p:cNvPr id="27651" name="Rectangle 2"/>
          <p:cNvSpPr>
            <a:spLocks noGrp="1" noRot="1" noChangeAspect="1" noChangeArrowheads="1" noTextEdit="1"/>
          </p:cNvSpPr>
          <p:nvPr>
            <p:ph type="sldImg"/>
          </p:nvPr>
        </p:nvSpPr>
        <p:spPr>
          <a:xfrm>
            <a:off x="1579563" y="93663"/>
            <a:ext cx="3946525" cy="2959100"/>
          </a:xfrm>
          <a:ln/>
        </p:spPr>
      </p:sp>
      <p:sp>
        <p:nvSpPr>
          <p:cNvPr id="27652" name="Rectangle 94"/>
          <p:cNvSpPr>
            <a:spLocks noGrp="1" noChangeArrowheads="1"/>
          </p:cNvSpPr>
          <p:nvPr>
            <p:ph type="body" idx="1"/>
          </p:nvPr>
        </p:nvSpPr>
        <p:spPr>
          <a:xfrm>
            <a:off x="66917" y="3099860"/>
            <a:ext cx="6863819" cy="3948744"/>
          </a:xfrm>
          <a:noFill/>
          <a:ln/>
        </p:spPr>
        <p:txBody>
          <a:bodyPr lIns="93133" tIns="46567" rIns="93133" bIns="46567">
            <a:normAutofit/>
          </a:bodyPr>
          <a:lstStyle/>
          <a:p>
            <a:pPr marL="171818" indent="-171818">
              <a:spcBef>
                <a:spcPts val="601"/>
              </a:spcBef>
              <a:buFont typeface="Arial" panose="020B0604020202020204" pitchFamily="34" charset="0"/>
              <a:buChar char="•"/>
            </a:pPr>
            <a:r>
              <a:rPr lang="en-US" sz="1300" dirty="0"/>
              <a:t>Three sources of future natural gas production </a:t>
            </a:r>
            <a:r>
              <a:rPr lang="en-US" sz="1300" u="sng" dirty="0"/>
              <a:t>growth</a:t>
            </a:r>
            <a:r>
              <a:rPr lang="en-US" sz="1300" dirty="0"/>
              <a:t> (in order of importance):  </a:t>
            </a:r>
          </a:p>
          <a:p>
            <a:pPr lvl="1">
              <a:spcBef>
                <a:spcPts val="601"/>
              </a:spcBef>
            </a:pPr>
            <a:r>
              <a:rPr lang="en-US" sz="1300" dirty="0"/>
              <a:t>1) shale gas, 2) tight gas, and 3) Alaska gas.</a:t>
            </a:r>
          </a:p>
          <a:p>
            <a:pPr marL="171818" indent="-171818">
              <a:spcBef>
                <a:spcPts val="601"/>
              </a:spcBef>
              <a:buFont typeface="Arial" panose="020B0604020202020204" pitchFamily="34" charset="0"/>
              <a:buChar char="•"/>
            </a:pPr>
            <a:r>
              <a:rPr lang="en-US" sz="1300" dirty="0"/>
              <a:t>Shale gas production grows throughout the projections.</a:t>
            </a:r>
          </a:p>
          <a:p>
            <a:pPr marL="171818" indent="-171818">
              <a:spcBef>
                <a:spcPts val="601"/>
              </a:spcBef>
              <a:buFont typeface="Arial" panose="020B0604020202020204" pitchFamily="34" charset="0"/>
              <a:buChar char="•"/>
            </a:pPr>
            <a:r>
              <a:rPr lang="en-US" sz="1300" dirty="0"/>
              <a:t>The six largest shale gas plays  in relative order of cumulative production from 2013 through 2040:</a:t>
            </a:r>
          </a:p>
          <a:p>
            <a:pPr marL="687272" indent="-229091">
              <a:spcBef>
                <a:spcPts val="601"/>
              </a:spcBef>
              <a:buFont typeface="Wingdings" panose="05000000000000000000" pitchFamily="2" charset="2"/>
              <a:buChar char="Ø"/>
            </a:pPr>
            <a:r>
              <a:rPr lang="en-US" sz="1300" dirty="0"/>
              <a:t>Marcellus (150 Tcf, 2013-2040),</a:t>
            </a:r>
          </a:p>
          <a:p>
            <a:pPr marL="687272" indent="-229091">
              <a:spcBef>
                <a:spcPts val="601"/>
              </a:spcBef>
              <a:buFont typeface="Wingdings" panose="05000000000000000000" pitchFamily="2" charset="2"/>
              <a:buChar char="Ø"/>
            </a:pPr>
            <a:r>
              <a:rPr lang="en-US" sz="1300" dirty="0"/>
              <a:t>Haynesville (81 Tcf, 2013-2040),</a:t>
            </a:r>
          </a:p>
          <a:p>
            <a:pPr marL="687272" indent="-229091">
              <a:spcBef>
                <a:spcPts val="601"/>
              </a:spcBef>
              <a:buFont typeface="Wingdings" panose="05000000000000000000" pitchFamily="2" charset="2"/>
              <a:buChar char="Ø"/>
            </a:pPr>
            <a:r>
              <a:rPr lang="en-US" sz="1300" dirty="0"/>
              <a:t>Eagle Ford (53 Tcf, 2013-2040),</a:t>
            </a:r>
          </a:p>
          <a:p>
            <a:pPr marL="687272" indent="-229091">
              <a:spcBef>
                <a:spcPts val="601"/>
              </a:spcBef>
              <a:buFont typeface="Wingdings" panose="05000000000000000000" pitchFamily="2" charset="2"/>
              <a:buChar char="Ø"/>
            </a:pPr>
            <a:r>
              <a:rPr lang="en-US" sz="1300" dirty="0"/>
              <a:t>Barnett (39 Tcf, 2013-2040),</a:t>
            </a:r>
          </a:p>
          <a:p>
            <a:pPr marL="687272" indent="-229091">
              <a:spcBef>
                <a:spcPts val="601"/>
              </a:spcBef>
              <a:buFont typeface="Wingdings" panose="05000000000000000000" pitchFamily="2" charset="2"/>
              <a:buChar char="Ø"/>
            </a:pPr>
            <a:r>
              <a:rPr lang="en-US" sz="1300" dirty="0"/>
              <a:t>Utica (27 Tcf, 2013-2040),</a:t>
            </a:r>
          </a:p>
          <a:p>
            <a:pPr marL="687272" indent="-229091">
              <a:spcBef>
                <a:spcPts val="601"/>
              </a:spcBef>
              <a:buFont typeface="Wingdings" panose="05000000000000000000" pitchFamily="2" charset="2"/>
              <a:buChar char="Ø"/>
            </a:pPr>
            <a:r>
              <a:rPr lang="en-US" sz="1300" dirty="0"/>
              <a:t>Fayetteville (27 Tcf, 2013-2040)</a:t>
            </a:r>
          </a:p>
          <a:p>
            <a:pPr marL="171818" indent="-171818">
              <a:spcBef>
                <a:spcPts val="601"/>
              </a:spcBef>
              <a:buFont typeface="Arial" panose="020B0604020202020204" pitchFamily="34" charset="0"/>
              <a:buChar char="•"/>
            </a:pPr>
            <a:r>
              <a:rPr lang="en-US" sz="1300" dirty="0"/>
              <a:t>Tight gas production growth occurs in the sedimentary basins located in the Rocky Mountains an Gulf Coast regions.</a:t>
            </a:r>
          </a:p>
          <a:p>
            <a:pPr marL="171818" indent="-171818">
              <a:spcBef>
                <a:spcPts val="601"/>
              </a:spcBef>
              <a:buFont typeface="Arial" panose="020B0604020202020204" pitchFamily="34" charset="0"/>
              <a:buChar char="•"/>
            </a:pPr>
            <a:r>
              <a:rPr lang="en-US" sz="1300" dirty="0"/>
              <a:t>Alaska gas production grows during the projections due to the construction and operation of an LNG export facility, which goes into operation in 2027, eventually shipping 800 Bcf per year.</a:t>
            </a:r>
          </a:p>
        </p:txBody>
      </p:sp>
      <p:graphicFrame>
        <p:nvGraphicFramePr>
          <p:cNvPr id="8" name="Table 7"/>
          <p:cNvGraphicFramePr>
            <a:graphicFrameLocks noGrp="1"/>
          </p:cNvGraphicFramePr>
          <p:nvPr>
            <p:extLst>
              <p:ext uri="{D42A27DB-BD31-4B8C-83A1-F6EECF244321}">
                <p14:modId xmlns:p14="http://schemas.microsoft.com/office/powerpoint/2010/main" val="1866321441"/>
              </p:ext>
            </p:extLst>
          </p:nvPr>
        </p:nvGraphicFramePr>
        <p:xfrm>
          <a:off x="271772" y="6845839"/>
          <a:ext cx="6553813" cy="2216407"/>
        </p:xfrm>
        <a:graphic>
          <a:graphicData uri="http://schemas.openxmlformats.org/drawingml/2006/table">
            <a:tbl>
              <a:tblPr/>
              <a:tblGrid>
                <a:gridCol w="1589979"/>
                <a:gridCol w="620480"/>
                <a:gridCol w="620480"/>
                <a:gridCol w="620480"/>
                <a:gridCol w="620480"/>
                <a:gridCol w="620480"/>
                <a:gridCol w="620480"/>
                <a:gridCol w="620480"/>
                <a:gridCol w="620480"/>
              </a:tblGrid>
              <a:tr h="407838">
                <a:tc>
                  <a:txBody>
                    <a:bodyPr/>
                    <a:lstStyle/>
                    <a:p>
                      <a:pPr algn="l" fontAlgn="b"/>
                      <a:r>
                        <a:rPr lang="en-US" sz="800" b="1" i="0" u="none" strike="noStrike" dirty="0">
                          <a:solidFill>
                            <a:srgbClr val="000000"/>
                          </a:solidFill>
                          <a:latin typeface="Arial" pitchFamily="34" charset="0"/>
                          <a:cs typeface="Arial" pitchFamily="34" charset="0"/>
                        </a:rPr>
                        <a:t>trillion cubic feet</a:t>
                      </a:r>
                    </a:p>
                  </a:txBody>
                  <a:tcPr marL="7241" marR="7241" marT="72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7241" marR="7241" marT="72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7241" marR="7241" marT="72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7241" marR="7241" marT="72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7241" marR="7241" marT="72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7241" marR="7241" marT="72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7241" marR="7241" marT="72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2013-2040</a:t>
                      </a:r>
                      <a:endParaRPr lang="en-US" sz="800" b="0" i="0" u="none" strike="noStrike" dirty="0">
                        <a:solidFill>
                          <a:srgbClr val="000000"/>
                        </a:solidFill>
                        <a:latin typeface="Arial" pitchFamily="34" charset="0"/>
                        <a:cs typeface="Arial" pitchFamily="34" charset="0"/>
                      </a:endParaRPr>
                    </a:p>
                  </a:txBody>
                  <a:tcPr marL="7241" marR="7241" marT="72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2013-2040</a:t>
                      </a:r>
                      <a:endParaRPr lang="en-US" sz="800" b="0" i="0" u="none" strike="noStrike" dirty="0">
                        <a:solidFill>
                          <a:srgbClr val="000000"/>
                        </a:solidFill>
                        <a:latin typeface="Arial" pitchFamily="34" charset="0"/>
                        <a:cs typeface="Arial" pitchFamily="34" charset="0"/>
                      </a:endParaRPr>
                    </a:p>
                  </a:txBody>
                  <a:tcPr marL="7241" marR="7241" marT="7224" marB="0" anchor="b">
                    <a:lnL>
                      <a:noFill/>
                    </a:lnL>
                    <a:lnR>
                      <a:noFill/>
                    </a:lnR>
                    <a:lnT>
                      <a:noFill/>
                    </a:lnT>
                    <a:lnB w="6350" cap="flat" cmpd="sng" algn="ctr">
                      <a:solidFill>
                        <a:srgbClr val="000000"/>
                      </a:solidFill>
                      <a:prstDash val="solid"/>
                      <a:round/>
                      <a:headEnd type="none" w="med" len="med"/>
                      <a:tailEnd type="none" w="med" len="med"/>
                    </a:lnB>
                  </a:tcPr>
                </a:tc>
              </a:tr>
              <a:tr h="225325">
                <a:tc>
                  <a:txBody>
                    <a:bodyPr/>
                    <a:lstStyle/>
                    <a:p>
                      <a:pPr algn="l" fontAlgn="b"/>
                      <a:r>
                        <a:rPr lang="en-US" sz="800" b="0" i="0" u="none" strike="noStrike" dirty="0">
                          <a:solidFill>
                            <a:srgbClr val="000000"/>
                          </a:solidFill>
                          <a:latin typeface="Arial" pitchFamily="34" charset="0"/>
                          <a:cs typeface="Arial" pitchFamily="34" charset="0"/>
                        </a:rPr>
                        <a:t> </a:t>
                      </a:r>
                    </a:p>
                  </a:txBody>
                  <a:tcPr marL="6417" marR="6417" marT="64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a:rPr>
                        <a:t>2005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a:rPr>
                        <a:t>2010</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a:rPr>
                        <a:t>2015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a:rPr>
                        <a:t>2020</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a:rPr>
                        <a:t>2025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smtClean="0">
                          <a:solidFill>
                            <a:srgbClr val="000000"/>
                          </a:solidFill>
                          <a:effectLst/>
                          <a:latin typeface="Calibri"/>
                        </a:rPr>
                        <a:t>2040</a:t>
                      </a:r>
                      <a:endParaRPr lang="en-US" sz="900" b="1" i="0" u="none" strike="noStrike" dirty="0">
                        <a:solidFill>
                          <a:srgbClr val="000000"/>
                        </a:solidFill>
                        <a:effectLst/>
                        <a:latin typeface="Calibri"/>
                      </a:endParaRP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%change</a:t>
                      </a:r>
                    </a:p>
                  </a:txBody>
                  <a:tcPr marL="6417" marR="6417" marT="64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AAGR, %</a:t>
                      </a:r>
                    </a:p>
                  </a:txBody>
                  <a:tcPr marL="6417" marR="6417" marT="64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325">
                <a:tc>
                  <a:txBody>
                    <a:bodyPr/>
                    <a:lstStyle/>
                    <a:p>
                      <a:pPr algn="r" fontAlgn="b"/>
                      <a:r>
                        <a:rPr lang="en-US" sz="800" b="0" i="0" u="none" strike="noStrike" dirty="0">
                          <a:solidFill>
                            <a:srgbClr val="000000"/>
                          </a:solidFill>
                          <a:latin typeface="Arial" pitchFamily="34" charset="0"/>
                          <a:cs typeface="Arial" pitchFamily="34" charset="0"/>
                        </a:rPr>
                        <a:t>Coalbed methane</a:t>
                      </a: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1.75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1.81</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1.38</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1.45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1.32</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1.25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-3%</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-0.1%</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295">
                <a:tc>
                  <a:txBody>
                    <a:bodyPr/>
                    <a:lstStyle/>
                    <a:p>
                      <a:pPr algn="r" fontAlgn="b"/>
                      <a:r>
                        <a:rPr lang="en-US" sz="800" b="0" i="0" u="none" strike="noStrike" dirty="0">
                          <a:solidFill>
                            <a:srgbClr val="000000"/>
                          </a:solidFill>
                          <a:latin typeface="Arial" pitchFamily="34" charset="0"/>
                          <a:cs typeface="Arial" pitchFamily="34" charset="0"/>
                        </a:rPr>
                        <a:t>Alaska</a:t>
                      </a: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0.46</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0.35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0.3</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0.27</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0.25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1.15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264%</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4.9%</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325">
                <a:tc>
                  <a:txBody>
                    <a:bodyPr/>
                    <a:lstStyle/>
                    <a:p>
                      <a:pPr algn="r" fontAlgn="b"/>
                      <a:r>
                        <a:rPr lang="en-US" sz="800" b="0" i="0" u="none" strike="noStrike" dirty="0" smtClean="0">
                          <a:solidFill>
                            <a:srgbClr val="000000"/>
                          </a:solidFill>
                          <a:latin typeface="Arial" pitchFamily="34" charset="0"/>
                          <a:cs typeface="Arial" pitchFamily="34" charset="0"/>
                        </a:rPr>
                        <a:t>Lower 48 </a:t>
                      </a:r>
                      <a:r>
                        <a:rPr lang="en-US" sz="800" b="0" i="0" u="none" strike="noStrike" dirty="0">
                          <a:solidFill>
                            <a:srgbClr val="000000"/>
                          </a:solidFill>
                          <a:latin typeface="Arial" pitchFamily="34" charset="0"/>
                          <a:cs typeface="Arial" pitchFamily="34" charset="0"/>
                        </a:rPr>
                        <a:t>offshore</a:t>
                      </a: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3.37</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2.44</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1.61</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2.03</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2.16</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2.81</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93%</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2.5%</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325">
                <a:tc>
                  <a:txBody>
                    <a:bodyPr/>
                    <a:lstStyle/>
                    <a:p>
                      <a:pPr algn="r" fontAlgn="b"/>
                      <a:r>
                        <a:rPr lang="en-US" sz="800" b="0" i="0" u="none" strike="noStrike" dirty="0" smtClean="0">
                          <a:solidFill>
                            <a:srgbClr val="000000"/>
                          </a:solidFill>
                          <a:latin typeface="Arial" pitchFamily="34" charset="0"/>
                          <a:cs typeface="Arial" pitchFamily="34" charset="0"/>
                        </a:rPr>
                        <a:t>Other</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6.73</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5.77</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4.81</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4.42</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4.19</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3.69</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-34%</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-1.5%</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325">
                <a:tc>
                  <a:txBody>
                    <a:bodyPr/>
                    <a:lstStyle/>
                    <a:p>
                      <a:pPr algn="r" fontAlgn="b"/>
                      <a:r>
                        <a:rPr lang="en-US" sz="800" b="0" i="0" u="none" strike="noStrike" dirty="0">
                          <a:solidFill>
                            <a:srgbClr val="000000"/>
                          </a:solidFill>
                          <a:latin typeface="Arial" pitchFamily="34" charset="0"/>
                          <a:cs typeface="Arial" pitchFamily="34" charset="0"/>
                        </a:rPr>
                        <a:t>Tight gas</a:t>
                      </a: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4.61</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5.47</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4.7</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5.21</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5.55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6.97</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59%</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1.7%</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325">
                <a:tc>
                  <a:txBody>
                    <a:bodyPr/>
                    <a:lstStyle/>
                    <a:p>
                      <a:pPr algn="r" fontAlgn="b"/>
                      <a:r>
                        <a:rPr lang="en-US" sz="800" b="0" i="0" u="none" strike="noStrike" dirty="0">
                          <a:solidFill>
                            <a:srgbClr val="000000"/>
                          </a:solidFill>
                          <a:latin typeface="Arial" pitchFamily="34" charset="0"/>
                          <a:cs typeface="Arial" pitchFamily="34" charset="0"/>
                        </a:rPr>
                        <a:t>Shale gas</a:t>
                      </a: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1.14</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5.47</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13.62</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15.44</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17.03</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19.58</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73%</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2.0%</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325">
                <a:tc>
                  <a:txBody>
                    <a:bodyPr/>
                    <a:lstStyle/>
                    <a:p>
                      <a:pPr algn="r" fontAlgn="b"/>
                      <a:r>
                        <a:rPr lang="en-US" sz="800" b="0" i="0" u="none" strike="noStrike" dirty="0">
                          <a:solidFill>
                            <a:srgbClr val="000000"/>
                          </a:solidFill>
                          <a:latin typeface="Arial" pitchFamily="34" charset="0"/>
                          <a:cs typeface="Arial" pitchFamily="34" charset="0"/>
                        </a:rPr>
                        <a:t>Total</a:t>
                      </a: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18.05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21.32</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26.43</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28.82</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30.51</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35.45</a:t>
                      </a:r>
                    </a:p>
                  </a:txBody>
                  <a:tcPr marL="9561" marR="9561"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45%</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1.4%</a:t>
                      </a:r>
                      <a:endParaRPr lang="en-US" sz="800" b="0" i="0" u="none" strike="noStrike" dirty="0">
                        <a:solidFill>
                          <a:srgbClr val="000000"/>
                        </a:solidFill>
                        <a:latin typeface="Arial" pitchFamily="34" charset="0"/>
                        <a:cs typeface="Arial" pitchFamily="34" charset="0"/>
                      </a:endParaRPr>
                    </a:p>
                  </a:txBody>
                  <a:tcPr marL="7241" marR="7241" marT="72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9027" y="4301654"/>
            <a:ext cx="6710901" cy="4691276"/>
          </a:xfrm>
        </p:spPr>
        <p:txBody>
          <a:bodyPr>
            <a:normAutofit/>
          </a:bodyPr>
          <a:lstStyle/>
          <a:p>
            <a:pPr marL="239289" indent="-239289">
              <a:spcBef>
                <a:spcPts val="601"/>
              </a:spcBef>
              <a:buFont typeface="Arial" pitchFamily="34" charset="0"/>
              <a:buChar char="•"/>
            </a:pPr>
            <a:r>
              <a:rPr lang="en-US" sz="1600" dirty="0">
                <a:latin typeface="Arial" pitchFamily="34" charset="0"/>
                <a:cs typeface="Arial" pitchFamily="34" charset="0"/>
              </a:rPr>
              <a:t>Natural gas consumption grows with increased supply and more competitive prices.  Consumption  is widely dispersed throughout the economy.  However, the largest share of the growth is in the electric power and industrial sectors, which benefit from more competitive natural gas supplies.</a:t>
            </a:r>
          </a:p>
          <a:p>
            <a:pPr marL="239289" indent="-239289">
              <a:spcBef>
                <a:spcPts val="601"/>
              </a:spcBef>
              <a:buFont typeface="Arial" pitchFamily="34" charset="0"/>
              <a:buChar char="•"/>
            </a:pPr>
            <a:r>
              <a:rPr lang="en-US" sz="1600" dirty="0">
                <a:latin typeface="Arial" pitchFamily="34" charset="0"/>
                <a:cs typeface="Arial" pitchFamily="34" charset="0"/>
              </a:rPr>
              <a:t>Natural gas use in the </a:t>
            </a:r>
            <a:r>
              <a:rPr lang="en-US" sz="1600" i="1" dirty="0">
                <a:latin typeface="Arial" pitchFamily="34" charset="0"/>
                <a:cs typeface="Arial" pitchFamily="34" charset="0"/>
              </a:rPr>
              <a:t>AEO2015</a:t>
            </a:r>
            <a:r>
              <a:rPr lang="en-US" sz="1600" dirty="0">
                <a:latin typeface="Arial" pitchFamily="34" charset="0"/>
                <a:cs typeface="Arial" pitchFamily="34" charset="0"/>
              </a:rPr>
              <a:t> Reference case increases in all sectors except for residential, which declines due to increasing efficiency, a reduction in space heating needs, and slow population growth.</a:t>
            </a:r>
          </a:p>
          <a:p>
            <a:pPr marL="239289" indent="-239289">
              <a:spcBef>
                <a:spcPts val="601"/>
              </a:spcBef>
              <a:buFont typeface="Arial" pitchFamily="34" charset="0"/>
              <a:buChar char="•"/>
            </a:pPr>
            <a:r>
              <a:rPr lang="en-US" sz="1600" dirty="0">
                <a:latin typeface="Arial" pitchFamily="34" charset="0"/>
                <a:cs typeface="Arial" pitchFamily="34" charset="0"/>
              </a:rPr>
              <a:t>Industrial natural gas consumption grows strongly, rising from 9.1 quadrillion Btu in 2013 to 11.2 in 2040.</a:t>
            </a:r>
          </a:p>
          <a:p>
            <a:pPr marL="239289" indent="-239289">
              <a:spcBef>
                <a:spcPts val="601"/>
              </a:spcBef>
              <a:buFont typeface="Arial" pitchFamily="34" charset="0"/>
              <a:buChar char="•"/>
            </a:pPr>
            <a:r>
              <a:rPr lang="en-US" sz="1600" dirty="0">
                <a:latin typeface="Arial" pitchFamily="34" charset="0"/>
                <a:cs typeface="Arial" pitchFamily="34" charset="0"/>
              </a:rPr>
              <a:t>Although little natural gas has been used historically in the transportation sector, a small but growing share of natural gas is consumed in the transportation sector in </a:t>
            </a:r>
            <a:r>
              <a:rPr lang="en-US" sz="1600" i="1" dirty="0">
                <a:latin typeface="Arial" pitchFamily="34" charset="0"/>
                <a:cs typeface="Arial" pitchFamily="34" charset="0"/>
              </a:rPr>
              <a:t>AEO2015</a:t>
            </a:r>
            <a:r>
              <a:rPr lang="en-US" sz="1600" dirty="0">
                <a:latin typeface="Arial" pitchFamily="34" charset="0"/>
                <a:cs typeface="Arial" pitchFamily="34" charset="0"/>
              </a:rPr>
              <a:t>. </a:t>
            </a:r>
          </a:p>
        </p:txBody>
      </p:sp>
      <p:sp>
        <p:nvSpPr>
          <p:cNvPr id="4" name="Slide Number Placeholder 3"/>
          <p:cNvSpPr>
            <a:spLocks noGrp="1"/>
          </p:cNvSpPr>
          <p:nvPr>
            <p:ph type="sldNum" sz="quarter" idx="10"/>
          </p:nvPr>
        </p:nvSpPr>
        <p:spPr/>
        <p:txBody>
          <a:bodyPr/>
          <a:lstStyle/>
          <a:p>
            <a:fld id="{0EBA4C88-B6CE-4DF6-AC5C-0E11A83F5D76}"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970338" y="8829677"/>
            <a:ext cx="3038475" cy="465138"/>
          </a:xfrm>
          <a:prstGeom prst="rect">
            <a:avLst/>
          </a:prstGeom>
          <a:noFill/>
          <a:ln w="9525">
            <a:noFill/>
            <a:miter lim="800000"/>
            <a:headEnd/>
            <a:tailEnd/>
          </a:ln>
        </p:spPr>
        <p:txBody>
          <a:bodyPr lIns="93104" tIns="46553" rIns="93104" bIns="46553" anchor="b"/>
          <a:lstStyle/>
          <a:p>
            <a:pPr algn="r" defTabSz="929813"/>
            <a:fld id="{10E5EEC7-062D-4A4F-B235-43C101952428}" type="slidenum">
              <a:rPr lang="en-US" sz="1200">
                <a:solidFill>
                  <a:prstClr val="black"/>
                </a:solidFill>
              </a:rPr>
              <a:pPr algn="r" defTabSz="929813"/>
              <a:t>10</a:t>
            </a:fld>
            <a:endParaRPr lang="en-US" sz="1200" dirty="0">
              <a:solidFill>
                <a:prstClr val="black"/>
              </a:solidFill>
            </a:endParaRPr>
          </a:p>
        </p:txBody>
      </p:sp>
      <p:sp>
        <p:nvSpPr>
          <p:cNvPr id="27650" name="Rectangle 7"/>
          <p:cNvSpPr txBox="1">
            <a:spLocks noGrp="1" noChangeArrowheads="1"/>
          </p:cNvSpPr>
          <p:nvPr/>
        </p:nvSpPr>
        <p:spPr bwMode="auto">
          <a:xfrm>
            <a:off x="3970338" y="8831266"/>
            <a:ext cx="3038475" cy="463550"/>
          </a:xfrm>
          <a:prstGeom prst="rect">
            <a:avLst/>
          </a:prstGeom>
          <a:noFill/>
          <a:ln w="9525">
            <a:noFill/>
            <a:miter lim="800000"/>
            <a:headEnd/>
            <a:tailEnd/>
          </a:ln>
        </p:spPr>
        <p:txBody>
          <a:bodyPr lIns="93190" tIns="46597" rIns="93190" bIns="46597" anchor="b"/>
          <a:lstStyle/>
          <a:p>
            <a:pPr algn="r" defTabSz="931401"/>
            <a:fld id="{82F1F28D-463C-4AD6-BC28-DCFFF59488E5}" type="slidenum">
              <a:rPr lang="en-US" sz="1200">
                <a:solidFill>
                  <a:prstClr val="black"/>
                </a:solidFill>
              </a:rPr>
              <a:pPr algn="r" defTabSz="931401"/>
              <a:t>10</a:t>
            </a:fld>
            <a:endParaRPr lang="en-US" sz="1200" dirty="0">
              <a:solidFill>
                <a:prstClr val="black"/>
              </a:solidFill>
            </a:endParaRPr>
          </a:p>
        </p:txBody>
      </p:sp>
      <p:sp>
        <p:nvSpPr>
          <p:cNvPr id="27651" name="Rectangle 2"/>
          <p:cNvSpPr>
            <a:spLocks noGrp="1" noRot="1" noChangeAspect="1" noChangeArrowheads="1" noTextEdit="1"/>
          </p:cNvSpPr>
          <p:nvPr>
            <p:ph type="sldImg"/>
          </p:nvPr>
        </p:nvSpPr>
        <p:spPr>
          <a:xfrm>
            <a:off x="1446213" y="493713"/>
            <a:ext cx="4135437" cy="3101975"/>
          </a:xfrm>
          <a:ln/>
        </p:spPr>
      </p:sp>
      <p:sp>
        <p:nvSpPr>
          <p:cNvPr id="27652" name="Rectangle 94"/>
          <p:cNvSpPr>
            <a:spLocks noGrp="1" noChangeArrowheads="1"/>
          </p:cNvSpPr>
          <p:nvPr>
            <p:ph type="body" idx="1"/>
          </p:nvPr>
        </p:nvSpPr>
        <p:spPr>
          <a:xfrm>
            <a:off x="1588" y="3554126"/>
            <a:ext cx="7008812" cy="3509994"/>
          </a:xfrm>
          <a:noFill/>
          <a:ln/>
        </p:spPr>
        <p:txBody>
          <a:bodyPr lIns="93104" tIns="46553" rIns="93104" bIns="46553">
            <a:noAutofit/>
          </a:bodyPr>
          <a:lstStyle/>
          <a:p>
            <a:pPr>
              <a:spcBef>
                <a:spcPts val="601"/>
              </a:spcBef>
              <a:defRPr/>
            </a:pPr>
            <a:r>
              <a:rPr lang="en-US" sz="900" dirty="0">
                <a:latin typeface="Arial" pitchFamily="34" charset="0"/>
                <a:cs typeface="Arial" pitchFamily="34" charset="0"/>
              </a:rPr>
              <a:t>Reference case</a:t>
            </a:r>
          </a:p>
          <a:p>
            <a:pPr marL="171819" indent="-171819">
              <a:spcBef>
                <a:spcPts val="601"/>
              </a:spcBef>
              <a:buFont typeface="Arial" pitchFamily="34" charset="0"/>
              <a:buChar char="•"/>
              <a:defRPr/>
            </a:pPr>
            <a:r>
              <a:rPr lang="en-US" sz="900" dirty="0">
                <a:latin typeface="Arial" pitchFamily="34" charset="0"/>
                <a:cs typeface="Arial" pitchFamily="34" charset="0"/>
              </a:rPr>
              <a:t>The United States remains both an importer and exporter of natural gas over the projection period, although natural gas imports into the United States fall by 41% from 2013 to 2040 and natural gas exports from the United States, both via pipeline and overseas via LNG, grow by nearly four-fold over the same time period.</a:t>
            </a:r>
          </a:p>
          <a:p>
            <a:pPr marL="171819" indent="-171819">
              <a:spcBef>
                <a:spcPts val="601"/>
              </a:spcBef>
              <a:buFont typeface="Arial" pitchFamily="34" charset="0"/>
              <a:buChar char="•"/>
              <a:defRPr/>
            </a:pPr>
            <a:r>
              <a:rPr lang="en-US" sz="900" dirty="0">
                <a:latin typeface="Arial" pitchFamily="34" charset="0"/>
                <a:cs typeface="Arial" pitchFamily="34" charset="0"/>
              </a:rPr>
              <a:t>Pipeline exports of U.S. natural gas to Mexico grow by 6% per year, from 0.7 Tcf in 2013 to 3.0 Tcf in 2040, and pipeline exports to Canada grow by 0.1% per year, from 0.9 Tcf in 2013 to 0.93 Tcf in 2040 (Canadian exports peak in 2027 at 1.28 Tcf). </a:t>
            </a:r>
          </a:p>
          <a:p>
            <a:pPr marL="171819" indent="-171819">
              <a:spcBef>
                <a:spcPts val="601"/>
              </a:spcBef>
              <a:buFont typeface="Arial" pitchFamily="34" charset="0"/>
              <a:buChar char="•"/>
              <a:defRPr/>
            </a:pPr>
            <a:r>
              <a:rPr lang="en-US" sz="900" dirty="0">
                <a:latin typeface="Arial" pitchFamily="34" charset="0"/>
                <a:cs typeface="Arial" pitchFamily="34" charset="0"/>
              </a:rPr>
              <a:t>U.S. exports of LNG increase to 3.4 Tcf in 2030 and remain at that level through 2040.  Just over 2.5 Tcf of that volume originates from the lower 48, with the remainder from Alaska.</a:t>
            </a:r>
          </a:p>
          <a:p>
            <a:pPr marL="171819" indent="-171819">
              <a:spcBef>
                <a:spcPts val="601"/>
              </a:spcBef>
              <a:buFont typeface="Arial" pitchFamily="34" charset="0"/>
              <a:buChar char="•"/>
              <a:defRPr/>
            </a:pPr>
            <a:r>
              <a:rPr lang="en-US" sz="900" dirty="0">
                <a:latin typeface="Arial" pitchFamily="34" charset="0"/>
                <a:cs typeface="Arial" pitchFamily="34" charset="0"/>
              </a:rPr>
              <a:t>Natural gas pipeline net imports from Canada remain below 2013 levels through 2040 in all the AEO2015 cases, but these imports do increase in response to higher natural gas prices in the latter part of the projection period.</a:t>
            </a:r>
          </a:p>
          <a:p>
            <a:pPr>
              <a:spcBef>
                <a:spcPts val="601"/>
              </a:spcBef>
              <a:defRPr/>
            </a:pPr>
            <a:r>
              <a:rPr lang="en-US" sz="900" dirty="0">
                <a:latin typeface="Arial" pitchFamily="34" charset="0"/>
                <a:cs typeface="Arial" pitchFamily="34" charset="0"/>
              </a:rPr>
              <a:t>Other cases</a:t>
            </a:r>
          </a:p>
          <a:p>
            <a:pPr marL="171819" indent="-171819">
              <a:spcBef>
                <a:spcPts val="601"/>
              </a:spcBef>
              <a:buFont typeface="Arial" pitchFamily="34" charset="0"/>
              <a:buChar char="•"/>
              <a:defRPr/>
            </a:pPr>
            <a:r>
              <a:rPr lang="en-US" sz="900" dirty="0">
                <a:latin typeface="Arial" pitchFamily="34" charset="0"/>
                <a:cs typeface="Arial" pitchFamily="34" charset="0"/>
              </a:rPr>
              <a:t>In the High Oil and Gas Resource case, abundant U.S. dry natural gas production keeps domestic natural gas prices lower than international prices, supporting the growth of U.S. LNG exports, which total 10.3 Tcf in 2037 and account for 66% of total U.S. natural gas exports in 2040. </a:t>
            </a:r>
          </a:p>
          <a:p>
            <a:pPr marL="171819" indent="-171819">
              <a:spcBef>
                <a:spcPts val="601"/>
              </a:spcBef>
              <a:buFont typeface="Arial" pitchFamily="34" charset="0"/>
              <a:buChar char="•"/>
              <a:defRPr/>
            </a:pPr>
            <a:r>
              <a:rPr lang="en-US" sz="900" dirty="0">
                <a:latin typeface="Arial" pitchFamily="34" charset="0"/>
                <a:cs typeface="Arial" pitchFamily="34" charset="0"/>
              </a:rPr>
              <a:t>In the Low Oil Price case, with lower world oil prices, U.S. LNG exports are less competitive and grow more slowly, to a peak of 0.8 Tcf in 2018, and account for 13% of total U.S. natural gas exports in 2040. At the time that the modeling for AEO2015 was frozen, there was only one LNG project actively under construction (Sabine Pass with a capacity of 0.8 Tcf or 2.2 Bcf/d)</a:t>
            </a:r>
          </a:p>
          <a:p>
            <a:pPr marL="171819" indent="-171819">
              <a:spcBef>
                <a:spcPts val="601"/>
              </a:spcBef>
              <a:buFont typeface="Arial" pitchFamily="34" charset="0"/>
              <a:buChar char="•"/>
              <a:defRPr/>
            </a:pPr>
            <a:r>
              <a:rPr lang="en-US" sz="900" dirty="0">
                <a:latin typeface="Arial" pitchFamily="34" charset="0"/>
                <a:cs typeface="Arial" pitchFamily="34" charset="0"/>
              </a:rPr>
              <a:t>The United States continues to import small volumes of LNG, largely to help satisfy peak winter demand in the Northeast.</a:t>
            </a:r>
          </a:p>
          <a:p>
            <a:pPr marL="171819" indent="-171819">
              <a:spcBef>
                <a:spcPts val="601"/>
              </a:spcBef>
              <a:buFont typeface="Arial" pitchFamily="34" charset="0"/>
              <a:buChar char="•"/>
              <a:defRPr/>
            </a:pPr>
            <a:r>
              <a:rPr lang="en-US" sz="900" dirty="0">
                <a:latin typeface="Arial" pitchFamily="34" charset="0"/>
                <a:cs typeface="Arial" pitchFamily="34" charset="0"/>
              </a:rPr>
              <a:t>Projected exports are sensitive to assumptions regarding conditions in U.S. and global natural gas markets. </a:t>
            </a:r>
            <a:endParaRPr lang="en-US" sz="900" b="1" dirty="0">
              <a:latin typeface="Arial" pitchFamily="34" charset="0"/>
              <a:cs typeface="Arial" pitchFamily="34" charset="0"/>
            </a:endParaRPr>
          </a:p>
          <a:p>
            <a:pPr marL="229036" indent="-229036">
              <a:spcAft>
                <a:spcPts val="1200"/>
              </a:spcAft>
              <a:buFont typeface="Arial" pitchFamily="34" charset="0"/>
              <a:buChar char="•"/>
            </a:pPr>
            <a:endParaRPr lang="en-US" sz="900" dirty="0"/>
          </a:p>
        </p:txBody>
      </p:sp>
      <p:graphicFrame>
        <p:nvGraphicFramePr>
          <p:cNvPr id="7" name="Table 6"/>
          <p:cNvGraphicFramePr>
            <a:graphicFrameLocks noGrp="1"/>
          </p:cNvGraphicFramePr>
          <p:nvPr>
            <p:extLst>
              <p:ext uri="{D42A27DB-BD31-4B8C-83A1-F6EECF244321}">
                <p14:modId xmlns:p14="http://schemas.microsoft.com/office/powerpoint/2010/main" val="581426465"/>
              </p:ext>
            </p:extLst>
          </p:nvPr>
        </p:nvGraphicFramePr>
        <p:xfrm>
          <a:off x="156452" y="6940576"/>
          <a:ext cx="6496457" cy="2274028"/>
        </p:xfrm>
        <a:graphic>
          <a:graphicData uri="http://schemas.openxmlformats.org/drawingml/2006/table">
            <a:tbl>
              <a:tblPr/>
              <a:tblGrid>
                <a:gridCol w="1238056"/>
                <a:gridCol w="710645"/>
                <a:gridCol w="769585"/>
                <a:gridCol w="655451"/>
                <a:gridCol w="701019"/>
                <a:gridCol w="646394"/>
                <a:gridCol w="600873"/>
                <a:gridCol w="582665"/>
                <a:gridCol w="591769"/>
              </a:tblGrid>
              <a:tr h="129330">
                <a:tc>
                  <a:txBody>
                    <a:bodyPr/>
                    <a:lstStyle/>
                    <a:p>
                      <a:pPr algn="l" fontAlgn="b"/>
                      <a:r>
                        <a:rPr lang="en-US" sz="800" b="1" i="0" u="none" strike="noStrike" dirty="0">
                          <a:solidFill>
                            <a:srgbClr val="000000"/>
                          </a:solidFill>
                          <a:latin typeface="Arial" pitchFamily="34" charset="0"/>
                          <a:cs typeface="Arial" pitchFamily="34" charset="0"/>
                        </a:rPr>
                        <a:t>trillion cubic feet</a:t>
                      </a:r>
                    </a:p>
                  </a:txBody>
                  <a:tcPr marL="6416" marR="6416" marT="64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6416" marR="6416" marT="64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6416" marR="6416" marT="64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6416" marR="6416" marT="64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6416" marR="6416" marT="64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6416" marR="6416" marT="64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dirty="0">
                        <a:solidFill>
                          <a:srgbClr val="000000"/>
                        </a:solidFill>
                        <a:latin typeface="Arial" pitchFamily="34" charset="0"/>
                        <a:cs typeface="Arial" pitchFamily="34" charset="0"/>
                      </a:endParaRPr>
                    </a:p>
                  </a:txBody>
                  <a:tcPr marL="6416" marR="6416" marT="64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2013-2040</a:t>
                      </a:r>
                      <a:endParaRPr lang="en-US" sz="800" b="0" i="0" u="none" strike="noStrike" dirty="0">
                        <a:solidFill>
                          <a:srgbClr val="000000"/>
                        </a:solidFill>
                        <a:latin typeface="Arial" pitchFamily="34" charset="0"/>
                        <a:cs typeface="Arial" pitchFamily="34" charset="0"/>
                      </a:endParaRPr>
                    </a:p>
                  </a:txBody>
                  <a:tcPr marL="6416" marR="6416" marT="64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2013-2040</a:t>
                      </a:r>
                      <a:endParaRPr lang="en-US" sz="800" b="0" i="0" u="none" strike="noStrike" dirty="0">
                        <a:solidFill>
                          <a:srgbClr val="000000"/>
                        </a:solidFill>
                        <a:latin typeface="Arial" pitchFamily="34" charset="0"/>
                        <a:cs typeface="Arial" pitchFamily="34" charset="0"/>
                      </a:endParaRPr>
                    </a:p>
                  </a:txBody>
                  <a:tcPr marL="6416" marR="6416" marT="6403" marB="0" anchor="b">
                    <a:lnL>
                      <a:noFill/>
                    </a:lnL>
                    <a:lnR>
                      <a:noFill/>
                    </a:lnR>
                    <a:lnT>
                      <a:noFill/>
                    </a:lnT>
                    <a:lnB w="6350" cap="flat" cmpd="sng" algn="ctr">
                      <a:solidFill>
                        <a:srgbClr val="000000"/>
                      </a:solidFill>
                      <a:prstDash val="solid"/>
                      <a:round/>
                      <a:headEnd type="none" w="med" len="med"/>
                      <a:tailEnd type="none" w="med" len="med"/>
                    </a:lnB>
                  </a:tcPr>
                </a:tc>
              </a:tr>
              <a:tr h="306386">
                <a:tc>
                  <a:txBody>
                    <a:bodyPr/>
                    <a:lstStyle/>
                    <a:p>
                      <a:pPr algn="l" fontAlgn="b"/>
                      <a:r>
                        <a:rPr lang="en-US" sz="800" b="0" i="0" u="none" strike="noStrike" dirty="0">
                          <a:solidFill>
                            <a:srgbClr val="000000"/>
                          </a:solidFill>
                          <a:latin typeface="Arial" pitchFamily="34" charset="0"/>
                          <a:cs typeface="Arial" pitchFamily="34" charset="0"/>
                        </a:rPr>
                        <a:t> </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a:rPr>
                        <a:t>2005</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a:rPr>
                        <a:t>2010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a:rPr>
                        <a:t>2015</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a:rPr>
                        <a:t>2020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a:rPr>
                        <a:t>2025</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smtClean="0">
                          <a:solidFill>
                            <a:srgbClr val="000000"/>
                          </a:solidFill>
                          <a:effectLst/>
                          <a:latin typeface="Calibri"/>
                        </a:rPr>
                        <a:t>2040</a:t>
                      </a:r>
                      <a:endParaRPr lang="en-US" sz="900" b="1" i="0" u="none" strike="noStrike" dirty="0">
                        <a:solidFill>
                          <a:srgbClr val="000000"/>
                        </a:solidFill>
                        <a:effectLst/>
                        <a:latin typeface="Calibri"/>
                      </a:endParaRP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%change</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AAGR, %</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6386">
                <a:tc>
                  <a:txBody>
                    <a:bodyPr/>
                    <a:lstStyle/>
                    <a:p>
                      <a:pPr algn="r" fontAlgn="b"/>
                      <a:r>
                        <a:rPr lang="en-US" sz="800" b="0" i="0" u="none" strike="noStrike" dirty="0">
                          <a:solidFill>
                            <a:srgbClr val="000000"/>
                          </a:solidFill>
                          <a:latin typeface="Arial" pitchFamily="34" charset="0"/>
                          <a:cs typeface="Arial" pitchFamily="34" charset="0"/>
                        </a:rPr>
                        <a:t>Exports to Mexico</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0.31</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0.33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0.85</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1.20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1.34</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3.03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360%</a:t>
                      </a:r>
                      <a:endParaRPr lang="en-US" sz="800" b="0" i="0" u="none" strike="noStrike" dirty="0">
                        <a:solidFill>
                          <a:srgbClr val="000000"/>
                        </a:solidFill>
                        <a:latin typeface="Arial" pitchFamily="34" charset="0"/>
                        <a:cs typeface="Arial" pitchFamily="34" charset="0"/>
                      </a:endParaRP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5.8%</a:t>
                      </a:r>
                      <a:endParaRPr lang="en-US" sz="800" b="0" i="0" u="none" strike="noStrike" dirty="0">
                        <a:solidFill>
                          <a:srgbClr val="000000"/>
                        </a:solidFill>
                        <a:latin typeface="Arial" pitchFamily="34" charset="0"/>
                        <a:cs typeface="Arial" pitchFamily="34" charset="0"/>
                      </a:endParaRP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6386">
                <a:tc>
                  <a:txBody>
                    <a:bodyPr/>
                    <a:lstStyle/>
                    <a:p>
                      <a:pPr algn="r" fontAlgn="b"/>
                      <a:r>
                        <a:rPr lang="en-US" sz="800" b="0" i="0" u="none" strike="noStrike" dirty="0">
                          <a:solidFill>
                            <a:srgbClr val="000000"/>
                          </a:solidFill>
                          <a:latin typeface="Arial" pitchFamily="34" charset="0"/>
                          <a:cs typeface="Arial" pitchFamily="34" charset="0"/>
                        </a:rPr>
                        <a:t>Exports to Canada</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0.36</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0.74</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0.85</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1.07</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1.27</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0.93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2%</a:t>
                      </a:r>
                      <a:endParaRPr lang="en-US" sz="800" b="0" i="0" u="none" strike="noStrike" dirty="0">
                        <a:solidFill>
                          <a:srgbClr val="000000"/>
                        </a:solidFill>
                        <a:latin typeface="Arial" pitchFamily="34" charset="0"/>
                        <a:cs typeface="Arial" pitchFamily="34" charset="0"/>
                      </a:endParaRP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0.1%</a:t>
                      </a:r>
                      <a:endParaRPr lang="en-US" sz="800" b="0" i="0" u="none" strike="noStrike" dirty="0">
                        <a:solidFill>
                          <a:srgbClr val="000000"/>
                        </a:solidFill>
                        <a:latin typeface="Arial" pitchFamily="34" charset="0"/>
                        <a:cs typeface="Arial" pitchFamily="34" charset="0"/>
                      </a:endParaRP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6386">
                <a:tc>
                  <a:txBody>
                    <a:bodyPr/>
                    <a:lstStyle/>
                    <a:p>
                      <a:pPr algn="r" fontAlgn="b"/>
                      <a:r>
                        <a:rPr lang="en-US" sz="800" b="0" i="0" u="none" strike="noStrike" dirty="0">
                          <a:solidFill>
                            <a:srgbClr val="000000"/>
                          </a:solidFill>
                          <a:latin typeface="Arial" pitchFamily="34" charset="0"/>
                          <a:cs typeface="Arial" pitchFamily="34" charset="0"/>
                        </a:rPr>
                        <a:t>Lower 48 LNG exports</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0.07</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0.06</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0.09</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2.14</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2.55</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2.55</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NA</a:t>
                      </a:r>
                      <a:endParaRPr lang="en-US" sz="800" b="0" i="0" u="none" strike="noStrike" dirty="0">
                        <a:solidFill>
                          <a:srgbClr val="000000"/>
                        </a:solidFill>
                        <a:latin typeface="Arial" pitchFamily="34" charset="0"/>
                        <a:cs typeface="Arial" pitchFamily="34" charset="0"/>
                      </a:endParaRP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17.7%</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6386">
                <a:tc>
                  <a:txBody>
                    <a:bodyPr/>
                    <a:lstStyle/>
                    <a:p>
                      <a:pPr algn="r" fontAlgn="b"/>
                      <a:r>
                        <a:rPr lang="en-US" sz="800" b="0" i="0" u="none" strike="noStrike" dirty="0">
                          <a:solidFill>
                            <a:srgbClr val="000000"/>
                          </a:solidFill>
                          <a:latin typeface="Arial" pitchFamily="34" charset="0"/>
                          <a:cs typeface="Arial" pitchFamily="34" charset="0"/>
                        </a:rPr>
                        <a:t>Alaska LNG exports</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0.80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NA</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NA</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6386">
                <a:tc>
                  <a:txBody>
                    <a:bodyPr/>
                    <a:lstStyle/>
                    <a:p>
                      <a:pPr algn="r" fontAlgn="b"/>
                      <a:r>
                        <a:rPr lang="en-US" sz="800" b="0" i="0" u="none" strike="noStrike" dirty="0">
                          <a:solidFill>
                            <a:srgbClr val="000000"/>
                          </a:solidFill>
                          <a:latin typeface="Arial" pitchFamily="34" charset="0"/>
                          <a:cs typeface="Arial" pitchFamily="34" charset="0"/>
                        </a:rPr>
                        <a:t> </a:t>
                      </a:r>
                      <a:r>
                        <a:rPr lang="en-US" sz="800" b="0" i="0" u="none" strike="noStrike" dirty="0" smtClean="0">
                          <a:solidFill>
                            <a:srgbClr val="000000"/>
                          </a:solidFill>
                          <a:latin typeface="Arial" pitchFamily="34" charset="0"/>
                          <a:cs typeface="Arial" pitchFamily="34" charset="0"/>
                        </a:rPr>
                        <a:t>Pipeline </a:t>
                      </a:r>
                      <a:r>
                        <a:rPr lang="en-US" sz="800" b="0" i="0" u="none" strike="noStrike" dirty="0">
                          <a:solidFill>
                            <a:srgbClr val="000000"/>
                          </a:solidFill>
                          <a:latin typeface="Arial" pitchFamily="34" charset="0"/>
                          <a:cs typeface="Arial" pitchFamily="34" charset="0"/>
                        </a:rPr>
                        <a:t>Imports from Canada</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3.70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3.28</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2.53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1.80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1.60</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1.63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-41%</a:t>
                      </a:r>
                      <a:endParaRPr lang="en-US" sz="800" b="0" i="0" u="none" strike="noStrike" dirty="0">
                        <a:solidFill>
                          <a:srgbClr val="000000"/>
                        </a:solidFill>
                        <a:latin typeface="Arial" pitchFamily="34" charset="0"/>
                        <a:cs typeface="Arial" pitchFamily="34" charset="0"/>
                      </a:endParaRP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Arial" pitchFamily="34" charset="0"/>
                          <a:cs typeface="Arial" pitchFamily="34" charset="0"/>
                        </a:rPr>
                        <a:t>-</a:t>
                      </a:r>
                      <a:r>
                        <a:rPr lang="en-US" sz="800" b="0" i="0" u="none" strike="noStrike" dirty="0" smtClean="0">
                          <a:solidFill>
                            <a:srgbClr val="000000"/>
                          </a:solidFill>
                          <a:latin typeface="Arial" pitchFamily="34" charset="0"/>
                          <a:cs typeface="Arial" pitchFamily="34" charset="0"/>
                        </a:rPr>
                        <a:t>1.9%</a:t>
                      </a:r>
                      <a:endParaRPr lang="en-US" sz="800" b="0" i="0" u="none" strike="noStrike" dirty="0">
                        <a:solidFill>
                          <a:srgbClr val="000000"/>
                        </a:solidFill>
                        <a:latin typeface="Arial" pitchFamily="34" charset="0"/>
                        <a:cs typeface="Arial" pitchFamily="34" charset="0"/>
                      </a:endParaRP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6386">
                <a:tc>
                  <a:txBody>
                    <a:bodyPr/>
                    <a:lstStyle/>
                    <a:p>
                      <a:pPr algn="r" fontAlgn="b"/>
                      <a:r>
                        <a:rPr lang="en-US" sz="800" b="0" i="0" u="none" strike="noStrike" dirty="0">
                          <a:solidFill>
                            <a:srgbClr val="000000"/>
                          </a:solidFill>
                          <a:latin typeface="Arial" pitchFamily="34" charset="0"/>
                          <a:cs typeface="Arial" pitchFamily="34" charset="0"/>
                        </a:rPr>
                        <a:t> </a:t>
                      </a:r>
                      <a:r>
                        <a:rPr lang="en-US" sz="800" b="0" i="0" u="none" strike="noStrike" dirty="0" smtClean="0">
                          <a:solidFill>
                            <a:srgbClr val="000000"/>
                          </a:solidFill>
                          <a:latin typeface="Arial" pitchFamily="34" charset="0"/>
                          <a:cs typeface="Arial" pitchFamily="34" charset="0"/>
                        </a:rPr>
                        <a:t>Liquefied </a:t>
                      </a:r>
                      <a:r>
                        <a:rPr lang="en-US" sz="800" b="0" i="0" u="none" strike="noStrike" dirty="0">
                          <a:solidFill>
                            <a:srgbClr val="000000"/>
                          </a:solidFill>
                          <a:latin typeface="Arial" pitchFamily="34" charset="0"/>
                          <a:cs typeface="Arial" pitchFamily="34" charset="0"/>
                        </a:rPr>
                        <a:t>Natural Gas Imports</a:t>
                      </a: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0.63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0.43</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0.06</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0.07</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0.07</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a:rPr>
                        <a:t>0.07</a:t>
                      </a:r>
                    </a:p>
                  </a:txBody>
                  <a:tcPr marL="9560" marR="9560" marT="95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-33%</a:t>
                      </a:r>
                      <a:endParaRPr lang="en-US" sz="800" b="0" i="0" u="none" strike="noStrike" dirty="0">
                        <a:solidFill>
                          <a:srgbClr val="000000"/>
                        </a:solidFill>
                        <a:latin typeface="Arial" pitchFamily="34" charset="0"/>
                        <a:cs typeface="Arial" pitchFamily="34" charset="0"/>
                      </a:endParaRP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latin typeface="Arial" pitchFamily="34" charset="0"/>
                          <a:cs typeface="Arial" pitchFamily="34" charset="0"/>
                        </a:rPr>
                        <a:t>-1.4%</a:t>
                      </a:r>
                      <a:endParaRPr lang="en-US" sz="800" b="0" i="0" u="none" strike="noStrike" dirty="0">
                        <a:solidFill>
                          <a:srgbClr val="000000"/>
                        </a:solidFill>
                        <a:latin typeface="Arial" pitchFamily="34" charset="0"/>
                        <a:cs typeface="Arial" pitchFamily="34" charset="0"/>
                      </a:endParaRPr>
                    </a:p>
                  </a:txBody>
                  <a:tcPr marL="6416" marR="6416" marT="6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0EBA4C88-B6CE-4DF6-AC5C-0E11A83F5D76}" type="slidenum">
              <a:rPr lang="en-US" smtClean="0"/>
              <a:pPr/>
              <a:t>12</a:t>
            </a:fld>
            <a:endParaRPr lang="en-US"/>
          </a:p>
        </p:txBody>
      </p:sp>
    </p:spTree>
    <p:extLst>
      <p:ext uri="{BB962C8B-B14F-4D97-AF65-F5344CB8AC3E}">
        <p14:creationId xmlns:p14="http://schemas.microsoft.com/office/powerpoint/2010/main" val="15418513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resentation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987552"/>
            <a:ext cx="7772400" cy="1371600"/>
          </a:xfrm>
          <a:prstGeom prst="rect">
            <a:avLst/>
          </a:prstGeom>
        </p:spPr>
        <p:txBody>
          <a:bodyPr anchor="b" anchorCtr="0"/>
          <a:lstStyle>
            <a:lvl1pPr marL="0" marR="0" indent="0" algn="l" defTabSz="914400" rtl="0" eaLnBrk="1" fontAlgn="auto" latinLnBrk="0" hangingPunct="1">
              <a:lnSpc>
                <a:spcPct val="100000"/>
              </a:lnSpc>
              <a:spcBef>
                <a:spcPct val="0"/>
              </a:spcBef>
              <a:spcAft>
                <a:spcPts val="0"/>
              </a:spcAft>
              <a:buClrTx/>
              <a:buSzTx/>
              <a:buFontTx/>
              <a:buNone/>
              <a:tabLst/>
              <a:defRPr sz="3600">
                <a:solidFill>
                  <a:schemeClr val="accent1"/>
                </a:solidFill>
              </a:defRPr>
            </a:lvl1pPr>
          </a:lstStyle>
          <a:p>
            <a:r>
              <a:rPr lang="en-US" dirty="0" smtClean="0"/>
              <a:t>Title – Click to edit</a:t>
            </a:r>
            <a:endParaRPr lang="en-US" dirty="0"/>
          </a:p>
        </p:txBody>
      </p:sp>
      <p:sp>
        <p:nvSpPr>
          <p:cNvPr id="5" name="TextBox 4"/>
          <p:cNvSpPr txBox="1"/>
          <p:nvPr/>
        </p:nvSpPr>
        <p:spPr>
          <a:xfrm>
            <a:off x="7924800" y="6573310"/>
            <a:ext cx="811213" cy="230187"/>
          </a:xfrm>
          <a:prstGeom prst="rect">
            <a:avLst/>
          </a:prstGeom>
          <a:noFill/>
        </p:spPr>
        <p:txBody>
          <a:bodyPr lIns="0" tIns="0" rIns="0">
            <a:spAutoFit/>
          </a:bodyPr>
          <a:lstStyle/>
          <a:p>
            <a:pPr eaLnBrk="0" hangingPunct="0"/>
            <a:r>
              <a:rPr lang="en-US" sz="1200" dirty="0">
                <a:solidFill>
                  <a:schemeClr val="bg1"/>
                </a:solidFill>
                <a:latin typeface="Times New Roman" charset="0"/>
                <a:cs typeface="Times New Roman" charset="0"/>
              </a:rPr>
              <a:t>www.eia.gov</a:t>
            </a:r>
          </a:p>
        </p:txBody>
      </p:sp>
      <p:cxnSp>
        <p:nvCxnSpPr>
          <p:cNvPr id="6" name="Straight Connector 12"/>
          <p:cNvCxnSpPr>
            <a:cxnSpLocks noChangeShapeType="1"/>
          </p:cNvCxnSpPr>
          <p:nvPr/>
        </p:nvCxnSpPr>
        <p:spPr bwMode="auto">
          <a:xfrm rot="5400000">
            <a:off x="7734163" y="6675122"/>
            <a:ext cx="182879" cy="0"/>
          </a:xfrm>
          <a:prstGeom prst="line">
            <a:avLst/>
          </a:prstGeom>
          <a:noFill/>
          <a:ln w="9525">
            <a:solidFill>
              <a:schemeClr val="bg1">
                <a:alpha val="39999"/>
              </a:schemeClr>
            </a:solidFill>
            <a:round/>
            <a:headEnd/>
            <a:tailEnd/>
          </a:ln>
        </p:spPr>
      </p:cxnSp>
      <p:cxnSp>
        <p:nvCxnSpPr>
          <p:cNvPr id="7" name="Straight Connector 6"/>
          <p:cNvCxnSpPr/>
          <p:nvPr/>
        </p:nvCxnSpPr>
        <p:spPr bwMode="auto">
          <a:xfrm rot="10800000" flipH="1">
            <a:off x="607919" y="3649756"/>
            <a:ext cx="8050212" cy="0"/>
          </a:xfrm>
          <a:prstGeom prst="line">
            <a:avLst/>
          </a:prstGeom>
          <a:solidFill>
            <a:schemeClr val="accent1"/>
          </a:solidFill>
          <a:ln w="28575" cap="flat" cmpd="sng" algn="ctr">
            <a:solidFill>
              <a:schemeClr val="accent1"/>
            </a:solidFill>
            <a:prstDash val="solid"/>
            <a:round/>
            <a:headEnd type="none" w="med" len="med"/>
            <a:tailEnd type="none" w="med" len="med"/>
          </a:ln>
          <a:effectLst/>
        </p:spPr>
      </p:cxnSp>
      <p:pic>
        <p:nvPicPr>
          <p:cNvPr id="8" name="Picture 7" descr="icon_row-01.png"/>
          <p:cNvPicPr>
            <a:picLocks noChangeAspect="1"/>
          </p:cNvPicPr>
          <p:nvPr/>
        </p:nvPicPr>
        <p:blipFill>
          <a:blip r:embed="rId2" cstate="print"/>
          <a:stretch>
            <a:fillRect/>
          </a:stretch>
        </p:blipFill>
        <p:spPr>
          <a:xfrm>
            <a:off x="1041272" y="3081597"/>
            <a:ext cx="7226428" cy="366452"/>
          </a:xfrm>
          <a:prstGeom prst="rect">
            <a:avLst/>
          </a:prstGeom>
        </p:spPr>
      </p:pic>
      <p:sp>
        <p:nvSpPr>
          <p:cNvPr id="10" name="TextBox 9"/>
          <p:cNvSpPr txBox="1"/>
          <p:nvPr/>
        </p:nvSpPr>
        <p:spPr bwMode="auto">
          <a:xfrm>
            <a:off x="776043" y="6493417"/>
            <a:ext cx="4031311" cy="323165"/>
          </a:xfrm>
          <a:prstGeom prst="rect">
            <a:avLst/>
          </a:prstGeom>
          <a:noFill/>
          <a:ln w="9525">
            <a:noFill/>
            <a:miter lim="800000"/>
            <a:headEnd/>
            <a:tailEnd/>
          </a:ln>
        </p:spPr>
        <p:txBody>
          <a:bodyPr wrap="square" lIns="0" tIns="0" rIns="0" rtlCol="0" anchor="b">
            <a:prstTxWarp prst="textNoShape">
              <a:avLst/>
            </a:prstTxWarp>
            <a:spAutoFit/>
          </a:bodyPr>
          <a:lstStyle/>
          <a:p>
            <a:pPr eaLnBrk="0" hangingPunct="0"/>
            <a:r>
              <a:rPr lang="en-US" sz="1800" i="0" dirty="0" smtClean="0">
                <a:solidFill>
                  <a:schemeClr val="bg1"/>
                </a:solidFill>
                <a:latin typeface="Times New Roman" charset="0"/>
                <a:ea typeface="Times New Roman" charset="0"/>
                <a:cs typeface="Times New Roman" charset="0"/>
              </a:rPr>
              <a:t>U.S. Energy Information Administration</a:t>
            </a:r>
          </a:p>
        </p:txBody>
      </p:sp>
      <p:cxnSp>
        <p:nvCxnSpPr>
          <p:cNvPr id="11" name="Straight Connector 12"/>
          <p:cNvCxnSpPr>
            <a:cxnSpLocks noChangeShapeType="1"/>
          </p:cNvCxnSpPr>
          <p:nvPr/>
        </p:nvCxnSpPr>
        <p:spPr bwMode="auto">
          <a:xfrm rot="5400000">
            <a:off x="538924" y="6616600"/>
            <a:ext cx="285296" cy="0"/>
          </a:xfrm>
          <a:prstGeom prst="line">
            <a:avLst/>
          </a:prstGeom>
          <a:noFill/>
          <a:ln w="9525">
            <a:solidFill>
              <a:schemeClr val="bg1">
                <a:alpha val="39999"/>
              </a:schemeClr>
            </a:solidFill>
            <a:round/>
            <a:headEnd/>
            <a:tailEnd/>
          </a:ln>
        </p:spPr>
      </p:cxnSp>
      <p:sp>
        <p:nvSpPr>
          <p:cNvPr id="12" name="TextBox 11"/>
          <p:cNvSpPr txBox="1"/>
          <p:nvPr/>
        </p:nvSpPr>
        <p:spPr>
          <a:xfrm>
            <a:off x="5672747" y="6573310"/>
            <a:ext cx="2082192" cy="230832"/>
          </a:xfrm>
          <a:prstGeom prst="rect">
            <a:avLst/>
          </a:prstGeom>
          <a:noFill/>
        </p:spPr>
        <p:txBody>
          <a:bodyPr wrap="square" lIns="0" tIns="0" rIns="0">
            <a:spAutoFit/>
          </a:bodyPr>
          <a:lstStyle/>
          <a:p>
            <a:pPr eaLnBrk="0" hangingPunct="0"/>
            <a:r>
              <a:rPr lang="en-US" sz="1200" i="1" dirty="0" smtClean="0">
                <a:solidFill>
                  <a:schemeClr val="bg1"/>
                </a:solidFill>
                <a:latin typeface="Times New Roman" charset="0"/>
                <a:cs typeface="Times New Roman" charset="0"/>
              </a:rPr>
              <a:t>Independent Statistics</a:t>
            </a:r>
            <a:r>
              <a:rPr lang="en-US" sz="1200" i="1" baseline="0" dirty="0" smtClean="0">
                <a:solidFill>
                  <a:schemeClr val="bg1"/>
                </a:solidFill>
                <a:latin typeface="Times New Roman" charset="0"/>
                <a:cs typeface="Times New Roman" charset="0"/>
              </a:rPr>
              <a:t> &amp; Analysis</a:t>
            </a:r>
            <a:endParaRPr lang="en-US" sz="1200" i="1" dirty="0">
              <a:solidFill>
                <a:schemeClr val="bg1"/>
              </a:solidFill>
              <a:latin typeface="Times New Roman" charset="0"/>
              <a:cs typeface="Times New Roman" charset="0"/>
            </a:endParaRPr>
          </a:p>
        </p:txBody>
      </p:sp>
      <p:sp>
        <p:nvSpPr>
          <p:cNvPr id="14" name="Text Placeholder 13"/>
          <p:cNvSpPr>
            <a:spLocks noGrp="1"/>
          </p:cNvSpPr>
          <p:nvPr>
            <p:ph type="body" sz="quarter" idx="10" hasCustomPrompt="1"/>
          </p:nvPr>
        </p:nvSpPr>
        <p:spPr>
          <a:xfrm>
            <a:off x="914400" y="3813048"/>
            <a:ext cx="7388352" cy="1417320"/>
          </a:xfrm>
          <a:prstGeom prst="rect">
            <a:avLst/>
          </a:prstGeom>
        </p:spPr>
        <p:txBody>
          <a:bodyPr/>
          <a:lstStyle>
            <a:lvl1pPr marL="347472" marR="0" indent="-514350" algn="l" defTabSz="914400" rtl="0" eaLnBrk="1" fontAlgn="base" latinLnBrk="0" hangingPunct="1">
              <a:lnSpc>
                <a:spcPct val="100000"/>
              </a:lnSpc>
              <a:spcBef>
                <a:spcPct val="20000"/>
              </a:spcBef>
              <a:spcAft>
                <a:spcPct val="0"/>
              </a:spcAft>
              <a:buClrTx/>
              <a:buSzTx/>
              <a:buFontTx/>
              <a:buNone/>
              <a:tabLst/>
              <a:defRPr sz="1800" i="1">
                <a:latin typeface="+mj-lt"/>
              </a:defRPr>
            </a:lvl1pPr>
          </a:lstStyle>
          <a:p>
            <a:pPr lvl="0"/>
            <a:r>
              <a:rPr lang="en-US" dirty="0" smtClean="0"/>
              <a:t>Audience</a:t>
            </a:r>
          </a:p>
          <a:p>
            <a:pPr lvl="0"/>
            <a:r>
              <a:rPr lang="en-US" dirty="0" smtClean="0"/>
              <a:t>Presenter, Title</a:t>
            </a:r>
          </a:p>
          <a:p>
            <a:pPr lvl="0"/>
            <a:r>
              <a:rPr lang="en-US" dirty="0" smtClean="0"/>
              <a:t>Month DD, YYYY  |  City, State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ine or bar graph">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777240"/>
          </a:xfrm>
          <a:prstGeom prst="rect">
            <a:avLst/>
          </a:prstGeom>
        </p:spPr>
        <p:txBody>
          <a:bodyPr tIns="91440" bIns="0" anchor="b" anchorCtr="0"/>
          <a:lstStyle>
            <a:lvl1pPr algn="l">
              <a:defRPr sz="2400">
                <a:solidFill>
                  <a:schemeClr val="accent1"/>
                </a:solidFill>
              </a:defRPr>
            </a:lvl1pPr>
          </a:lstStyle>
          <a:p>
            <a:r>
              <a:rPr lang="en-US" dirty="0" smtClean="0"/>
              <a:t>Click to edit Master title style</a:t>
            </a:r>
            <a:br>
              <a:rPr lang="en-US" dirty="0" smtClean="0"/>
            </a:br>
            <a:r>
              <a:rPr lang="en-US" dirty="0" smtClean="0"/>
              <a:t>This can span two lines</a:t>
            </a:r>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sp>
        <p:nvSpPr>
          <p:cNvPr id="9" name="Chart Placeholder 8"/>
          <p:cNvSpPr>
            <a:spLocks noGrp="1"/>
          </p:cNvSpPr>
          <p:nvPr>
            <p:ph type="chart" sz="quarter" idx="12"/>
          </p:nvPr>
        </p:nvSpPr>
        <p:spPr>
          <a:xfrm>
            <a:off x="640080" y="1527048"/>
            <a:ext cx="7946136" cy="4379976"/>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chart</a:t>
            </a:r>
            <a:endParaRPr lang="en-US" dirty="0" smtClean="0"/>
          </a:p>
        </p:txBody>
      </p:sp>
      <p:sp>
        <p:nvSpPr>
          <p:cNvPr id="12" name="Text Placeholder 11"/>
          <p:cNvSpPr>
            <a:spLocks noGrp="1"/>
          </p:cNvSpPr>
          <p:nvPr>
            <p:ph type="body" sz="quarter" idx="13" hasCustomPrompt="1"/>
          </p:nvPr>
        </p:nvSpPr>
        <p:spPr>
          <a:xfrm>
            <a:off x="640080" y="896112"/>
            <a:ext cx="4005072" cy="548640"/>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y-axis title here</a:t>
            </a:r>
          </a:p>
          <a:p>
            <a:pPr lvl="0"/>
            <a:r>
              <a:rPr lang="en-US" dirty="0" smtClean="0"/>
              <a:t>y-axis units here</a:t>
            </a:r>
          </a:p>
        </p:txBody>
      </p:sp>
      <p:sp>
        <p:nvSpPr>
          <p:cNvPr id="14" name="Text Placeholder 13"/>
          <p:cNvSpPr>
            <a:spLocks noGrp="1"/>
          </p:cNvSpPr>
          <p:nvPr>
            <p:ph type="body" sz="quarter" idx="14" hasCustomPrompt="1"/>
          </p:nvPr>
        </p:nvSpPr>
        <p:spPr>
          <a:xfrm>
            <a:off x="4690872" y="896112"/>
            <a:ext cx="3895344" cy="548640"/>
          </a:xfrm>
          <a:prstGeom prst="rect">
            <a:avLst/>
          </a:prstGeom>
        </p:spPr>
        <p:txBody>
          <a:bodyPr anchor="b" anchorCtr="0"/>
          <a:lstStyle>
            <a:lvl1pPr marL="342900" marR="0" indent="-342900" algn="r"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secondary y-axis title here</a:t>
            </a:r>
          </a:p>
          <a:p>
            <a:pPr lvl="0"/>
            <a:r>
              <a:rPr lang="en-US" dirty="0" smtClean="0"/>
              <a:t>secondary y-axis units here</a:t>
            </a:r>
          </a:p>
        </p:txBody>
      </p:sp>
      <p:sp>
        <p:nvSpPr>
          <p:cNvPr id="16" name="Text Placeholder 15"/>
          <p:cNvSpPr>
            <a:spLocks noGrp="1"/>
          </p:cNvSpPr>
          <p:nvPr>
            <p:ph type="body" sz="quarter" idx="15" hasCustomPrompt="1"/>
          </p:nvPr>
        </p:nvSpPr>
        <p:spPr>
          <a:xfrm>
            <a:off x="640080" y="5952744"/>
            <a:ext cx="7946136" cy="246888"/>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e chart">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777240"/>
          </a:xfrm>
          <a:prstGeom prst="rect">
            <a:avLst/>
          </a:prstGeom>
        </p:spPr>
        <p:txBody>
          <a:bodyPr tIns="91440" bIns="0" anchor="b" anchorCtr="0"/>
          <a:lstStyle>
            <a:lvl1pPr algn="l">
              <a:defRPr sz="2400">
                <a:solidFill>
                  <a:schemeClr val="accent1"/>
                </a:solidFill>
              </a:defRPr>
            </a:lvl1pPr>
          </a:lstStyle>
          <a:p>
            <a:r>
              <a:rPr lang="en-US" dirty="0" smtClean="0"/>
              <a:t>Click to edit Master title style</a:t>
            </a:r>
            <a:br>
              <a:rPr lang="en-US" dirty="0" smtClean="0"/>
            </a:br>
            <a:r>
              <a:rPr lang="en-US" dirty="0" smtClean="0"/>
              <a:t>This can span two lines</a:t>
            </a:r>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sp>
        <p:nvSpPr>
          <p:cNvPr id="9" name="Chart Placeholder 8"/>
          <p:cNvSpPr>
            <a:spLocks noGrp="1"/>
          </p:cNvSpPr>
          <p:nvPr>
            <p:ph type="chart" sz="quarter" idx="12"/>
          </p:nvPr>
        </p:nvSpPr>
        <p:spPr>
          <a:xfrm>
            <a:off x="640080" y="1234440"/>
            <a:ext cx="7946136" cy="4672584"/>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chart</a:t>
            </a:r>
            <a:endParaRPr lang="en-US" dirty="0" smtClean="0"/>
          </a:p>
        </p:txBody>
      </p:sp>
      <p:sp>
        <p:nvSpPr>
          <p:cNvPr id="12" name="Text Placeholder 11"/>
          <p:cNvSpPr>
            <a:spLocks noGrp="1"/>
          </p:cNvSpPr>
          <p:nvPr>
            <p:ph type="body" sz="quarter" idx="13" hasCustomPrompt="1"/>
          </p:nvPr>
        </p:nvSpPr>
        <p:spPr>
          <a:xfrm>
            <a:off x="640080" y="896112"/>
            <a:ext cx="7946136" cy="292608"/>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pie chart units here</a:t>
            </a:r>
            <a:endParaRPr lang="en-US" dirty="0"/>
          </a:p>
        </p:txBody>
      </p:sp>
      <p:sp>
        <p:nvSpPr>
          <p:cNvPr id="16" name="Text Placeholder 15"/>
          <p:cNvSpPr>
            <a:spLocks noGrp="1"/>
          </p:cNvSpPr>
          <p:nvPr>
            <p:ph type="body" sz="quarter" idx="15" hasCustomPrompt="1"/>
          </p:nvPr>
        </p:nvSpPr>
        <p:spPr>
          <a:xfrm>
            <a:off x="640080" y="5952744"/>
            <a:ext cx="7946136" cy="246888"/>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mage">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777240"/>
          </a:xfrm>
          <a:prstGeom prst="rect">
            <a:avLst/>
          </a:prstGeom>
        </p:spPr>
        <p:txBody>
          <a:bodyPr tIns="91440" bIns="0" anchor="b" anchorCtr="0"/>
          <a:lstStyle>
            <a:lvl1pPr algn="l">
              <a:defRPr sz="2400">
                <a:solidFill>
                  <a:schemeClr val="accent1"/>
                </a:solidFill>
              </a:defRPr>
            </a:lvl1pPr>
          </a:lstStyle>
          <a:p>
            <a:r>
              <a:rPr lang="en-US" dirty="0" smtClean="0"/>
              <a:t>Click to edit Master title style</a:t>
            </a:r>
            <a:br>
              <a:rPr lang="en-US" dirty="0" smtClean="0"/>
            </a:br>
            <a:r>
              <a:rPr lang="en-US" dirty="0" smtClean="0"/>
              <a:t>This can span two lines</a:t>
            </a:r>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sp>
        <p:nvSpPr>
          <p:cNvPr id="16" name="Text Placeholder 15"/>
          <p:cNvSpPr>
            <a:spLocks noGrp="1"/>
          </p:cNvSpPr>
          <p:nvPr>
            <p:ph type="body" sz="quarter" idx="15" hasCustomPrompt="1"/>
          </p:nvPr>
        </p:nvSpPr>
        <p:spPr>
          <a:xfrm>
            <a:off x="640080" y="5952744"/>
            <a:ext cx="7946136" cy="246888"/>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13" name="Picture Placeholder 12"/>
          <p:cNvSpPr>
            <a:spLocks noGrp="1"/>
          </p:cNvSpPr>
          <p:nvPr>
            <p:ph type="pic" sz="quarter" idx="16"/>
          </p:nvPr>
        </p:nvSpPr>
        <p:spPr>
          <a:xfrm>
            <a:off x="640080" y="850392"/>
            <a:ext cx="8046720" cy="5056632"/>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picture</a:t>
            </a:r>
            <a:endParaRPr lang="en-US" dirty="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full-screen image/chart">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section title">
    <p:spTree>
      <p:nvGrpSpPr>
        <p:cNvPr id="1" name=""/>
        <p:cNvGrpSpPr/>
        <p:nvPr/>
      </p:nvGrpSpPr>
      <p:grpSpPr>
        <a:xfrm>
          <a:off x="0" y="0"/>
          <a:ext cx="0" cy="0"/>
          <a:chOff x="0" y="0"/>
          <a:chExt cx="0" cy="0"/>
        </a:xfrm>
      </p:grpSpPr>
      <p:sp>
        <p:nvSpPr>
          <p:cNvPr id="16" name="Oval 13"/>
          <p:cNvSpPr>
            <a:spLocks noChangeAspect="1"/>
          </p:cNvSpPr>
          <p:nvPr userDrawn="1"/>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cxnSp>
        <p:nvCxnSpPr>
          <p:cNvPr id="18" name="Straight Connector 12"/>
          <p:cNvCxnSpPr>
            <a:cxnSpLocks noChangeShapeType="1"/>
          </p:cNvCxnSpPr>
          <p:nvPr userDrawn="1"/>
        </p:nvCxnSpPr>
        <p:spPr bwMode="auto">
          <a:xfrm rot="5400000">
            <a:off x="452191" y="6546056"/>
            <a:ext cx="438150" cy="1588"/>
          </a:xfrm>
          <a:prstGeom prst="line">
            <a:avLst/>
          </a:prstGeom>
          <a:noFill/>
          <a:ln w="9525">
            <a:solidFill>
              <a:schemeClr val="bg1">
                <a:alpha val="39999"/>
              </a:schemeClr>
            </a:solidFill>
            <a:round/>
            <a:headEnd/>
            <a:tailEnd/>
          </a:ln>
        </p:spPr>
      </p:cxnSp>
      <p:sp>
        <p:nvSpPr>
          <p:cNvPr id="2" name="Title 1"/>
          <p:cNvSpPr>
            <a:spLocks noGrp="1"/>
          </p:cNvSpPr>
          <p:nvPr>
            <p:ph type="title" hasCustomPrompt="1"/>
          </p:nvPr>
        </p:nvSpPr>
        <p:spPr>
          <a:xfrm>
            <a:off x="457200" y="2209800"/>
            <a:ext cx="8229600" cy="1488141"/>
          </a:xfrm>
          <a:prstGeom prst="rect">
            <a:avLst/>
          </a:prstGeom>
        </p:spPr>
        <p:txBody>
          <a:bodyPr anchor="b"/>
          <a:lstStyle>
            <a:lvl1pPr algn="ctr">
              <a:defRPr sz="4000" kern="1200" baseline="0">
                <a:solidFill>
                  <a:schemeClr val="accent1"/>
                </a:solidFill>
                <a:latin typeface="+mj-lt"/>
              </a:defRPr>
            </a:lvl1pPr>
          </a:lstStyle>
          <a:p>
            <a:r>
              <a:rPr lang="en-US" dirty="0" smtClean="0"/>
              <a:t>Section Title — click to edit</a:t>
            </a:r>
            <a:endParaRPr lang="en-US" dirty="0"/>
          </a:p>
        </p:txBody>
      </p:sp>
      <p:sp>
        <p:nvSpPr>
          <p:cNvPr id="3" name="Slide Number Placeholder 2"/>
          <p:cNvSpPr>
            <a:spLocks noGrp="1"/>
          </p:cNvSpPr>
          <p:nvPr>
            <p:ph type="sldNum" sz="quarter" idx="10"/>
          </p:nvPr>
        </p:nvSpPr>
        <p:spPr/>
        <p:txBody>
          <a:bodyPr/>
          <a:lstStyle/>
          <a:p>
            <a:fld id="{2D80C5C9-96E0-47EC-B500-37C5FE284639}" type="slidenum">
              <a:rPr lang="en-US" smtClean="0"/>
              <a:pPr/>
              <a:t>‹#›</a:t>
            </a:fld>
            <a:endParaRPr lang="en-US" dirty="0"/>
          </a:p>
        </p:txBody>
      </p:sp>
      <p:sp>
        <p:nvSpPr>
          <p:cNvPr id="4" name="Footer Placeholder 3"/>
          <p:cNvSpPr>
            <a:spLocks noGrp="1"/>
          </p:cNvSpPr>
          <p:nvPr>
            <p:ph type="ftr" sz="quarter" idx="11"/>
          </p:nvPr>
        </p:nvSpPr>
        <p:spPr/>
        <p:txBody>
          <a:bodyPr/>
          <a:lstStyle/>
          <a:p>
            <a:r>
              <a:rPr lang="en-US" smtClean="0"/>
              <a:t>Howard Gruenspecht     World Steel Association, October 12, 2015</a:t>
            </a:r>
            <a:endParaRPr lang="en-US" dirty="0"/>
          </a:p>
        </p:txBody>
      </p:sp>
      <p:pic>
        <p:nvPicPr>
          <p:cNvPr id="19" name="Picture 2" descr="C:\Documents and Settings\MVO\Desktop\eia_logo_white-02.png"/>
          <p:cNvPicPr>
            <a:picLocks noChangeAspect="1" noChangeArrowheads="1"/>
          </p:cNvPicPr>
          <p:nvPr userDrawn="1"/>
        </p:nvPicPr>
        <p:blipFill>
          <a:blip r:embed="rId2" cstate="print"/>
          <a:srcRect/>
          <a:stretch>
            <a:fillRect/>
          </a:stretch>
        </p:blipFill>
        <p:spPr bwMode="auto">
          <a:xfrm>
            <a:off x="84139" y="6362700"/>
            <a:ext cx="516411" cy="356616"/>
          </a:xfrm>
          <a:prstGeom prst="rect">
            <a:avLst/>
          </a:prstGeom>
          <a:noFill/>
        </p:spPr>
      </p:pic>
    </p:spTree>
    <p:extLst>
      <p:ext uri="{BB962C8B-B14F-4D97-AF65-F5344CB8AC3E}">
        <p14:creationId xmlns:p14="http://schemas.microsoft.com/office/powerpoint/2010/main" val="11431751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long title and 2 columns">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
        <p:nvSpPr>
          <p:cNvPr id="11" name="Content Placeholder 10"/>
          <p:cNvSpPr>
            <a:spLocks noGrp="1"/>
          </p:cNvSpPr>
          <p:nvPr>
            <p:ph sz="quarter" idx="12"/>
          </p:nvPr>
        </p:nvSpPr>
        <p:spPr>
          <a:xfrm>
            <a:off x="640079" y="1316736"/>
            <a:ext cx="8017223" cy="4590288"/>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19493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and text">
    <p:spTree>
      <p:nvGrpSpPr>
        <p:cNvPr id="1" name=""/>
        <p:cNvGrpSpPr/>
        <p:nvPr/>
      </p:nvGrpSpPr>
      <p:grpSpPr>
        <a:xfrm>
          <a:off x="0" y="0"/>
          <a:ext cx="0" cy="0"/>
          <a:chOff x="0" y="0"/>
          <a:chExt cx="0" cy="0"/>
        </a:xfrm>
      </p:grpSpPr>
      <p:sp>
        <p:nvSpPr>
          <p:cNvPr id="21" name="Oval 13"/>
          <p:cNvSpPr>
            <a:spLocks noChangeAspect="1"/>
          </p:cNvSpPr>
          <p:nvPr userDrawn="1"/>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36494" y="76200"/>
            <a:ext cx="8050306" cy="1143000"/>
          </a:xfrm>
          <a:prstGeom prst="rect">
            <a:avLst/>
          </a:prstGeom>
        </p:spPr>
        <p:txBody>
          <a:bodyPr anchor="b"/>
          <a:lstStyle>
            <a:lvl1pPr>
              <a:defRPr sz="3400" kern="1200" baseline="0">
                <a:solidFill>
                  <a:schemeClr val="accent1"/>
                </a:solidFill>
                <a:latin typeface="+mj-lt"/>
              </a:defRPr>
            </a:lvl1pPr>
          </a:lstStyle>
          <a:p>
            <a:r>
              <a:rPr lang="en-US" dirty="0" smtClean="0"/>
              <a:t>Click to edit Master title style. You can have up to two lines of text.</a:t>
            </a:r>
            <a:endParaRPr lang="en-US" dirty="0"/>
          </a:p>
        </p:txBody>
      </p:sp>
      <p:sp>
        <p:nvSpPr>
          <p:cNvPr id="3" name="Slide Number Placeholder 2"/>
          <p:cNvSpPr>
            <a:spLocks noGrp="1"/>
          </p:cNvSpPr>
          <p:nvPr>
            <p:ph type="sldNum" sz="quarter" idx="10"/>
          </p:nvPr>
        </p:nvSpPr>
        <p:spPr/>
        <p:txBody>
          <a:bodyPr/>
          <a:lstStyle/>
          <a:p>
            <a:fld id="{2D80C5C9-96E0-47EC-B500-37C5FE284639}" type="slidenum">
              <a:rPr lang="en-US" smtClean="0"/>
              <a:pPr/>
              <a:t>‹#›</a:t>
            </a:fld>
            <a:endParaRPr lang="en-US" dirty="0"/>
          </a:p>
        </p:txBody>
      </p:sp>
      <p:sp>
        <p:nvSpPr>
          <p:cNvPr id="4" name="Footer Placeholder 3"/>
          <p:cNvSpPr>
            <a:spLocks noGrp="1"/>
          </p:cNvSpPr>
          <p:nvPr>
            <p:ph type="ftr" sz="quarter" idx="11"/>
          </p:nvPr>
        </p:nvSpPr>
        <p:spPr/>
        <p:txBody>
          <a:bodyPr/>
          <a:lstStyle/>
          <a:p>
            <a:r>
              <a:rPr lang="en-US" smtClean="0"/>
              <a:t>Howard Gruenspecht     World Steel Association, October 12, 2015</a:t>
            </a:r>
            <a:endParaRPr lang="en-US" dirty="0"/>
          </a:p>
        </p:txBody>
      </p:sp>
      <p:sp>
        <p:nvSpPr>
          <p:cNvPr id="6" name="Text Placeholder 5"/>
          <p:cNvSpPr>
            <a:spLocks noGrp="1"/>
          </p:cNvSpPr>
          <p:nvPr>
            <p:ph type="body" sz="quarter" idx="12"/>
          </p:nvPr>
        </p:nvSpPr>
        <p:spPr>
          <a:xfrm>
            <a:off x="636494" y="1317812"/>
            <a:ext cx="8050212" cy="4589930"/>
          </a:xfrm>
          <a:prstGeom prst="rect">
            <a:avLst/>
          </a:prstGeom>
        </p:spPr>
        <p:txBody>
          <a:bodyPr/>
          <a:lstStyle>
            <a:lvl1pPr marL="233363" indent="-233363">
              <a:lnSpc>
                <a:spcPct val="100000"/>
              </a:lnSpc>
              <a:spcBef>
                <a:spcPts val="1600"/>
              </a:spcBef>
              <a:spcAft>
                <a:spcPts val="600"/>
              </a:spcAft>
              <a:defRPr sz="2200" i="0" kern="1200" baseline="0">
                <a:solidFill>
                  <a:schemeClr val="tx1"/>
                </a:solidFill>
                <a:latin typeface="+mn-lt"/>
              </a:defRPr>
            </a:lvl1pPr>
            <a:lvl2pPr marL="690563" indent="-233363">
              <a:lnSpc>
                <a:spcPct val="100000"/>
              </a:lnSpc>
              <a:spcAft>
                <a:spcPts val="400"/>
              </a:spcAft>
              <a:defRPr sz="1600" i="0" kern="1200" baseline="0">
                <a:solidFill>
                  <a:schemeClr val="tx1"/>
                </a:solidFill>
                <a:latin typeface="+mn-lt"/>
              </a:defRPr>
            </a:lvl2pPr>
            <a:lvl3pPr marL="1084263" indent="-169863">
              <a:lnSpc>
                <a:spcPct val="100000"/>
              </a:lnSpc>
              <a:spcAft>
                <a:spcPts val="400"/>
              </a:spcAft>
              <a:defRPr sz="1600" i="0" kern="1200" baseline="0">
                <a:solidFill>
                  <a:schemeClr val="tx1"/>
                </a:solidFill>
                <a:latin typeface="+mn-lt"/>
              </a:defRPr>
            </a:lvl3pPr>
            <a:lvl4pPr marL="1604963" indent="-233363">
              <a:lnSpc>
                <a:spcPct val="100000"/>
              </a:lnSpc>
              <a:spcAft>
                <a:spcPts val="400"/>
              </a:spcAft>
              <a:defRPr sz="1600" i="0" kern="1200" baseline="0">
                <a:solidFill>
                  <a:schemeClr val="tx1"/>
                </a:solidFill>
                <a:latin typeface="+mn-lt"/>
              </a:defRPr>
            </a:lvl4pPr>
            <a:lvl5pPr marL="1998663" indent="-169863">
              <a:lnSpc>
                <a:spcPct val="100000"/>
              </a:lnSpc>
              <a:spcAft>
                <a:spcPts val="400"/>
              </a:spcAft>
              <a:buFont typeface="Arial" pitchFamily="34" charset="0"/>
              <a:buChar char="•"/>
              <a:defRPr sz="1600" i="0" kern="1200" baseline="0">
                <a:solidFill>
                  <a:schemeClr val="tx1"/>
                </a:solidFill>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3" name="Straight Connector 12"/>
          <p:cNvCxnSpPr>
            <a:cxnSpLocks noChangeShapeType="1"/>
          </p:cNvCxnSpPr>
          <p:nvPr userDrawn="1"/>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26" name="Picture 2" descr="C:\Documents and Settings\MVO\Desktop\eia_logo_white-02.png"/>
          <p:cNvPicPr>
            <a:picLocks noChangeAspect="1" noChangeArrowheads="1"/>
          </p:cNvPicPr>
          <p:nvPr userDrawn="1"/>
        </p:nvPicPr>
        <p:blipFill>
          <a:blip r:embed="rId2" cstate="print"/>
          <a:srcRect/>
          <a:stretch>
            <a:fillRect/>
          </a:stretch>
        </p:blipFill>
        <p:spPr bwMode="auto">
          <a:xfrm>
            <a:off x="84139" y="6362700"/>
            <a:ext cx="516411" cy="356616"/>
          </a:xfrm>
          <a:prstGeom prst="rect">
            <a:avLst/>
          </a:prstGeom>
          <a:noFill/>
        </p:spPr>
      </p:pic>
    </p:spTree>
    <p:extLst>
      <p:ext uri="{BB962C8B-B14F-4D97-AF65-F5344CB8AC3E}">
        <p14:creationId xmlns:p14="http://schemas.microsoft.com/office/powerpoint/2010/main" val="3151626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lternate presentation title slide (with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987552"/>
            <a:ext cx="7772400" cy="731520"/>
          </a:xfrm>
          <a:prstGeom prst="rect">
            <a:avLst/>
          </a:prstGeom>
        </p:spPr>
        <p:txBody>
          <a:bodyPr anchor="b" anchorCtr="0"/>
          <a:lstStyle>
            <a:lvl1pPr marL="0" marR="0" indent="0" algn="l" defTabSz="914400" rtl="0" eaLnBrk="1" fontAlgn="auto" latinLnBrk="0" hangingPunct="1">
              <a:lnSpc>
                <a:spcPct val="100000"/>
              </a:lnSpc>
              <a:spcBef>
                <a:spcPct val="0"/>
              </a:spcBef>
              <a:spcAft>
                <a:spcPts val="0"/>
              </a:spcAft>
              <a:buClrTx/>
              <a:buSzTx/>
              <a:buFontTx/>
              <a:buNone/>
              <a:tabLst/>
              <a:defRPr sz="3600">
                <a:solidFill>
                  <a:schemeClr val="accent1"/>
                </a:solidFill>
              </a:defRPr>
            </a:lvl1pPr>
          </a:lstStyle>
          <a:p>
            <a:r>
              <a:rPr lang="en-US" dirty="0" smtClean="0"/>
              <a:t>Title – Click to edit</a:t>
            </a:r>
            <a:endParaRPr lang="en-US" dirty="0"/>
          </a:p>
        </p:txBody>
      </p:sp>
      <p:sp>
        <p:nvSpPr>
          <p:cNvPr id="5" name="TextBox 4"/>
          <p:cNvSpPr txBox="1"/>
          <p:nvPr/>
        </p:nvSpPr>
        <p:spPr>
          <a:xfrm>
            <a:off x="7924800" y="6573310"/>
            <a:ext cx="811213" cy="230187"/>
          </a:xfrm>
          <a:prstGeom prst="rect">
            <a:avLst/>
          </a:prstGeom>
          <a:noFill/>
        </p:spPr>
        <p:txBody>
          <a:bodyPr lIns="0" tIns="0" rIns="0">
            <a:spAutoFit/>
          </a:bodyPr>
          <a:lstStyle/>
          <a:p>
            <a:pPr eaLnBrk="0" hangingPunct="0"/>
            <a:r>
              <a:rPr lang="en-US" sz="1200" dirty="0">
                <a:solidFill>
                  <a:schemeClr val="bg1"/>
                </a:solidFill>
                <a:latin typeface="Times New Roman" charset="0"/>
                <a:cs typeface="Times New Roman" charset="0"/>
              </a:rPr>
              <a:t>www.eia.gov</a:t>
            </a:r>
          </a:p>
        </p:txBody>
      </p:sp>
      <p:cxnSp>
        <p:nvCxnSpPr>
          <p:cNvPr id="6" name="Straight Connector 12"/>
          <p:cNvCxnSpPr>
            <a:cxnSpLocks noChangeShapeType="1"/>
          </p:cNvCxnSpPr>
          <p:nvPr/>
        </p:nvCxnSpPr>
        <p:spPr bwMode="auto">
          <a:xfrm rot="5400000">
            <a:off x="7734163" y="6675122"/>
            <a:ext cx="182879" cy="0"/>
          </a:xfrm>
          <a:prstGeom prst="line">
            <a:avLst/>
          </a:prstGeom>
          <a:noFill/>
          <a:ln w="9525">
            <a:solidFill>
              <a:schemeClr val="bg1">
                <a:alpha val="39999"/>
              </a:schemeClr>
            </a:solidFill>
            <a:round/>
            <a:headEnd/>
            <a:tailEnd/>
          </a:ln>
        </p:spPr>
      </p:cxnSp>
      <p:cxnSp>
        <p:nvCxnSpPr>
          <p:cNvPr id="7" name="Straight Connector 6"/>
          <p:cNvCxnSpPr/>
          <p:nvPr/>
        </p:nvCxnSpPr>
        <p:spPr bwMode="auto">
          <a:xfrm rot="10800000" flipH="1">
            <a:off x="607919" y="3649756"/>
            <a:ext cx="8050212" cy="0"/>
          </a:xfrm>
          <a:prstGeom prst="line">
            <a:avLst/>
          </a:prstGeom>
          <a:solidFill>
            <a:schemeClr val="accent1"/>
          </a:solidFill>
          <a:ln w="28575" cap="flat" cmpd="sng" algn="ctr">
            <a:solidFill>
              <a:schemeClr val="accent1"/>
            </a:solidFill>
            <a:prstDash val="solid"/>
            <a:round/>
            <a:headEnd type="none" w="med" len="med"/>
            <a:tailEnd type="none" w="med" len="med"/>
          </a:ln>
          <a:effectLst/>
        </p:spPr>
      </p:cxnSp>
      <p:pic>
        <p:nvPicPr>
          <p:cNvPr id="8" name="Picture 7" descr="icon_row-01.png"/>
          <p:cNvPicPr>
            <a:picLocks noChangeAspect="1"/>
          </p:cNvPicPr>
          <p:nvPr/>
        </p:nvPicPr>
        <p:blipFill>
          <a:blip r:embed="rId2" cstate="print"/>
          <a:stretch>
            <a:fillRect/>
          </a:stretch>
        </p:blipFill>
        <p:spPr>
          <a:xfrm>
            <a:off x="1041272" y="3081597"/>
            <a:ext cx="7226428" cy="366452"/>
          </a:xfrm>
          <a:prstGeom prst="rect">
            <a:avLst/>
          </a:prstGeom>
        </p:spPr>
      </p:pic>
      <p:sp>
        <p:nvSpPr>
          <p:cNvPr id="10" name="TextBox 9"/>
          <p:cNvSpPr txBox="1"/>
          <p:nvPr/>
        </p:nvSpPr>
        <p:spPr bwMode="auto">
          <a:xfrm>
            <a:off x="776043" y="6493417"/>
            <a:ext cx="4031311" cy="323165"/>
          </a:xfrm>
          <a:prstGeom prst="rect">
            <a:avLst/>
          </a:prstGeom>
          <a:noFill/>
          <a:ln w="9525">
            <a:noFill/>
            <a:miter lim="800000"/>
            <a:headEnd/>
            <a:tailEnd/>
          </a:ln>
        </p:spPr>
        <p:txBody>
          <a:bodyPr wrap="square" lIns="0" tIns="0" rIns="0" rtlCol="0" anchor="b">
            <a:prstTxWarp prst="textNoShape">
              <a:avLst/>
            </a:prstTxWarp>
            <a:spAutoFit/>
          </a:bodyPr>
          <a:lstStyle/>
          <a:p>
            <a:pPr eaLnBrk="0" hangingPunct="0"/>
            <a:r>
              <a:rPr lang="en-US" sz="1800" i="0" dirty="0" smtClean="0">
                <a:solidFill>
                  <a:schemeClr val="bg1"/>
                </a:solidFill>
                <a:latin typeface="Times New Roman" charset="0"/>
                <a:ea typeface="Times New Roman" charset="0"/>
                <a:cs typeface="Times New Roman" charset="0"/>
              </a:rPr>
              <a:t>U.S. Energy Information Administration</a:t>
            </a:r>
          </a:p>
        </p:txBody>
      </p:sp>
      <p:cxnSp>
        <p:nvCxnSpPr>
          <p:cNvPr id="11" name="Straight Connector 12"/>
          <p:cNvCxnSpPr>
            <a:cxnSpLocks noChangeShapeType="1"/>
          </p:cNvCxnSpPr>
          <p:nvPr/>
        </p:nvCxnSpPr>
        <p:spPr bwMode="auto">
          <a:xfrm rot="5400000">
            <a:off x="538924" y="6616600"/>
            <a:ext cx="285296" cy="0"/>
          </a:xfrm>
          <a:prstGeom prst="line">
            <a:avLst/>
          </a:prstGeom>
          <a:noFill/>
          <a:ln w="9525">
            <a:solidFill>
              <a:schemeClr val="bg1">
                <a:alpha val="39999"/>
              </a:schemeClr>
            </a:solidFill>
            <a:round/>
            <a:headEnd/>
            <a:tailEnd/>
          </a:ln>
        </p:spPr>
      </p:cxnSp>
      <p:sp>
        <p:nvSpPr>
          <p:cNvPr id="12" name="TextBox 11"/>
          <p:cNvSpPr txBox="1"/>
          <p:nvPr/>
        </p:nvSpPr>
        <p:spPr>
          <a:xfrm>
            <a:off x="5672747" y="6573310"/>
            <a:ext cx="2082192" cy="230832"/>
          </a:xfrm>
          <a:prstGeom prst="rect">
            <a:avLst/>
          </a:prstGeom>
          <a:noFill/>
        </p:spPr>
        <p:txBody>
          <a:bodyPr wrap="square" lIns="0" tIns="0" rIns="0">
            <a:spAutoFit/>
          </a:bodyPr>
          <a:lstStyle/>
          <a:p>
            <a:pPr eaLnBrk="0" hangingPunct="0"/>
            <a:r>
              <a:rPr lang="en-US" sz="1200" i="1" dirty="0" smtClean="0">
                <a:solidFill>
                  <a:schemeClr val="bg1"/>
                </a:solidFill>
                <a:latin typeface="Times New Roman" charset="0"/>
                <a:cs typeface="Times New Roman" charset="0"/>
              </a:rPr>
              <a:t>Independent Statistics</a:t>
            </a:r>
            <a:r>
              <a:rPr lang="en-US" sz="1200" i="1" baseline="0" dirty="0" smtClean="0">
                <a:solidFill>
                  <a:schemeClr val="bg1"/>
                </a:solidFill>
                <a:latin typeface="Times New Roman" charset="0"/>
                <a:cs typeface="Times New Roman" charset="0"/>
              </a:rPr>
              <a:t> &amp; Analysis</a:t>
            </a:r>
            <a:endParaRPr lang="en-US" sz="1200" i="1" dirty="0">
              <a:solidFill>
                <a:schemeClr val="bg1"/>
              </a:solidFill>
              <a:latin typeface="Times New Roman" charset="0"/>
              <a:cs typeface="Times New Roman" charset="0"/>
            </a:endParaRPr>
          </a:p>
        </p:txBody>
      </p:sp>
      <p:sp>
        <p:nvSpPr>
          <p:cNvPr id="14" name="Text Placeholder 13"/>
          <p:cNvSpPr>
            <a:spLocks noGrp="1"/>
          </p:cNvSpPr>
          <p:nvPr>
            <p:ph type="body" sz="quarter" idx="10" hasCustomPrompt="1"/>
          </p:nvPr>
        </p:nvSpPr>
        <p:spPr>
          <a:xfrm>
            <a:off x="914400" y="3813048"/>
            <a:ext cx="7388352" cy="1417320"/>
          </a:xfrm>
          <a:prstGeom prst="rect">
            <a:avLst/>
          </a:prstGeom>
        </p:spPr>
        <p:txBody>
          <a:bodyPr/>
          <a:lstStyle>
            <a:lvl1pPr marL="347472" marR="0" indent="-514350" algn="l" defTabSz="914400" rtl="0" eaLnBrk="1" fontAlgn="base" latinLnBrk="0" hangingPunct="1">
              <a:lnSpc>
                <a:spcPct val="100000"/>
              </a:lnSpc>
              <a:spcBef>
                <a:spcPct val="20000"/>
              </a:spcBef>
              <a:spcAft>
                <a:spcPct val="0"/>
              </a:spcAft>
              <a:buClrTx/>
              <a:buSzTx/>
              <a:buFontTx/>
              <a:buNone/>
              <a:tabLst/>
              <a:defRPr sz="1800" i="1">
                <a:latin typeface="+mj-lt"/>
              </a:defRPr>
            </a:lvl1pPr>
          </a:lstStyle>
          <a:p>
            <a:pPr lvl="0"/>
            <a:r>
              <a:rPr lang="en-US" dirty="0" smtClean="0"/>
              <a:t>Audience</a:t>
            </a:r>
          </a:p>
          <a:p>
            <a:pPr lvl="0"/>
            <a:r>
              <a:rPr lang="en-US" dirty="0" smtClean="0"/>
              <a:t>Presenter, Title</a:t>
            </a:r>
          </a:p>
          <a:p>
            <a:pPr lvl="0"/>
            <a:r>
              <a:rPr lang="en-US" dirty="0" smtClean="0"/>
              <a:t>Month DD, YYYY  |  City, State</a:t>
            </a:r>
          </a:p>
        </p:txBody>
      </p:sp>
      <p:sp>
        <p:nvSpPr>
          <p:cNvPr id="15" name="Text Placeholder 14"/>
          <p:cNvSpPr>
            <a:spLocks noGrp="1"/>
          </p:cNvSpPr>
          <p:nvPr>
            <p:ph type="body" sz="quarter" idx="11" hasCustomPrompt="1"/>
          </p:nvPr>
        </p:nvSpPr>
        <p:spPr>
          <a:xfrm>
            <a:off x="914400" y="1792224"/>
            <a:ext cx="7388352" cy="841248"/>
          </a:xfrm>
          <a:prstGeom prst="rect">
            <a:avLst/>
          </a:prstGeom>
        </p:spPr>
        <p:txBody>
          <a:bodyPr/>
          <a:lstStyle>
            <a:lvl1pPr marL="342900" marR="0" indent="-342900" algn="l" defTabSz="914400" rtl="0" eaLnBrk="1" fontAlgn="base" latinLnBrk="0" hangingPunct="1">
              <a:lnSpc>
                <a:spcPct val="100000"/>
              </a:lnSpc>
              <a:spcBef>
                <a:spcPct val="20000"/>
              </a:spcBef>
              <a:spcAft>
                <a:spcPct val="0"/>
              </a:spcAft>
              <a:buClrTx/>
              <a:buSzTx/>
              <a:buFontTx/>
              <a:buNone/>
              <a:tabLst/>
              <a:defRPr sz="2600" i="1">
                <a:latin typeface="+mj-lt"/>
              </a:defRPr>
            </a:lvl1pPr>
            <a:lvl2pPr>
              <a:buNone/>
              <a:defRPr/>
            </a:lvl2pPr>
            <a:lvl3pPr>
              <a:buNone/>
              <a:defRPr/>
            </a:lvl3pPr>
            <a:lvl4pPr>
              <a:buNone/>
              <a:defRPr/>
            </a:lvl4pPr>
            <a:lvl5pPr>
              <a:buNone/>
              <a:defRPr/>
            </a:lvl5pPr>
          </a:lstStyle>
          <a:p>
            <a:pPr lvl="0"/>
            <a:r>
              <a:rPr lang="en-US" dirty="0" smtClean="0"/>
              <a:t>Subhead – Click to edit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3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sp>
        <p:nvSpPr>
          <p:cNvPr id="9" name="Text Placeholder 8"/>
          <p:cNvSpPr>
            <a:spLocks noGrp="1"/>
          </p:cNvSpPr>
          <p:nvPr>
            <p:ph type="body" sz="quarter" idx="12"/>
          </p:nvPr>
        </p:nvSpPr>
        <p:spPr>
          <a:xfrm>
            <a:off x="640080" y="1316736"/>
            <a:ext cx="8046720" cy="4590288"/>
          </a:xfrm>
          <a:prstGeom prst="rect">
            <a:avLst/>
          </a:prstGeom>
        </p:spPr>
        <p:txBody>
          <a:bodyPr/>
          <a:lstStyle>
            <a:lvl1pPr marL="237744" indent="-237744">
              <a:spcBef>
                <a:spcPts val="1600"/>
              </a:spcBef>
              <a:spcAft>
                <a:spcPts val="600"/>
              </a:spcAft>
              <a:defRPr sz="2200"/>
            </a:lvl1pPr>
            <a:lvl2pPr marL="694944" indent="-237744">
              <a:spcAft>
                <a:spcPts val="400"/>
              </a:spcAft>
              <a:defRPr sz="1600"/>
            </a:lvl2pPr>
            <a:lvl3pPr marL="1088136" indent="-173736">
              <a:spcAft>
                <a:spcPts val="400"/>
              </a:spcAft>
              <a:defRPr sz="1600"/>
            </a:lvl3pPr>
            <a:lvl4pPr marL="1609344" indent="-237744">
              <a:spcAft>
                <a:spcPts val="400"/>
              </a:spcAft>
              <a:defRPr sz="1600"/>
            </a:lvl4pPr>
            <a:lvl5pPr marL="2002536" indent="-173736">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long title and text">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sp>
        <p:nvSpPr>
          <p:cNvPr id="9" name="Text Placeholder 8"/>
          <p:cNvSpPr>
            <a:spLocks noGrp="1"/>
          </p:cNvSpPr>
          <p:nvPr>
            <p:ph type="body" sz="quarter" idx="12"/>
          </p:nvPr>
        </p:nvSpPr>
        <p:spPr>
          <a:xfrm>
            <a:off x="640080" y="1316736"/>
            <a:ext cx="8046720" cy="4590288"/>
          </a:xfrm>
          <a:prstGeom prst="rect">
            <a:avLst/>
          </a:prstGeom>
        </p:spPr>
        <p:txBody>
          <a:bodyPr/>
          <a:lstStyle>
            <a:lvl1pPr marL="237744" indent="-237744">
              <a:spcBef>
                <a:spcPts val="1600"/>
              </a:spcBef>
              <a:spcAft>
                <a:spcPts val="600"/>
              </a:spcAft>
              <a:defRPr sz="2200"/>
            </a:lvl1pPr>
            <a:lvl2pPr marL="694944" indent="-237744">
              <a:spcAft>
                <a:spcPts val="400"/>
              </a:spcAft>
              <a:defRPr sz="1600"/>
            </a:lvl2pPr>
            <a:lvl3pPr marL="1088136" indent="-173736">
              <a:spcAft>
                <a:spcPts val="400"/>
              </a:spcAft>
              <a:defRPr sz="1600"/>
            </a:lvl3pPr>
            <a:lvl4pPr marL="1609344" indent="-237744">
              <a:spcAft>
                <a:spcPts val="400"/>
              </a:spcAft>
              <a:defRPr sz="1600"/>
            </a:lvl4pPr>
            <a:lvl5pPr marL="2002536" indent="-173736">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 columns">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3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sp>
        <p:nvSpPr>
          <p:cNvPr id="11" name="Content Placeholder 10"/>
          <p:cNvSpPr>
            <a:spLocks noGrp="1"/>
          </p:cNvSpPr>
          <p:nvPr>
            <p:ph sz="quarter" idx="12"/>
          </p:nvPr>
        </p:nvSpPr>
        <p:spPr>
          <a:xfrm>
            <a:off x="640080" y="1316736"/>
            <a:ext cx="4023360" cy="4590288"/>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3"/>
          </p:nvPr>
        </p:nvSpPr>
        <p:spPr>
          <a:xfrm>
            <a:off x="4654296" y="1316736"/>
            <a:ext cx="4023360" cy="4590288"/>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ong title and 2 columns">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sp>
        <p:nvSpPr>
          <p:cNvPr id="11" name="Content Placeholder 10"/>
          <p:cNvSpPr>
            <a:spLocks noGrp="1"/>
          </p:cNvSpPr>
          <p:nvPr>
            <p:ph sz="quarter" idx="12"/>
          </p:nvPr>
        </p:nvSpPr>
        <p:spPr>
          <a:xfrm>
            <a:off x="640080" y="1316736"/>
            <a:ext cx="4023360" cy="4590288"/>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3"/>
          </p:nvPr>
        </p:nvSpPr>
        <p:spPr>
          <a:xfrm>
            <a:off x="4654296" y="1316736"/>
            <a:ext cx="4023360" cy="4590288"/>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title">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457200" y="2212848"/>
            <a:ext cx="8229600" cy="1490472"/>
          </a:xfrm>
          <a:prstGeom prst="rect">
            <a:avLst/>
          </a:prstGeom>
        </p:spPr>
        <p:txBody>
          <a:bodyPr anchor="b" anchorCtr="0"/>
          <a:lstStyle>
            <a:lvl1pPr algn="ctr">
              <a:defRPr sz="4000">
                <a:solidFill>
                  <a:schemeClr val="accent1"/>
                </a:solidFill>
              </a:defRPr>
            </a:lvl1pPr>
          </a:lstStyle>
          <a:p>
            <a:r>
              <a:rPr lang="en-US" dirty="0" smtClean="0"/>
              <a:t>Section Title — click to edit</a:t>
            </a:r>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3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ong title only">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Howard Gruenspecht     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8"/>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bwMode="auto">
          <a:xfrm rot="10800000" flipH="1" flipV="1">
            <a:off x="0" y="6227768"/>
            <a:ext cx="9144000" cy="628650"/>
          </a:xfrm>
          <a:prstGeom prst="rect">
            <a:avLst/>
          </a:prstGeom>
          <a:noFill/>
          <a:ln w="9525">
            <a:noFill/>
            <a:miter lim="800000"/>
            <a:headEnd/>
            <a:tailEnd/>
          </a:ln>
        </p:spPr>
      </p:pic>
      <p:sp>
        <p:nvSpPr>
          <p:cNvPr id="8" name="Rectangle 7"/>
          <p:cNvSpPr/>
          <p:nvPr/>
        </p:nvSpPr>
        <p:spPr bwMode="auto">
          <a:xfrm>
            <a:off x="0" y="0"/>
            <a:ext cx="9144000" cy="92075"/>
          </a:xfrm>
          <a:prstGeom prst="rect">
            <a:avLst/>
          </a:prstGeom>
          <a:solidFill>
            <a:srgbClr val="169DD8"/>
          </a:solidFill>
          <a:ln w="9525" cap="flat" cmpd="sng" algn="ctr">
            <a:noFill/>
            <a:prstDash val="solid"/>
            <a:round/>
            <a:headEnd type="none" w="med" len="med"/>
            <a:tailEnd type="none" w="med" len="med"/>
          </a:ln>
          <a:effectLst/>
        </p:spPr>
        <p:txBody>
          <a:bodyPr/>
          <a:lstStyle/>
          <a:p>
            <a:pPr eaLnBrk="0" hangingPunct="0"/>
            <a:endParaRPr lang="en-US"/>
          </a:p>
        </p:txBody>
      </p:sp>
      <p:sp>
        <p:nvSpPr>
          <p:cNvPr id="5" name="Footer Placeholder 4"/>
          <p:cNvSpPr>
            <a:spLocks noGrp="1"/>
          </p:cNvSpPr>
          <p:nvPr>
            <p:ph type="ftr" sz="quarter" idx="3"/>
          </p:nvPr>
        </p:nvSpPr>
        <p:spPr>
          <a:xfrm>
            <a:off x="667512" y="6391656"/>
            <a:ext cx="2807208" cy="393192"/>
          </a:xfrm>
          <a:prstGeom prst="rect">
            <a:avLst/>
          </a:prstGeom>
        </p:spPr>
        <p:txBody>
          <a:bodyPr vert="horz" lIns="91440" tIns="45720" rIns="91440" bIns="45720" rtlCol="0" anchor="b" anchorCtr="0"/>
          <a:lstStyle>
            <a:lvl1pPr algn="l">
              <a:defRPr sz="1200" i="1">
                <a:solidFill>
                  <a:schemeClr val="bg1"/>
                </a:solidFill>
              </a:defRPr>
            </a:lvl1pPr>
          </a:lstStyle>
          <a:p>
            <a:r>
              <a:rPr lang="en-US" smtClean="0"/>
              <a:t>Howard Gruenspecht     World Steel Association, October 12, 2015</a:t>
            </a:r>
            <a:endParaRPr lang="en-US" dirty="0"/>
          </a:p>
        </p:txBody>
      </p:sp>
      <p:sp>
        <p:nvSpPr>
          <p:cNvPr id="6" name="Slide Number Placeholder 5"/>
          <p:cNvSpPr>
            <a:spLocks noGrp="1"/>
          </p:cNvSpPr>
          <p:nvPr>
            <p:ph type="sldNum" sz="quarter" idx="4"/>
          </p:nvPr>
        </p:nvSpPr>
        <p:spPr>
          <a:xfrm>
            <a:off x="8686800" y="6419088"/>
            <a:ext cx="384048"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1" r:id="rId15"/>
    <p:sldLayoutId id="2147483695" r:id="rId16"/>
    <p:sldLayoutId id="2147483699" r:id="rId17"/>
  </p:sldLayoutIdLst>
  <p:hf hdr="0" dt="0"/>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8" Type="http://schemas.openxmlformats.org/officeDocument/2006/relationships/hyperlink" Target="http://www.eia.gov/todayinenergy" TargetMode="External"/><Relationship Id="rId3" Type="http://schemas.openxmlformats.org/officeDocument/2006/relationships/hyperlink" Target="http://www.eia.gov/" TargetMode="External"/><Relationship Id="rId7" Type="http://schemas.openxmlformats.org/officeDocument/2006/relationships/hyperlink" Target="http://www.eia.gov/mer" TargetMode="External"/><Relationship Id="rId2" Type="http://schemas.openxmlformats.org/officeDocument/2006/relationships/notesSlide" Target="../notesSlides/notesSlide17.xml"/><Relationship Id="rId1" Type="http://schemas.openxmlformats.org/officeDocument/2006/relationships/slideLayout" Target="../slideLayouts/slideLayout8.xml"/><Relationship Id="rId6" Type="http://schemas.openxmlformats.org/officeDocument/2006/relationships/hyperlink" Target="http://www.eia.gov/ieo" TargetMode="External"/><Relationship Id="rId5" Type="http://schemas.openxmlformats.org/officeDocument/2006/relationships/hyperlink" Target="http://www.eia.gov/steo" TargetMode="External"/><Relationship Id="rId4" Type="http://schemas.openxmlformats.org/officeDocument/2006/relationships/hyperlink" Target="http://www.eia.gov/aeo" TargetMode="External"/><Relationship Id="rId9" Type="http://schemas.openxmlformats.org/officeDocument/2006/relationships/hyperlink" Target="http://www.eia.gov/petroleum/drill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5" y="1234295"/>
            <a:ext cx="8267700" cy="1371600"/>
          </a:xfrm>
        </p:spPr>
        <p:txBody>
          <a:bodyPr/>
          <a:lstStyle/>
          <a:p>
            <a:r>
              <a:rPr lang="en-US" sz="4000" dirty="0" smtClean="0"/>
              <a:t>Natural gas and oil:  U.S. outlook and global implications        </a:t>
            </a:r>
            <a:endParaRPr lang="en-US" sz="4000" dirty="0"/>
          </a:p>
        </p:txBody>
      </p:sp>
      <p:sp>
        <p:nvSpPr>
          <p:cNvPr id="3" name="Subtitle 2"/>
          <p:cNvSpPr>
            <a:spLocks noGrp="1"/>
          </p:cNvSpPr>
          <p:nvPr>
            <p:ph type="body" sz="quarter" idx="10"/>
          </p:nvPr>
        </p:nvSpPr>
        <p:spPr/>
        <p:txBody>
          <a:bodyPr>
            <a:noAutofit/>
          </a:bodyPr>
          <a:lstStyle/>
          <a:p>
            <a:pPr algn="l"/>
            <a:r>
              <a:rPr lang="en-US" sz="1600" dirty="0" smtClean="0"/>
              <a:t>for</a:t>
            </a:r>
          </a:p>
          <a:p>
            <a:r>
              <a:rPr lang="en-US" sz="1600" dirty="0" smtClean="0"/>
              <a:t>World Steel Association 49</a:t>
            </a:r>
            <a:r>
              <a:rPr lang="en-US" sz="1600" baseline="30000" dirty="0" smtClean="0"/>
              <a:t>th</a:t>
            </a:r>
            <a:r>
              <a:rPr lang="en-US" sz="1600" dirty="0" smtClean="0"/>
              <a:t> Annual Conference</a:t>
            </a:r>
          </a:p>
          <a:p>
            <a:r>
              <a:rPr lang="en-US" sz="1600" dirty="0" smtClean="0"/>
              <a:t>Panel Discussion:  Energy and Future Challenges in Environmental Regulation</a:t>
            </a:r>
          </a:p>
          <a:p>
            <a:pPr lvl="0"/>
            <a:r>
              <a:rPr lang="en-US" sz="1600" dirty="0" smtClean="0"/>
              <a:t>October 12, 2015  </a:t>
            </a:r>
            <a:r>
              <a:rPr lang="en-US" sz="1600" dirty="0"/>
              <a:t>|  </a:t>
            </a:r>
            <a:r>
              <a:rPr lang="en-US" sz="1600" dirty="0" smtClean="0"/>
              <a:t>Chicago, IL</a:t>
            </a:r>
            <a:endParaRPr lang="en-US" sz="1600" dirty="0"/>
          </a:p>
          <a:p>
            <a:endParaRPr lang="en-US" sz="1600" dirty="0" smtClean="0"/>
          </a:p>
          <a:p>
            <a:r>
              <a:rPr lang="en-US" sz="1600" dirty="0" smtClean="0"/>
              <a:t>by</a:t>
            </a:r>
          </a:p>
          <a:p>
            <a:pPr lvl="0" algn="l"/>
            <a:r>
              <a:rPr lang="en-US" sz="1600" dirty="0" smtClean="0"/>
              <a:t>Howard Gruenspecht, Deputy Administrator</a:t>
            </a:r>
          </a:p>
          <a:p>
            <a:pPr lvl="0" algn="l"/>
            <a:endParaRPr lang="en-US" sz="1600" dirty="0" smtClean="0"/>
          </a:p>
        </p:txBody>
      </p:sp>
    </p:spTree>
    <p:extLst>
      <p:ext uri="{BB962C8B-B14F-4D97-AF65-F5344CB8AC3E}">
        <p14:creationId xmlns:p14="http://schemas.microsoft.com/office/powerpoint/2010/main" val="1035725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 Placeholder 41"/>
          <p:cNvSpPr>
            <a:spLocks noGrp="1"/>
          </p:cNvSpPr>
          <p:nvPr>
            <p:ph type="body" sz="quarter" idx="13"/>
          </p:nvPr>
        </p:nvSpPr>
        <p:spPr>
          <a:xfrm>
            <a:off x="590551" y="868246"/>
            <a:ext cx="5931340" cy="548640"/>
          </a:xfrm>
        </p:spPr>
        <p:txBody>
          <a:bodyPr/>
          <a:lstStyle/>
          <a:p>
            <a:pPr eaLnBrk="0" hangingPunct="0"/>
            <a:r>
              <a:rPr lang="en-US" dirty="0" smtClean="0">
                <a:solidFill>
                  <a:schemeClr val="tx1"/>
                </a:solidFill>
              </a:rPr>
              <a:t>U.S. natural gas imports and </a:t>
            </a:r>
            <a:r>
              <a:rPr lang="en-US" dirty="0" smtClean="0"/>
              <a:t>exports</a:t>
            </a:r>
            <a:endParaRPr lang="en-US" dirty="0" smtClean="0">
              <a:solidFill>
                <a:schemeClr val="tx1"/>
              </a:solidFill>
            </a:endParaRPr>
          </a:p>
          <a:p>
            <a:pPr eaLnBrk="0" hangingPunct="0"/>
            <a:r>
              <a:rPr lang="en-US" dirty="0" smtClean="0">
                <a:solidFill>
                  <a:schemeClr val="tx1"/>
                </a:solidFill>
              </a:rPr>
              <a:t>trillion cubic feet</a:t>
            </a:r>
            <a:endParaRPr lang="en-GB" dirty="0" smtClean="0">
              <a:solidFill>
                <a:schemeClr val="tx1"/>
              </a:solidFill>
            </a:endParaRPr>
          </a:p>
        </p:txBody>
      </p:sp>
      <p:graphicFrame>
        <p:nvGraphicFramePr>
          <p:cNvPr id="23" name="Object 2"/>
          <p:cNvGraphicFramePr>
            <a:graphicFrameLocks noGrp="1"/>
          </p:cNvGraphicFramePr>
          <p:nvPr>
            <p:ph type="chart" sz="quarter" idx="12"/>
            <p:extLst>
              <p:ext uri="{D42A27DB-BD31-4B8C-83A1-F6EECF244321}">
                <p14:modId xmlns:p14="http://schemas.microsoft.com/office/powerpoint/2010/main" val="1087584316"/>
              </p:ext>
            </p:extLst>
          </p:nvPr>
        </p:nvGraphicFramePr>
        <p:xfrm>
          <a:off x="523875" y="1708860"/>
          <a:ext cx="8063230" cy="4198164"/>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Box 15"/>
          <p:cNvSpPr txBox="1">
            <a:spLocks noChangeArrowheads="1"/>
          </p:cNvSpPr>
          <p:nvPr/>
        </p:nvSpPr>
        <p:spPr bwMode="auto">
          <a:xfrm>
            <a:off x="310305" y="5087672"/>
            <a:ext cx="2516187" cy="437335"/>
          </a:xfrm>
          <a:prstGeom prst="rect">
            <a:avLst/>
          </a:prstGeom>
          <a:noFill/>
          <a:ln w="9525" algn="ctr">
            <a:noFill/>
            <a:miter lim="800000"/>
            <a:headEnd/>
            <a:tailEnd/>
          </a:ln>
        </p:spPr>
        <p:txBody>
          <a:bodyPr/>
          <a:lstStyle/>
          <a:p>
            <a:pPr algn="ctr"/>
            <a:r>
              <a:rPr lang="en-US" sz="1400" dirty="0" smtClean="0">
                <a:solidFill>
                  <a:srgbClr val="003953"/>
                </a:solidFill>
                <a:cs typeface="Arial" pitchFamily="34" charset="0"/>
              </a:rPr>
              <a:t>LNG imports</a:t>
            </a:r>
            <a:endParaRPr lang="en-US" sz="1400" dirty="0">
              <a:solidFill>
                <a:srgbClr val="003953"/>
              </a:solidFill>
              <a:cs typeface="Arial" pitchFamily="34" charset="0"/>
            </a:endParaRPr>
          </a:p>
        </p:txBody>
      </p:sp>
      <p:cxnSp>
        <p:nvCxnSpPr>
          <p:cNvPr id="15" name="Straight Arrow Connector 14"/>
          <p:cNvCxnSpPr/>
          <p:nvPr/>
        </p:nvCxnSpPr>
        <p:spPr bwMode="auto">
          <a:xfrm flipV="1">
            <a:off x="1536192" y="4329356"/>
            <a:ext cx="113620" cy="803126"/>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sp>
        <p:nvSpPr>
          <p:cNvPr id="14" name="Text Placeholder 7"/>
          <p:cNvSpPr>
            <a:spLocks noGrp="1"/>
          </p:cNvSpPr>
          <p:nvPr>
            <p:ph type="body" sz="quarter" idx="15"/>
          </p:nvPr>
        </p:nvSpPr>
        <p:spPr>
          <a:xfrm>
            <a:off x="640080" y="5904106"/>
            <a:ext cx="7946136" cy="246888"/>
          </a:xfrm>
        </p:spPr>
        <p:txBody>
          <a:bodyPr/>
          <a:lstStyle/>
          <a:p>
            <a:r>
              <a:rPr lang="en-US" dirty="0" smtClean="0"/>
              <a:t>Source:  EIA, Annual Energy Outlook 2015</a:t>
            </a:r>
          </a:p>
        </p:txBody>
      </p:sp>
      <p:sp>
        <p:nvSpPr>
          <p:cNvPr id="30" name="Text Placeholder 41"/>
          <p:cNvSpPr>
            <a:spLocks noGrp="1"/>
          </p:cNvSpPr>
          <p:nvPr>
            <p:ph type="body" sz="quarter" idx="13"/>
          </p:nvPr>
        </p:nvSpPr>
        <p:spPr>
          <a:xfrm>
            <a:off x="5679140" y="874342"/>
            <a:ext cx="2867452" cy="548640"/>
          </a:xfrm>
        </p:spPr>
        <p:txBody>
          <a:bodyPr/>
          <a:lstStyle/>
          <a:p>
            <a:pPr algn="r" eaLnBrk="0" hangingPunct="0"/>
            <a:endParaRPr lang="en-US" dirty="0" smtClean="0">
              <a:solidFill>
                <a:schemeClr val="tx1"/>
              </a:solidFill>
            </a:endParaRPr>
          </a:p>
          <a:p>
            <a:pPr algn="r" eaLnBrk="0" hangingPunct="0"/>
            <a:endParaRPr lang="en-US" dirty="0" smtClean="0">
              <a:solidFill>
                <a:schemeClr val="tx1"/>
              </a:solidFill>
            </a:endParaRPr>
          </a:p>
          <a:p>
            <a:pPr algn="r" eaLnBrk="0" hangingPunct="0"/>
            <a:r>
              <a:rPr lang="en-US" dirty="0" smtClean="0">
                <a:solidFill>
                  <a:schemeClr val="tx1"/>
                </a:solidFill>
              </a:rPr>
              <a:t>billion cubic feet per day</a:t>
            </a:r>
            <a:endParaRPr lang="en-GB" dirty="0" smtClean="0">
              <a:solidFill>
                <a:schemeClr val="tx1"/>
              </a:solidFill>
            </a:endParaRPr>
          </a:p>
        </p:txBody>
      </p:sp>
      <p:sp>
        <p:nvSpPr>
          <p:cNvPr id="4" name="Title 3"/>
          <p:cNvSpPr>
            <a:spLocks noGrp="1"/>
          </p:cNvSpPr>
          <p:nvPr>
            <p:ph type="title"/>
          </p:nvPr>
        </p:nvSpPr>
        <p:spPr>
          <a:xfrm>
            <a:off x="590549" y="92201"/>
            <a:ext cx="8279131" cy="765049"/>
          </a:xfrm>
        </p:spPr>
        <p:txBody>
          <a:bodyPr/>
          <a:lstStyle/>
          <a:p>
            <a:r>
              <a:rPr lang="en-US" sz="2200" dirty="0" smtClean="0"/>
              <a:t>Projected U.S. </a:t>
            </a:r>
            <a:r>
              <a:rPr lang="en-US" sz="2200" dirty="0"/>
              <a:t>natural gas </a:t>
            </a:r>
            <a:r>
              <a:rPr lang="en-US" sz="2200" dirty="0" smtClean="0"/>
              <a:t>exports reflect the spread between domestic natural gas prices and world energy prices</a:t>
            </a:r>
            <a:endParaRPr lang="en-US" sz="2200" dirty="0"/>
          </a:p>
        </p:txBody>
      </p:sp>
      <p:cxnSp>
        <p:nvCxnSpPr>
          <p:cNvPr id="39" name="Straight Connector 38"/>
          <p:cNvCxnSpPr/>
          <p:nvPr/>
        </p:nvCxnSpPr>
        <p:spPr bwMode="auto">
          <a:xfrm flipH="1" flipV="1">
            <a:off x="2095493" y="1708860"/>
            <a:ext cx="3334" cy="3801696"/>
          </a:xfrm>
          <a:prstGeom prst="line">
            <a:avLst/>
          </a:prstGeom>
          <a:solidFill>
            <a:srgbClr val="0096D7"/>
          </a:solidFill>
          <a:ln w="12700" cap="flat" cmpd="sng" algn="ctr">
            <a:solidFill>
              <a:srgbClr val="FFFFFF">
                <a:lumMod val="65000"/>
                <a:alpha val="65000"/>
              </a:srgbClr>
            </a:solidFill>
            <a:prstDash val="solid"/>
            <a:round/>
            <a:headEnd type="none" w="med" len="med"/>
            <a:tailEnd type="none" w="med" len="med"/>
          </a:ln>
          <a:effectLst/>
        </p:spPr>
      </p:cxnSp>
      <p:sp>
        <p:nvSpPr>
          <p:cNvPr id="21" name="Text Box 15"/>
          <p:cNvSpPr txBox="1">
            <a:spLocks noChangeArrowheads="1"/>
          </p:cNvSpPr>
          <p:nvPr/>
        </p:nvSpPr>
        <p:spPr bwMode="auto">
          <a:xfrm>
            <a:off x="8196512" y="4653412"/>
            <a:ext cx="606112" cy="190183"/>
          </a:xfrm>
          <a:prstGeom prst="rect">
            <a:avLst/>
          </a:prstGeom>
          <a:noFill/>
          <a:ln w="9525" algn="ctr">
            <a:noFill/>
            <a:miter lim="800000"/>
            <a:headEnd/>
            <a:tailEnd/>
          </a:ln>
        </p:spPr>
        <p:txBody>
          <a:bodyPr rIns="0"/>
          <a:lstStyle/>
          <a:p>
            <a:r>
              <a:rPr lang="en-US" sz="1400" dirty="0" smtClean="0">
                <a:solidFill>
                  <a:srgbClr val="000000"/>
                </a:solidFill>
                <a:cs typeface="Arial" pitchFamily="34" charset="0"/>
              </a:rPr>
              <a:t>-10</a:t>
            </a:r>
            <a:endParaRPr lang="en-US" sz="1400" dirty="0">
              <a:solidFill>
                <a:srgbClr val="000000"/>
              </a:solidFill>
              <a:cs typeface="Arial" pitchFamily="34" charset="0"/>
            </a:endParaRPr>
          </a:p>
        </p:txBody>
      </p:sp>
      <p:sp>
        <p:nvSpPr>
          <p:cNvPr id="24" name="Text Box 15"/>
          <p:cNvSpPr txBox="1">
            <a:spLocks noChangeArrowheads="1"/>
          </p:cNvSpPr>
          <p:nvPr/>
        </p:nvSpPr>
        <p:spPr bwMode="auto">
          <a:xfrm>
            <a:off x="8272712" y="4067500"/>
            <a:ext cx="425794" cy="190183"/>
          </a:xfrm>
          <a:prstGeom prst="rect">
            <a:avLst/>
          </a:prstGeom>
          <a:noFill/>
          <a:ln w="9525" algn="ctr">
            <a:noFill/>
            <a:miter lim="800000"/>
            <a:headEnd/>
            <a:tailEnd/>
          </a:ln>
        </p:spPr>
        <p:txBody>
          <a:bodyPr rIns="0"/>
          <a:lstStyle/>
          <a:p>
            <a:r>
              <a:rPr lang="en-US" sz="1400" dirty="0" smtClean="0">
                <a:solidFill>
                  <a:srgbClr val="000000"/>
                </a:solidFill>
                <a:cs typeface="Arial" pitchFamily="34" charset="0"/>
              </a:rPr>
              <a:t>0</a:t>
            </a:r>
            <a:endParaRPr lang="en-US" sz="1400" dirty="0">
              <a:solidFill>
                <a:srgbClr val="000000"/>
              </a:solidFill>
              <a:cs typeface="Arial" pitchFamily="34" charset="0"/>
            </a:endParaRPr>
          </a:p>
        </p:txBody>
      </p:sp>
      <p:sp>
        <p:nvSpPr>
          <p:cNvPr id="26" name="Text Box 15"/>
          <p:cNvSpPr txBox="1">
            <a:spLocks noChangeArrowheads="1"/>
          </p:cNvSpPr>
          <p:nvPr/>
        </p:nvSpPr>
        <p:spPr bwMode="auto">
          <a:xfrm>
            <a:off x="8196512" y="3489725"/>
            <a:ext cx="520768" cy="190183"/>
          </a:xfrm>
          <a:prstGeom prst="rect">
            <a:avLst/>
          </a:prstGeom>
          <a:noFill/>
          <a:ln w="9525" algn="ctr">
            <a:noFill/>
            <a:miter lim="800000"/>
            <a:headEnd/>
            <a:tailEnd/>
          </a:ln>
        </p:spPr>
        <p:txBody>
          <a:bodyPr rIns="0"/>
          <a:lstStyle/>
          <a:p>
            <a:r>
              <a:rPr lang="en-US" sz="1400" dirty="0" smtClean="0">
                <a:solidFill>
                  <a:srgbClr val="000000"/>
                </a:solidFill>
                <a:cs typeface="Arial" pitchFamily="34" charset="0"/>
              </a:rPr>
              <a:t>10</a:t>
            </a:r>
            <a:endParaRPr lang="en-US" sz="1400" dirty="0">
              <a:solidFill>
                <a:srgbClr val="000000"/>
              </a:solidFill>
              <a:cs typeface="Arial" pitchFamily="34" charset="0"/>
            </a:endParaRPr>
          </a:p>
        </p:txBody>
      </p:sp>
      <p:sp>
        <p:nvSpPr>
          <p:cNvPr id="28" name="Text Box 15"/>
          <p:cNvSpPr txBox="1">
            <a:spLocks noChangeArrowheads="1"/>
          </p:cNvSpPr>
          <p:nvPr/>
        </p:nvSpPr>
        <p:spPr bwMode="auto">
          <a:xfrm>
            <a:off x="8196512" y="2920088"/>
            <a:ext cx="606112" cy="190183"/>
          </a:xfrm>
          <a:prstGeom prst="rect">
            <a:avLst/>
          </a:prstGeom>
          <a:noFill/>
          <a:ln w="9525" algn="ctr">
            <a:noFill/>
            <a:miter lim="800000"/>
            <a:headEnd/>
            <a:tailEnd/>
          </a:ln>
        </p:spPr>
        <p:txBody>
          <a:bodyPr rIns="0"/>
          <a:lstStyle/>
          <a:p>
            <a:r>
              <a:rPr lang="en-US" sz="1400" dirty="0" smtClean="0">
                <a:solidFill>
                  <a:srgbClr val="000000"/>
                </a:solidFill>
                <a:cs typeface="Arial" pitchFamily="34" charset="0"/>
              </a:rPr>
              <a:t>20</a:t>
            </a:r>
            <a:endParaRPr lang="en-US" sz="1400" dirty="0">
              <a:solidFill>
                <a:srgbClr val="000000"/>
              </a:solidFill>
              <a:cs typeface="Arial" pitchFamily="34" charset="0"/>
            </a:endParaRPr>
          </a:p>
        </p:txBody>
      </p:sp>
      <p:cxnSp>
        <p:nvCxnSpPr>
          <p:cNvPr id="55" name="Straight Connector 54"/>
          <p:cNvCxnSpPr/>
          <p:nvPr/>
        </p:nvCxnSpPr>
        <p:spPr bwMode="auto">
          <a:xfrm flipH="1" flipV="1">
            <a:off x="4200723" y="1708844"/>
            <a:ext cx="3334" cy="3801696"/>
          </a:xfrm>
          <a:prstGeom prst="line">
            <a:avLst/>
          </a:prstGeom>
          <a:solidFill>
            <a:srgbClr val="0096D7"/>
          </a:solidFill>
          <a:ln w="12700" cap="flat" cmpd="sng" algn="ctr">
            <a:solidFill>
              <a:srgbClr val="FFFFFF">
                <a:lumMod val="65000"/>
                <a:alpha val="65000"/>
              </a:srgbClr>
            </a:solidFill>
            <a:prstDash val="solid"/>
            <a:round/>
            <a:headEnd type="none" w="med" len="med"/>
            <a:tailEnd type="none" w="med" len="med"/>
          </a:ln>
          <a:effectLst/>
        </p:spPr>
      </p:cxnSp>
      <p:cxnSp>
        <p:nvCxnSpPr>
          <p:cNvPr id="56" name="Straight Connector 55"/>
          <p:cNvCxnSpPr/>
          <p:nvPr/>
        </p:nvCxnSpPr>
        <p:spPr bwMode="auto">
          <a:xfrm flipH="1" flipV="1">
            <a:off x="6305953" y="1708828"/>
            <a:ext cx="3334" cy="3801696"/>
          </a:xfrm>
          <a:prstGeom prst="line">
            <a:avLst/>
          </a:prstGeom>
          <a:solidFill>
            <a:srgbClr val="0096D7"/>
          </a:solidFill>
          <a:ln w="12700" cap="flat" cmpd="sng" algn="ctr">
            <a:solidFill>
              <a:srgbClr val="FFFFFF">
                <a:lumMod val="65000"/>
                <a:alpha val="65000"/>
              </a:srgbClr>
            </a:solidFill>
            <a:prstDash val="solid"/>
            <a:round/>
            <a:headEnd type="none" w="med" len="med"/>
            <a:tailEnd type="none" w="med" len="med"/>
          </a:ln>
          <a:effectLst/>
        </p:spPr>
      </p:cxnSp>
      <p:grpSp>
        <p:nvGrpSpPr>
          <p:cNvPr id="5" name="Group 4"/>
          <p:cNvGrpSpPr/>
          <p:nvPr/>
        </p:nvGrpSpPr>
        <p:grpSpPr>
          <a:xfrm>
            <a:off x="455384" y="1441989"/>
            <a:ext cx="7252554" cy="344061"/>
            <a:chOff x="455384" y="1407665"/>
            <a:chExt cx="7252554" cy="344061"/>
          </a:xfrm>
        </p:grpSpPr>
        <p:sp>
          <p:nvSpPr>
            <p:cNvPr id="40" name="Text Box 8"/>
            <p:cNvSpPr txBox="1">
              <a:spLocks noChangeArrowheads="1"/>
            </p:cNvSpPr>
            <p:nvPr/>
          </p:nvSpPr>
          <p:spPr bwMode="auto">
            <a:xfrm>
              <a:off x="2805198" y="1407665"/>
              <a:ext cx="4902740" cy="260824"/>
            </a:xfrm>
            <a:prstGeom prst="rect">
              <a:avLst/>
            </a:prstGeom>
            <a:noFill/>
            <a:ln w="9525" algn="ctr">
              <a:noFill/>
              <a:miter lim="800000"/>
              <a:headEnd/>
              <a:tailEnd/>
            </a:ln>
          </p:spPr>
          <p:txBody>
            <a:bodyPr/>
            <a:lstStyle/>
            <a:p>
              <a:pPr algn="ctr"/>
              <a:r>
                <a:rPr lang="en-US" sz="1400" dirty="0">
                  <a:solidFill>
                    <a:srgbClr val="000000"/>
                  </a:solidFill>
                  <a:cs typeface="Arial" pitchFamily="34" charset="0"/>
                </a:rPr>
                <a:t>Projections</a:t>
              </a:r>
            </a:p>
          </p:txBody>
        </p:sp>
        <p:sp>
          <p:nvSpPr>
            <p:cNvPr id="41" name="Text Box 9"/>
            <p:cNvSpPr txBox="1">
              <a:spLocks noChangeArrowheads="1"/>
            </p:cNvSpPr>
            <p:nvPr/>
          </p:nvSpPr>
          <p:spPr bwMode="auto">
            <a:xfrm>
              <a:off x="455384" y="1407665"/>
              <a:ext cx="2120630" cy="270552"/>
            </a:xfrm>
            <a:prstGeom prst="rect">
              <a:avLst/>
            </a:prstGeom>
            <a:noFill/>
            <a:ln w="9525" algn="ctr">
              <a:noFill/>
              <a:miter lim="800000"/>
              <a:headEnd/>
              <a:tailEnd/>
            </a:ln>
          </p:spPr>
          <p:txBody>
            <a:bodyPr/>
            <a:lstStyle/>
            <a:p>
              <a:pPr algn="ctr"/>
              <a:r>
                <a:rPr lang="en-US" sz="1400" dirty="0">
                  <a:solidFill>
                    <a:srgbClr val="000000"/>
                  </a:solidFill>
                  <a:cs typeface="Arial" pitchFamily="34" charset="0"/>
                </a:rPr>
                <a:t>History</a:t>
              </a:r>
            </a:p>
          </p:txBody>
        </p:sp>
        <p:sp>
          <p:nvSpPr>
            <p:cNvPr id="43" name="Text Box 4"/>
            <p:cNvSpPr txBox="1">
              <a:spLocks noChangeArrowheads="1"/>
            </p:cNvSpPr>
            <p:nvPr/>
          </p:nvSpPr>
          <p:spPr bwMode="auto">
            <a:xfrm>
              <a:off x="1646629" y="1443681"/>
              <a:ext cx="914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rgbClr val="000000"/>
                  </a:solidFill>
                  <a:cs typeface="Arial" pitchFamily="34" charset="0"/>
                </a:rPr>
                <a:t>2013</a:t>
              </a:r>
              <a:endParaRPr lang="en-GB" sz="1400" dirty="0">
                <a:solidFill>
                  <a:srgbClr val="000000"/>
                </a:solidFill>
                <a:cs typeface="Arial" pitchFamily="34" charset="0"/>
              </a:endParaRPr>
            </a:p>
          </p:txBody>
        </p:sp>
        <p:sp>
          <p:nvSpPr>
            <p:cNvPr id="65" name="Text Box 4"/>
            <p:cNvSpPr txBox="1">
              <a:spLocks noChangeArrowheads="1"/>
            </p:cNvSpPr>
            <p:nvPr/>
          </p:nvSpPr>
          <p:spPr bwMode="auto">
            <a:xfrm>
              <a:off x="3749749" y="1443681"/>
              <a:ext cx="914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rgbClr val="000000"/>
                  </a:solidFill>
                  <a:cs typeface="Arial" pitchFamily="34" charset="0"/>
                </a:rPr>
                <a:t>2013</a:t>
              </a:r>
              <a:endParaRPr lang="en-GB" sz="1400" dirty="0">
                <a:solidFill>
                  <a:srgbClr val="000000"/>
                </a:solidFill>
                <a:cs typeface="Arial" pitchFamily="34" charset="0"/>
              </a:endParaRPr>
            </a:p>
          </p:txBody>
        </p:sp>
        <p:sp>
          <p:nvSpPr>
            <p:cNvPr id="66" name="Text Box 4"/>
            <p:cNvSpPr txBox="1">
              <a:spLocks noChangeArrowheads="1"/>
            </p:cNvSpPr>
            <p:nvPr/>
          </p:nvSpPr>
          <p:spPr bwMode="auto">
            <a:xfrm>
              <a:off x="5846773" y="1443681"/>
              <a:ext cx="914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rgbClr val="000000"/>
                  </a:solidFill>
                  <a:cs typeface="Arial" pitchFamily="34" charset="0"/>
                </a:rPr>
                <a:t>2013</a:t>
              </a:r>
              <a:endParaRPr lang="en-GB" sz="1400" dirty="0">
                <a:solidFill>
                  <a:srgbClr val="000000"/>
                </a:solidFill>
                <a:cs typeface="Arial" pitchFamily="34" charset="0"/>
              </a:endParaRPr>
            </a:p>
          </p:txBody>
        </p:sp>
      </p:grpSp>
      <p:cxnSp>
        <p:nvCxnSpPr>
          <p:cNvPr id="67" name="Straight Arrow Connector 66"/>
          <p:cNvCxnSpPr/>
          <p:nvPr/>
        </p:nvCxnSpPr>
        <p:spPr bwMode="auto">
          <a:xfrm>
            <a:off x="3296130" y="3015179"/>
            <a:ext cx="333093" cy="1063899"/>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sp>
        <p:nvSpPr>
          <p:cNvPr id="70" name="Text Box 15"/>
          <p:cNvSpPr txBox="1">
            <a:spLocks noChangeArrowheads="1"/>
          </p:cNvSpPr>
          <p:nvPr/>
        </p:nvSpPr>
        <p:spPr bwMode="auto">
          <a:xfrm>
            <a:off x="8190416" y="2350380"/>
            <a:ext cx="606112" cy="190183"/>
          </a:xfrm>
          <a:prstGeom prst="rect">
            <a:avLst/>
          </a:prstGeom>
          <a:noFill/>
          <a:ln w="9525" algn="ctr">
            <a:noFill/>
            <a:miter lim="800000"/>
            <a:headEnd/>
            <a:tailEnd/>
          </a:ln>
        </p:spPr>
        <p:txBody>
          <a:bodyPr rIns="0"/>
          <a:lstStyle/>
          <a:p>
            <a:r>
              <a:rPr lang="en-US" sz="1400" dirty="0" smtClean="0">
                <a:solidFill>
                  <a:srgbClr val="000000"/>
                </a:solidFill>
                <a:cs typeface="Arial" pitchFamily="34" charset="0"/>
              </a:rPr>
              <a:t>30</a:t>
            </a:r>
            <a:endParaRPr lang="en-US" sz="1400" dirty="0">
              <a:solidFill>
                <a:srgbClr val="000000"/>
              </a:solidFill>
              <a:cs typeface="Arial" pitchFamily="34" charset="0"/>
            </a:endParaRPr>
          </a:p>
        </p:txBody>
      </p:sp>
      <p:sp>
        <p:nvSpPr>
          <p:cNvPr id="72" name="Text Box 15"/>
          <p:cNvSpPr txBox="1">
            <a:spLocks noChangeArrowheads="1"/>
          </p:cNvSpPr>
          <p:nvPr/>
        </p:nvSpPr>
        <p:spPr bwMode="auto">
          <a:xfrm>
            <a:off x="8190416" y="1764468"/>
            <a:ext cx="425794" cy="190183"/>
          </a:xfrm>
          <a:prstGeom prst="rect">
            <a:avLst/>
          </a:prstGeom>
          <a:noFill/>
          <a:ln w="9525" algn="ctr">
            <a:noFill/>
            <a:miter lim="800000"/>
            <a:headEnd/>
            <a:tailEnd/>
          </a:ln>
        </p:spPr>
        <p:txBody>
          <a:bodyPr rIns="0"/>
          <a:lstStyle/>
          <a:p>
            <a:r>
              <a:rPr lang="en-US" sz="1400" dirty="0" smtClean="0">
                <a:solidFill>
                  <a:srgbClr val="000000"/>
                </a:solidFill>
                <a:cs typeface="Arial" pitchFamily="34" charset="0"/>
              </a:rPr>
              <a:t>40</a:t>
            </a:r>
            <a:endParaRPr lang="en-US" sz="1400" dirty="0">
              <a:solidFill>
                <a:srgbClr val="000000"/>
              </a:solidFill>
              <a:cs typeface="Arial" pitchFamily="34" charset="0"/>
            </a:endParaRPr>
          </a:p>
        </p:txBody>
      </p:sp>
      <p:sp>
        <p:nvSpPr>
          <p:cNvPr id="88" name="Text Box 15"/>
          <p:cNvSpPr txBox="1">
            <a:spLocks noChangeArrowheads="1"/>
          </p:cNvSpPr>
          <p:nvPr/>
        </p:nvSpPr>
        <p:spPr bwMode="auto">
          <a:xfrm>
            <a:off x="8202608" y="5228811"/>
            <a:ext cx="667072" cy="190183"/>
          </a:xfrm>
          <a:prstGeom prst="rect">
            <a:avLst/>
          </a:prstGeom>
          <a:noFill/>
          <a:ln w="9525" algn="ctr">
            <a:noFill/>
            <a:miter lim="800000"/>
            <a:headEnd/>
            <a:tailEnd/>
          </a:ln>
        </p:spPr>
        <p:txBody>
          <a:bodyPr rIns="0"/>
          <a:lstStyle/>
          <a:p>
            <a:r>
              <a:rPr lang="en-US" sz="1400" dirty="0" smtClean="0">
                <a:solidFill>
                  <a:srgbClr val="000000"/>
                </a:solidFill>
                <a:cs typeface="Arial" pitchFamily="34" charset="0"/>
              </a:rPr>
              <a:t>-20</a:t>
            </a:r>
            <a:endParaRPr lang="en-US" sz="1400" dirty="0">
              <a:solidFill>
                <a:srgbClr val="000000"/>
              </a:solidFill>
              <a:cs typeface="Arial" pitchFamily="34" charset="0"/>
            </a:endParaRPr>
          </a:p>
        </p:txBody>
      </p:sp>
      <p:grpSp>
        <p:nvGrpSpPr>
          <p:cNvPr id="104" name="Group 103"/>
          <p:cNvGrpSpPr/>
          <p:nvPr/>
        </p:nvGrpSpPr>
        <p:grpSpPr>
          <a:xfrm>
            <a:off x="3933822" y="1864242"/>
            <a:ext cx="257765" cy="3712645"/>
            <a:chOff x="3933822" y="1692512"/>
            <a:chExt cx="257765" cy="3706161"/>
          </a:xfrm>
        </p:grpSpPr>
        <p:sp>
          <p:nvSpPr>
            <p:cNvPr id="93" name="Rectangle 92"/>
            <p:cNvSpPr/>
            <p:nvPr/>
          </p:nvSpPr>
          <p:spPr>
            <a:xfrm>
              <a:off x="4027148" y="1697182"/>
              <a:ext cx="164439" cy="37014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4" name="Rectangle 93"/>
            <p:cNvSpPr/>
            <p:nvPr/>
          </p:nvSpPr>
          <p:spPr>
            <a:xfrm>
              <a:off x="3933822" y="1692512"/>
              <a:ext cx="194548" cy="37014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grpSp>
      <p:grpSp>
        <p:nvGrpSpPr>
          <p:cNvPr id="3" name="Group 2"/>
          <p:cNvGrpSpPr/>
          <p:nvPr/>
        </p:nvGrpSpPr>
        <p:grpSpPr>
          <a:xfrm>
            <a:off x="6110290" y="1786050"/>
            <a:ext cx="231312" cy="3743424"/>
            <a:chOff x="6110290" y="1690047"/>
            <a:chExt cx="187096" cy="3839427"/>
          </a:xfrm>
        </p:grpSpPr>
        <p:sp>
          <p:nvSpPr>
            <p:cNvPr id="96" name="Rectangle 95"/>
            <p:cNvSpPr/>
            <p:nvPr/>
          </p:nvSpPr>
          <p:spPr>
            <a:xfrm>
              <a:off x="6174894" y="1690047"/>
              <a:ext cx="122492" cy="3832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7" name="Rectangle 96"/>
            <p:cNvSpPr/>
            <p:nvPr/>
          </p:nvSpPr>
          <p:spPr>
            <a:xfrm>
              <a:off x="6110290" y="1697181"/>
              <a:ext cx="130885" cy="3832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grpSp>
      <p:cxnSp>
        <p:nvCxnSpPr>
          <p:cNvPr id="98" name="Straight Arrow Connector 97"/>
          <p:cNvCxnSpPr/>
          <p:nvPr/>
        </p:nvCxnSpPr>
        <p:spPr bwMode="auto">
          <a:xfrm flipH="1">
            <a:off x="6106847" y="2154956"/>
            <a:ext cx="274705" cy="100837"/>
          </a:xfrm>
          <a:prstGeom prst="straightConnector1">
            <a:avLst/>
          </a:prstGeom>
          <a:solidFill>
            <a:schemeClr val="accent1"/>
          </a:solidFill>
          <a:ln w="25400" cap="flat" cmpd="sng" algn="ctr">
            <a:solidFill>
              <a:schemeClr val="accent2"/>
            </a:solidFill>
            <a:prstDash val="solid"/>
            <a:round/>
            <a:headEnd type="none" w="med" len="med"/>
            <a:tailEnd type="triangle" w="lg" len="lg"/>
          </a:ln>
          <a:effectLst/>
        </p:spPr>
      </p:cxnSp>
      <p:cxnSp>
        <p:nvCxnSpPr>
          <p:cNvPr id="99" name="Straight Arrow Connector 98"/>
          <p:cNvCxnSpPr/>
          <p:nvPr/>
        </p:nvCxnSpPr>
        <p:spPr bwMode="auto">
          <a:xfrm flipH="1">
            <a:off x="6110290" y="3461576"/>
            <a:ext cx="334208" cy="246479"/>
          </a:xfrm>
          <a:prstGeom prst="straightConnector1">
            <a:avLst/>
          </a:prstGeom>
          <a:solidFill>
            <a:schemeClr val="accent1"/>
          </a:solidFill>
          <a:ln w="25400" cap="flat" cmpd="sng" algn="ctr">
            <a:solidFill>
              <a:schemeClr val="accent5"/>
            </a:solidFill>
            <a:prstDash val="solid"/>
            <a:round/>
            <a:headEnd type="none" w="med" len="med"/>
            <a:tailEnd type="triangle" w="lg" len="lg"/>
          </a:ln>
          <a:effectLst/>
        </p:spPr>
      </p:cxnSp>
      <p:sp>
        <p:nvSpPr>
          <p:cNvPr id="100" name="Text Box 9"/>
          <p:cNvSpPr txBox="1">
            <a:spLocks noChangeArrowheads="1"/>
          </p:cNvSpPr>
          <p:nvPr/>
        </p:nvSpPr>
        <p:spPr bwMode="auto">
          <a:xfrm>
            <a:off x="2271943" y="5051834"/>
            <a:ext cx="1625336" cy="313872"/>
          </a:xfrm>
          <a:prstGeom prst="rect">
            <a:avLst/>
          </a:prstGeom>
          <a:noFill/>
          <a:ln w="9525" algn="ctr">
            <a:noFill/>
            <a:miter lim="800000"/>
            <a:headEnd/>
            <a:tailEnd/>
          </a:ln>
        </p:spPr>
        <p:txBody>
          <a:bodyPr/>
          <a:lstStyle/>
          <a:p>
            <a:pPr algn="ctr"/>
            <a:r>
              <a:rPr lang="en-US" sz="1400" dirty="0" smtClean="0">
                <a:solidFill>
                  <a:srgbClr val="000000"/>
                </a:solidFill>
                <a:cs typeface="Arial" pitchFamily="34" charset="0"/>
              </a:rPr>
              <a:t>Reference</a:t>
            </a:r>
            <a:endParaRPr lang="en-US" sz="1400" dirty="0">
              <a:solidFill>
                <a:srgbClr val="000000"/>
              </a:solidFill>
              <a:cs typeface="Arial" pitchFamily="34" charset="0"/>
            </a:endParaRPr>
          </a:p>
        </p:txBody>
      </p:sp>
      <p:sp>
        <p:nvSpPr>
          <p:cNvPr id="101" name="Text Box 9"/>
          <p:cNvSpPr txBox="1">
            <a:spLocks noChangeArrowheads="1"/>
          </p:cNvSpPr>
          <p:nvPr/>
        </p:nvSpPr>
        <p:spPr bwMode="auto">
          <a:xfrm>
            <a:off x="6493265" y="5051834"/>
            <a:ext cx="1628542" cy="313872"/>
          </a:xfrm>
          <a:prstGeom prst="rect">
            <a:avLst/>
          </a:prstGeom>
          <a:noFill/>
          <a:ln w="9525" algn="ctr">
            <a:noFill/>
            <a:miter lim="800000"/>
            <a:headEnd/>
            <a:tailEnd/>
          </a:ln>
        </p:spPr>
        <p:txBody>
          <a:bodyPr/>
          <a:lstStyle/>
          <a:p>
            <a:pPr algn="ctr"/>
            <a:r>
              <a:rPr lang="en-US" sz="1400" dirty="0" smtClean="0">
                <a:solidFill>
                  <a:srgbClr val="000000"/>
                </a:solidFill>
                <a:cs typeface="Arial" pitchFamily="34" charset="0"/>
              </a:rPr>
              <a:t>Low Oil Price</a:t>
            </a:r>
            <a:endParaRPr lang="en-US" sz="1400" dirty="0">
              <a:solidFill>
                <a:srgbClr val="000000"/>
              </a:solidFill>
              <a:cs typeface="Arial" pitchFamily="34" charset="0"/>
            </a:endParaRPr>
          </a:p>
        </p:txBody>
      </p:sp>
      <p:sp>
        <p:nvSpPr>
          <p:cNvPr id="102" name="Text Box 9"/>
          <p:cNvSpPr txBox="1">
            <a:spLocks noChangeArrowheads="1"/>
          </p:cNvSpPr>
          <p:nvPr/>
        </p:nvSpPr>
        <p:spPr bwMode="auto">
          <a:xfrm>
            <a:off x="4296373" y="4954298"/>
            <a:ext cx="1865376" cy="313872"/>
          </a:xfrm>
          <a:prstGeom prst="rect">
            <a:avLst/>
          </a:prstGeom>
          <a:noFill/>
          <a:ln w="9525" algn="ctr">
            <a:noFill/>
            <a:miter lim="800000"/>
            <a:headEnd/>
            <a:tailEnd/>
          </a:ln>
        </p:spPr>
        <p:txBody>
          <a:bodyPr/>
          <a:lstStyle/>
          <a:p>
            <a:pPr algn="ctr"/>
            <a:r>
              <a:rPr lang="en-US" sz="1400" dirty="0" smtClean="0">
                <a:solidFill>
                  <a:srgbClr val="000000"/>
                </a:solidFill>
                <a:cs typeface="Arial" pitchFamily="34" charset="0"/>
              </a:rPr>
              <a:t>High Oil and Gas Resource</a:t>
            </a:r>
            <a:endParaRPr lang="en-US" sz="1400" dirty="0">
              <a:solidFill>
                <a:srgbClr val="000000"/>
              </a:solidFill>
              <a:cs typeface="Arial" pitchFamily="34" charset="0"/>
            </a:endParaRPr>
          </a:p>
        </p:txBody>
      </p:sp>
      <p:sp>
        <p:nvSpPr>
          <p:cNvPr id="54" name="Text Box 15"/>
          <p:cNvSpPr txBox="1">
            <a:spLocks noChangeArrowheads="1"/>
          </p:cNvSpPr>
          <p:nvPr/>
        </p:nvSpPr>
        <p:spPr bwMode="auto">
          <a:xfrm>
            <a:off x="6444498" y="3049695"/>
            <a:ext cx="1635770" cy="516880"/>
          </a:xfrm>
          <a:prstGeom prst="rect">
            <a:avLst/>
          </a:prstGeom>
          <a:noFill/>
          <a:ln w="9525" algn="ctr">
            <a:noFill/>
            <a:miter lim="800000"/>
            <a:headEnd/>
            <a:tailEnd/>
          </a:ln>
        </p:spPr>
        <p:txBody>
          <a:bodyPr/>
          <a:lstStyle/>
          <a:p>
            <a:r>
              <a:rPr lang="en-US" sz="1400" dirty="0" smtClean="0">
                <a:solidFill>
                  <a:srgbClr val="A33340"/>
                </a:solidFill>
                <a:cs typeface="Arial" pitchFamily="34" charset="0"/>
              </a:rPr>
              <a:t>Pipeline exports to Mexico</a:t>
            </a:r>
            <a:endParaRPr lang="en-US" sz="1400" dirty="0">
              <a:solidFill>
                <a:srgbClr val="A33340"/>
              </a:solidFill>
              <a:cs typeface="Arial" pitchFamily="34" charset="0"/>
            </a:endParaRPr>
          </a:p>
        </p:txBody>
      </p:sp>
      <p:sp>
        <p:nvSpPr>
          <p:cNvPr id="20" name="Text Box 14"/>
          <p:cNvSpPr txBox="1">
            <a:spLocks noChangeArrowheads="1"/>
          </p:cNvSpPr>
          <p:nvPr/>
        </p:nvSpPr>
        <p:spPr bwMode="auto">
          <a:xfrm>
            <a:off x="6341602" y="1890211"/>
            <a:ext cx="1617065" cy="552099"/>
          </a:xfrm>
          <a:prstGeom prst="rect">
            <a:avLst/>
          </a:prstGeom>
          <a:noFill/>
          <a:ln w="9525" algn="ctr">
            <a:noFill/>
            <a:miter lim="800000"/>
            <a:headEnd/>
            <a:tailEnd/>
          </a:ln>
        </p:spPr>
        <p:txBody>
          <a:bodyPr/>
          <a:lstStyle/>
          <a:p>
            <a:r>
              <a:rPr lang="en-US" sz="1400" dirty="0" smtClean="0">
                <a:solidFill>
                  <a:srgbClr val="BD732A"/>
                </a:solidFill>
                <a:cs typeface="Arial" pitchFamily="34" charset="0"/>
              </a:rPr>
              <a:t>Lower 48 states LNG exports</a:t>
            </a:r>
            <a:endParaRPr lang="en-US" sz="1400" dirty="0">
              <a:solidFill>
                <a:srgbClr val="BD732A"/>
              </a:solidFill>
              <a:cs typeface="Arial" pitchFamily="34" charset="0"/>
            </a:endParaRPr>
          </a:p>
        </p:txBody>
      </p:sp>
      <p:sp>
        <p:nvSpPr>
          <p:cNvPr id="73" name="Text Box 15"/>
          <p:cNvSpPr txBox="1">
            <a:spLocks noChangeArrowheads="1"/>
          </p:cNvSpPr>
          <p:nvPr/>
        </p:nvSpPr>
        <p:spPr bwMode="auto">
          <a:xfrm>
            <a:off x="1851994" y="4688900"/>
            <a:ext cx="2516187" cy="260127"/>
          </a:xfrm>
          <a:prstGeom prst="rect">
            <a:avLst/>
          </a:prstGeom>
          <a:noFill/>
          <a:ln w="9525" algn="ctr">
            <a:noFill/>
            <a:miter lim="800000"/>
            <a:headEnd/>
            <a:tailEnd/>
          </a:ln>
        </p:spPr>
        <p:txBody>
          <a:bodyPr/>
          <a:lstStyle/>
          <a:p>
            <a:pPr algn="r"/>
            <a:r>
              <a:rPr lang="en-US" sz="1400" dirty="0" smtClean="0">
                <a:solidFill>
                  <a:srgbClr val="675005"/>
                </a:solidFill>
                <a:cs typeface="Arial" pitchFamily="34" charset="0"/>
              </a:rPr>
              <a:t>Pipeline exports to Canada</a:t>
            </a:r>
            <a:endParaRPr lang="en-US" sz="1400" dirty="0">
              <a:solidFill>
                <a:srgbClr val="675005"/>
              </a:solidFill>
              <a:cs typeface="Arial" pitchFamily="34" charset="0"/>
            </a:endParaRPr>
          </a:p>
        </p:txBody>
      </p:sp>
      <p:sp>
        <p:nvSpPr>
          <p:cNvPr id="12" name="Text Box 15"/>
          <p:cNvSpPr txBox="1">
            <a:spLocks noChangeArrowheads="1"/>
          </p:cNvSpPr>
          <p:nvPr/>
        </p:nvSpPr>
        <p:spPr bwMode="auto">
          <a:xfrm>
            <a:off x="4549408" y="4673899"/>
            <a:ext cx="2823947" cy="437335"/>
          </a:xfrm>
          <a:prstGeom prst="rect">
            <a:avLst/>
          </a:prstGeom>
          <a:noFill/>
          <a:ln w="9525" algn="ctr">
            <a:noFill/>
            <a:miter lim="800000"/>
            <a:headEnd/>
            <a:tailEnd/>
          </a:ln>
        </p:spPr>
        <p:txBody>
          <a:bodyPr/>
          <a:lstStyle/>
          <a:p>
            <a:pPr algn="r"/>
            <a:r>
              <a:rPr lang="en-US" sz="1400" dirty="0" smtClean="0">
                <a:solidFill>
                  <a:srgbClr val="5D9732"/>
                </a:solidFill>
                <a:cs typeface="Arial" pitchFamily="34" charset="0"/>
              </a:rPr>
              <a:t>Pipeline imports from Canada</a:t>
            </a:r>
            <a:endParaRPr lang="en-US" sz="1400" dirty="0">
              <a:solidFill>
                <a:srgbClr val="5D9732"/>
              </a:solidFill>
              <a:cs typeface="Arial" pitchFamily="34" charset="0"/>
            </a:endParaRPr>
          </a:p>
        </p:txBody>
      </p:sp>
      <p:sp>
        <p:nvSpPr>
          <p:cNvPr id="53" name="Text Box 14"/>
          <p:cNvSpPr txBox="1">
            <a:spLocks noChangeArrowheads="1"/>
          </p:cNvSpPr>
          <p:nvPr/>
        </p:nvSpPr>
        <p:spPr bwMode="auto">
          <a:xfrm>
            <a:off x="1954307" y="2650064"/>
            <a:ext cx="2492969" cy="437335"/>
          </a:xfrm>
          <a:prstGeom prst="rect">
            <a:avLst/>
          </a:prstGeom>
          <a:noFill/>
          <a:ln w="9525" algn="ctr">
            <a:noFill/>
            <a:miter lim="800000"/>
            <a:headEnd/>
            <a:tailEnd/>
          </a:ln>
        </p:spPr>
        <p:txBody>
          <a:bodyPr/>
          <a:lstStyle/>
          <a:p>
            <a:pPr algn="ctr"/>
            <a:r>
              <a:rPr lang="en-US" sz="1400" dirty="0" smtClean="0">
                <a:solidFill>
                  <a:srgbClr val="000000"/>
                </a:solidFill>
                <a:cs typeface="Arial" pitchFamily="34" charset="0"/>
              </a:rPr>
              <a:t>Alaska LNG exports</a:t>
            </a:r>
            <a:endParaRPr lang="en-US" sz="1400" dirty="0">
              <a:solidFill>
                <a:srgbClr val="000000"/>
              </a:solidFill>
              <a:cs typeface="Arial" pitchFamily="34" charset="0"/>
            </a:endParaRPr>
          </a:p>
        </p:txBody>
      </p:sp>
      <p:cxnSp>
        <p:nvCxnSpPr>
          <p:cNvPr id="106" name="Straight Arrow Connector 105"/>
          <p:cNvCxnSpPr/>
          <p:nvPr/>
        </p:nvCxnSpPr>
        <p:spPr bwMode="auto">
          <a:xfrm flipH="1" flipV="1">
            <a:off x="4726660" y="4510484"/>
            <a:ext cx="185250" cy="241871"/>
          </a:xfrm>
          <a:prstGeom prst="straightConnector1">
            <a:avLst/>
          </a:prstGeom>
          <a:solidFill>
            <a:schemeClr val="accent1"/>
          </a:solidFill>
          <a:ln w="25400" cap="flat" cmpd="sng" algn="ctr">
            <a:solidFill>
              <a:schemeClr val="accent3"/>
            </a:solidFill>
            <a:prstDash val="solid"/>
            <a:round/>
            <a:headEnd type="none" w="med" len="med"/>
            <a:tailEnd type="triangle" w="lg" len="lg"/>
          </a:ln>
          <a:effectLst/>
        </p:spPr>
      </p:cxnSp>
      <p:grpSp>
        <p:nvGrpSpPr>
          <p:cNvPr id="117" name="Group 116"/>
          <p:cNvGrpSpPr/>
          <p:nvPr/>
        </p:nvGrpSpPr>
        <p:grpSpPr>
          <a:xfrm>
            <a:off x="3981419" y="4215301"/>
            <a:ext cx="232921" cy="548166"/>
            <a:chOff x="3971011" y="4187355"/>
            <a:chExt cx="232921" cy="548166"/>
          </a:xfrm>
        </p:grpSpPr>
        <p:cxnSp>
          <p:nvCxnSpPr>
            <p:cNvPr id="108" name="Straight Arrow Connector 107"/>
            <p:cNvCxnSpPr/>
            <p:nvPr/>
          </p:nvCxnSpPr>
          <p:spPr bwMode="auto">
            <a:xfrm flipV="1">
              <a:off x="4027148" y="4187355"/>
              <a:ext cx="176784" cy="84048"/>
            </a:xfrm>
            <a:prstGeom prst="straightConnector1">
              <a:avLst/>
            </a:prstGeom>
            <a:solidFill>
              <a:schemeClr val="accent1"/>
            </a:solidFill>
            <a:ln w="25400" cap="flat" cmpd="sng" algn="ctr">
              <a:solidFill>
                <a:schemeClr val="accent6"/>
              </a:solidFill>
              <a:prstDash val="solid"/>
              <a:round/>
              <a:headEnd type="none" w="med" len="med"/>
              <a:tailEnd type="triangle" w="lg" len="lg"/>
            </a:ln>
            <a:effectLst/>
          </p:spPr>
        </p:cxnSp>
        <p:cxnSp>
          <p:nvCxnSpPr>
            <p:cNvPr id="112" name="Straight Arrow Connector 111"/>
            <p:cNvCxnSpPr/>
            <p:nvPr/>
          </p:nvCxnSpPr>
          <p:spPr bwMode="auto">
            <a:xfrm flipV="1">
              <a:off x="3971011" y="4266640"/>
              <a:ext cx="56810" cy="468881"/>
            </a:xfrm>
            <a:prstGeom prst="straightConnector1">
              <a:avLst/>
            </a:prstGeom>
            <a:solidFill>
              <a:schemeClr val="accent1"/>
            </a:solidFill>
            <a:ln w="25400" cap="flat" cmpd="sng" algn="ctr">
              <a:solidFill>
                <a:schemeClr val="accent6"/>
              </a:solidFill>
              <a:prstDash val="solid"/>
              <a:round/>
              <a:headEnd type="none" w="med" len="med"/>
              <a:tailEnd type="none" w="lg" len="lg"/>
            </a:ln>
            <a:effectLst/>
          </p:spPr>
        </p:cxnSp>
      </p:grpSp>
      <p:sp>
        <p:nvSpPr>
          <p:cNvPr id="47" name="Footer Placeholder 32"/>
          <p:cNvSpPr>
            <a:spLocks noGrp="1"/>
          </p:cNvSpPr>
          <p:nvPr>
            <p:ph type="ftr" sz="quarter" idx="4294967295"/>
          </p:nvPr>
        </p:nvSpPr>
        <p:spPr>
          <a:xfrm>
            <a:off x="667512" y="6391656"/>
            <a:ext cx="4436842" cy="393192"/>
          </a:xfrm>
          <a:prstGeom prst="rect">
            <a:avLst/>
          </a:prstGeom>
        </p:spPr>
        <p:txBody>
          <a:bodyPr/>
          <a:lstStyle/>
          <a:p>
            <a:r>
              <a:rPr lang="en-US" smtClean="0">
                <a:solidFill>
                  <a:srgbClr val="FFFFFF"/>
                </a:solidFill>
              </a:rPr>
              <a:t>Howard Gruenspecht    </a:t>
            </a:r>
          </a:p>
          <a:p>
            <a:r>
              <a:rPr lang="en-US" smtClean="0">
                <a:solidFill>
                  <a:srgbClr val="FFFFFF"/>
                </a:solidFill>
              </a:rPr>
              <a:t>World Steel Association, October 12, 2015</a:t>
            </a:r>
            <a:endParaRPr lang="en-US" dirty="0">
              <a:solidFill>
                <a:srgbClr val="FFFFFF"/>
              </a:solidFill>
            </a:endParaRPr>
          </a:p>
        </p:txBody>
      </p:sp>
      <p:sp>
        <p:nvSpPr>
          <p:cNvPr id="7" name="Slide Number Placeholder 6"/>
          <p:cNvSpPr>
            <a:spLocks noGrp="1"/>
          </p:cNvSpPr>
          <p:nvPr>
            <p:ph type="sldNum" sz="quarter" idx="11"/>
          </p:nvPr>
        </p:nvSpPr>
        <p:spPr/>
        <p:txBody>
          <a:bodyPr/>
          <a:lstStyle/>
          <a:p>
            <a:fld id="{2D80C5C9-96E0-47EC-B500-37C5FE284639}" type="slidenum">
              <a:rPr lang="en-US" smtClean="0"/>
              <a:pPr/>
              <a:t>10</a:t>
            </a:fld>
            <a:endParaRPr lang="en-US" dirty="0"/>
          </a:p>
        </p:txBody>
      </p:sp>
    </p:spTree>
    <p:extLst>
      <p:ext uri="{BB962C8B-B14F-4D97-AF65-F5344CB8AC3E}">
        <p14:creationId xmlns:p14="http://schemas.microsoft.com/office/powerpoint/2010/main" val="62870747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Oil </a:t>
            </a:r>
            <a:endParaRPr lang="en-US" dirty="0"/>
          </a:p>
        </p:txBody>
      </p:sp>
      <p:sp>
        <p:nvSpPr>
          <p:cNvPr id="3" name="Footer Placeholder 2"/>
          <p:cNvSpPr>
            <a:spLocks noGrp="1"/>
          </p:cNvSpPr>
          <p:nvPr>
            <p:ph type="ftr" sz="quarter" idx="11"/>
          </p:nvPr>
        </p:nvSpPr>
        <p:spPr>
          <a:xfrm>
            <a:off x="667511" y="6391656"/>
            <a:ext cx="4647439" cy="393192"/>
          </a:xfrm>
        </p:spPr>
        <p:txBody>
          <a:bodyPr/>
          <a:lstStyle/>
          <a:p>
            <a:r>
              <a:rPr lang="en-US" smtClean="0"/>
              <a:t>Howard Gruenspecht    </a:t>
            </a:r>
          </a:p>
          <a:p>
            <a:r>
              <a:rPr lang="en-US" smtClean="0"/>
              <a:t>World Steel Association, October 12, 2015</a:t>
            </a:r>
            <a:endParaRPr lang="en-US" dirty="0" smtClean="0"/>
          </a:p>
        </p:txBody>
      </p:sp>
      <p:sp>
        <p:nvSpPr>
          <p:cNvPr id="5" name="Slide Number Placeholder 4"/>
          <p:cNvSpPr>
            <a:spLocks noGrp="1"/>
          </p:cNvSpPr>
          <p:nvPr>
            <p:ph type="sldNum" sz="quarter" idx="10"/>
          </p:nvPr>
        </p:nvSpPr>
        <p:spPr/>
        <p:txBody>
          <a:bodyPr/>
          <a:lstStyle/>
          <a:p>
            <a:fld id="{2D80C5C9-96E0-47EC-B500-37C5FE284639}" type="slidenum">
              <a:rPr lang="en-US" smtClean="0"/>
              <a:pPr/>
              <a:t>11</a:t>
            </a:fld>
            <a:endParaRPr lang="en-US" dirty="0"/>
          </a:p>
        </p:txBody>
      </p:sp>
    </p:spTree>
    <p:extLst>
      <p:ext uri="{BB962C8B-B14F-4D97-AF65-F5344CB8AC3E}">
        <p14:creationId xmlns:p14="http://schemas.microsoft.com/office/powerpoint/2010/main" val="3878570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1148"/>
            <a:ext cx="8086725" cy="777240"/>
          </a:xfrm>
        </p:spPr>
        <p:txBody>
          <a:bodyPr/>
          <a:lstStyle/>
          <a:p>
            <a:r>
              <a:rPr lang="en-US" dirty="0" smtClean="0"/>
              <a:t>World oil prices move together due to arbitrage</a:t>
            </a:r>
            <a:endParaRPr lang="en-US" dirty="0"/>
          </a:p>
        </p:txBody>
      </p:sp>
      <p:sp>
        <p:nvSpPr>
          <p:cNvPr id="6" name="Text Placeholder 5"/>
          <p:cNvSpPr>
            <a:spLocks noGrp="1"/>
          </p:cNvSpPr>
          <p:nvPr>
            <p:ph type="body" sz="quarter" idx="13"/>
          </p:nvPr>
        </p:nvSpPr>
        <p:spPr>
          <a:xfrm>
            <a:off x="590550" y="867537"/>
            <a:ext cx="4054602" cy="548640"/>
          </a:xfrm>
        </p:spPr>
        <p:txBody>
          <a:bodyPr/>
          <a:lstStyle/>
          <a:p>
            <a:r>
              <a:rPr lang="en-US" dirty="0"/>
              <a:t>g</a:t>
            </a:r>
            <a:r>
              <a:rPr lang="en-US" dirty="0" smtClean="0"/>
              <a:t>lobal crude oil prices</a:t>
            </a:r>
          </a:p>
          <a:p>
            <a:r>
              <a:rPr lang="en-US" dirty="0" smtClean="0"/>
              <a:t>nominal dollars per barrel, monthly average</a:t>
            </a:r>
            <a:endParaRPr lang="en-US" dirty="0"/>
          </a:p>
        </p:txBody>
      </p:sp>
      <p:sp>
        <p:nvSpPr>
          <p:cNvPr id="8" name="Text Placeholder 7"/>
          <p:cNvSpPr>
            <a:spLocks noGrp="1"/>
          </p:cNvSpPr>
          <p:nvPr>
            <p:ph type="body" sz="quarter" idx="15"/>
          </p:nvPr>
        </p:nvSpPr>
        <p:spPr/>
        <p:txBody>
          <a:bodyPr/>
          <a:lstStyle/>
          <a:p>
            <a:r>
              <a:rPr lang="en-US" dirty="0" smtClean="0"/>
              <a:t>Source: U.S. Energy Information Administration, based on Bloomberg</a:t>
            </a:r>
            <a:endParaRPr lang="en-US" dirty="0"/>
          </a:p>
        </p:txBody>
      </p:sp>
      <p:sp>
        <p:nvSpPr>
          <p:cNvPr id="10" name="Footer Placeholder 2"/>
          <p:cNvSpPr>
            <a:spLocks noGrp="1"/>
          </p:cNvSpPr>
          <p:nvPr>
            <p:ph type="ftr" sz="quarter" idx="10"/>
          </p:nvPr>
        </p:nvSpPr>
        <p:spPr>
          <a:xfrm>
            <a:off x="667512" y="6391656"/>
            <a:ext cx="4437888" cy="393192"/>
          </a:xfrm>
        </p:spPr>
        <p:txBody>
          <a:bodyPr/>
          <a:lstStyle/>
          <a:p>
            <a:r>
              <a:rPr lang="en-US" smtClean="0"/>
              <a:t>Howard Gruenspecht    </a:t>
            </a:r>
          </a:p>
          <a:p>
            <a:r>
              <a:rPr lang="en-US" smtClean="0"/>
              <a:t>World Steel Association, October 12, 2015</a:t>
            </a:r>
            <a:endParaRPr lang="en-US" dirty="0" smtClean="0"/>
          </a:p>
        </p:txBody>
      </p:sp>
      <p:sp>
        <p:nvSpPr>
          <p:cNvPr id="5" name="Slide Number Placeholder 4"/>
          <p:cNvSpPr>
            <a:spLocks noGrp="1"/>
          </p:cNvSpPr>
          <p:nvPr>
            <p:ph type="sldNum" sz="quarter" idx="11"/>
          </p:nvPr>
        </p:nvSpPr>
        <p:spPr/>
        <p:txBody>
          <a:bodyPr/>
          <a:lstStyle/>
          <a:p>
            <a:fld id="{2D80C5C9-96E0-47EC-B500-37C5FE284639}" type="slidenum">
              <a:rPr lang="en-US" smtClean="0"/>
              <a:pPr/>
              <a:t>12</a:t>
            </a:fld>
            <a:endParaRPr lang="en-US" dirty="0"/>
          </a:p>
        </p:txBody>
      </p:sp>
      <p:pic>
        <p:nvPicPr>
          <p:cNvPr id="2050" name="Picture 2"/>
          <p:cNvPicPr>
            <a:picLocks noGrp="1" noChangeAspect="1" noChangeArrowheads="1"/>
          </p:cNvPicPr>
          <p:nvPr>
            <p:ph type="chart" sz="quarter" idx="12"/>
          </p:nvPr>
        </p:nvPicPr>
        <p:blipFill>
          <a:blip r:embed="rId3">
            <a:extLst>
              <a:ext uri="{28A0092B-C50C-407E-A947-70E740481C1C}">
                <a14:useLocalDpi xmlns:a14="http://schemas.microsoft.com/office/drawing/2010/main" val="0"/>
              </a:ext>
            </a:extLst>
          </a:blip>
          <a:srcRect/>
          <a:stretch>
            <a:fillRect/>
          </a:stretch>
        </p:blipFill>
        <p:spPr bwMode="auto">
          <a:xfrm>
            <a:off x="639763" y="1678245"/>
            <a:ext cx="7947025" cy="4077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60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6425" y="151946"/>
            <a:ext cx="8280400" cy="682172"/>
          </a:xfrm>
        </p:spPr>
        <p:txBody>
          <a:bodyPr/>
          <a:lstStyle/>
          <a:p>
            <a:r>
              <a:rPr lang="en-US" sz="2400" dirty="0" smtClean="0"/>
              <a:t>Takeaways  - Oil</a:t>
            </a:r>
            <a:endParaRPr lang="en-US" sz="2400" dirty="0"/>
          </a:p>
        </p:txBody>
      </p:sp>
      <p:sp>
        <p:nvSpPr>
          <p:cNvPr id="6" name="Text Placeholder 5"/>
          <p:cNvSpPr>
            <a:spLocks noGrp="1"/>
          </p:cNvSpPr>
          <p:nvPr>
            <p:ph type="body" sz="quarter" idx="12"/>
          </p:nvPr>
        </p:nvSpPr>
        <p:spPr>
          <a:xfrm>
            <a:off x="627289" y="884010"/>
            <a:ext cx="7794172" cy="5173889"/>
          </a:xfrm>
        </p:spPr>
        <p:txBody>
          <a:bodyPr/>
          <a:lstStyle/>
          <a:p>
            <a:pPr>
              <a:spcBef>
                <a:spcPts val="1200"/>
              </a:spcBef>
            </a:pPr>
            <a:r>
              <a:rPr lang="en-US" sz="1800" dirty="0" smtClean="0"/>
              <a:t>Tight oil clearly </a:t>
            </a:r>
            <a:r>
              <a:rPr lang="en-US" sz="1800" dirty="0"/>
              <a:t>matters for measures of U.S. </a:t>
            </a:r>
            <a:r>
              <a:rPr lang="en-US" sz="1800" dirty="0" smtClean="0"/>
              <a:t>oil import dependence, but its global significance is not yet clear  </a:t>
            </a:r>
          </a:p>
          <a:p>
            <a:pPr marL="285750" indent="-285750"/>
            <a:r>
              <a:rPr lang="en-US" sz="1800" dirty="0" smtClean="0"/>
              <a:t>Policy debate over removing restrictions on exports of U.S. crude oil </a:t>
            </a:r>
            <a:endParaRPr lang="en-US" sz="1800" dirty="0"/>
          </a:p>
          <a:p>
            <a:pPr marL="742950" lvl="1" indent="-285750">
              <a:spcBef>
                <a:spcPts val="384"/>
              </a:spcBef>
            </a:pPr>
            <a:r>
              <a:rPr lang="en-US" dirty="0" smtClean="0"/>
              <a:t>Recent EIA analysis </a:t>
            </a:r>
            <a:r>
              <a:rPr lang="en-US" dirty="0"/>
              <a:t>shows no significant effects for consumers, producers, or refiners in cases where domestic production remains below 11 million </a:t>
            </a:r>
            <a:r>
              <a:rPr lang="en-US" dirty="0" smtClean="0"/>
              <a:t>barrels per day (b/d)</a:t>
            </a:r>
          </a:p>
          <a:p>
            <a:pPr marL="742950" lvl="1" indent="-285750">
              <a:spcBef>
                <a:spcPts val="384"/>
              </a:spcBef>
            </a:pPr>
            <a:r>
              <a:rPr lang="en-US" dirty="0" smtClean="0"/>
              <a:t>If U.S. production were to approach or exceed 12 million b/d, as might occur under high resource assumptions, U.S</a:t>
            </a:r>
            <a:r>
              <a:rPr lang="en-US" dirty="0"/>
              <a:t>. consumers realize a small reduction in gasoline prices </a:t>
            </a:r>
            <a:r>
              <a:rPr lang="en-US" dirty="0" smtClean="0"/>
              <a:t>and crude producers modestly raise output if crude </a:t>
            </a:r>
            <a:r>
              <a:rPr lang="en-US" dirty="0"/>
              <a:t>export </a:t>
            </a:r>
            <a:r>
              <a:rPr lang="en-US" dirty="0" smtClean="0"/>
              <a:t>restrictions are removed; </a:t>
            </a:r>
            <a:r>
              <a:rPr lang="en-US" dirty="0"/>
              <a:t>however, the largest effects (in opposite directions) are felt by producers and refiners</a:t>
            </a:r>
          </a:p>
          <a:p>
            <a:pPr>
              <a:spcBef>
                <a:spcPts val="1200"/>
              </a:spcBef>
            </a:pPr>
            <a:r>
              <a:rPr lang="en-US" sz="1800" dirty="0" smtClean="0"/>
              <a:t>The Middle </a:t>
            </a:r>
            <a:r>
              <a:rPr lang="en-US" sz="1800" dirty="0"/>
              <a:t>East </a:t>
            </a:r>
            <a:r>
              <a:rPr lang="en-US" sz="1800" dirty="0" smtClean="0"/>
              <a:t>remains the cockpit of “easy oil” and will </a:t>
            </a:r>
            <a:r>
              <a:rPr lang="en-US" sz="1800" dirty="0"/>
              <a:t>remain central to </a:t>
            </a:r>
            <a:r>
              <a:rPr lang="en-US" sz="1800" dirty="0" smtClean="0"/>
              <a:t>the global oil market</a:t>
            </a:r>
            <a:endParaRPr lang="en-US" sz="1800" dirty="0"/>
          </a:p>
          <a:p>
            <a:pPr>
              <a:spcBef>
                <a:spcPts val="1200"/>
              </a:spcBef>
            </a:pPr>
            <a:r>
              <a:rPr lang="en-US" sz="1800" dirty="0" smtClean="0"/>
              <a:t>Historical analogues provide </a:t>
            </a:r>
            <a:r>
              <a:rPr lang="en-US" sz="1800" dirty="0"/>
              <a:t>some insight into alternative </a:t>
            </a:r>
            <a:r>
              <a:rPr lang="en-US" sz="1800" dirty="0" smtClean="0"/>
              <a:t>paths for future global oil markets  -- between now and 2025, the change in the call on OPEC seems likely to fall  between the 1973-85 and 2000-12 outcomes     </a:t>
            </a:r>
          </a:p>
          <a:p>
            <a:pPr marL="0" indent="0">
              <a:spcBef>
                <a:spcPts val="0"/>
              </a:spcBef>
              <a:spcAft>
                <a:spcPts val="400"/>
              </a:spcAft>
              <a:buNone/>
            </a:pPr>
            <a:endParaRPr lang="en-US" dirty="0" smtClean="0"/>
          </a:p>
          <a:p>
            <a:pPr marL="0" indent="0">
              <a:buNone/>
            </a:pPr>
            <a:endParaRPr lang="en-US" sz="1600" dirty="0" smtClean="0"/>
          </a:p>
          <a:p>
            <a:pPr lvl="1"/>
            <a:endParaRPr lang="en-US" dirty="0"/>
          </a:p>
        </p:txBody>
      </p:sp>
      <p:sp>
        <p:nvSpPr>
          <p:cNvPr id="7" name="Footer Placeholder 1"/>
          <p:cNvSpPr>
            <a:spLocks noGrp="1"/>
          </p:cNvSpPr>
          <p:nvPr>
            <p:ph type="ftr" sz="quarter" idx="4294967295"/>
          </p:nvPr>
        </p:nvSpPr>
        <p:spPr>
          <a:xfrm>
            <a:off x="667512" y="6391656"/>
            <a:ext cx="4390263" cy="393192"/>
          </a:xfrm>
          <a:prstGeom prst="rect">
            <a:avLst/>
          </a:prstGeom>
        </p:spPr>
        <p:txBody>
          <a:bodyPr/>
          <a:lstStyle/>
          <a:p>
            <a:r>
              <a:rPr lang="en-US" smtClean="0">
                <a:solidFill>
                  <a:srgbClr val="FFFFFF"/>
                </a:solidFill>
              </a:rPr>
              <a:t>Howard Gruenspecht    </a:t>
            </a:r>
          </a:p>
          <a:p>
            <a:r>
              <a:rPr lang="en-US" smtClean="0">
                <a:solidFill>
                  <a:srgbClr val="FFFFFF"/>
                </a:solidFill>
              </a:rPr>
              <a:t>World Steel Association, October 12, 2015</a:t>
            </a:r>
            <a:endParaRPr lang="en-US" dirty="0">
              <a:solidFill>
                <a:srgbClr val="FFFFFF"/>
              </a:solidFill>
            </a:endParaRPr>
          </a:p>
        </p:txBody>
      </p:sp>
      <p:sp>
        <p:nvSpPr>
          <p:cNvPr id="4" name="Slide Number Placeholder 3"/>
          <p:cNvSpPr>
            <a:spLocks noGrp="1"/>
          </p:cNvSpPr>
          <p:nvPr>
            <p:ph type="sldNum" sz="quarter" idx="11"/>
          </p:nvPr>
        </p:nvSpPr>
        <p:spPr/>
        <p:txBody>
          <a:bodyPr/>
          <a:lstStyle/>
          <a:p>
            <a:fld id="{2D80C5C9-96E0-47EC-B500-37C5FE284639}" type="slidenum">
              <a:rPr lang="en-US" smtClean="0"/>
              <a:pPr/>
              <a:t>13</a:t>
            </a:fld>
            <a:endParaRPr lang="en-US" dirty="0"/>
          </a:p>
        </p:txBody>
      </p:sp>
    </p:spTree>
    <p:extLst>
      <p:ext uri="{BB962C8B-B14F-4D97-AF65-F5344CB8AC3E}">
        <p14:creationId xmlns:p14="http://schemas.microsoft.com/office/powerpoint/2010/main" val="3357862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Chart Placeholder 10"/>
          <p:cNvGraphicFramePr>
            <a:graphicFrameLocks noGrp="1"/>
          </p:cNvGraphicFramePr>
          <p:nvPr>
            <p:ph type="chart" sz="quarter" idx="12"/>
            <p:extLst>
              <p:ext uri="{D42A27DB-BD31-4B8C-83A1-F6EECF244321}">
                <p14:modId xmlns:p14="http://schemas.microsoft.com/office/powerpoint/2010/main" val="151947951"/>
              </p:ext>
            </p:extLst>
          </p:nvPr>
        </p:nvGraphicFramePr>
        <p:xfrm>
          <a:off x="639763" y="1527176"/>
          <a:ext cx="7947025" cy="404495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AEO2015 explores scenarios that encompass a wide range of future crude </a:t>
            </a:r>
            <a:r>
              <a:rPr lang="en-US" dirty="0"/>
              <a:t>oil </a:t>
            </a:r>
            <a:r>
              <a:rPr lang="en-US" dirty="0" smtClean="0"/>
              <a:t>price paths</a:t>
            </a:r>
            <a:endParaRPr lang="en-US" dirty="0"/>
          </a:p>
        </p:txBody>
      </p:sp>
      <p:sp>
        <p:nvSpPr>
          <p:cNvPr id="3" name="Slide Number Placeholder 2"/>
          <p:cNvSpPr>
            <a:spLocks noGrp="1"/>
          </p:cNvSpPr>
          <p:nvPr>
            <p:ph type="sldNum" sz="quarter" idx="11"/>
          </p:nvPr>
        </p:nvSpPr>
        <p:spPr/>
        <p:txBody>
          <a:bodyPr/>
          <a:lstStyle/>
          <a:p>
            <a:fld id="{2D80C5C9-96E0-47EC-B500-37C5FE284639}" type="slidenum">
              <a:rPr lang="en-US" smtClean="0">
                <a:solidFill>
                  <a:srgbClr val="000000"/>
                </a:solidFill>
              </a:rPr>
              <a:pPr/>
              <a:t>14</a:t>
            </a:fld>
            <a:endParaRPr lang="en-US" dirty="0">
              <a:solidFill>
                <a:srgbClr val="000000"/>
              </a:solidFill>
            </a:endParaRPr>
          </a:p>
        </p:txBody>
      </p:sp>
      <p:sp>
        <p:nvSpPr>
          <p:cNvPr id="6" name="Text Placeholder 5"/>
          <p:cNvSpPr>
            <a:spLocks noGrp="1"/>
          </p:cNvSpPr>
          <p:nvPr>
            <p:ph type="body" sz="quarter" idx="13"/>
          </p:nvPr>
        </p:nvSpPr>
        <p:spPr/>
        <p:txBody>
          <a:bodyPr/>
          <a:lstStyle/>
          <a:p>
            <a:pPr eaLnBrk="0" hangingPunct="0">
              <a:spcBef>
                <a:spcPts val="336"/>
              </a:spcBef>
            </a:pPr>
            <a:r>
              <a:rPr lang="en-US" dirty="0" smtClean="0">
                <a:solidFill>
                  <a:srgbClr val="000000"/>
                </a:solidFill>
              </a:rPr>
              <a:t>Brent crude oil spot price</a:t>
            </a:r>
          </a:p>
          <a:p>
            <a:pPr eaLnBrk="0" hangingPunct="0">
              <a:spcBef>
                <a:spcPts val="336"/>
              </a:spcBef>
            </a:pPr>
            <a:r>
              <a:rPr lang="en-US" dirty="0" smtClean="0">
                <a:solidFill>
                  <a:srgbClr val="000000"/>
                </a:solidFill>
              </a:rPr>
              <a:t>2013 dollars per barrel</a:t>
            </a:r>
          </a:p>
        </p:txBody>
      </p:sp>
      <p:sp>
        <p:nvSpPr>
          <p:cNvPr id="17" name="Text Placeholder 16"/>
          <p:cNvSpPr>
            <a:spLocks noGrp="1"/>
          </p:cNvSpPr>
          <p:nvPr>
            <p:ph type="body" sz="quarter" idx="15"/>
          </p:nvPr>
        </p:nvSpPr>
        <p:spPr>
          <a:xfrm>
            <a:off x="630554" y="5477338"/>
            <a:ext cx="8075295" cy="750870"/>
          </a:xfrm>
        </p:spPr>
        <p:txBody>
          <a:bodyPr/>
          <a:lstStyle/>
          <a:p>
            <a:pPr>
              <a:spcBef>
                <a:spcPts val="0"/>
              </a:spcBef>
            </a:pPr>
            <a:r>
              <a:rPr lang="en-US" dirty="0" smtClean="0"/>
              <a:t>Note: HOGR/</a:t>
            </a:r>
            <a:r>
              <a:rPr lang="en-US" dirty="0" err="1" smtClean="0"/>
              <a:t>LowPrice</a:t>
            </a:r>
            <a:r>
              <a:rPr lang="en-US" dirty="0" smtClean="0"/>
              <a:t> - High Oil and Gas Resource with Low Oil Price</a:t>
            </a:r>
          </a:p>
          <a:p>
            <a:pPr marL="0" indent="0">
              <a:spcBef>
                <a:spcPts val="0"/>
              </a:spcBef>
            </a:pPr>
            <a:r>
              <a:rPr lang="en-US" dirty="0" smtClean="0"/>
              <a:t>Sources:  EIA, Annual Energy Outlook 2015, and Effects </a:t>
            </a:r>
            <a:r>
              <a:rPr lang="en-US" dirty="0"/>
              <a:t>of Removing Restrictions </a:t>
            </a:r>
            <a:r>
              <a:rPr lang="en-US" dirty="0" smtClean="0"/>
              <a:t>on </a:t>
            </a:r>
            <a:r>
              <a:rPr lang="en-US" dirty="0"/>
              <a:t>U.S. Crude Oil </a:t>
            </a:r>
            <a:r>
              <a:rPr lang="en-US" dirty="0" smtClean="0"/>
              <a:t>Exports, September , 2015</a:t>
            </a:r>
            <a:endParaRPr lang="en-US" dirty="0"/>
          </a:p>
        </p:txBody>
      </p:sp>
      <p:sp>
        <p:nvSpPr>
          <p:cNvPr id="21" name="TextBox 20"/>
          <p:cNvSpPr txBox="1"/>
          <p:nvPr/>
        </p:nvSpPr>
        <p:spPr bwMode="auto">
          <a:xfrm>
            <a:off x="1157592" y="1432506"/>
            <a:ext cx="3774332" cy="261610"/>
          </a:xfrm>
          <a:prstGeom prst="rect">
            <a:avLst/>
          </a:prstGeom>
          <a:noFill/>
          <a:ln w="9525">
            <a:noFill/>
            <a:miter lim="800000"/>
            <a:headEnd/>
            <a:tailEnd/>
          </a:ln>
        </p:spPr>
        <p:txBody>
          <a:bodyPr wrap="square" lIns="0" tIns="0" rIns="0" rtlCol="0">
            <a:prstTxWarp prst="textNoShape">
              <a:avLst/>
            </a:prstTxWarp>
            <a:spAutoFit/>
          </a:bodyPr>
          <a:lstStyle/>
          <a:p>
            <a:pPr algn="ctr" eaLnBrk="0" hangingPunct="0"/>
            <a:r>
              <a:rPr lang="en-US" sz="1400" dirty="0" smtClean="0">
                <a:solidFill>
                  <a:srgbClr val="000000"/>
                </a:solidFill>
                <a:ea typeface="Times New Roman" charset="0"/>
                <a:cs typeface="Times New Roman" charset="0"/>
              </a:rPr>
              <a:t>History</a:t>
            </a:r>
          </a:p>
        </p:txBody>
      </p:sp>
      <p:sp>
        <p:nvSpPr>
          <p:cNvPr id="22" name="TextBox 21"/>
          <p:cNvSpPr txBox="1"/>
          <p:nvPr/>
        </p:nvSpPr>
        <p:spPr bwMode="auto">
          <a:xfrm>
            <a:off x="4931924" y="1422779"/>
            <a:ext cx="3307404" cy="261610"/>
          </a:xfrm>
          <a:prstGeom prst="rect">
            <a:avLst/>
          </a:prstGeom>
          <a:noFill/>
          <a:ln w="9525">
            <a:noFill/>
            <a:miter lim="800000"/>
            <a:headEnd/>
            <a:tailEnd/>
          </a:ln>
        </p:spPr>
        <p:txBody>
          <a:bodyPr wrap="square" lIns="0" tIns="0" rIns="0" rtlCol="0">
            <a:prstTxWarp prst="textNoShape">
              <a:avLst/>
            </a:prstTxWarp>
            <a:spAutoFit/>
          </a:bodyPr>
          <a:lstStyle/>
          <a:p>
            <a:pPr algn="ctr" eaLnBrk="0" hangingPunct="0"/>
            <a:r>
              <a:rPr lang="en-US" sz="1400" dirty="0" smtClean="0">
                <a:solidFill>
                  <a:srgbClr val="000000"/>
                </a:solidFill>
                <a:ea typeface="Times New Roman" charset="0"/>
                <a:cs typeface="Times New Roman" charset="0"/>
              </a:rPr>
              <a:t>Projections</a:t>
            </a:r>
          </a:p>
        </p:txBody>
      </p:sp>
      <p:sp>
        <p:nvSpPr>
          <p:cNvPr id="24" name="TextBox 23"/>
          <p:cNvSpPr txBox="1"/>
          <p:nvPr/>
        </p:nvSpPr>
        <p:spPr bwMode="auto">
          <a:xfrm>
            <a:off x="4222540" y="1440430"/>
            <a:ext cx="397545" cy="261610"/>
          </a:xfrm>
          <a:prstGeom prst="rect">
            <a:avLst/>
          </a:prstGeom>
          <a:noFill/>
          <a:ln w="9525">
            <a:noFill/>
            <a:miter lim="800000"/>
            <a:headEnd/>
            <a:tailEnd/>
          </a:ln>
        </p:spPr>
        <p:txBody>
          <a:bodyPr wrap="none" lIns="0" tIns="0" rIns="0" rtlCol="0">
            <a:prstTxWarp prst="textNoShape">
              <a:avLst/>
            </a:prstTxWarp>
            <a:spAutoFit/>
          </a:bodyPr>
          <a:lstStyle/>
          <a:p>
            <a:pPr eaLnBrk="0" hangingPunct="0"/>
            <a:r>
              <a:rPr lang="en-US" sz="1400" dirty="0" smtClean="0">
                <a:solidFill>
                  <a:srgbClr val="000000"/>
                </a:solidFill>
                <a:ea typeface="Times New Roman" charset="0"/>
                <a:cs typeface="Times New Roman" charset="0"/>
              </a:rPr>
              <a:t>2013</a:t>
            </a:r>
          </a:p>
        </p:txBody>
      </p:sp>
      <p:sp>
        <p:nvSpPr>
          <p:cNvPr id="14" name="Text Box 20"/>
          <p:cNvSpPr txBox="1">
            <a:spLocks noChangeArrowheads="1"/>
          </p:cNvSpPr>
          <p:nvPr/>
        </p:nvSpPr>
        <p:spPr bwMode="auto">
          <a:xfrm>
            <a:off x="6092952" y="2022685"/>
            <a:ext cx="1486220" cy="409575"/>
          </a:xfrm>
          <a:prstGeom prst="rect">
            <a:avLst/>
          </a:prstGeom>
          <a:noFill/>
          <a:ln w="9525" algn="ctr">
            <a:noFill/>
            <a:miter lim="800000"/>
            <a:headEnd/>
            <a:tailEnd/>
          </a:ln>
        </p:spPr>
        <p:txBody>
          <a:bodyPr/>
          <a:lstStyle/>
          <a:p>
            <a:pPr algn="ctr"/>
            <a:r>
              <a:rPr lang="en-US" sz="1400" dirty="0" smtClean="0">
                <a:solidFill>
                  <a:srgbClr val="5D9732"/>
                </a:solidFill>
              </a:rPr>
              <a:t>High Oil Price</a:t>
            </a:r>
            <a:endParaRPr lang="en-US" sz="1400" dirty="0">
              <a:solidFill>
                <a:srgbClr val="5D9732"/>
              </a:solidFill>
            </a:endParaRPr>
          </a:p>
        </p:txBody>
      </p:sp>
      <p:cxnSp>
        <p:nvCxnSpPr>
          <p:cNvPr id="23" name="Straight Connector 22"/>
          <p:cNvCxnSpPr/>
          <p:nvPr/>
        </p:nvCxnSpPr>
        <p:spPr bwMode="auto">
          <a:xfrm flipH="1">
            <a:off x="4416374" y="1712031"/>
            <a:ext cx="4939" cy="3765306"/>
          </a:xfrm>
          <a:prstGeom prst="line">
            <a:avLst/>
          </a:prstGeom>
          <a:solidFill>
            <a:schemeClr val="accent1"/>
          </a:solidFill>
          <a:ln w="12700" cap="flat" cmpd="sng" algn="ctr">
            <a:solidFill>
              <a:schemeClr val="bg1">
                <a:lumMod val="65000"/>
                <a:alpha val="65000"/>
              </a:schemeClr>
            </a:solidFill>
            <a:prstDash val="solid"/>
            <a:round/>
            <a:headEnd type="none" w="med" len="med"/>
            <a:tailEnd type="none" w="med" len="med"/>
          </a:ln>
          <a:effectLst/>
        </p:spPr>
      </p:cxnSp>
      <p:sp>
        <p:nvSpPr>
          <p:cNvPr id="38" name="Text Box 20"/>
          <p:cNvSpPr txBox="1">
            <a:spLocks noChangeArrowheads="1"/>
          </p:cNvSpPr>
          <p:nvPr/>
        </p:nvSpPr>
        <p:spPr bwMode="auto">
          <a:xfrm>
            <a:off x="6324600" y="3272271"/>
            <a:ext cx="1486220" cy="409575"/>
          </a:xfrm>
          <a:prstGeom prst="rect">
            <a:avLst/>
          </a:prstGeom>
          <a:noFill/>
          <a:ln w="9525" algn="ctr">
            <a:noFill/>
            <a:miter lim="800000"/>
            <a:headEnd/>
            <a:tailEnd/>
          </a:ln>
        </p:spPr>
        <p:txBody>
          <a:bodyPr/>
          <a:lstStyle/>
          <a:p>
            <a:pPr algn="ctr"/>
            <a:r>
              <a:rPr lang="en-US" sz="1400" dirty="0" smtClean="0">
                <a:solidFill>
                  <a:srgbClr val="000000"/>
                </a:solidFill>
              </a:rPr>
              <a:t>Reference</a:t>
            </a:r>
            <a:endParaRPr lang="en-US" sz="1400" dirty="0">
              <a:solidFill>
                <a:srgbClr val="000000"/>
              </a:solidFill>
            </a:endParaRPr>
          </a:p>
        </p:txBody>
      </p:sp>
      <p:sp>
        <p:nvSpPr>
          <p:cNvPr id="39" name="Text Box 20"/>
          <p:cNvSpPr txBox="1">
            <a:spLocks noChangeArrowheads="1"/>
          </p:cNvSpPr>
          <p:nvPr/>
        </p:nvSpPr>
        <p:spPr bwMode="auto">
          <a:xfrm>
            <a:off x="4717240" y="4672665"/>
            <a:ext cx="2480733" cy="409575"/>
          </a:xfrm>
          <a:prstGeom prst="rect">
            <a:avLst/>
          </a:prstGeom>
          <a:noFill/>
          <a:ln w="9525" algn="ctr">
            <a:noFill/>
            <a:miter lim="800000"/>
            <a:headEnd/>
            <a:tailEnd/>
          </a:ln>
        </p:spPr>
        <p:txBody>
          <a:bodyPr/>
          <a:lstStyle/>
          <a:p>
            <a:pPr algn="ctr"/>
            <a:r>
              <a:rPr lang="en-US" sz="1400" dirty="0" smtClean="0">
                <a:solidFill>
                  <a:srgbClr val="A33340"/>
                </a:solidFill>
              </a:rPr>
              <a:t>High Oil and Gas Resource</a:t>
            </a:r>
            <a:endParaRPr lang="en-US" sz="1400" dirty="0">
              <a:solidFill>
                <a:srgbClr val="A33340"/>
              </a:solidFill>
            </a:endParaRPr>
          </a:p>
        </p:txBody>
      </p:sp>
      <p:sp>
        <p:nvSpPr>
          <p:cNvPr id="40" name="Text Box 20"/>
          <p:cNvSpPr txBox="1">
            <a:spLocks noChangeArrowheads="1"/>
          </p:cNvSpPr>
          <p:nvPr/>
        </p:nvSpPr>
        <p:spPr bwMode="auto">
          <a:xfrm>
            <a:off x="6778912" y="3887342"/>
            <a:ext cx="1486220" cy="409575"/>
          </a:xfrm>
          <a:prstGeom prst="rect">
            <a:avLst/>
          </a:prstGeom>
          <a:noFill/>
          <a:ln w="9525" algn="ctr">
            <a:noFill/>
            <a:miter lim="800000"/>
            <a:headEnd/>
            <a:tailEnd/>
          </a:ln>
        </p:spPr>
        <p:txBody>
          <a:bodyPr/>
          <a:lstStyle/>
          <a:p>
            <a:pPr algn="ctr"/>
            <a:r>
              <a:rPr lang="en-US" sz="1400" dirty="0" smtClean="0">
                <a:solidFill>
                  <a:srgbClr val="0096D7"/>
                </a:solidFill>
              </a:rPr>
              <a:t>Low Oil Price</a:t>
            </a:r>
            <a:endParaRPr lang="en-US" sz="1400" dirty="0">
              <a:solidFill>
                <a:srgbClr val="0096D7"/>
              </a:solidFill>
            </a:endParaRPr>
          </a:p>
        </p:txBody>
      </p:sp>
      <p:cxnSp>
        <p:nvCxnSpPr>
          <p:cNvPr id="16" name="Straight Arrow Connector 15"/>
          <p:cNvCxnSpPr/>
          <p:nvPr/>
        </p:nvCxnSpPr>
        <p:spPr>
          <a:xfrm flipH="1" flipV="1">
            <a:off x="5934456" y="4091559"/>
            <a:ext cx="232808" cy="629564"/>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4294967295"/>
          </p:nvPr>
        </p:nvSpPr>
        <p:spPr>
          <a:xfrm>
            <a:off x="667511" y="6391656"/>
            <a:ext cx="3218689" cy="393192"/>
          </a:xfrm>
          <a:prstGeom prst="rect">
            <a:avLst/>
          </a:prstGeom>
        </p:spPr>
        <p:txBody>
          <a:bodyPr/>
          <a:lstStyle/>
          <a:p>
            <a:r>
              <a:rPr lang="en-US" sz="1200" dirty="0">
                <a:solidFill>
                  <a:srgbClr val="FFFFFF"/>
                </a:solidFill>
              </a:rPr>
              <a:t>Howard Gruenspecht    </a:t>
            </a:r>
          </a:p>
          <a:p>
            <a:r>
              <a:rPr lang="en-US" sz="1200" dirty="0">
                <a:solidFill>
                  <a:srgbClr val="FFFFFF"/>
                </a:solidFill>
              </a:rPr>
              <a:t>World Steel Association, October 12, 2015</a:t>
            </a:r>
          </a:p>
        </p:txBody>
      </p:sp>
      <p:sp>
        <p:nvSpPr>
          <p:cNvPr id="18" name="Text Box 20"/>
          <p:cNvSpPr txBox="1">
            <a:spLocks noChangeArrowheads="1"/>
          </p:cNvSpPr>
          <p:nvPr/>
        </p:nvSpPr>
        <p:spPr bwMode="auto">
          <a:xfrm>
            <a:off x="7159873" y="4601879"/>
            <a:ext cx="1486220" cy="409575"/>
          </a:xfrm>
          <a:prstGeom prst="rect">
            <a:avLst/>
          </a:prstGeom>
          <a:noFill/>
          <a:ln w="9525" algn="ctr">
            <a:noFill/>
            <a:miter lim="800000"/>
            <a:headEnd/>
            <a:tailEnd/>
          </a:ln>
        </p:spPr>
        <p:txBody>
          <a:bodyPr/>
          <a:lstStyle/>
          <a:p>
            <a:pPr algn="ctr"/>
            <a:r>
              <a:rPr lang="en-US" sz="1400" dirty="0" smtClean="0">
                <a:solidFill>
                  <a:schemeClr val="accent4">
                    <a:lumMod val="75000"/>
                  </a:schemeClr>
                </a:solidFill>
              </a:rPr>
              <a:t>HOGR/Low Price</a:t>
            </a:r>
            <a:endParaRPr lang="en-US" sz="1400" dirty="0">
              <a:solidFill>
                <a:schemeClr val="accent4">
                  <a:lumMod val="75000"/>
                </a:schemeClr>
              </a:solidFill>
            </a:endParaRPr>
          </a:p>
        </p:txBody>
      </p:sp>
    </p:spTree>
    <p:extLst>
      <p:ext uri="{BB962C8B-B14F-4D97-AF65-F5344CB8AC3E}">
        <p14:creationId xmlns:p14="http://schemas.microsoft.com/office/powerpoint/2010/main" val="38429187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843" y="73151"/>
            <a:ext cx="7821038" cy="821793"/>
          </a:xfrm>
        </p:spPr>
        <p:txBody>
          <a:bodyPr/>
          <a:lstStyle/>
          <a:p>
            <a:r>
              <a:rPr lang="en-US" dirty="0" smtClean="0"/>
              <a:t>Increased production of tight oil and greater fuel efficiency drive decline in petroleum and other liquid imports </a:t>
            </a:r>
            <a:endParaRPr lang="en-US" dirty="0"/>
          </a:p>
        </p:txBody>
      </p:sp>
      <p:graphicFrame>
        <p:nvGraphicFramePr>
          <p:cNvPr id="10" name="Object 2"/>
          <p:cNvGraphicFramePr>
            <a:graphicFrameLocks noGrp="1" noChangeAspect="1"/>
          </p:cNvGraphicFramePr>
          <p:nvPr>
            <p:ph type="chart" sz="quarter" idx="12"/>
            <p:extLst>
              <p:ext uri="{D42A27DB-BD31-4B8C-83A1-F6EECF244321}">
                <p14:modId xmlns:p14="http://schemas.microsoft.com/office/powerpoint/2010/main" val="24398028"/>
              </p:ext>
            </p:extLst>
          </p:nvPr>
        </p:nvGraphicFramePr>
        <p:xfrm>
          <a:off x="639763" y="1527175"/>
          <a:ext cx="7947025" cy="4379913"/>
        </p:xfrm>
        <a:graphic>
          <a:graphicData uri="http://schemas.openxmlformats.org/drawingml/2006/chart">
            <c:chart xmlns:c="http://schemas.openxmlformats.org/drawingml/2006/chart" xmlns:r="http://schemas.openxmlformats.org/officeDocument/2006/relationships" r:id="rId3"/>
          </a:graphicData>
        </a:graphic>
      </p:graphicFrame>
      <p:sp>
        <p:nvSpPr>
          <p:cNvPr id="34" name="Text Placeholder 33"/>
          <p:cNvSpPr>
            <a:spLocks noGrp="1"/>
          </p:cNvSpPr>
          <p:nvPr>
            <p:ph type="body" sz="quarter" idx="15"/>
          </p:nvPr>
        </p:nvSpPr>
        <p:spPr>
          <a:xfrm>
            <a:off x="666749" y="5743575"/>
            <a:ext cx="8360517" cy="456057"/>
          </a:xfrm>
        </p:spPr>
        <p:txBody>
          <a:bodyPr/>
          <a:lstStyle/>
          <a:p>
            <a:r>
              <a:rPr lang="en-US" dirty="0" smtClean="0"/>
              <a:t>Note: “Other” includes refinery gain, biofuels production, all stock withdrawals, and other domestic sources of liquid fuels</a:t>
            </a:r>
          </a:p>
          <a:p>
            <a:r>
              <a:rPr lang="en-US" dirty="0" smtClean="0"/>
              <a:t>Source:  EIA, Annual Energy Outlook 2015 Reference case</a:t>
            </a:r>
            <a:endParaRPr lang="en-US" dirty="0"/>
          </a:p>
        </p:txBody>
      </p:sp>
      <p:sp>
        <p:nvSpPr>
          <p:cNvPr id="13" name="Text Box 6"/>
          <p:cNvSpPr txBox="1">
            <a:spLocks noChangeArrowheads="1"/>
          </p:cNvSpPr>
          <p:nvPr/>
        </p:nvSpPr>
        <p:spPr bwMode="auto">
          <a:xfrm>
            <a:off x="5418305" y="1516702"/>
            <a:ext cx="2782111" cy="282916"/>
          </a:xfrm>
          <a:prstGeom prst="rect">
            <a:avLst/>
          </a:prstGeom>
          <a:noFill/>
          <a:ln w="9525" algn="ctr">
            <a:noFill/>
            <a:miter lim="800000"/>
            <a:headEnd/>
            <a:tailEnd/>
          </a:ln>
        </p:spPr>
        <p:txBody>
          <a:bodyPr/>
          <a:lstStyle/>
          <a:p>
            <a:pPr algn="ctr"/>
            <a:r>
              <a:rPr lang="en-US" sz="1400" dirty="0">
                <a:solidFill>
                  <a:srgbClr val="000000"/>
                </a:solidFill>
              </a:rPr>
              <a:t>Projections</a:t>
            </a:r>
          </a:p>
        </p:txBody>
      </p:sp>
      <p:sp>
        <p:nvSpPr>
          <p:cNvPr id="14" name="Text Box 7"/>
          <p:cNvSpPr txBox="1">
            <a:spLocks noChangeArrowheads="1"/>
          </p:cNvSpPr>
          <p:nvPr/>
        </p:nvSpPr>
        <p:spPr bwMode="auto">
          <a:xfrm>
            <a:off x="1196503" y="1516702"/>
            <a:ext cx="4202348" cy="292644"/>
          </a:xfrm>
          <a:prstGeom prst="rect">
            <a:avLst/>
          </a:prstGeom>
          <a:noFill/>
          <a:ln w="9525" algn="ctr">
            <a:noFill/>
            <a:miter lim="800000"/>
            <a:headEnd/>
            <a:tailEnd/>
          </a:ln>
        </p:spPr>
        <p:txBody>
          <a:bodyPr/>
          <a:lstStyle/>
          <a:p>
            <a:pPr algn="ctr"/>
            <a:r>
              <a:rPr lang="en-US" sz="1400" dirty="0">
                <a:solidFill>
                  <a:srgbClr val="000000"/>
                </a:solidFill>
              </a:rPr>
              <a:t>History</a:t>
            </a:r>
          </a:p>
        </p:txBody>
      </p:sp>
      <p:sp>
        <p:nvSpPr>
          <p:cNvPr id="15" name="Text Box 8"/>
          <p:cNvSpPr txBox="1">
            <a:spLocks noChangeArrowheads="1"/>
          </p:cNvSpPr>
          <p:nvPr/>
        </p:nvSpPr>
        <p:spPr bwMode="auto">
          <a:xfrm>
            <a:off x="5336531" y="3034864"/>
            <a:ext cx="3270310" cy="366437"/>
          </a:xfrm>
          <a:prstGeom prst="rect">
            <a:avLst/>
          </a:prstGeom>
          <a:noFill/>
          <a:ln w="9525" algn="ctr">
            <a:noFill/>
            <a:miter lim="800000"/>
            <a:headEnd/>
            <a:tailEnd/>
          </a:ln>
        </p:spPr>
        <p:txBody>
          <a:bodyPr/>
          <a:lstStyle/>
          <a:p>
            <a:pPr algn="ctr"/>
            <a:r>
              <a:rPr lang="en-US" sz="1400" dirty="0">
                <a:solidFill>
                  <a:srgbClr val="000000"/>
                </a:solidFill>
              </a:rPr>
              <a:t>Natural </a:t>
            </a:r>
            <a:r>
              <a:rPr lang="en-US" sz="1400" dirty="0" smtClean="0">
                <a:solidFill>
                  <a:srgbClr val="000000"/>
                </a:solidFill>
              </a:rPr>
              <a:t>gas</a:t>
            </a:r>
          </a:p>
          <a:p>
            <a:pPr algn="ctr"/>
            <a:r>
              <a:rPr lang="en-US" sz="1400" dirty="0" smtClean="0">
                <a:solidFill>
                  <a:srgbClr val="000000"/>
                </a:solidFill>
              </a:rPr>
              <a:t>plant </a:t>
            </a:r>
            <a:r>
              <a:rPr lang="en-US" sz="1400" dirty="0">
                <a:solidFill>
                  <a:srgbClr val="000000"/>
                </a:solidFill>
              </a:rPr>
              <a:t>liquids</a:t>
            </a:r>
          </a:p>
        </p:txBody>
      </p:sp>
      <p:sp>
        <p:nvSpPr>
          <p:cNvPr id="17" name="Text Box 10"/>
          <p:cNvSpPr txBox="1">
            <a:spLocks noChangeArrowheads="1"/>
          </p:cNvSpPr>
          <p:nvPr/>
        </p:nvSpPr>
        <p:spPr bwMode="auto">
          <a:xfrm>
            <a:off x="1486259" y="4422827"/>
            <a:ext cx="2803123" cy="435973"/>
          </a:xfrm>
          <a:prstGeom prst="rect">
            <a:avLst/>
          </a:prstGeom>
          <a:noFill/>
          <a:ln w="9525" algn="ctr">
            <a:noFill/>
            <a:miter lim="800000"/>
            <a:headEnd/>
            <a:tailEnd/>
          </a:ln>
        </p:spPr>
        <p:txBody>
          <a:bodyPr/>
          <a:lstStyle/>
          <a:p>
            <a:pPr algn="ctr"/>
            <a:r>
              <a:rPr lang="en-US" sz="1400" dirty="0" smtClean="0">
                <a:solidFill>
                  <a:srgbClr val="FFFFFF"/>
                </a:solidFill>
              </a:rPr>
              <a:t>Other crude oil production</a:t>
            </a:r>
          </a:p>
          <a:p>
            <a:pPr algn="ctr"/>
            <a:r>
              <a:rPr lang="en-US" sz="1400" dirty="0" smtClean="0">
                <a:solidFill>
                  <a:srgbClr val="FFFFFF"/>
                </a:solidFill>
              </a:rPr>
              <a:t>(excluding tight)</a:t>
            </a:r>
            <a:endParaRPr lang="en-US" sz="1400" dirty="0">
              <a:solidFill>
                <a:srgbClr val="FFFFFF"/>
              </a:solidFill>
            </a:endParaRPr>
          </a:p>
        </p:txBody>
      </p:sp>
      <p:sp>
        <p:nvSpPr>
          <p:cNvPr id="19" name="Text Box 12"/>
          <p:cNvSpPr txBox="1">
            <a:spLocks noChangeArrowheads="1"/>
          </p:cNvSpPr>
          <p:nvPr/>
        </p:nvSpPr>
        <p:spPr bwMode="auto">
          <a:xfrm>
            <a:off x="1354445" y="3301835"/>
            <a:ext cx="3450160" cy="435973"/>
          </a:xfrm>
          <a:prstGeom prst="rect">
            <a:avLst/>
          </a:prstGeom>
          <a:noFill/>
          <a:ln w="9525" algn="ctr">
            <a:noFill/>
            <a:miter lim="800000"/>
            <a:headEnd/>
            <a:tailEnd/>
          </a:ln>
        </p:spPr>
        <p:txBody>
          <a:bodyPr/>
          <a:lstStyle/>
          <a:p>
            <a:pPr algn="ctr"/>
            <a:r>
              <a:rPr lang="en-US" sz="1400" dirty="0">
                <a:solidFill>
                  <a:srgbClr val="FFFFFF"/>
                </a:solidFill>
              </a:rPr>
              <a:t>Net </a:t>
            </a:r>
            <a:r>
              <a:rPr lang="en-US" sz="1400" dirty="0" smtClean="0">
                <a:solidFill>
                  <a:srgbClr val="FFFFFF"/>
                </a:solidFill>
              </a:rPr>
              <a:t>petroleum and other liquids </a:t>
            </a:r>
            <a:r>
              <a:rPr lang="en-US" sz="1400" dirty="0">
                <a:solidFill>
                  <a:srgbClr val="FFFFFF"/>
                </a:solidFill>
              </a:rPr>
              <a:t>imports</a:t>
            </a:r>
          </a:p>
        </p:txBody>
      </p:sp>
      <p:sp>
        <p:nvSpPr>
          <p:cNvPr id="22" name="Text Box 4"/>
          <p:cNvSpPr txBox="1">
            <a:spLocks noChangeArrowheads="1"/>
          </p:cNvSpPr>
          <p:nvPr/>
        </p:nvSpPr>
        <p:spPr bwMode="auto">
          <a:xfrm>
            <a:off x="7773790" y="2708904"/>
            <a:ext cx="373750"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FFFFFF"/>
                </a:solidFill>
              </a:rPr>
              <a:t>17%</a:t>
            </a:r>
            <a:endParaRPr lang="en-GB" sz="1400" dirty="0">
              <a:solidFill>
                <a:srgbClr val="FFFFFF"/>
              </a:solidFill>
            </a:endParaRPr>
          </a:p>
        </p:txBody>
      </p:sp>
      <p:sp>
        <p:nvSpPr>
          <p:cNvPr id="23" name="Text Box 4"/>
          <p:cNvSpPr txBox="1">
            <a:spLocks noChangeArrowheads="1"/>
          </p:cNvSpPr>
          <p:nvPr/>
        </p:nvSpPr>
        <p:spPr bwMode="auto">
          <a:xfrm>
            <a:off x="7773790" y="3817210"/>
            <a:ext cx="373750"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FFFFFF"/>
                </a:solidFill>
              </a:rPr>
              <a:t>22%</a:t>
            </a:r>
            <a:endParaRPr lang="en-GB" sz="1400" dirty="0">
              <a:solidFill>
                <a:srgbClr val="FFFFFF"/>
              </a:solidFill>
            </a:endParaRPr>
          </a:p>
        </p:txBody>
      </p:sp>
      <p:sp>
        <p:nvSpPr>
          <p:cNvPr id="24" name="Text Box 4"/>
          <p:cNvSpPr txBox="1">
            <a:spLocks noChangeArrowheads="1"/>
          </p:cNvSpPr>
          <p:nvPr/>
        </p:nvSpPr>
        <p:spPr bwMode="auto">
          <a:xfrm>
            <a:off x="7773790" y="5021435"/>
            <a:ext cx="373750"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FFFFFF"/>
                </a:solidFill>
              </a:rPr>
              <a:t>12%</a:t>
            </a:r>
            <a:endParaRPr lang="en-GB" sz="1400" dirty="0">
              <a:solidFill>
                <a:srgbClr val="FFFFFF"/>
              </a:solidFill>
            </a:endParaRPr>
          </a:p>
        </p:txBody>
      </p:sp>
      <p:sp>
        <p:nvSpPr>
          <p:cNvPr id="25" name="Text Box 4"/>
          <p:cNvSpPr txBox="1">
            <a:spLocks noChangeArrowheads="1"/>
          </p:cNvSpPr>
          <p:nvPr/>
        </p:nvSpPr>
        <p:spPr bwMode="auto">
          <a:xfrm>
            <a:off x="7773790" y="4464236"/>
            <a:ext cx="373750"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FFFFFF"/>
                </a:solidFill>
              </a:rPr>
              <a:t>27%</a:t>
            </a:r>
            <a:endParaRPr lang="en-GB" sz="1400" dirty="0">
              <a:solidFill>
                <a:srgbClr val="FFFFFF"/>
              </a:solidFill>
            </a:endParaRPr>
          </a:p>
        </p:txBody>
      </p:sp>
      <p:sp>
        <p:nvSpPr>
          <p:cNvPr id="26" name="Text Box 4"/>
          <p:cNvSpPr txBox="1">
            <a:spLocks noChangeArrowheads="1"/>
          </p:cNvSpPr>
          <p:nvPr/>
        </p:nvSpPr>
        <p:spPr bwMode="auto">
          <a:xfrm>
            <a:off x="4745220" y="4089234"/>
            <a:ext cx="467187"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000000"/>
                </a:solidFill>
              </a:rPr>
              <a:t>17%</a:t>
            </a:r>
            <a:endParaRPr lang="en-GB" sz="1400" dirty="0">
              <a:solidFill>
                <a:srgbClr val="000000"/>
              </a:solidFill>
            </a:endParaRPr>
          </a:p>
        </p:txBody>
      </p:sp>
      <p:sp>
        <p:nvSpPr>
          <p:cNvPr id="28" name="Text Box 4"/>
          <p:cNvSpPr txBox="1">
            <a:spLocks noChangeArrowheads="1"/>
          </p:cNvSpPr>
          <p:nvPr/>
        </p:nvSpPr>
        <p:spPr bwMode="auto">
          <a:xfrm>
            <a:off x="4804605" y="3696581"/>
            <a:ext cx="467187"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FFFFFF"/>
                </a:solidFill>
              </a:rPr>
              <a:t>14%</a:t>
            </a:r>
            <a:endParaRPr lang="en-GB" sz="1400" dirty="0">
              <a:solidFill>
                <a:srgbClr val="FFFFFF"/>
              </a:solidFill>
            </a:endParaRPr>
          </a:p>
        </p:txBody>
      </p:sp>
      <p:sp>
        <p:nvSpPr>
          <p:cNvPr id="29" name="Text Box 4"/>
          <p:cNvSpPr txBox="1">
            <a:spLocks noChangeArrowheads="1"/>
          </p:cNvSpPr>
          <p:nvPr/>
        </p:nvSpPr>
        <p:spPr bwMode="auto">
          <a:xfrm>
            <a:off x="5011869" y="2978715"/>
            <a:ext cx="467187"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FFFFFF"/>
                </a:solidFill>
              </a:rPr>
              <a:t>33%</a:t>
            </a:r>
            <a:endParaRPr lang="en-GB" sz="1400" dirty="0">
              <a:solidFill>
                <a:srgbClr val="FFFFFF"/>
              </a:solidFill>
            </a:endParaRPr>
          </a:p>
        </p:txBody>
      </p:sp>
      <p:sp>
        <p:nvSpPr>
          <p:cNvPr id="30" name="Line 29"/>
          <p:cNvSpPr>
            <a:spLocks noChangeShapeType="1"/>
          </p:cNvSpPr>
          <p:nvPr/>
        </p:nvSpPr>
        <p:spPr bwMode="auto">
          <a:xfrm flipV="1">
            <a:off x="5252199" y="4201469"/>
            <a:ext cx="242113" cy="39596"/>
          </a:xfrm>
          <a:prstGeom prst="line">
            <a:avLst/>
          </a:prstGeom>
          <a:noFill/>
          <a:ln w="19050">
            <a:solidFill>
              <a:schemeClr val="bg1"/>
            </a:solidFill>
            <a:round/>
            <a:headEnd/>
            <a:tailEnd type="triangle" w="lg" len="med"/>
          </a:ln>
        </p:spPr>
        <p:txBody>
          <a:bodyPr/>
          <a:lstStyle/>
          <a:p>
            <a:endParaRPr lang="en-US" dirty="0">
              <a:solidFill>
                <a:srgbClr val="FFFFFF"/>
              </a:solidFill>
            </a:endParaRPr>
          </a:p>
        </p:txBody>
      </p:sp>
      <p:cxnSp>
        <p:nvCxnSpPr>
          <p:cNvPr id="35" name="Straight Connector 34"/>
          <p:cNvCxnSpPr/>
          <p:nvPr/>
        </p:nvCxnSpPr>
        <p:spPr bwMode="auto">
          <a:xfrm flipH="1">
            <a:off x="5486974" y="1816608"/>
            <a:ext cx="24713" cy="3534032"/>
          </a:xfrm>
          <a:prstGeom prst="line">
            <a:avLst/>
          </a:prstGeom>
          <a:solidFill>
            <a:schemeClr val="accent1"/>
          </a:solidFill>
          <a:ln w="12700" cap="flat" cmpd="sng" algn="ctr">
            <a:solidFill>
              <a:schemeClr val="bg1">
                <a:lumMod val="65000"/>
              </a:schemeClr>
            </a:solidFill>
            <a:prstDash val="solid"/>
            <a:round/>
            <a:headEnd type="none" w="med" len="med"/>
            <a:tailEnd type="none" w="med" len="med"/>
          </a:ln>
          <a:effectLst/>
        </p:spPr>
      </p:cxnSp>
      <p:sp>
        <p:nvSpPr>
          <p:cNvPr id="36" name="Text Box 4"/>
          <p:cNvSpPr txBox="1">
            <a:spLocks noChangeArrowheads="1"/>
          </p:cNvSpPr>
          <p:nvPr/>
        </p:nvSpPr>
        <p:spPr bwMode="auto">
          <a:xfrm>
            <a:off x="5035085" y="1551071"/>
            <a:ext cx="914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rgbClr val="000000"/>
                </a:solidFill>
              </a:rPr>
              <a:t>2013</a:t>
            </a:r>
            <a:endParaRPr lang="en-GB" sz="1400" dirty="0">
              <a:solidFill>
                <a:srgbClr val="000000"/>
              </a:solidFill>
            </a:endParaRPr>
          </a:p>
        </p:txBody>
      </p:sp>
      <p:sp>
        <p:nvSpPr>
          <p:cNvPr id="31" name="Text Box 10"/>
          <p:cNvSpPr txBox="1">
            <a:spLocks noChangeArrowheads="1"/>
          </p:cNvSpPr>
          <p:nvPr/>
        </p:nvSpPr>
        <p:spPr bwMode="auto">
          <a:xfrm>
            <a:off x="2955828" y="5084065"/>
            <a:ext cx="1814704" cy="367335"/>
          </a:xfrm>
          <a:prstGeom prst="rect">
            <a:avLst/>
          </a:prstGeom>
          <a:noFill/>
          <a:ln w="9525" algn="ctr">
            <a:noFill/>
            <a:miter lim="800000"/>
            <a:headEnd/>
            <a:tailEnd/>
          </a:ln>
        </p:spPr>
        <p:txBody>
          <a:bodyPr/>
          <a:lstStyle/>
          <a:p>
            <a:pPr algn="ctr"/>
            <a:r>
              <a:rPr lang="en-US" sz="1400" dirty="0" smtClean="0">
                <a:solidFill>
                  <a:srgbClr val="FFFFFF"/>
                </a:solidFill>
              </a:rPr>
              <a:t>Other</a:t>
            </a:r>
            <a:endParaRPr lang="en-US" sz="1400" dirty="0">
              <a:solidFill>
                <a:srgbClr val="FFFFFF"/>
              </a:solidFill>
            </a:endParaRPr>
          </a:p>
        </p:txBody>
      </p:sp>
      <p:sp>
        <p:nvSpPr>
          <p:cNvPr id="37" name="Text Box 4"/>
          <p:cNvSpPr txBox="1">
            <a:spLocks noChangeArrowheads="1"/>
          </p:cNvSpPr>
          <p:nvPr/>
        </p:nvSpPr>
        <p:spPr bwMode="auto">
          <a:xfrm>
            <a:off x="5011869" y="4538052"/>
            <a:ext cx="467187"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a:solidFill>
                  <a:srgbClr val="FFFFFF"/>
                </a:solidFill>
              </a:rPr>
              <a:t>2</a:t>
            </a:r>
            <a:r>
              <a:rPr lang="en-US" sz="1400" dirty="0" smtClean="0">
                <a:solidFill>
                  <a:srgbClr val="FFFFFF"/>
                </a:solidFill>
              </a:rPr>
              <a:t>3%</a:t>
            </a:r>
            <a:endParaRPr lang="en-GB" sz="1400" dirty="0">
              <a:solidFill>
                <a:srgbClr val="FFFFFF"/>
              </a:solidFill>
            </a:endParaRPr>
          </a:p>
        </p:txBody>
      </p:sp>
      <p:sp>
        <p:nvSpPr>
          <p:cNvPr id="38" name="Text Box 10"/>
          <p:cNvSpPr txBox="1">
            <a:spLocks noChangeArrowheads="1"/>
          </p:cNvSpPr>
          <p:nvPr/>
        </p:nvSpPr>
        <p:spPr bwMode="auto">
          <a:xfrm>
            <a:off x="5997299" y="3707690"/>
            <a:ext cx="1951885" cy="435973"/>
          </a:xfrm>
          <a:prstGeom prst="rect">
            <a:avLst/>
          </a:prstGeom>
          <a:noFill/>
          <a:ln w="9525" algn="ctr">
            <a:noFill/>
            <a:miter lim="800000"/>
            <a:headEnd/>
            <a:tailEnd/>
          </a:ln>
        </p:spPr>
        <p:txBody>
          <a:bodyPr/>
          <a:lstStyle/>
          <a:p>
            <a:pPr algn="ctr"/>
            <a:r>
              <a:rPr lang="en-US" sz="1400" dirty="0" smtClean="0">
                <a:solidFill>
                  <a:srgbClr val="FFFFFF"/>
                </a:solidFill>
              </a:rPr>
              <a:t>Tight oil</a:t>
            </a:r>
          </a:p>
          <a:p>
            <a:pPr algn="ctr"/>
            <a:r>
              <a:rPr lang="en-US" sz="1400" dirty="0" smtClean="0">
                <a:solidFill>
                  <a:srgbClr val="FFFFFF"/>
                </a:solidFill>
              </a:rPr>
              <a:t>production</a:t>
            </a:r>
            <a:endParaRPr lang="en-US" sz="1400" dirty="0">
              <a:solidFill>
                <a:srgbClr val="FFFFFF"/>
              </a:solidFill>
            </a:endParaRPr>
          </a:p>
        </p:txBody>
      </p:sp>
      <p:sp>
        <p:nvSpPr>
          <p:cNvPr id="27" name="Text Box 4"/>
          <p:cNvSpPr txBox="1">
            <a:spLocks noChangeArrowheads="1"/>
          </p:cNvSpPr>
          <p:nvPr/>
        </p:nvSpPr>
        <p:spPr bwMode="auto">
          <a:xfrm>
            <a:off x="7773790" y="3222557"/>
            <a:ext cx="373750"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000000"/>
                </a:solidFill>
              </a:rPr>
              <a:t>21%</a:t>
            </a:r>
            <a:endParaRPr lang="en-GB" sz="1400" dirty="0">
              <a:solidFill>
                <a:srgbClr val="000000"/>
              </a:solidFill>
            </a:endParaRPr>
          </a:p>
        </p:txBody>
      </p:sp>
      <p:sp>
        <p:nvSpPr>
          <p:cNvPr id="32" name="Text Box 4"/>
          <p:cNvSpPr txBox="1">
            <a:spLocks noChangeArrowheads="1"/>
          </p:cNvSpPr>
          <p:nvPr/>
        </p:nvSpPr>
        <p:spPr bwMode="auto">
          <a:xfrm>
            <a:off x="5011869" y="5059260"/>
            <a:ext cx="467187"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FFFFFF"/>
                </a:solidFill>
              </a:rPr>
              <a:t>14%</a:t>
            </a:r>
            <a:endParaRPr lang="en-GB" sz="1400" dirty="0">
              <a:solidFill>
                <a:srgbClr val="FFFFFF"/>
              </a:solidFill>
            </a:endParaRPr>
          </a:p>
        </p:txBody>
      </p:sp>
      <p:sp>
        <p:nvSpPr>
          <p:cNvPr id="40" name="Text Placeholder 39"/>
          <p:cNvSpPr>
            <a:spLocks noGrp="1"/>
          </p:cNvSpPr>
          <p:nvPr>
            <p:ph type="body" sz="quarter" idx="13"/>
          </p:nvPr>
        </p:nvSpPr>
        <p:spPr/>
        <p:txBody>
          <a:bodyPr/>
          <a:lstStyle/>
          <a:p>
            <a:r>
              <a:rPr lang="en-US" dirty="0" smtClean="0"/>
              <a:t>U.S. liquid fuels supply</a:t>
            </a:r>
          </a:p>
          <a:p>
            <a:r>
              <a:rPr lang="en-US" dirty="0" smtClean="0"/>
              <a:t>million barrels per day</a:t>
            </a:r>
          </a:p>
        </p:txBody>
      </p:sp>
      <p:sp>
        <p:nvSpPr>
          <p:cNvPr id="33" name="Text Box 4"/>
          <p:cNvSpPr txBox="1">
            <a:spLocks noChangeArrowheads="1"/>
          </p:cNvSpPr>
          <p:nvPr/>
        </p:nvSpPr>
        <p:spPr bwMode="auto">
          <a:xfrm>
            <a:off x="5700717" y="3141845"/>
            <a:ext cx="467187"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000000"/>
                </a:solidFill>
              </a:rPr>
              <a:t>21%</a:t>
            </a:r>
            <a:endParaRPr lang="en-GB" sz="1400" dirty="0">
              <a:solidFill>
                <a:srgbClr val="000000"/>
              </a:solidFill>
            </a:endParaRPr>
          </a:p>
        </p:txBody>
      </p:sp>
      <p:sp>
        <p:nvSpPr>
          <p:cNvPr id="39" name="Text Box 4"/>
          <p:cNvSpPr txBox="1">
            <a:spLocks noChangeArrowheads="1"/>
          </p:cNvSpPr>
          <p:nvPr/>
        </p:nvSpPr>
        <p:spPr bwMode="auto">
          <a:xfrm>
            <a:off x="5700717" y="2619051"/>
            <a:ext cx="467187"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FFFFFF"/>
                </a:solidFill>
              </a:rPr>
              <a:t>14%</a:t>
            </a:r>
            <a:endParaRPr lang="en-GB" sz="1400" dirty="0">
              <a:solidFill>
                <a:srgbClr val="FFFFFF"/>
              </a:solidFill>
            </a:endParaRPr>
          </a:p>
        </p:txBody>
      </p:sp>
      <p:sp>
        <p:nvSpPr>
          <p:cNvPr id="43" name="Text Box 4"/>
          <p:cNvSpPr txBox="1">
            <a:spLocks noChangeArrowheads="1"/>
          </p:cNvSpPr>
          <p:nvPr/>
        </p:nvSpPr>
        <p:spPr bwMode="auto">
          <a:xfrm>
            <a:off x="5736125" y="1837583"/>
            <a:ext cx="914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rgbClr val="000000"/>
                </a:solidFill>
              </a:rPr>
              <a:t>2020</a:t>
            </a:r>
            <a:endParaRPr lang="en-GB" sz="1400" dirty="0">
              <a:solidFill>
                <a:srgbClr val="000000"/>
              </a:solidFill>
            </a:endParaRPr>
          </a:p>
        </p:txBody>
      </p:sp>
      <p:sp>
        <p:nvSpPr>
          <p:cNvPr id="44" name="Text Box 4"/>
          <p:cNvSpPr txBox="1">
            <a:spLocks noChangeArrowheads="1"/>
          </p:cNvSpPr>
          <p:nvPr/>
        </p:nvSpPr>
        <p:spPr bwMode="auto">
          <a:xfrm>
            <a:off x="5700717" y="4495380"/>
            <a:ext cx="467187"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FFFFFF"/>
                </a:solidFill>
              </a:rPr>
              <a:t>25%</a:t>
            </a:r>
            <a:endParaRPr lang="en-GB" sz="1400" dirty="0">
              <a:solidFill>
                <a:srgbClr val="FFFFFF"/>
              </a:solidFill>
            </a:endParaRPr>
          </a:p>
        </p:txBody>
      </p:sp>
      <p:sp>
        <p:nvSpPr>
          <p:cNvPr id="45" name="Text Box 4"/>
          <p:cNvSpPr txBox="1">
            <a:spLocks noChangeArrowheads="1"/>
          </p:cNvSpPr>
          <p:nvPr/>
        </p:nvSpPr>
        <p:spPr bwMode="auto">
          <a:xfrm>
            <a:off x="5700717" y="5028780"/>
            <a:ext cx="467187"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FFFFFF"/>
                </a:solidFill>
              </a:rPr>
              <a:t>12%</a:t>
            </a:r>
            <a:endParaRPr lang="en-GB" sz="1400" dirty="0">
              <a:solidFill>
                <a:srgbClr val="FFFFFF"/>
              </a:solidFill>
            </a:endParaRPr>
          </a:p>
        </p:txBody>
      </p:sp>
      <p:sp>
        <p:nvSpPr>
          <p:cNvPr id="46" name="Text Box 4"/>
          <p:cNvSpPr txBox="1">
            <a:spLocks noChangeArrowheads="1"/>
          </p:cNvSpPr>
          <p:nvPr/>
        </p:nvSpPr>
        <p:spPr bwMode="auto">
          <a:xfrm>
            <a:off x="5706813" y="3794340"/>
            <a:ext cx="467187" cy="308045"/>
          </a:xfrm>
          <a:prstGeom prst="rect">
            <a:avLst/>
          </a:prstGeom>
          <a:noFill/>
          <a:ln w="9525">
            <a:noFill/>
            <a:miter lim="800000"/>
            <a:headEnd/>
            <a:tailEnd/>
          </a:ln>
        </p:spPr>
        <p:txBody>
          <a:bodyPr wrap="square" lIns="0" tIns="45853" rIns="0" bIns="45853">
            <a:spAutoFit/>
          </a:bodyPr>
          <a:lstStyle/>
          <a:p>
            <a:pPr algn="r" eaLnBrk="0" hangingPunct="0">
              <a:spcBef>
                <a:spcPct val="50000"/>
              </a:spcBef>
              <a:buFont typeface="Wingdings" pitchFamily="2" charset="2"/>
              <a:buNone/>
            </a:pPr>
            <a:r>
              <a:rPr lang="en-US" sz="1400" dirty="0" smtClean="0">
                <a:solidFill>
                  <a:srgbClr val="FFFFFF"/>
                </a:solidFill>
              </a:rPr>
              <a:t>29%</a:t>
            </a:r>
            <a:endParaRPr lang="en-GB" sz="1400" dirty="0">
              <a:solidFill>
                <a:srgbClr val="FFFFFF"/>
              </a:solidFill>
            </a:endParaRPr>
          </a:p>
        </p:txBody>
      </p:sp>
      <p:sp>
        <p:nvSpPr>
          <p:cNvPr id="48" name="Text Box 4"/>
          <p:cNvSpPr txBox="1">
            <a:spLocks noChangeArrowheads="1"/>
          </p:cNvSpPr>
          <p:nvPr/>
        </p:nvSpPr>
        <p:spPr bwMode="auto">
          <a:xfrm>
            <a:off x="7729517" y="1843679"/>
            <a:ext cx="914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rgbClr val="000000"/>
                </a:solidFill>
              </a:rPr>
              <a:t>2040</a:t>
            </a:r>
            <a:endParaRPr lang="en-GB" sz="1400" dirty="0">
              <a:solidFill>
                <a:srgbClr val="000000"/>
              </a:solidFill>
            </a:endParaRPr>
          </a:p>
        </p:txBody>
      </p:sp>
      <p:cxnSp>
        <p:nvCxnSpPr>
          <p:cNvPr id="49" name="Straight Connector 48"/>
          <p:cNvCxnSpPr/>
          <p:nvPr/>
        </p:nvCxnSpPr>
        <p:spPr>
          <a:xfrm flipV="1">
            <a:off x="8202752" y="2095973"/>
            <a:ext cx="0" cy="3233149"/>
          </a:xfrm>
          <a:prstGeom prst="line">
            <a:avLst/>
          </a:prstGeom>
          <a:ln w="12700" cmpd="sng">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6191072" y="2084668"/>
            <a:ext cx="0" cy="3233149"/>
          </a:xfrm>
          <a:prstGeom prst="line">
            <a:avLst/>
          </a:prstGeom>
          <a:ln w="12700" cmpd="sng">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2" name="Line 29"/>
          <p:cNvSpPr>
            <a:spLocks noChangeShapeType="1"/>
          </p:cNvSpPr>
          <p:nvPr/>
        </p:nvSpPr>
        <p:spPr bwMode="auto">
          <a:xfrm flipV="1">
            <a:off x="5269847" y="3797435"/>
            <a:ext cx="241511" cy="53167"/>
          </a:xfrm>
          <a:prstGeom prst="line">
            <a:avLst/>
          </a:prstGeom>
          <a:noFill/>
          <a:ln w="19050">
            <a:solidFill>
              <a:schemeClr val="tx1"/>
            </a:solidFill>
            <a:round/>
            <a:headEnd/>
            <a:tailEnd type="triangle" w="lg" len="med"/>
          </a:ln>
        </p:spPr>
        <p:txBody>
          <a:bodyPr/>
          <a:lstStyle/>
          <a:p>
            <a:endParaRPr lang="en-US" dirty="0">
              <a:solidFill>
                <a:srgbClr val="FFFFFF"/>
              </a:solidFill>
            </a:endParaRPr>
          </a:p>
        </p:txBody>
      </p:sp>
      <p:sp>
        <p:nvSpPr>
          <p:cNvPr id="41" name="Footer Placeholder 2"/>
          <p:cNvSpPr>
            <a:spLocks noGrp="1"/>
          </p:cNvSpPr>
          <p:nvPr>
            <p:ph type="ftr" sz="quarter" idx="10"/>
          </p:nvPr>
        </p:nvSpPr>
        <p:spPr>
          <a:xfrm>
            <a:off x="667511" y="6391656"/>
            <a:ext cx="4771408" cy="393192"/>
          </a:xfrm>
        </p:spPr>
        <p:txBody>
          <a:bodyPr/>
          <a:lstStyle/>
          <a:p>
            <a:r>
              <a:rPr lang="en-US" smtClean="0"/>
              <a:t>Howard Gruenspecht    </a:t>
            </a:r>
          </a:p>
          <a:p>
            <a:r>
              <a:rPr lang="en-US" smtClean="0"/>
              <a:t>World Steel Association, October 12, 2015</a:t>
            </a:r>
            <a:endParaRPr lang="en-US" dirty="0"/>
          </a:p>
        </p:txBody>
      </p:sp>
      <p:sp>
        <p:nvSpPr>
          <p:cNvPr id="5" name="Slide Number Placeholder 4"/>
          <p:cNvSpPr>
            <a:spLocks noGrp="1"/>
          </p:cNvSpPr>
          <p:nvPr>
            <p:ph type="sldNum" sz="quarter" idx="11"/>
          </p:nvPr>
        </p:nvSpPr>
        <p:spPr/>
        <p:txBody>
          <a:bodyPr/>
          <a:lstStyle/>
          <a:p>
            <a:fld id="{2D80C5C9-96E0-47EC-B500-37C5FE284639}" type="slidenum">
              <a:rPr lang="en-US" smtClean="0"/>
              <a:pPr/>
              <a:t>15</a:t>
            </a:fld>
            <a:endParaRPr lang="en-US" dirty="0"/>
          </a:p>
        </p:txBody>
      </p:sp>
    </p:spTree>
    <p:extLst>
      <p:ext uri="{BB962C8B-B14F-4D97-AF65-F5344CB8AC3E}">
        <p14:creationId xmlns:p14="http://schemas.microsoft.com/office/powerpoint/2010/main" val="1555741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title"/>
          </p:nvPr>
        </p:nvSpPr>
        <p:spPr>
          <a:xfrm>
            <a:off x="352425" y="73152"/>
            <a:ext cx="8610600" cy="917448"/>
          </a:xfrm>
          <a:prstGeom prst="rect">
            <a:avLst/>
          </a:prstGeom>
          <a:noFill/>
        </p:spPr>
        <p:txBody>
          <a:bodyPr anchor="ctr" anchorCtr="0"/>
          <a:lstStyle/>
          <a:p>
            <a:pPr marL="228600"/>
            <a:r>
              <a:rPr lang="en-US" dirty="0"/>
              <a:t>Resource and technology assumptions have major implications for projected U.S. crude oil production beyond the next few years</a:t>
            </a:r>
            <a:endParaRPr lang="en-US" dirty="0" smtClean="0">
              <a:solidFill>
                <a:schemeClr val="accent1"/>
              </a:solidFill>
            </a:endParaRPr>
          </a:p>
        </p:txBody>
      </p:sp>
      <p:sp>
        <p:nvSpPr>
          <p:cNvPr id="42" name="Text Placeholder 41"/>
          <p:cNvSpPr>
            <a:spLocks noGrp="1"/>
          </p:cNvSpPr>
          <p:nvPr>
            <p:ph type="body" sz="quarter" idx="13"/>
          </p:nvPr>
        </p:nvSpPr>
        <p:spPr>
          <a:xfrm>
            <a:off x="600075" y="979218"/>
            <a:ext cx="3916502" cy="548640"/>
          </a:xfrm>
        </p:spPr>
        <p:txBody>
          <a:bodyPr/>
          <a:lstStyle/>
          <a:p>
            <a:pPr eaLnBrk="0" hangingPunct="0"/>
            <a:r>
              <a:rPr lang="en-US" dirty="0" smtClean="0">
                <a:solidFill>
                  <a:schemeClr val="tx1"/>
                </a:solidFill>
              </a:rPr>
              <a:t>U.S. crude oil production</a:t>
            </a:r>
          </a:p>
          <a:p>
            <a:pPr eaLnBrk="0" hangingPunct="0"/>
            <a:r>
              <a:rPr lang="en-US" dirty="0" smtClean="0"/>
              <a:t>million barrels per day</a:t>
            </a:r>
            <a:endParaRPr lang="en-GB" dirty="0" smtClean="0">
              <a:solidFill>
                <a:schemeClr val="tx1"/>
              </a:solidFill>
            </a:endParaRPr>
          </a:p>
        </p:txBody>
      </p:sp>
      <p:sp>
        <p:nvSpPr>
          <p:cNvPr id="21" name="Text Placeholder 20"/>
          <p:cNvSpPr>
            <a:spLocks noGrp="1"/>
          </p:cNvSpPr>
          <p:nvPr>
            <p:ph type="body" sz="quarter" idx="15"/>
          </p:nvPr>
        </p:nvSpPr>
        <p:spPr/>
        <p:txBody>
          <a:bodyPr/>
          <a:lstStyle/>
          <a:p>
            <a:r>
              <a:rPr lang="en-US" dirty="0" smtClean="0"/>
              <a:t>Source:  EIA, Annual Energy Outlook 2015</a:t>
            </a:r>
            <a:endParaRPr lang="en-US" dirty="0"/>
          </a:p>
        </p:txBody>
      </p:sp>
      <p:graphicFrame>
        <p:nvGraphicFramePr>
          <p:cNvPr id="23" name="Object 2"/>
          <p:cNvGraphicFramePr>
            <a:graphicFrameLocks noGrp="1" noChangeAspect="1"/>
          </p:cNvGraphicFramePr>
          <p:nvPr>
            <p:ph type="chart" sz="quarter" idx="12"/>
            <p:extLst>
              <p:ext uri="{D42A27DB-BD31-4B8C-83A1-F6EECF244321}">
                <p14:modId xmlns:p14="http://schemas.microsoft.com/office/powerpoint/2010/main" val="246675816"/>
              </p:ext>
            </p:extLst>
          </p:nvPr>
        </p:nvGraphicFramePr>
        <p:xfrm>
          <a:off x="606518" y="1681880"/>
          <a:ext cx="7947025" cy="4379913"/>
        </p:xfrm>
        <a:graphic>
          <a:graphicData uri="http://schemas.openxmlformats.org/drawingml/2006/chart">
            <c:chart xmlns:c="http://schemas.openxmlformats.org/drawingml/2006/chart" xmlns:r="http://schemas.openxmlformats.org/officeDocument/2006/relationships" r:id="rId3"/>
          </a:graphicData>
        </a:graphic>
      </p:graphicFrame>
      <p:sp>
        <p:nvSpPr>
          <p:cNvPr id="54" name="Text Box 15"/>
          <p:cNvSpPr txBox="1">
            <a:spLocks noChangeArrowheads="1"/>
          </p:cNvSpPr>
          <p:nvPr/>
        </p:nvSpPr>
        <p:spPr bwMode="auto">
          <a:xfrm>
            <a:off x="2246724" y="3850296"/>
            <a:ext cx="2516187" cy="409575"/>
          </a:xfrm>
          <a:prstGeom prst="rect">
            <a:avLst/>
          </a:prstGeom>
          <a:noFill/>
          <a:ln w="9525" algn="ctr">
            <a:noFill/>
            <a:miter lim="800000"/>
            <a:headEnd/>
            <a:tailEnd/>
          </a:ln>
        </p:spPr>
        <p:txBody>
          <a:bodyPr/>
          <a:lstStyle/>
          <a:p>
            <a:pPr algn="ctr"/>
            <a:r>
              <a:rPr lang="en-US" sz="1400" dirty="0" smtClean="0">
                <a:solidFill>
                  <a:srgbClr val="FFFFFF"/>
                </a:solidFill>
                <a:cs typeface="Arial" pitchFamily="34" charset="0"/>
              </a:rPr>
              <a:t>Tight oil</a:t>
            </a:r>
            <a:endParaRPr lang="en-US" sz="1400" dirty="0">
              <a:solidFill>
                <a:srgbClr val="FFFFFF"/>
              </a:solidFill>
              <a:cs typeface="Arial" pitchFamily="34" charset="0"/>
            </a:endParaRPr>
          </a:p>
        </p:txBody>
      </p:sp>
      <p:sp>
        <p:nvSpPr>
          <p:cNvPr id="46" name="Text Box 6"/>
          <p:cNvSpPr txBox="1">
            <a:spLocks noChangeArrowheads="1"/>
          </p:cNvSpPr>
          <p:nvPr/>
        </p:nvSpPr>
        <p:spPr bwMode="auto">
          <a:xfrm>
            <a:off x="884239" y="5084925"/>
            <a:ext cx="1469543" cy="310896"/>
          </a:xfrm>
          <a:prstGeom prst="rect">
            <a:avLst/>
          </a:prstGeom>
          <a:noFill/>
          <a:ln w="9525" algn="ctr">
            <a:noFill/>
            <a:miter lim="800000"/>
            <a:headEnd/>
            <a:tailEnd/>
          </a:ln>
        </p:spPr>
        <p:txBody>
          <a:bodyPr/>
          <a:lstStyle/>
          <a:p>
            <a:pPr algn="ctr"/>
            <a:r>
              <a:rPr lang="en-US" sz="1400" dirty="0">
                <a:solidFill>
                  <a:srgbClr val="FFFFFF"/>
                </a:solidFill>
                <a:cs typeface="Arial" pitchFamily="34" charset="0"/>
              </a:rPr>
              <a:t>Alaska</a:t>
            </a:r>
          </a:p>
        </p:txBody>
      </p:sp>
      <p:cxnSp>
        <p:nvCxnSpPr>
          <p:cNvPr id="43" name="Straight Connector 42"/>
          <p:cNvCxnSpPr/>
          <p:nvPr/>
        </p:nvCxnSpPr>
        <p:spPr bwMode="auto">
          <a:xfrm rot="16200000" flipV="1">
            <a:off x="888572" y="3559007"/>
            <a:ext cx="3520404" cy="1238"/>
          </a:xfrm>
          <a:prstGeom prst="line">
            <a:avLst/>
          </a:prstGeom>
          <a:solidFill>
            <a:srgbClr val="0096D7"/>
          </a:solidFill>
          <a:ln w="12700" cap="flat" cmpd="sng" algn="ctr">
            <a:solidFill>
              <a:srgbClr val="FFFFFF">
                <a:lumMod val="65000"/>
                <a:alpha val="65000"/>
              </a:srgbClr>
            </a:solidFill>
            <a:prstDash val="solid"/>
            <a:round/>
            <a:headEnd type="none" w="med" len="med"/>
            <a:tailEnd type="none" w="med" len="med"/>
          </a:ln>
          <a:effectLst/>
        </p:spPr>
      </p:cxnSp>
      <p:sp>
        <p:nvSpPr>
          <p:cNvPr id="20" name="Text Box 14"/>
          <p:cNvSpPr txBox="1">
            <a:spLocks noChangeArrowheads="1"/>
          </p:cNvSpPr>
          <p:nvPr/>
        </p:nvSpPr>
        <p:spPr bwMode="auto">
          <a:xfrm>
            <a:off x="2097750" y="4500971"/>
            <a:ext cx="2814135" cy="409575"/>
          </a:xfrm>
          <a:prstGeom prst="rect">
            <a:avLst/>
          </a:prstGeom>
          <a:noFill/>
          <a:ln w="9525" algn="ctr">
            <a:noFill/>
            <a:miter lim="800000"/>
            <a:headEnd/>
            <a:tailEnd/>
          </a:ln>
        </p:spPr>
        <p:txBody>
          <a:bodyPr/>
          <a:lstStyle/>
          <a:p>
            <a:pPr algn="ctr"/>
            <a:r>
              <a:rPr lang="en-US" sz="1400" dirty="0" smtClean="0">
                <a:solidFill>
                  <a:srgbClr val="FFFFFF"/>
                </a:solidFill>
                <a:cs typeface="Arial" pitchFamily="34" charset="0"/>
              </a:rPr>
              <a:t>Lower 48 offshore</a:t>
            </a:r>
            <a:endParaRPr lang="en-US" sz="1400" dirty="0">
              <a:solidFill>
                <a:srgbClr val="FFFFFF"/>
              </a:solidFill>
              <a:cs typeface="Arial" pitchFamily="34" charset="0"/>
            </a:endParaRPr>
          </a:p>
        </p:txBody>
      </p:sp>
      <p:sp>
        <p:nvSpPr>
          <p:cNvPr id="49" name="Text Box 9"/>
          <p:cNvSpPr txBox="1">
            <a:spLocks noChangeArrowheads="1"/>
          </p:cNvSpPr>
          <p:nvPr/>
        </p:nvSpPr>
        <p:spPr bwMode="auto">
          <a:xfrm>
            <a:off x="284566" y="1485746"/>
            <a:ext cx="3083668" cy="313872"/>
          </a:xfrm>
          <a:prstGeom prst="rect">
            <a:avLst/>
          </a:prstGeom>
          <a:noFill/>
          <a:ln w="9525" algn="ctr">
            <a:noFill/>
            <a:miter lim="800000"/>
            <a:headEnd/>
            <a:tailEnd/>
          </a:ln>
        </p:spPr>
        <p:txBody>
          <a:bodyPr/>
          <a:lstStyle/>
          <a:p>
            <a:pPr algn="ctr"/>
            <a:r>
              <a:rPr lang="en-US" sz="1400" dirty="0">
                <a:solidFill>
                  <a:srgbClr val="000000"/>
                </a:solidFill>
                <a:cs typeface="Arial" pitchFamily="34" charset="0"/>
              </a:rPr>
              <a:t>History</a:t>
            </a:r>
          </a:p>
        </p:txBody>
      </p:sp>
      <p:sp>
        <p:nvSpPr>
          <p:cNvPr id="55" name="Text Box 4"/>
          <p:cNvSpPr txBox="1">
            <a:spLocks noChangeArrowheads="1"/>
          </p:cNvSpPr>
          <p:nvPr/>
        </p:nvSpPr>
        <p:spPr bwMode="auto">
          <a:xfrm>
            <a:off x="2195269" y="1521762"/>
            <a:ext cx="914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rgbClr val="000000"/>
                </a:solidFill>
                <a:cs typeface="Arial" pitchFamily="34" charset="0"/>
              </a:rPr>
              <a:t>2013</a:t>
            </a:r>
            <a:endParaRPr lang="en-GB" sz="1400" dirty="0">
              <a:solidFill>
                <a:srgbClr val="000000"/>
              </a:solidFill>
              <a:cs typeface="Arial" pitchFamily="34" charset="0"/>
            </a:endParaRPr>
          </a:p>
        </p:txBody>
      </p:sp>
      <p:sp>
        <p:nvSpPr>
          <p:cNvPr id="18" name="Line 19"/>
          <p:cNvSpPr>
            <a:spLocks noChangeShapeType="1"/>
          </p:cNvSpPr>
          <p:nvPr/>
        </p:nvSpPr>
        <p:spPr bwMode="auto">
          <a:xfrm>
            <a:off x="4053563" y="3438450"/>
            <a:ext cx="66780" cy="182573"/>
          </a:xfrm>
          <a:prstGeom prst="line">
            <a:avLst/>
          </a:prstGeom>
          <a:noFill/>
          <a:ln w="19050">
            <a:solidFill>
              <a:schemeClr val="tx1"/>
            </a:solidFill>
            <a:round/>
            <a:headEnd/>
            <a:tailEnd type="triangle" w="lg" len="med"/>
          </a:ln>
        </p:spPr>
        <p:txBody>
          <a:bodyPr/>
          <a:lstStyle/>
          <a:p>
            <a:endParaRPr lang="en-US" dirty="0">
              <a:solidFill>
                <a:srgbClr val="000000"/>
              </a:solidFill>
            </a:endParaRPr>
          </a:p>
        </p:txBody>
      </p:sp>
      <p:sp>
        <p:nvSpPr>
          <p:cNvPr id="2" name="Rectangle 1"/>
          <p:cNvSpPr/>
          <p:nvPr/>
        </p:nvSpPr>
        <p:spPr>
          <a:xfrm>
            <a:off x="2514042" y="3001603"/>
            <a:ext cx="277926" cy="4368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2" name="Text Box 4"/>
          <p:cNvSpPr txBox="1">
            <a:spLocks noChangeArrowheads="1"/>
          </p:cNvSpPr>
          <p:nvPr/>
        </p:nvSpPr>
        <p:spPr bwMode="auto">
          <a:xfrm>
            <a:off x="4115509" y="1527858"/>
            <a:ext cx="914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rgbClr val="000000"/>
                </a:solidFill>
                <a:cs typeface="Arial" pitchFamily="34" charset="0"/>
              </a:rPr>
              <a:t>2013</a:t>
            </a:r>
            <a:endParaRPr lang="en-GB" sz="1400" dirty="0">
              <a:solidFill>
                <a:srgbClr val="000000"/>
              </a:solidFill>
              <a:cs typeface="Arial" pitchFamily="34" charset="0"/>
            </a:endParaRPr>
          </a:p>
        </p:txBody>
      </p:sp>
      <p:sp>
        <p:nvSpPr>
          <p:cNvPr id="25" name="Text Box 4"/>
          <p:cNvSpPr txBox="1">
            <a:spLocks noChangeArrowheads="1"/>
          </p:cNvSpPr>
          <p:nvPr/>
        </p:nvSpPr>
        <p:spPr bwMode="auto">
          <a:xfrm>
            <a:off x="6017461" y="1527858"/>
            <a:ext cx="914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rgbClr val="000000"/>
                </a:solidFill>
                <a:cs typeface="Arial" pitchFamily="34" charset="0"/>
              </a:rPr>
              <a:t>2013</a:t>
            </a:r>
            <a:endParaRPr lang="en-GB" sz="1400" dirty="0">
              <a:solidFill>
                <a:srgbClr val="000000"/>
              </a:solidFill>
              <a:cs typeface="Arial" pitchFamily="34" charset="0"/>
            </a:endParaRPr>
          </a:p>
        </p:txBody>
      </p:sp>
      <p:sp>
        <p:nvSpPr>
          <p:cNvPr id="27" name="Rectangle 26"/>
          <p:cNvSpPr/>
          <p:nvPr/>
        </p:nvSpPr>
        <p:spPr>
          <a:xfrm>
            <a:off x="6298406" y="1799423"/>
            <a:ext cx="169559" cy="36207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8" name="Rectangle 27"/>
          <p:cNvSpPr/>
          <p:nvPr/>
        </p:nvSpPr>
        <p:spPr>
          <a:xfrm>
            <a:off x="4385698" y="1799618"/>
            <a:ext cx="169559" cy="36205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cxnSp>
        <p:nvCxnSpPr>
          <p:cNvPr id="19" name="Straight Connector 18"/>
          <p:cNvCxnSpPr/>
          <p:nvPr/>
        </p:nvCxnSpPr>
        <p:spPr bwMode="auto">
          <a:xfrm rot="16200000" flipV="1">
            <a:off x="2801383" y="3574629"/>
            <a:ext cx="3520404" cy="1238"/>
          </a:xfrm>
          <a:prstGeom prst="line">
            <a:avLst/>
          </a:prstGeom>
          <a:solidFill>
            <a:srgbClr val="0096D7"/>
          </a:solidFill>
          <a:ln w="12700" cap="flat" cmpd="sng" algn="ctr">
            <a:solidFill>
              <a:srgbClr val="FFFFFF">
                <a:lumMod val="65000"/>
                <a:alpha val="65000"/>
              </a:srgbClr>
            </a:solidFill>
            <a:prstDash val="solid"/>
            <a:round/>
            <a:headEnd type="none" w="med" len="med"/>
            <a:tailEnd type="none" w="med" len="med"/>
          </a:ln>
          <a:effectLst/>
        </p:spPr>
      </p:cxnSp>
      <p:cxnSp>
        <p:nvCxnSpPr>
          <p:cNvPr id="24" name="Straight Connector 23"/>
          <p:cNvCxnSpPr/>
          <p:nvPr/>
        </p:nvCxnSpPr>
        <p:spPr bwMode="auto">
          <a:xfrm rot="16200000" flipV="1">
            <a:off x="4710764" y="3574629"/>
            <a:ext cx="3520404" cy="1238"/>
          </a:xfrm>
          <a:prstGeom prst="line">
            <a:avLst/>
          </a:prstGeom>
          <a:solidFill>
            <a:srgbClr val="0096D7"/>
          </a:solidFill>
          <a:ln w="12700" cap="flat" cmpd="sng" algn="ctr">
            <a:solidFill>
              <a:srgbClr val="FFFFFF">
                <a:lumMod val="65000"/>
                <a:alpha val="65000"/>
              </a:srgbClr>
            </a:solidFill>
            <a:prstDash val="solid"/>
            <a:round/>
            <a:headEnd type="none" w="med" len="med"/>
            <a:tailEnd type="none" w="med" len="med"/>
          </a:ln>
          <a:effectLst/>
        </p:spPr>
      </p:cxnSp>
      <p:sp>
        <p:nvSpPr>
          <p:cNvPr id="29" name="Rectangle 28"/>
          <p:cNvSpPr/>
          <p:nvPr/>
        </p:nvSpPr>
        <p:spPr>
          <a:xfrm>
            <a:off x="4422090" y="2995507"/>
            <a:ext cx="277926" cy="4368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7" name="TextBox 16"/>
          <p:cNvSpPr txBox="1"/>
          <p:nvPr/>
        </p:nvSpPr>
        <p:spPr bwMode="auto">
          <a:xfrm>
            <a:off x="2036400" y="3001603"/>
            <a:ext cx="2685030" cy="477054"/>
          </a:xfrm>
          <a:prstGeom prst="rect">
            <a:avLst/>
          </a:prstGeom>
          <a:noFill/>
          <a:ln w="9525">
            <a:noFill/>
            <a:miter lim="800000"/>
            <a:headEnd/>
            <a:tailEnd/>
          </a:ln>
        </p:spPr>
        <p:txBody>
          <a:bodyPr wrap="none" lIns="0" tIns="0" rIns="0" rtlCol="0">
            <a:prstTxWarp prst="textNoShape">
              <a:avLst/>
            </a:prstTxWarp>
            <a:spAutoFit/>
          </a:bodyPr>
          <a:lstStyle/>
          <a:p>
            <a:pPr eaLnBrk="0" hangingPunct="0"/>
            <a:r>
              <a:rPr lang="en-US" sz="1400" dirty="0" smtClean="0">
                <a:solidFill>
                  <a:srgbClr val="333333"/>
                </a:solidFill>
                <a:ea typeface="Times New Roman" charset="0"/>
                <a:cs typeface="Times New Roman" charset="0"/>
              </a:rPr>
              <a:t>U.S. maximum production level of</a:t>
            </a:r>
          </a:p>
          <a:p>
            <a:pPr eaLnBrk="0" hangingPunct="0"/>
            <a:r>
              <a:rPr lang="en-US" sz="1400" dirty="0" smtClean="0">
                <a:solidFill>
                  <a:srgbClr val="333333"/>
                </a:solidFill>
                <a:ea typeface="Times New Roman" charset="0"/>
                <a:cs typeface="Times New Roman" charset="0"/>
              </a:rPr>
              <a:t>9.6 million barrels per day in 1970</a:t>
            </a:r>
          </a:p>
        </p:txBody>
      </p:sp>
      <p:sp>
        <p:nvSpPr>
          <p:cNvPr id="30" name="Rectangle 29"/>
          <p:cNvSpPr/>
          <p:nvPr/>
        </p:nvSpPr>
        <p:spPr>
          <a:xfrm>
            <a:off x="2560320" y="4908618"/>
            <a:ext cx="152400" cy="2184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73" name="Text Box 15"/>
          <p:cNvSpPr txBox="1">
            <a:spLocks noChangeArrowheads="1"/>
          </p:cNvSpPr>
          <p:nvPr/>
        </p:nvSpPr>
        <p:spPr bwMode="auto">
          <a:xfrm>
            <a:off x="2091778" y="4876447"/>
            <a:ext cx="2516187" cy="409575"/>
          </a:xfrm>
          <a:prstGeom prst="rect">
            <a:avLst/>
          </a:prstGeom>
          <a:noFill/>
          <a:ln w="9525" algn="ctr">
            <a:noFill/>
            <a:miter lim="800000"/>
            <a:headEnd/>
            <a:tailEnd/>
          </a:ln>
        </p:spPr>
        <p:txBody>
          <a:bodyPr/>
          <a:lstStyle/>
          <a:p>
            <a:pPr algn="ctr"/>
            <a:r>
              <a:rPr lang="en-US" sz="1400" dirty="0" smtClean="0">
                <a:solidFill>
                  <a:srgbClr val="FFFFFF"/>
                </a:solidFill>
                <a:cs typeface="Arial" pitchFamily="34" charset="0"/>
              </a:rPr>
              <a:t>Other lower 48 onshore</a:t>
            </a:r>
            <a:endParaRPr lang="en-US" sz="1400" dirty="0">
              <a:solidFill>
                <a:srgbClr val="FFFFFF"/>
              </a:solidFill>
              <a:cs typeface="Arial" pitchFamily="34" charset="0"/>
            </a:endParaRPr>
          </a:p>
        </p:txBody>
      </p:sp>
      <p:sp>
        <p:nvSpPr>
          <p:cNvPr id="31" name="Text Box 9"/>
          <p:cNvSpPr txBox="1">
            <a:spLocks noChangeArrowheads="1"/>
          </p:cNvSpPr>
          <p:nvPr/>
        </p:nvSpPr>
        <p:spPr bwMode="auto">
          <a:xfrm>
            <a:off x="2246724" y="2114443"/>
            <a:ext cx="2398970" cy="313872"/>
          </a:xfrm>
          <a:prstGeom prst="rect">
            <a:avLst/>
          </a:prstGeom>
          <a:noFill/>
          <a:ln w="9525" algn="ctr">
            <a:noFill/>
            <a:miter lim="800000"/>
            <a:headEnd/>
            <a:tailEnd/>
          </a:ln>
        </p:spPr>
        <p:txBody>
          <a:bodyPr/>
          <a:lstStyle/>
          <a:p>
            <a:pPr algn="ctr"/>
            <a:r>
              <a:rPr lang="en-US" sz="1400" b="1" dirty="0" smtClean="0">
                <a:solidFill>
                  <a:srgbClr val="000000"/>
                </a:solidFill>
                <a:cs typeface="Arial" pitchFamily="34" charset="0"/>
              </a:rPr>
              <a:t>Reference</a:t>
            </a:r>
            <a:endParaRPr lang="en-US" sz="1400" b="1" dirty="0">
              <a:solidFill>
                <a:srgbClr val="000000"/>
              </a:solidFill>
              <a:cs typeface="Arial" pitchFamily="34" charset="0"/>
            </a:endParaRPr>
          </a:p>
        </p:txBody>
      </p:sp>
      <p:sp>
        <p:nvSpPr>
          <p:cNvPr id="32" name="Text Box 9"/>
          <p:cNvSpPr txBox="1">
            <a:spLocks noChangeArrowheads="1"/>
          </p:cNvSpPr>
          <p:nvPr/>
        </p:nvSpPr>
        <p:spPr bwMode="auto">
          <a:xfrm>
            <a:off x="4479253" y="2015473"/>
            <a:ext cx="1865376" cy="313872"/>
          </a:xfrm>
          <a:prstGeom prst="rect">
            <a:avLst/>
          </a:prstGeom>
          <a:noFill/>
          <a:ln w="9525" algn="ctr">
            <a:noFill/>
            <a:miter lim="800000"/>
            <a:headEnd/>
            <a:tailEnd/>
          </a:ln>
        </p:spPr>
        <p:txBody>
          <a:bodyPr/>
          <a:lstStyle/>
          <a:p>
            <a:pPr algn="ctr"/>
            <a:r>
              <a:rPr lang="en-US" sz="1400" b="1" dirty="0" smtClean="0">
                <a:solidFill>
                  <a:srgbClr val="000000"/>
                </a:solidFill>
                <a:cs typeface="Arial" pitchFamily="34" charset="0"/>
              </a:rPr>
              <a:t>High Oil and Gas Resource</a:t>
            </a:r>
            <a:endParaRPr lang="en-US" sz="1400" b="1" dirty="0">
              <a:solidFill>
                <a:srgbClr val="000000"/>
              </a:solidFill>
              <a:cs typeface="Arial" pitchFamily="34" charset="0"/>
            </a:endParaRPr>
          </a:p>
        </p:txBody>
      </p:sp>
      <p:sp>
        <p:nvSpPr>
          <p:cNvPr id="33" name="Text Box 9"/>
          <p:cNvSpPr txBox="1">
            <a:spLocks noChangeArrowheads="1"/>
          </p:cNvSpPr>
          <p:nvPr/>
        </p:nvSpPr>
        <p:spPr bwMode="auto">
          <a:xfrm>
            <a:off x="6344629" y="2027439"/>
            <a:ext cx="2398970" cy="313872"/>
          </a:xfrm>
          <a:prstGeom prst="rect">
            <a:avLst/>
          </a:prstGeom>
          <a:noFill/>
          <a:ln w="9525" algn="ctr">
            <a:noFill/>
            <a:miter lim="800000"/>
            <a:headEnd/>
            <a:tailEnd/>
          </a:ln>
        </p:spPr>
        <p:txBody>
          <a:bodyPr/>
          <a:lstStyle/>
          <a:p>
            <a:pPr algn="ctr"/>
            <a:r>
              <a:rPr lang="en-US" sz="1400" b="1" dirty="0" smtClean="0">
                <a:solidFill>
                  <a:srgbClr val="000000"/>
                </a:solidFill>
                <a:cs typeface="Arial" pitchFamily="34" charset="0"/>
              </a:rPr>
              <a:t>Low Oil Price</a:t>
            </a:r>
            <a:endParaRPr lang="en-US" sz="1400" b="1" dirty="0">
              <a:solidFill>
                <a:srgbClr val="000000"/>
              </a:solidFill>
              <a:cs typeface="Arial" pitchFamily="34" charset="0"/>
            </a:endParaRPr>
          </a:p>
        </p:txBody>
      </p:sp>
      <p:sp>
        <p:nvSpPr>
          <p:cNvPr id="34" name="Footer Placeholder 2"/>
          <p:cNvSpPr>
            <a:spLocks noGrp="1"/>
          </p:cNvSpPr>
          <p:nvPr>
            <p:ph type="ftr" sz="quarter" idx="10"/>
          </p:nvPr>
        </p:nvSpPr>
        <p:spPr>
          <a:xfrm>
            <a:off x="667511" y="6391656"/>
            <a:ext cx="4771408" cy="393192"/>
          </a:xfrm>
        </p:spPr>
        <p:txBody>
          <a:bodyPr/>
          <a:lstStyle/>
          <a:p>
            <a:r>
              <a:rPr lang="en-US" smtClean="0"/>
              <a:t>Howard Gruenspecht    </a:t>
            </a:r>
          </a:p>
          <a:p>
            <a:r>
              <a:rPr lang="en-US" smtClean="0"/>
              <a:t>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16</a:t>
            </a:fld>
            <a:endParaRPr lang="en-US" dirty="0"/>
          </a:p>
        </p:txBody>
      </p:sp>
    </p:spTree>
    <p:extLst>
      <p:ext uri="{BB962C8B-B14F-4D97-AF65-F5344CB8AC3E}">
        <p14:creationId xmlns:p14="http://schemas.microsoft.com/office/powerpoint/2010/main" val="7312509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Chart Placeholder 10"/>
          <p:cNvGraphicFramePr>
            <a:graphicFrameLocks noGrp="1"/>
          </p:cNvGraphicFramePr>
          <p:nvPr>
            <p:ph type="chart" sz="quarter" idx="12"/>
            <p:extLst>
              <p:ext uri="{D42A27DB-BD31-4B8C-83A1-F6EECF244321}">
                <p14:modId xmlns:p14="http://schemas.microsoft.com/office/powerpoint/2010/main" val="2853600925"/>
              </p:ext>
            </p:extLst>
          </p:nvPr>
        </p:nvGraphicFramePr>
        <p:xfrm>
          <a:off x="695325" y="1712032"/>
          <a:ext cx="7843838" cy="423156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209550" y="73152"/>
            <a:ext cx="8727186" cy="879348"/>
          </a:xfrm>
        </p:spPr>
        <p:txBody>
          <a:bodyPr/>
          <a:lstStyle/>
          <a:p>
            <a:pPr marL="400050"/>
            <a:r>
              <a:rPr lang="en-US" dirty="0"/>
              <a:t>U.S. reliance on net imports of petroleum and other liquids is virtually eliminated by 2035 in High Oil and Gas Resource case</a:t>
            </a:r>
          </a:p>
        </p:txBody>
      </p:sp>
      <p:sp>
        <p:nvSpPr>
          <p:cNvPr id="6" name="Text Placeholder 5"/>
          <p:cNvSpPr>
            <a:spLocks noGrp="1"/>
          </p:cNvSpPr>
          <p:nvPr>
            <p:ph type="body" sz="quarter" idx="13"/>
          </p:nvPr>
        </p:nvSpPr>
        <p:spPr>
          <a:xfrm>
            <a:off x="640080" y="1008825"/>
            <a:ext cx="7792720" cy="548640"/>
          </a:xfrm>
        </p:spPr>
        <p:txBody>
          <a:bodyPr/>
          <a:lstStyle/>
          <a:p>
            <a:pPr marL="0" indent="0" eaLnBrk="0" hangingPunct="0">
              <a:spcBef>
                <a:spcPts val="336"/>
              </a:spcBef>
            </a:pPr>
            <a:r>
              <a:rPr lang="en-US" dirty="0">
                <a:solidFill>
                  <a:srgbClr val="000000"/>
                </a:solidFill>
              </a:rPr>
              <a:t>n</a:t>
            </a:r>
            <a:r>
              <a:rPr lang="en-US" dirty="0" smtClean="0">
                <a:solidFill>
                  <a:srgbClr val="000000"/>
                </a:solidFill>
              </a:rPr>
              <a:t>et crude oil and petroleum product imports as a percentage of total U.S. supply</a:t>
            </a:r>
          </a:p>
          <a:p>
            <a:pPr eaLnBrk="0" hangingPunct="0">
              <a:spcBef>
                <a:spcPts val="336"/>
              </a:spcBef>
            </a:pPr>
            <a:r>
              <a:rPr lang="en-US" dirty="0">
                <a:solidFill>
                  <a:srgbClr val="000000"/>
                </a:solidFill>
              </a:rPr>
              <a:t>p</a:t>
            </a:r>
            <a:r>
              <a:rPr lang="en-US" dirty="0" smtClean="0">
                <a:solidFill>
                  <a:srgbClr val="000000"/>
                </a:solidFill>
              </a:rPr>
              <a:t>ercent</a:t>
            </a:r>
          </a:p>
        </p:txBody>
      </p:sp>
      <p:sp>
        <p:nvSpPr>
          <p:cNvPr id="17" name="Text Placeholder 16"/>
          <p:cNvSpPr>
            <a:spLocks noGrp="1"/>
          </p:cNvSpPr>
          <p:nvPr>
            <p:ph type="body" sz="quarter" idx="15"/>
          </p:nvPr>
        </p:nvSpPr>
        <p:spPr/>
        <p:txBody>
          <a:bodyPr/>
          <a:lstStyle/>
          <a:p>
            <a:r>
              <a:rPr lang="en-US" dirty="0" smtClean="0"/>
              <a:t>Source:  EIA, Annual Energy Outlook 2015</a:t>
            </a:r>
            <a:endParaRPr lang="en-US" dirty="0"/>
          </a:p>
        </p:txBody>
      </p:sp>
      <p:sp>
        <p:nvSpPr>
          <p:cNvPr id="21" name="TextBox 20"/>
          <p:cNvSpPr txBox="1"/>
          <p:nvPr/>
        </p:nvSpPr>
        <p:spPr bwMode="auto">
          <a:xfrm>
            <a:off x="1186916" y="1598414"/>
            <a:ext cx="1559889" cy="261610"/>
          </a:xfrm>
          <a:prstGeom prst="rect">
            <a:avLst/>
          </a:prstGeom>
          <a:noFill/>
          <a:ln w="9525">
            <a:noFill/>
            <a:miter lim="800000"/>
            <a:headEnd/>
            <a:tailEnd/>
          </a:ln>
        </p:spPr>
        <p:txBody>
          <a:bodyPr wrap="square" lIns="0" tIns="0" rIns="0" rtlCol="0">
            <a:prstTxWarp prst="textNoShape">
              <a:avLst/>
            </a:prstTxWarp>
            <a:spAutoFit/>
          </a:bodyPr>
          <a:lstStyle/>
          <a:p>
            <a:pPr algn="ctr" eaLnBrk="0" hangingPunct="0"/>
            <a:r>
              <a:rPr lang="en-US" sz="1400" dirty="0" smtClean="0">
                <a:solidFill>
                  <a:srgbClr val="000000"/>
                </a:solidFill>
                <a:ea typeface="Times New Roman" charset="0"/>
                <a:cs typeface="Times New Roman" charset="0"/>
              </a:rPr>
              <a:t>History</a:t>
            </a:r>
          </a:p>
        </p:txBody>
      </p:sp>
      <p:sp>
        <p:nvSpPr>
          <p:cNvPr id="22" name="TextBox 21"/>
          <p:cNvSpPr txBox="1"/>
          <p:nvPr/>
        </p:nvSpPr>
        <p:spPr bwMode="auto">
          <a:xfrm>
            <a:off x="2746805" y="1598262"/>
            <a:ext cx="5515647" cy="261610"/>
          </a:xfrm>
          <a:prstGeom prst="rect">
            <a:avLst/>
          </a:prstGeom>
          <a:noFill/>
          <a:ln w="9525">
            <a:noFill/>
            <a:miter lim="800000"/>
            <a:headEnd/>
            <a:tailEnd/>
          </a:ln>
        </p:spPr>
        <p:txBody>
          <a:bodyPr wrap="square" lIns="0" tIns="0" rIns="0" rtlCol="0">
            <a:prstTxWarp prst="textNoShape">
              <a:avLst/>
            </a:prstTxWarp>
            <a:spAutoFit/>
          </a:bodyPr>
          <a:lstStyle/>
          <a:p>
            <a:pPr algn="ctr" eaLnBrk="0" hangingPunct="0"/>
            <a:r>
              <a:rPr lang="en-US" sz="1400" dirty="0" smtClean="0">
                <a:solidFill>
                  <a:srgbClr val="000000"/>
                </a:solidFill>
                <a:ea typeface="Times New Roman" charset="0"/>
                <a:cs typeface="Times New Roman" charset="0"/>
              </a:rPr>
              <a:t>Projections</a:t>
            </a:r>
          </a:p>
        </p:txBody>
      </p:sp>
      <p:sp>
        <p:nvSpPr>
          <p:cNvPr id="24" name="TextBox 23"/>
          <p:cNvSpPr txBox="1"/>
          <p:nvPr/>
        </p:nvSpPr>
        <p:spPr bwMode="auto">
          <a:xfrm>
            <a:off x="2548031" y="1426660"/>
            <a:ext cx="397545" cy="261610"/>
          </a:xfrm>
          <a:prstGeom prst="rect">
            <a:avLst/>
          </a:prstGeom>
          <a:noFill/>
          <a:ln w="9525">
            <a:noFill/>
            <a:miter lim="800000"/>
            <a:headEnd/>
            <a:tailEnd/>
          </a:ln>
        </p:spPr>
        <p:txBody>
          <a:bodyPr wrap="none" lIns="0" tIns="0" rIns="0" rtlCol="0">
            <a:prstTxWarp prst="textNoShape">
              <a:avLst/>
            </a:prstTxWarp>
            <a:spAutoFit/>
          </a:bodyPr>
          <a:lstStyle/>
          <a:p>
            <a:pPr eaLnBrk="0" hangingPunct="0"/>
            <a:r>
              <a:rPr lang="en-US" sz="1400" dirty="0" smtClean="0">
                <a:solidFill>
                  <a:srgbClr val="000000"/>
                </a:solidFill>
                <a:ea typeface="Times New Roman" charset="0"/>
                <a:cs typeface="Times New Roman" charset="0"/>
              </a:rPr>
              <a:t>2013</a:t>
            </a:r>
          </a:p>
        </p:txBody>
      </p:sp>
      <p:sp>
        <p:nvSpPr>
          <p:cNvPr id="14" name="Text Box 20"/>
          <p:cNvSpPr txBox="1">
            <a:spLocks noChangeArrowheads="1"/>
          </p:cNvSpPr>
          <p:nvPr/>
        </p:nvSpPr>
        <p:spPr bwMode="auto">
          <a:xfrm>
            <a:off x="5545751" y="4507292"/>
            <a:ext cx="1486220" cy="409575"/>
          </a:xfrm>
          <a:prstGeom prst="rect">
            <a:avLst/>
          </a:prstGeom>
          <a:noFill/>
          <a:ln w="9525" algn="ctr">
            <a:noFill/>
            <a:miter lim="800000"/>
            <a:headEnd/>
            <a:tailEnd/>
          </a:ln>
        </p:spPr>
        <p:txBody>
          <a:bodyPr/>
          <a:lstStyle/>
          <a:p>
            <a:pPr algn="ctr"/>
            <a:r>
              <a:rPr lang="en-US" sz="1400" dirty="0" smtClean="0">
                <a:solidFill>
                  <a:srgbClr val="5D9732"/>
                </a:solidFill>
              </a:rPr>
              <a:t>High Oil Price</a:t>
            </a:r>
            <a:endParaRPr lang="en-US" sz="1400" dirty="0">
              <a:solidFill>
                <a:srgbClr val="5D9732"/>
              </a:solidFill>
            </a:endParaRPr>
          </a:p>
        </p:txBody>
      </p:sp>
      <p:cxnSp>
        <p:nvCxnSpPr>
          <p:cNvPr id="23" name="Straight Connector 22"/>
          <p:cNvCxnSpPr/>
          <p:nvPr/>
        </p:nvCxnSpPr>
        <p:spPr bwMode="auto">
          <a:xfrm>
            <a:off x="2746805" y="1712031"/>
            <a:ext cx="0" cy="3791302"/>
          </a:xfrm>
          <a:prstGeom prst="line">
            <a:avLst/>
          </a:prstGeom>
          <a:solidFill>
            <a:schemeClr val="accent1"/>
          </a:solidFill>
          <a:ln w="12700" cap="flat" cmpd="sng" algn="ctr">
            <a:solidFill>
              <a:schemeClr val="bg1">
                <a:lumMod val="65000"/>
                <a:alpha val="65000"/>
              </a:schemeClr>
            </a:solidFill>
            <a:prstDash val="solid"/>
            <a:round/>
            <a:headEnd type="none" w="med" len="med"/>
            <a:tailEnd type="none" w="med" len="med"/>
          </a:ln>
          <a:effectLst/>
        </p:spPr>
      </p:cxnSp>
      <p:sp>
        <p:nvSpPr>
          <p:cNvPr id="39" name="Text Box 20"/>
          <p:cNvSpPr txBox="1">
            <a:spLocks noChangeArrowheads="1"/>
          </p:cNvSpPr>
          <p:nvPr/>
        </p:nvSpPr>
        <p:spPr bwMode="auto">
          <a:xfrm>
            <a:off x="4484563" y="5283126"/>
            <a:ext cx="2480733" cy="409575"/>
          </a:xfrm>
          <a:prstGeom prst="rect">
            <a:avLst/>
          </a:prstGeom>
          <a:noFill/>
          <a:ln w="9525" algn="ctr">
            <a:noFill/>
            <a:miter lim="800000"/>
            <a:headEnd/>
            <a:tailEnd/>
          </a:ln>
        </p:spPr>
        <p:txBody>
          <a:bodyPr/>
          <a:lstStyle/>
          <a:p>
            <a:pPr algn="ctr"/>
            <a:r>
              <a:rPr lang="en-US" sz="1400" dirty="0" smtClean="0">
                <a:solidFill>
                  <a:srgbClr val="A33340"/>
                </a:solidFill>
              </a:rPr>
              <a:t>High Oil and Gas Resource</a:t>
            </a:r>
            <a:endParaRPr lang="en-US" sz="1400" dirty="0">
              <a:solidFill>
                <a:srgbClr val="A33340"/>
              </a:solidFill>
            </a:endParaRPr>
          </a:p>
        </p:txBody>
      </p:sp>
      <p:sp>
        <p:nvSpPr>
          <p:cNvPr id="40" name="Text Box 20"/>
          <p:cNvSpPr txBox="1">
            <a:spLocks noChangeArrowheads="1"/>
          </p:cNvSpPr>
          <p:nvPr/>
        </p:nvSpPr>
        <p:spPr bwMode="auto">
          <a:xfrm>
            <a:off x="6326038" y="3892552"/>
            <a:ext cx="1486220" cy="409575"/>
          </a:xfrm>
          <a:prstGeom prst="rect">
            <a:avLst/>
          </a:prstGeom>
          <a:noFill/>
          <a:ln w="9525" algn="ctr">
            <a:noFill/>
            <a:miter lim="800000"/>
            <a:headEnd/>
            <a:tailEnd/>
          </a:ln>
        </p:spPr>
        <p:txBody>
          <a:bodyPr/>
          <a:lstStyle/>
          <a:p>
            <a:pPr algn="ctr"/>
            <a:r>
              <a:rPr lang="en-US" sz="1400" dirty="0" smtClean="0">
                <a:solidFill>
                  <a:srgbClr val="000000"/>
                </a:solidFill>
              </a:rPr>
              <a:t>Reference</a:t>
            </a:r>
            <a:endParaRPr lang="en-US" sz="1400" dirty="0">
              <a:solidFill>
                <a:srgbClr val="000000"/>
              </a:solidFill>
            </a:endParaRPr>
          </a:p>
        </p:txBody>
      </p:sp>
      <p:sp>
        <p:nvSpPr>
          <p:cNvPr id="25" name="Text Box 20"/>
          <p:cNvSpPr txBox="1">
            <a:spLocks noChangeArrowheads="1"/>
          </p:cNvSpPr>
          <p:nvPr/>
        </p:nvSpPr>
        <p:spPr bwMode="auto">
          <a:xfrm>
            <a:off x="6088943" y="2978130"/>
            <a:ext cx="1960411" cy="409575"/>
          </a:xfrm>
          <a:prstGeom prst="rect">
            <a:avLst/>
          </a:prstGeom>
          <a:noFill/>
          <a:ln w="9525" algn="ctr">
            <a:noFill/>
            <a:miter lim="800000"/>
            <a:headEnd/>
            <a:tailEnd/>
          </a:ln>
        </p:spPr>
        <p:txBody>
          <a:bodyPr/>
          <a:lstStyle/>
          <a:p>
            <a:pPr algn="ctr"/>
            <a:r>
              <a:rPr lang="en-US" sz="1400" dirty="0" smtClean="0">
                <a:solidFill>
                  <a:srgbClr val="0096D7"/>
                </a:solidFill>
              </a:rPr>
              <a:t>Low Oil Price</a:t>
            </a:r>
            <a:endParaRPr lang="en-US" sz="1400" dirty="0">
              <a:solidFill>
                <a:srgbClr val="0096D7"/>
              </a:solidFill>
            </a:endParaRPr>
          </a:p>
        </p:txBody>
      </p:sp>
      <p:sp>
        <p:nvSpPr>
          <p:cNvPr id="16" name="Footer Placeholder 2"/>
          <p:cNvSpPr>
            <a:spLocks noGrp="1"/>
          </p:cNvSpPr>
          <p:nvPr>
            <p:ph type="ftr" sz="quarter" idx="10"/>
          </p:nvPr>
        </p:nvSpPr>
        <p:spPr>
          <a:xfrm>
            <a:off x="667510" y="6391656"/>
            <a:ext cx="4418839" cy="393192"/>
          </a:xfrm>
        </p:spPr>
        <p:txBody>
          <a:bodyPr/>
          <a:lstStyle/>
          <a:p>
            <a:r>
              <a:rPr lang="en-US" smtClean="0"/>
              <a:t>Howard Gruenspecht    </a:t>
            </a:r>
          </a:p>
          <a:p>
            <a:r>
              <a:rPr lang="en-US" smtClean="0"/>
              <a:t>World Steel Association, October 12, 2015</a:t>
            </a:r>
            <a:endParaRPr lang="en-US" dirty="0"/>
          </a:p>
        </p:txBody>
      </p:sp>
      <p:sp>
        <p:nvSpPr>
          <p:cNvPr id="5" name="Slide Number Placeholder 4"/>
          <p:cNvSpPr>
            <a:spLocks noGrp="1"/>
          </p:cNvSpPr>
          <p:nvPr>
            <p:ph type="sldNum" sz="quarter" idx="11"/>
          </p:nvPr>
        </p:nvSpPr>
        <p:spPr>
          <a:xfrm>
            <a:off x="8686800" y="6438138"/>
            <a:ext cx="384048" cy="365125"/>
          </a:xfrm>
        </p:spPr>
        <p:txBody>
          <a:bodyPr/>
          <a:lstStyle/>
          <a:p>
            <a:fld id="{2D80C5C9-96E0-47EC-B500-37C5FE284639}" type="slidenum">
              <a:rPr lang="en-US" smtClean="0"/>
              <a:pPr/>
              <a:t>17</a:t>
            </a:fld>
            <a:endParaRPr lang="en-US" dirty="0"/>
          </a:p>
        </p:txBody>
      </p:sp>
    </p:spTree>
    <p:extLst>
      <p:ext uri="{BB962C8B-B14F-4D97-AF65-F5344CB8AC3E}">
        <p14:creationId xmlns:p14="http://schemas.microsoft.com/office/powerpoint/2010/main" val="3259294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71475" y="73151"/>
            <a:ext cx="8591550" cy="1517523"/>
          </a:xfrm>
        </p:spPr>
        <p:txBody>
          <a:bodyPr/>
          <a:lstStyle/>
          <a:p>
            <a:pPr marL="57150"/>
            <a:r>
              <a:rPr lang="en-US" dirty="0" smtClean="0"/>
              <a:t>LONGER TERM PERSPECTIVE:  Can OPEC and other major exporters cohere? –  Comparison of change in world liquid fuel balances for two 12-year historical periods with EIA projections for 2013-25 from AEO2015 (million barrels per day) </a:t>
            </a:r>
            <a:endParaRPr lang="en-US" dirty="0"/>
          </a:p>
        </p:txBody>
      </p:sp>
      <p:sp>
        <p:nvSpPr>
          <p:cNvPr id="3" name="Footer Placeholder 2"/>
          <p:cNvSpPr>
            <a:spLocks noGrp="1"/>
          </p:cNvSpPr>
          <p:nvPr>
            <p:ph type="ftr" sz="quarter" idx="10"/>
          </p:nvPr>
        </p:nvSpPr>
        <p:spPr>
          <a:xfrm>
            <a:off x="667512" y="6391656"/>
            <a:ext cx="3945635" cy="393192"/>
          </a:xfrm>
        </p:spPr>
        <p:txBody>
          <a:bodyPr/>
          <a:lstStyle/>
          <a:p>
            <a:pPr>
              <a:defRPr/>
            </a:pPr>
            <a:r>
              <a:rPr lang="en-US" smtClean="0">
                <a:solidFill>
                  <a:srgbClr val="FFFFFF"/>
                </a:solidFill>
              </a:rPr>
              <a:t>Howard Gruenspecht    </a:t>
            </a:r>
          </a:p>
          <a:p>
            <a:pPr>
              <a:defRPr/>
            </a:pPr>
            <a:r>
              <a:rPr lang="en-US" smtClean="0">
                <a:solidFill>
                  <a:srgbClr val="FFFFFF"/>
                </a:solidFill>
              </a:rPr>
              <a:t>World Steel Association, October 12, 2015</a:t>
            </a:r>
            <a:endParaRPr lang="en-US" dirty="0">
              <a:solidFill>
                <a:srgbClr val="FFFFFF"/>
              </a:solidFill>
            </a:endParaRPr>
          </a:p>
        </p:txBody>
      </p:sp>
      <p:graphicFrame>
        <p:nvGraphicFramePr>
          <p:cNvPr id="7" name="Content Placeholder 6"/>
          <p:cNvGraphicFramePr>
            <a:graphicFrameLocks noGrp="1"/>
          </p:cNvGraphicFramePr>
          <p:nvPr>
            <p:ph sz="quarter" idx="12"/>
            <p:extLst>
              <p:ext uri="{D42A27DB-BD31-4B8C-83A1-F6EECF244321}">
                <p14:modId xmlns:p14="http://schemas.microsoft.com/office/powerpoint/2010/main" val="666192641"/>
              </p:ext>
            </p:extLst>
          </p:nvPr>
        </p:nvGraphicFramePr>
        <p:xfrm>
          <a:off x="640080" y="1789684"/>
          <a:ext cx="8163768" cy="3716528"/>
        </p:xfrm>
        <a:graphic>
          <a:graphicData uri="http://schemas.openxmlformats.org/drawingml/2006/table">
            <a:tbl>
              <a:tblPr firstRow="1" bandRow="1">
                <a:tableStyleId>{5C22544A-7EE6-4342-B048-85BDC9FD1C3A}</a:tableStyleId>
              </a:tblPr>
              <a:tblGrid>
                <a:gridCol w="3112757"/>
                <a:gridCol w="1341994"/>
                <a:gridCol w="1393372"/>
                <a:gridCol w="2315645"/>
              </a:tblGrid>
              <a:tr h="370840">
                <a:tc>
                  <a:txBody>
                    <a:bodyPr/>
                    <a:lstStyle/>
                    <a:p>
                      <a:pPr marL="0" marR="0" lvl="0" indent="0" algn="l" defTabSz="914400" rtl="0" eaLnBrk="1" fontAlgn="base" latinLnBrk="0" hangingPunct="1">
                        <a:lnSpc>
                          <a:spcPct val="90000"/>
                        </a:lnSpc>
                        <a:spcBef>
                          <a:spcPct val="80000"/>
                        </a:spcBef>
                        <a:spcAft>
                          <a:spcPct val="0"/>
                        </a:spcAft>
                        <a:buClrTx/>
                        <a:buSzTx/>
                        <a:buFont typeface="Arial" charset="0"/>
                        <a:buNone/>
                        <a:tabLst/>
                      </a:pPr>
                      <a:endParaRPr kumimoji="0" lang="en-US" sz="1600" b="0" i="0" u="none" strike="noStrike" cap="none" normalizeH="0" baseline="0" dirty="0" smtClean="0">
                        <a:ln>
                          <a:noFill/>
                        </a:ln>
                        <a:solidFill>
                          <a:schemeClr val="tx1"/>
                        </a:solidFill>
                        <a:effectLst/>
                        <a:latin typeface="Arial" charset="0"/>
                        <a:cs typeface="Arial" charset="0"/>
                      </a:endParaRPr>
                    </a:p>
                  </a:txBody>
                  <a:tcPr marL="96093" marR="96093" anchor="ctr" horzOverflow="overflow"/>
                </a:tc>
                <a:tc gridSpan="2">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Actual</a:t>
                      </a:r>
                    </a:p>
                  </a:txBody>
                  <a:tcPr marL="96093" marR="96093" anchor="ctr" horzOverflow="overflow"/>
                </a:tc>
                <a:tc hMerge="1">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endParaRPr kumimoji="0" lang="en-US" sz="2000" b="1" i="0" u="none" strike="noStrike" cap="none" normalizeH="0" baseline="0" dirty="0" smtClean="0">
                        <a:ln>
                          <a:noFill/>
                        </a:ln>
                        <a:solidFill>
                          <a:schemeClr val="tx1"/>
                        </a:solidFill>
                        <a:effectLst/>
                        <a:latin typeface="Arial" charset="0"/>
                        <a:cs typeface="Arial" charset="0"/>
                      </a:endParaRP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Projected </a:t>
                      </a:r>
                    </a:p>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AEO 2015 Reference &amp; HOGR Cases </a:t>
                      </a:r>
                    </a:p>
                  </a:txBody>
                  <a:tcPr marL="96093" marR="96093" anchor="ctr" horzOverflow="overflow"/>
                </a:tc>
              </a:tr>
              <a:tr h="370840">
                <a:tc>
                  <a:txBody>
                    <a:bodyPr/>
                    <a:lstStyle/>
                    <a:p>
                      <a:pPr marL="0" marR="0" lvl="0" indent="0" algn="l" defTabSz="914400" rtl="0" eaLnBrk="1" fontAlgn="base" latinLnBrk="0" hangingPunct="1">
                        <a:lnSpc>
                          <a:spcPct val="90000"/>
                        </a:lnSpc>
                        <a:spcBef>
                          <a:spcPct val="80000"/>
                        </a:spcBef>
                        <a:spcAft>
                          <a:spcPct val="0"/>
                        </a:spcAft>
                        <a:buClrTx/>
                        <a:buSzTx/>
                        <a:buFont typeface="Arial" charset="0"/>
                        <a:buNone/>
                        <a:tabLst/>
                      </a:pPr>
                      <a:endParaRPr kumimoji="0" lang="en-US" sz="1600" b="1" i="0" u="none" strike="noStrike" cap="none" normalizeH="0" baseline="0" dirty="0" smtClean="0">
                        <a:ln>
                          <a:noFill/>
                        </a:ln>
                        <a:solidFill>
                          <a:schemeClr val="tx1"/>
                        </a:solidFill>
                        <a:effectLst/>
                        <a:latin typeface="Arial" charset="0"/>
                        <a:cs typeface="Arial" charset="0"/>
                      </a:endParaRP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1973–85</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2000–12</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2013–25</a:t>
                      </a:r>
                    </a:p>
                  </a:txBody>
                  <a:tcPr marL="96093" marR="96093" anchor="ctr" horzOverflow="overflow"/>
                </a:tc>
              </a:tr>
              <a:tr h="370840">
                <a:tc>
                  <a:txBody>
                    <a:bodyPr/>
                    <a:lstStyle/>
                    <a:p>
                      <a:pPr marL="0" marR="0" lvl="0" indent="0" algn="l"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World Liquids Demand</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+3</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+12</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+12 to +13</a:t>
                      </a:r>
                    </a:p>
                  </a:txBody>
                  <a:tcPr marL="96093" marR="96093" anchor="ctr" horzOverflow="overflow"/>
                </a:tc>
              </a:tr>
              <a:tr h="370840">
                <a:tc>
                  <a:txBody>
                    <a:bodyPr/>
                    <a:lstStyle/>
                    <a:p>
                      <a:pPr marL="0" marR="0" lvl="0" indent="0" algn="l"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    OECD</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-4</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-2</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a:t>
                      </a:r>
                    </a:p>
                  </a:txBody>
                  <a:tcPr marL="96093" marR="96093" anchor="ctr" horzOverflow="overflow"/>
                </a:tc>
              </a:tr>
              <a:tr h="370840">
                <a:tc>
                  <a:txBody>
                    <a:bodyPr/>
                    <a:lstStyle/>
                    <a:p>
                      <a:pPr marL="0" marR="0" lvl="0" indent="0" algn="l"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    Non-OECD</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+7</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+15</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+11</a:t>
                      </a:r>
                    </a:p>
                  </a:txBody>
                  <a:tcPr marL="96093" marR="96093" anchor="ctr" horzOverflow="overflow"/>
                </a:tc>
              </a:tr>
              <a:tr h="370840">
                <a:tc>
                  <a:txBody>
                    <a:bodyPr/>
                    <a:lstStyle/>
                    <a:p>
                      <a:pPr marL="0" marR="0" lvl="0" indent="0" algn="l" defTabSz="914400" rtl="0" eaLnBrk="1" fontAlgn="ctr" latinLnBrk="0" hangingPunct="1">
                        <a:lnSpc>
                          <a:spcPct val="90000"/>
                        </a:lnSpc>
                        <a:spcBef>
                          <a:spcPct val="0"/>
                        </a:spcBef>
                        <a:spcAft>
                          <a:spcPct val="0"/>
                        </a:spcAft>
                        <a:buClrTx/>
                        <a:buSzTx/>
                        <a:buFont typeface="Arial" charset="0"/>
                        <a:buNone/>
                        <a:tabLst/>
                      </a:pPr>
                      <a:endParaRPr kumimoji="0" lang="en-US" sz="1600" b="1" i="0" u="none" strike="noStrike" cap="none" normalizeH="0" baseline="0" dirty="0" smtClean="0">
                        <a:ln>
                          <a:noFill/>
                        </a:ln>
                        <a:solidFill>
                          <a:schemeClr val="tx1"/>
                        </a:solidFill>
                        <a:effectLst/>
                        <a:latin typeface="Arial" charset="0"/>
                        <a:cs typeface="Arial" charset="0"/>
                      </a:endParaRP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endParaRPr kumimoji="0" lang="en-US" sz="1600" b="1" i="0" u="none" strike="noStrike" cap="none" normalizeH="0" baseline="0" dirty="0" smtClean="0">
                        <a:ln>
                          <a:noFill/>
                        </a:ln>
                        <a:solidFill>
                          <a:schemeClr val="tx1"/>
                        </a:solidFill>
                        <a:effectLst/>
                        <a:latin typeface="Arial" charset="0"/>
                        <a:cs typeface="Arial" charset="0"/>
                      </a:endParaRP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endParaRPr kumimoji="0" lang="en-US" sz="1600" b="1" i="0" u="none" strike="noStrike" cap="none" normalizeH="0" baseline="0" dirty="0" smtClean="0">
                        <a:ln>
                          <a:noFill/>
                        </a:ln>
                        <a:solidFill>
                          <a:schemeClr val="tx1"/>
                        </a:solidFill>
                        <a:effectLst/>
                        <a:latin typeface="Arial" charset="0"/>
                        <a:cs typeface="Arial" charset="0"/>
                      </a:endParaRP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endParaRPr kumimoji="0" lang="en-US" sz="1600" b="1" i="0" u="none" strike="noStrike" cap="none" normalizeH="0" baseline="0" dirty="0" smtClean="0">
                        <a:ln>
                          <a:noFill/>
                        </a:ln>
                        <a:solidFill>
                          <a:schemeClr val="tx1"/>
                        </a:solidFill>
                        <a:effectLst/>
                        <a:latin typeface="Arial" charset="0"/>
                        <a:cs typeface="Arial" charset="0"/>
                      </a:endParaRPr>
                    </a:p>
                  </a:txBody>
                  <a:tcPr marL="96093" marR="96093" anchor="ctr" horzOverflow="overflow"/>
                </a:tc>
              </a:tr>
              <a:tr h="370840">
                <a:tc>
                  <a:txBody>
                    <a:bodyPr/>
                    <a:lstStyle/>
                    <a:p>
                      <a:pPr marL="0" marR="0" lvl="0" indent="0" algn="l"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World Liquids Supply</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-1</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+12</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+11 to +12</a:t>
                      </a:r>
                    </a:p>
                  </a:txBody>
                  <a:tcPr marL="96093" marR="96093" anchor="ctr" horzOverflow="overflow"/>
                </a:tc>
              </a:tr>
              <a:tr h="370840">
                <a:tc>
                  <a:txBody>
                    <a:bodyPr/>
                    <a:lstStyle/>
                    <a:p>
                      <a:pPr marL="0" marR="0" lvl="0" indent="0" algn="l"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    Non-OPEC Supply</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+13</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+ 6 </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+10 to +15</a:t>
                      </a:r>
                    </a:p>
                  </a:txBody>
                  <a:tcPr marL="96093" marR="96093" anchor="ctr" horzOverflow="overflow"/>
                </a:tc>
              </a:tr>
              <a:tr h="370840">
                <a:tc>
                  <a:txBody>
                    <a:bodyPr/>
                    <a:lstStyle/>
                    <a:p>
                      <a:pPr marL="0" marR="0" lvl="0" indent="0" algn="l"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    OPEC Production</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-14</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+ 6 </a:t>
                      </a:r>
                    </a:p>
                  </a:txBody>
                  <a:tcPr marL="96093" marR="96093" anchor="ctr" horzOverflow="overflow"/>
                </a:tc>
                <a:tc>
                  <a:txBody>
                    <a:bodyPr/>
                    <a:lstStyle/>
                    <a:p>
                      <a:pPr marL="0" marR="0" lvl="0" indent="0" algn="ctr" defTabSz="914400" rtl="0" eaLnBrk="1" fontAlgn="ctr" latinLnBrk="0" hangingPunct="1">
                        <a:lnSpc>
                          <a:spcPct val="9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charset="0"/>
                          <a:cs typeface="Arial" charset="0"/>
                        </a:rPr>
                        <a:t>-3 to +2</a:t>
                      </a:r>
                    </a:p>
                  </a:txBody>
                  <a:tcPr marL="96093" marR="96093" anchor="ctr" horzOverflow="overflow"/>
                </a:tc>
              </a:tr>
            </a:tbl>
          </a:graphicData>
        </a:graphic>
      </p:graphicFrame>
      <p:sp>
        <p:nvSpPr>
          <p:cNvPr id="6" name="Text Placeholder 7"/>
          <p:cNvSpPr txBox="1">
            <a:spLocks/>
          </p:cNvSpPr>
          <p:nvPr/>
        </p:nvSpPr>
        <p:spPr>
          <a:xfrm>
            <a:off x="582930" y="5952744"/>
            <a:ext cx="7946136" cy="246888"/>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i="1" dirty="0" smtClean="0"/>
              <a:t>Source: EIA, Annual Energy Outlook 2015, April 2015</a:t>
            </a:r>
            <a:endParaRPr lang="en-US" sz="1200" i="1" dirty="0"/>
          </a:p>
        </p:txBody>
      </p:sp>
      <p:sp>
        <p:nvSpPr>
          <p:cNvPr id="10" name="Oval 9"/>
          <p:cNvSpPr/>
          <p:nvPr/>
        </p:nvSpPr>
        <p:spPr>
          <a:xfrm>
            <a:off x="3895725" y="3267076"/>
            <a:ext cx="4690491" cy="4095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895725" y="4743451"/>
            <a:ext cx="4690491" cy="4286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895725" y="5133595"/>
            <a:ext cx="4690491" cy="4286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1"/>
          </p:nvPr>
        </p:nvSpPr>
        <p:spPr/>
        <p:txBody>
          <a:bodyPr/>
          <a:lstStyle/>
          <a:p>
            <a:fld id="{2D80C5C9-96E0-47EC-B500-37C5FE284639}" type="slidenum">
              <a:rPr lang="en-US" smtClean="0"/>
              <a:pPr/>
              <a:t>18</a:t>
            </a:fld>
            <a:endParaRPr lang="en-US" dirty="0"/>
          </a:p>
        </p:txBody>
      </p:sp>
    </p:spTree>
    <p:extLst>
      <p:ext uri="{BB962C8B-B14F-4D97-AF65-F5344CB8AC3E}">
        <p14:creationId xmlns:p14="http://schemas.microsoft.com/office/powerpoint/2010/main" val="40787474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International energy </a:t>
            </a:r>
            <a:endParaRPr lang="en-US" dirty="0"/>
          </a:p>
        </p:txBody>
      </p:sp>
      <p:sp>
        <p:nvSpPr>
          <p:cNvPr id="3" name="Footer Placeholder 2"/>
          <p:cNvSpPr>
            <a:spLocks noGrp="1"/>
          </p:cNvSpPr>
          <p:nvPr>
            <p:ph type="ftr" sz="quarter" idx="10"/>
          </p:nvPr>
        </p:nvSpPr>
        <p:spPr>
          <a:xfrm>
            <a:off x="667511" y="6391656"/>
            <a:ext cx="4159669" cy="393192"/>
          </a:xfrm>
        </p:spPr>
        <p:txBody>
          <a:bodyPr/>
          <a:lstStyle/>
          <a:p>
            <a:r>
              <a:rPr lang="en-US" smtClean="0"/>
              <a:t>Howard Gruenspecht    </a:t>
            </a:r>
          </a:p>
          <a:p>
            <a:r>
              <a:rPr lang="en-US" smtClean="0"/>
              <a:t>World Steel Association, October 12, 2015</a:t>
            </a:r>
            <a:endParaRPr lang="en-US" dirty="0"/>
          </a:p>
        </p:txBody>
      </p:sp>
      <p:sp>
        <p:nvSpPr>
          <p:cNvPr id="5" name="Slide Number Placeholder 4"/>
          <p:cNvSpPr>
            <a:spLocks noGrp="1"/>
          </p:cNvSpPr>
          <p:nvPr>
            <p:ph type="sldNum" sz="quarter" idx="11"/>
          </p:nvPr>
        </p:nvSpPr>
        <p:spPr/>
        <p:txBody>
          <a:bodyPr/>
          <a:lstStyle/>
          <a:p>
            <a:fld id="{2D80C5C9-96E0-47EC-B500-37C5FE284639}" type="slidenum">
              <a:rPr lang="en-US" smtClean="0"/>
              <a:pPr/>
              <a:t>19</a:t>
            </a:fld>
            <a:endParaRPr lang="en-US" dirty="0"/>
          </a:p>
        </p:txBody>
      </p:sp>
    </p:spTree>
    <p:extLst>
      <p:ext uri="{BB962C8B-B14F-4D97-AF65-F5344CB8AC3E}">
        <p14:creationId xmlns:p14="http://schemas.microsoft.com/office/powerpoint/2010/main" val="2419035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533401" y="73152"/>
            <a:ext cx="8153399" cy="1143000"/>
          </a:xfrm>
        </p:spPr>
        <p:txBody>
          <a:bodyPr/>
          <a:lstStyle/>
          <a:p>
            <a:r>
              <a:rPr lang="en-US" dirty="0"/>
              <a:t>T</a:t>
            </a:r>
            <a:r>
              <a:rPr lang="en-US" dirty="0" smtClean="0"/>
              <a:t>he U.S. has experienced a rapid increase in natural gas and oil production from shale and other tight resources</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2</a:t>
            </a:fld>
            <a:endParaRPr lang="en-US" dirty="0"/>
          </a:p>
        </p:txBody>
      </p:sp>
      <p:graphicFrame>
        <p:nvGraphicFramePr>
          <p:cNvPr id="18" name="Chart Placeholder 8"/>
          <p:cNvGraphicFramePr>
            <a:graphicFrameLocks noGrp="1"/>
          </p:cNvGraphicFramePr>
          <p:nvPr>
            <p:ph sz="quarter" idx="12"/>
            <p:extLst>
              <p:ext uri="{D42A27DB-BD31-4B8C-83A1-F6EECF244321}">
                <p14:modId xmlns:p14="http://schemas.microsoft.com/office/powerpoint/2010/main" val="4223345875"/>
              </p:ext>
            </p:extLst>
          </p:nvPr>
        </p:nvGraphicFramePr>
        <p:xfrm>
          <a:off x="423333" y="1337353"/>
          <a:ext cx="4162850" cy="457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Placeholder 8"/>
          <p:cNvGraphicFramePr>
            <a:graphicFrameLocks noGrp="1"/>
          </p:cNvGraphicFramePr>
          <p:nvPr>
            <p:ph sz="quarter" idx="13"/>
            <p:extLst>
              <p:ext uri="{D42A27DB-BD31-4B8C-83A1-F6EECF244321}">
                <p14:modId xmlns:p14="http://schemas.microsoft.com/office/powerpoint/2010/main" val="793191819"/>
              </p:ext>
            </p:extLst>
          </p:nvPr>
        </p:nvGraphicFramePr>
        <p:xfrm>
          <a:off x="4809067" y="1316038"/>
          <a:ext cx="3983987" cy="4572000"/>
        </p:xfrm>
        <a:graphic>
          <a:graphicData uri="http://schemas.openxmlformats.org/drawingml/2006/chart">
            <c:chart xmlns:c="http://schemas.openxmlformats.org/drawingml/2006/chart" xmlns:r="http://schemas.openxmlformats.org/officeDocument/2006/relationships" r:id="rId4"/>
          </a:graphicData>
        </a:graphic>
      </p:graphicFrame>
      <p:sp>
        <p:nvSpPr>
          <p:cNvPr id="22" name="Text Placeholder 7"/>
          <p:cNvSpPr txBox="1">
            <a:spLocks/>
          </p:cNvSpPr>
          <p:nvPr/>
        </p:nvSpPr>
        <p:spPr>
          <a:xfrm>
            <a:off x="533401" y="5737609"/>
            <a:ext cx="8551332" cy="46202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i="1" dirty="0" smtClean="0"/>
              <a:t>Sources: EIA derived from state administrative data collected by </a:t>
            </a:r>
            <a:r>
              <a:rPr lang="en-US" sz="1200" i="1" dirty="0" err="1" smtClean="0"/>
              <a:t>DrillingInfo</a:t>
            </a:r>
            <a:r>
              <a:rPr lang="en-US" sz="1200" i="1" dirty="0" smtClean="0"/>
              <a:t> Inc. Data are through August 2015  and represent EIA’s official tight oil &amp; shale gas estimates, but are not survey data. State abbreviations indicate primary state(s).</a:t>
            </a:r>
          </a:p>
        </p:txBody>
      </p:sp>
      <p:sp>
        <p:nvSpPr>
          <p:cNvPr id="9" name="Footer Placeholder 4"/>
          <p:cNvSpPr>
            <a:spLocks noGrp="1"/>
          </p:cNvSpPr>
          <p:nvPr>
            <p:ph type="ftr" sz="quarter" idx="4294967295"/>
          </p:nvPr>
        </p:nvSpPr>
        <p:spPr>
          <a:xfrm>
            <a:off x="667512" y="6391656"/>
            <a:ext cx="3270006" cy="393192"/>
          </a:xfrm>
          <a:prstGeom prst="rect">
            <a:avLst/>
          </a:prstGeom>
        </p:spPr>
        <p:txBody>
          <a:bodyPr anchor="b"/>
          <a:lstStyle>
            <a:lvl1pPr>
              <a:defRPr sz="1200" i="1">
                <a:solidFill>
                  <a:schemeClr val="bg1"/>
                </a:solidFill>
                <a:latin typeface="+mn-lt"/>
                <a:cs typeface="Times New Roman" pitchFamily="18" charset="0"/>
              </a:defRPr>
            </a:lvl1pPr>
          </a:lstStyle>
          <a:p>
            <a:r>
              <a:rPr lang="en-US" dirty="0" smtClean="0"/>
              <a:t>Howard Gruenspecht </a:t>
            </a:r>
          </a:p>
          <a:p>
            <a:r>
              <a:rPr lang="en-US" dirty="0" smtClean="0"/>
              <a:t>World Steel Association, October 12, 2015</a:t>
            </a:r>
            <a:endParaRPr lang="en-US" dirty="0"/>
          </a:p>
        </p:txBody>
      </p:sp>
    </p:spTree>
    <p:extLst>
      <p:ext uri="{BB962C8B-B14F-4D97-AF65-F5344CB8AC3E}">
        <p14:creationId xmlns:p14="http://schemas.microsoft.com/office/powerpoint/2010/main" val="9100072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China’s energy use has grown rapidly over last 15 years, but has recently slowed</a:t>
            </a:r>
            <a:endParaRPr lang="en-US" dirty="0"/>
          </a:p>
        </p:txBody>
      </p:sp>
      <p:sp>
        <p:nvSpPr>
          <p:cNvPr id="8" name="Footer Placeholder 7"/>
          <p:cNvSpPr>
            <a:spLocks noGrp="1"/>
          </p:cNvSpPr>
          <p:nvPr>
            <p:ph type="ftr" sz="quarter" idx="10"/>
          </p:nvPr>
        </p:nvSpPr>
        <p:spPr>
          <a:xfrm>
            <a:off x="667512" y="6391656"/>
            <a:ext cx="4571238" cy="393192"/>
          </a:xfrm>
        </p:spPr>
        <p:txBody>
          <a:bodyPr/>
          <a:lstStyle/>
          <a:p>
            <a:pPr>
              <a:defRPr/>
            </a:pPr>
            <a:r>
              <a:rPr lang="en-US" smtClean="0"/>
              <a:t>Howard Gruenspecht    </a:t>
            </a:r>
          </a:p>
          <a:p>
            <a:pPr>
              <a:defRPr/>
            </a:pPr>
            <a:r>
              <a:rPr lang="en-US" smtClean="0"/>
              <a:t>World Steel Association, October 12, 2015</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300" y="1390650"/>
            <a:ext cx="8077199" cy="4038599"/>
          </a:xfrm>
          <a:prstGeom prst="rect">
            <a:avLst/>
          </a:prstGeom>
        </p:spPr>
      </p:pic>
      <p:sp>
        <p:nvSpPr>
          <p:cNvPr id="4" name="Slide Number Placeholder 3"/>
          <p:cNvSpPr>
            <a:spLocks noGrp="1"/>
          </p:cNvSpPr>
          <p:nvPr>
            <p:ph type="sldNum" sz="quarter" idx="11"/>
          </p:nvPr>
        </p:nvSpPr>
        <p:spPr/>
        <p:txBody>
          <a:bodyPr/>
          <a:lstStyle/>
          <a:p>
            <a:fld id="{2D80C5C9-96E0-47EC-B500-37C5FE284639}" type="slidenum">
              <a:rPr lang="en-US" smtClean="0"/>
              <a:pPr/>
              <a:t>20</a:t>
            </a:fld>
            <a:endParaRPr lang="en-US" dirty="0"/>
          </a:p>
        </p:txBody>
      </p:sp>
    </p:spTree>
    <p:extLst>
      <p:ext uri="{BB962C8B-B14F-4D97-AF65-F5344CB8AC3E}">
        <p14:creationId xmlns:p14="http://schemas.microsoft.com/office/powerpoint/2010/main" val="32495983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Growth in China’s coal consumption has slowed in recent years, but future path remains unclear</a:t>
            </a:r>
            <a:endParaRPr lang="en-US" dirty="0"/>
          </a:p>
        </p:txBody>
      </p:sp>
      <p:sp>
        <p:nvSpPr>
          <p:cNvPr id="8" name="Footer Placeholder 7"/>
          <p:cNvSpPr>
            <a:spLocks noGrp="1"/>
          </p:cNvSpPr>
          <p:nvPr>
            <p:ph type="ftr" sz="quarter" idx="10"/>
          </p:nvPr>
        </p:nvSpPr>
        <p:spPr>
          <a:xfrm>
            <a:off x="667512" y="6391656"/>
            <a:ext cx="4571238" cy="393192"/>
          </a:xfrm>
        </p:spPr>
        <p:txBody>
          <a:bodyPr/>
          <a:lstStyle/>
          <a:p>
            <a:pPr>
              <a:defRPr/>
            </a:pPr>
            <a:r>
              <a:rPr lang="en-US" smtClean="0"/>
              <a:t>Howard Gruenspecht    </a:t>
            </a:r>
          </a:p>
          <a:p>
            <a:pPr>
              <a:defRPr/>
            </a:pPr>
            <a:r>
              <a:rPr lang="en-US" smtClean="0"/>
              <a:t>World Steel Association, October 12, 2015</a:t>
            </a:r>
            <a:endParaRPr lang="en-US" dirty="0"/>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5870" y="1428750"/>
            <a:ext cx="8309987" cy="4190999"/>
          </a:xfrm>
          <a:prstGeom prst="rect">
            <a:avLst/>
          </a:prstGeom>
        </p:spPr>
      </p:pic>
      <p:sp>
        <p:nvSpPr>
          <p:cNvPr id="3" name="Slide Number Placeholder 2"/>
          <p:cNvSpPr>
            <a:spLocks noGrp="1"/>
          </p:cNvSpPr>
          <p:nvPr>
            <p:ph type="sldNum" sz="quarter" idx="11"/>
          </p:nvPr>
        </p:nvSpPr>
        <p:spPr/>
        <p:txBody>
          <a:bodyPr/>
          <a:lstStyle/>
          <a:p>
            <a:fld id="{2D80C5C9-96E0-47EC-B500-37C5FE284639}" type="slidenum">
              <a:rPr lang="en-US" smtClean="0"/>
              <a:pPr/>
              <a:t>21</a:t>
            </a:fld>
            <a:endParaRPr lang="en-US" dirty="0"/>
          </a:p>
        </p:txBody>
      </p:sp>
    </p:spTree>
    <p:extLst>
      <p:ext uri="{BB962C8B-B14F-4D97-AF65-F5344CB8AC3E}">
        <p14:creationId xmlns:p14="http://schemas.microsoft.com/office/powerpoint/2010/main" val="29739147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China’s energy consumption trends will be influenced by both economic growth rate and the economy’s sectoral composition </a:t>
            </a:r>
            <a:endParaRPr lang="en-US" dirty="0"/>
          </a:p>
        </p:txBody>
      </p:sp>
      <p:sp>
        <p:nvSpPr>
          <p:cNvPr id="8" name="Footer Placeholder 7"/>
          <p:cNvSpPr>
            <a:spLocks noGrp="1"/>
          </p:cNvSpPr>
          <p:nvPr>
            <p:ph type="ftr" sz="quarter" idx="10"/>
          </p:nvPr>
        </p:nvSpPr>
        <p:spPr>
          <a:xfrm>
            <a:off x="667512" y="6391656"/>
            <a:ext cx="4571238" cy="393192"/>
          </a:xfrm>
        </p:spPr>
        <p:txBody>
          <a:bodyPr/>
          <a:lstStyle/>
          <a:p>
            <a:pPr>
              <a:defRPr/>
            </a:pPr>
            <a:r>
              <a:rPr lang="en-US" smtClean="0"/>
              <a:t>Howard Gruenspecht    </a:t>
            </a:r>
          </a:p>
          <a:p>
            <a:pPr>
              <a:defRPr/>
            </a:pPr>
            <a:r>
              <a:rPr lang="en-US" smtClean="0"/>
              <a:t>World Steel Association, October 12, 2015</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550" y="1431338"/>
            <a:ext cx="7968058" cy="3997911"/>
          </a:xfrm>
          <a:prstGeom prst="rect">
            <a:avLst/>
          </a:prstGeom>
        </p:spPr>
      </p:pic>
      <p:sp>
        <p:nvSpPr>
          <p:cNvPr id="4" name="Slide Number Placeholder 3"/>
          <p:cNvSpPr>
            <a:spLocks noGrp="1"/>
          </p:cNvSpPr>
          <p:nvPr>
            <p:ph type="sldNum" sz="quarter" idx="11"/>
          </p:nvPr>
        </p:nvSpPr>
        <p:spPr/>
        <p:txBody>
          <a:bodyPr/>
          <a:lstStyle/>
          <a:p>
            <a:fld id="{2D80C5C9-96E0-47EC-B500-37C5FE284639}" type="slidenum">
              <a:rPr lang="en-US" smtClean="0"/>
              <a:pPr/>
              <a:t>22</a:t>
            </a:fld>
            <a:endParaRPr lang="en-US" dirty="0"/>
          </a:p>
        </p:txBody>
      </p:sp>
    </p:spTree>
    <p:extLst>
      <p:ext uri="{BB962C8B-B14F-4D97-AF65-F5344CB8AC3E}">
        <p14:creationId xmlns:p14="http://schemas.microsoft.com/office/powerpoint/2010/main" val="4174965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28625" y="73153"/>
            <a:ext cx="8258175" cy="615105"/>
          </a:xfrm>
        </p:spPr>
        <p:txBody>
          <a:bodyPr/>
          <a:lstStyle/>
          <a:p>
            <a:r>
              <a:rPr lang="en-US" sz="2400" dirty="0" smtClean="0"/>
              <a:t>China’s energy outlook – what I’d like to learn about</a:t>
            </a:r>
            <a:endParaRPr lang="en-US" sz="2400" dirty="0"/>
          </a:p>
        </p:txBody>
      </p:sp>
      <p:sp>
        <p:nvSpPr>
          <p:cNvPr id="4" name="Footer Placeholder 3"/>
          <p:cNvSpPr>
            <a:spLocks noGrp="1"/>
          </p:cNvSpPr>
          <p:nvPr>
            <p:ph type="ftr" sz="quarter" idx="10"/>
          </p:nvPr>
        </p:nvSpPr>
        <p:spPr>
          <a:xfrm>
            <a:off x="667513" y="6391656"/>
            <a:ext cx="4218812" cy="393192"/>
          </a:xfrm>
        </p:spPr>
        <p:txBody>
          <a:bodyPr/>
          <a:lstStyle/>
          <a:p>
            <a:r>
              <a:rPr lang="en-US" dirty="0" smtClean="0"/>
              <a:t>Howard Gruenspecht    </a:t>
            </a:r>
          </a:p>
          <a:p>
            <a:r>
              <a:rPr lang="en-US" dirty="0" smtClean="0"/>
              <a:t>World Steel Association, October 12, 2015</a:t>
            </a:r>
            <a:endParaRPr lang="en-US" dirty="0"/>
          </a:p>
        </p:txBody>
      </p:sp>
      <p:sp>
        <p:nvSpPr>
          <p:cNvPr id="11" name="Text Placeholder 10"/>
          <p:cNvSpPr>
            <a:spLocks noGrp="1"/>
          </p:cNvSpPr>
          <p:nvPr>
            <p:ph type="body" sz="quarter" idx="4294967295"/>
          </p:nvPr>
        </p:nvSpPr>
        <p:spPr>
          <a:xfrm>
            <a:off x="495300" y="784224"/>
            <a:ext cx="8448676" cy="5368926"/>
          </a:xfrm>
          <a:prstGeom prst="rect">
            <a:avLst/>
          </a:prstGeom>
        </p:spPr>
        <p:txBody>
          <a:bodyPr/>
          <a:lstStyle/>
          <a:p>
            <a:pPr>
              <a:spcBef>
                <a:spcPts val="1600"/>
              </a:spcBef>
              <a:spcAft>
                <a:spcPts val="600"/>
              </a:spcAft>
            </a:pPr>
            <a:r>
              <a:rPr lang="en-US" sz="1800" dirty="0" smtClean="0"/>
              <a:t>What is the outlook for China’s electricity demand growth rate over the next 5 to 10 years, and how might it be impacted by shifts towards a more consumer- and service-oriented economy?</a:t>
            </a:r>
          </a:p>
          <a:p>
            <a:pPr>
              <a:spcBef>
                <a:spcPts val="1600"/>
              </a:spcBef>
              <a:spcAft>
                <a:spcPts val="600"/>
              </a:spcAft>
            </a:pPr>
            <a:r>
              <a:rPr lang="en-US" sz="1800" dirty="0" smtClean="0"/>
              <a:t>What mix of the following strategies will be used to tackle coal-related local pollution: emissions controls, fuel switching, end-use demand cuts, and shifting coal use away from key cities through remotely-sited gasification or generation?</a:t>
            </a:r>
          </a:p>
          <a:p>
            <a:pPr>
              <a:spcBef>
                <a:spcPts val="1600"/>
              </a:spcBef>
              <a:spcAft>
                <a:spcPts val="600"/>
              </a:spcAft>
            </a:pPr>
            <a:r>
              <a:rPr lang="en-US" sz="1800" dirty="0" smtClean="0"/>
              <a:t>What is the outlook for fuel demand in China’s transportation sector given the likelihood that China remains the top global market for vehicle sales, resulting in a rapid rise in the number of vehicles in use?</a:t>
            </a:r>
          </a:p>
          <a:p>
            <a:pPr>
              <a:spcBef>
                <a:spcPts val="1600"/>
              </a:spcBef>
              <a:spcAft>
                <a:spcPts val="600"/>
              </a:spcAft>
            </a:pPr>
            <a:r>
              <a:rPr lang="en-US" sz="1800" dirty="0" smtClean="0"/>
              <a:t>How can outside observers assess the actual role of energy policies:</a:t>
            </a:r>
          </a:p>
          <a:p>
            <a:pPr marL="857250" lvl="2" indent="-400050">
              <a:spcBef>
                <a:spcPts val="0"/>
              </a:spcBef>
              <a:buFont typeface="Arial" panose="020B0604020202020204" pitchFamily="34" charset="0"/>
              <a:buChar char="-"/>
            </a:pPr>
            <a:r>
              <a:rPr lang="en-US" sz="1500" dirty="0" smtClean="0"/>
              <a:t>distinguish between binding policies and ideas that are under consideration</a:t>
            </a:r>
          </a:p>
          <a:p>
            <a:pPr marL="857250" lvl="2" indent="-400050">
              <a:spcBef>
                <a:spcPts val="0"/>
              </a:spcBef>
              <a:buFont typeface="Arial" panose="020B0604020202020204" pitchFamily="34" charset="0"/>
              <a:buChar char="-"/>
            </a:pPr>
            <a:r>
              <a:rPr lang="en-US" sz="1500" dirty="0" smtClean="0"/>
              <a:t>reconcile inconsistencies across various plans/policies</a:t>
            </a:r>
          </a:p>
          <a:p>
            <a:pPr marL="857250" lvl="2" indent="-400050">
              <a:spcBef>
                <a:spcPts val="0"/>
              </a:spcBef>
              <a:buFont typeface="Arial" panose="020B0604020202020204" pitchFamily="34" charset="0"/>
              <a:buChar char="-"/>
            </a:pPr>
            <a:r>
              <a:rPr lang="en-US" sz="1500" dirty="0" smtClean="0"/>
              <a:t>understand the role of different governmental levels in fashioning and implementing energy policies</a:t>
            </a:r>
          </a:p>
          <a:p>
            <a:pPr>
              <a:spcBef>
                <a:spcPts val="1600"/>
              </a:spcBef>
              <a:spcAft>
                <a:spcPts val="600"/>
              </a:spcAft>
            </a:pPr>
            <a:r>
              <a:rPr lang="en-US" sz="1800" dirty="0" smtClean="0"/>
              <a:t>What is the current view of prospects for shale gas in China?</a:t>
            </a:r>
            <a:endParaRPr lang="en-US" sz="2000" dirty="0" smtClean="0"/>
          </a:p>
        </p:txBody>
      </p:sp>
      <p:sp>
        <p:nvSpPr>
          <p:cNvPr id="5" name="Slide Number Placeholder 4"/>
          <p:cNvSpPr>
            <a:spLocks noGrp="1"/>
          </p:cNvSpPr>
          <p:nvPr>
            <p:ph type="sldNum" sz="quarter" idx="11"/>
          </p:nvPr>
        </p:nvSpPr>
        <p:spPr/>
        <p:txBody>
          <a:bodyPr/>
          <a:lstStyle/>
          <a:p>
            <a:fld id="{2D80C5C9-96E0-47EC-B500-37C5FE284639}" type="slidenum">
              <a:rPr lang="en-US" smtClean="0"/>
              <a:pPr/>
              <a:t>23</a:t>
            </a:fld>
            <a:endParaRPr lang="en-US" dirty="0"/>
          </a:p>
        </p:txBody>
      </p:sp>
    </p:spTree>
    <p:extLst>
      <p:ext uri="{BB962C8B-B14F-4D97-AF65-F5344CB8AC3E}">
        <p14:creationId xmlns:p14="http://schemas.microsoft.com/office/powerpoint/2010/main" val="28751723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590550" y="73153"/>
            <a:ext cx="8096250" cy="745998"/>
          </a:xfrm>
        </p:spPr>
        <p:txBody>
          <a:bodyPr/>
          <a:lstStyle/>
          <a:p>
            <a:r>
              <a:rPr lang="en-US" sz="2400" dirty="0" smtClean="0"/>
              <a:t>For more information</a:t>
            </a:r>
            <a:endParaRPr lang="en-US" sz="2400" dirty="0"/>
          </a:p>
        </p:txBody>
      </p:sp>
      <p:sp>
        <p:nvSpPr>
          <p:cNvPr id="4" name="Footer Placeholder 3"/>
          <p:cNvSpPr>
            <a:spLocks noGrp="1"/>
          </p:cNvSpPr>
          <p:nvPr>
            <p:ph type="ftr" sz="quarter" idx="10"/>
          </p:nvPr>
        </p:nvSpPr>
        <p:spPr>
          <a:xfrm>
            <a:off x="667511" y="6391656"/>
            <a:ext cx="4961763" cy="393192"/>
          </a:xfrm>
        </p:spPr>
        <p:txBody>
          <a:bodyPr/>
          <a:lstStyle/>
          <a:p>
            <a:r>
              <a:rPr lang="en-US" smtClean="0"/>
              <a:t>Howard Gruenspecht    </a:t>
            </a:r>
          </a:p>
          <a:p>
            <a:r>
              <a:rPr lang="en-US" smtClean="0"/>
              <a:t>World Steel Association, October 12, 2015</a:t>
            </a:r>
            <a:endParaRPr lang="en-US" dirty="0"/>
          </a:p>
        </p:txBody>
      </p:sp>
      <p:sp>
        <p:nvSpPr>
          <p:cNvPr id="11" name="Text Placeholder 10"/>
          <p:cNvSpPr>
            <a:spLocks noGrp="1"/>
          </p:cNvSpPr>
          <p:nvPr>
            <p:ph type="body" sz="quarter" idx="4294967295"/>
          </p:nvPr>
        </p:nvSpPr>
        <p:spPr>
          <a:xfrm>
            <a:off x="592455" y="860424"/>
            <a:ext cx="8465820" cy="4759325"/>
          </a:xfrm>
          <a:prstGeom prst="rect">
            <a:avLst/>
          </a:prstGeom>
        </p:spPr>
        <p:txBody>
          <a:bodyPr/>
          <a:lstStyle/>
          <a:p>
            <a:pPr>
              <a:spcBef>
                <a:spcPts val="1600"/>
              </a:spcBef>
              <a:spcAft>
                <a:spcPts val="600"/>
              </a:spcAft>
              <a:buNone/>
            </a:pPr>
            <a:r>
              <a:rPr lang="en-US" sz="2200" dirty="0" smtClean="0"/>
              <a:t>U.S. Energy Information Administration home page | </a:t>
            </a:r>
            <a:r>
              <a:rPr lang="en-US" sz="2200" dirty="0" smtClean="0">
                <a:hlinkClick r:id="rId3"/>
              </a:rPr>
              <a:t>www.eia.gov</a:t>
            </a:r>
            <a:endParaRPr lang="en-US" sz="2200" dirty="0" smtClean="0"/>
          </a:p>
          <a:p>
            <a:pPr>
              <a:spcBef>
                <a:spcPts val="1600"/>
              </a:spcBef>
              <a:spcAft>
                <a:spcPts val="600"/>
              </a:spcAft>
              <a:buNone/>
            </a:pPr>
            <a:r>
              <a:rPr lang="en-US" sz="2200" dirty="0" smtClean="0"/>
              <a:t>Annual Energy Outlook | </a:t>
            </a:r>
            <a:r>
              <a:rPr lang="en-US" sz="2200" dirty="0" smtClean="0">
                <a:hlinkClick r:id="rId4"/>
              </a:rPr>
              <a:t>www.eia.gov/aeo</a:t>
            </a:r>
            <a:endParaRPr lang="en-US" sz="2200" dirty="0" smtClean="0"/>
          </a:p>
          <a:p>
            <a:pPr>
              <a:spcBef>
                <a:spcPts val="1600"/>
              </a:spcBef>
              <a:spcAft>
                <a:spcPts val="600"/>
              </a:spcAft>
              <a:buNone/>
            </a:pPr>
            <a:r>
              <a:rPr lang="en-US" sz="2200" dirty="0" smtClean="0"/>
              <a:t>Short-Term Energy Outlook | </a:t>
            </a:r>
            <a:r>
              <a:rPr lang="en-US" sz="2200" dirty="0" smtClean="0">
                <a:hlinkClick r:id="rId5"/>
              </a:rPr>
              <a:t>www.eia.gov/steo</a:t>
            </a:r>
            <a:endParaRPr lang="en-US" sz="2200" dirty="0" smtClean="0"/>
          </a:p>
          <a:p>
            <a:pPr>
              <a:spcBef>
                <a:spcPts val="1600"/>
              </a:spcBef>
              <a:spcAft>
                <a:spcPts val="600"/>
              </a:spcAft>
              <a:buNone/>
            </a:pPr>
            <a:r>
              <a:rPr lang="en-US" sz="2200" dirty="0" smtClean="0"/>
              <a:t>International Energy Outlook | </a:t>
            </a:r>
            <a:r>
              <a:rPr lang="en-US" sz="2200" dirty="0" smtClean="0">
                <a:hlinkClick r:id="rId6"/>
              </a:rPr>
              <a:t>www.eia.gov/ieo</a:t>
            </a:r>
            <a:endParaRPr lang="en-US" sz="2200" dirty="0" smtClean="0"/>
          </a:p>
          <a:p>
            <a:pPr>
              <a:spcBef>
                <a:spcPts val="1600"/>
              </a:spcBef>
              <a:spcAft>
                <a:spcPts val="600"/>
              </a:spcAft>
              <a:buNone/>
            </a:pPr>
            <a:r>
              <a:rPr lang="en-US" sz="2200" dirty="0" smtClean="0"/>
              <a:t>Monthly Energy Review | </a:t>
            </a:r>
            <a:r>
              <a:rPr lang="en-US" sz="2200" dirty="0" smtClean="0">
                <a:hlinkClick r:id="rId7"/>
              </a:rPr>
              <a:t>www.eia.gov/mer</a:t>
            </a:r>
            <a:endParaRPr lang="en-US" sz="2200" dirty="0" smtClean="0"/>
          </a:p>
          <a:p>
            <a:pPr>
              <a:spcBef>
                <a:spcPts val="1600"/>
              </a:spcBef>
              <a:spcAft>
                <a:spcPts val="600"/>
              </a:spcAft>
              <a:buNone/>
            </a:pPr>
            <a:r>
              <a:rPr lang="en-US" sz="2200" dirty="0" smtClean="0"/>
              <a:t>Today in Energy | </a:t>
            </a:r>
            <a:r>
              <a:rPr lang="en-US" sz="2200" dirty="0" smtClean="0">
                <a:hlinkClick r:id="rId8"/>
              </a:rPr>
              <a:t>www.eia.gov/todayinenergy</a:t>
            </a:r>
            <a:endParaRPr lang="en-US" sz="2200" dirty="0" smtClean="0"/>
          </a:p>
          <a:p>
            <a:pPr>
              <a:spcBef>
                <a:spcPts val="1600"/>
              </a:spcBef>
              <a:spcAft>
                <a:spcPts val="600"/>
              </a:spcAft>
              <a:buNone/>
            </a:pPr>
            <a:r>
              <a:rPr lang="en-US" sz="2200" smtClean="0"/>
              <a:t>Drilling </a:t>
            </a:r>
            <a:r>
              <a:rPr lang="en-US" sz="2200" dirty="0" smtClean="0"/>
              <a:t>Productivity Report | </a:t>
            </a:r>
            <a:r>
              <a:rPr lang="en-US" sz="2200" dirty="0" smtClean="0">
                <a:hlinkClick r:id="rId9"/>
              </a:rPr>
              <a:t>www.eia.gov/petroleum/drilling</a:t>
            </a:r>
            <a:r>
              <a:rPr lang="en-US" sz="2200" dirty="0" smtClean="0"/>
              <a:t> </a:t>
            </a:r>
          </a:p>
          <a:p>
            <a:pPr>
              <a:spcBef>
                <a:spcPts val="1600"/>
              </a:spcBef>
              <a:spcAft>
                <a:spcPts val="600"/>
              </a:spcAft>
              <a:buNone/>
            </a:pPr>
            <a:endParaRPr lang="en-US" sz="2000" dirty="0" smtClean="0"/>
          </a:p>
        </p:txBody>
      </p:sp>
      <p:sp>
        <p:nvSpPr>
          <p:cNvPr id="5" name="Slide Number Placeholder 4"/>
          <p:cNvSpPr>
            <a:spLocks noGrp="1"/>
          </p:cNvSpPr>
          <p:nvPr>
            <p:ph type="sldNum" sz="quarter" idx="11"/>
          </p:nvPr>
        </p:nvSpPr>
        <p:spPr/>
        <p:txBody>
          <a:bodyPr/>
          <a:lstStyle/>
          <a:p>
            <a:fld id="{2D80C5C9-96E0-47EC-B500-37C5FE284639}" type="slidenum">
              <a:rPr lang="en-US" smtClean="0"/>
              <a:pPr/>
              <a:t>24</a:t>
            </a:fld>
            <a:endParaRPr lang="en-US" dirty="0"/>
          </a:p>
        </p:txBody>
      </p:sp>
    </p:spTree>
    <p:extLst>
      <p:ext uri="{BB962C8B-B14F-4D97-AF65-F5344CB8AC3E}">
        <p14:creationId xmlns:p14="http://schemas.microsoft.com/office/powerpoint/2010/main" val="2719294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Natural Gas </a:t>
            </a:r>
            <a:endParaRPr lang="en-US" dirty="0"/>
          </a:p>
        </p:txBody>
      </p:sp>
      <p:sp>
        <p:nvSpPr>
          <p:cNvPr id="3" name="Footer Placeholder 2"/>
          <p:cNvSpPr>
            <a:spLocks noGrp="1"/>
          </p:cNvSpPr>
          <p:nvPr>
            <p:ph type="ftr" sz="quarter" idx="11"/>
          </p:nvPr>
        </p:nvSpPr>
        <p:spPr>
          <a:xfrm>
            <a:off x="667511" y="6391656"/>
            <a:ext cx="4647439" cy="393192"/>
          </a:xfrm>
        </p:spPr>
        <p:txBody>
          <a:bodyPr/>
          <a:lstStyle/>
          <a:p>
            <a:r>
              <a:rPr lang="en-US" smtClean="0"/>
              <a:t>Howard Gruenspecht    </a:t>
            </a:r>
          </a:p>
          <a:p>
            <a:r>
              <a:rPr lang="en-US" smtClean="0"/>
              <a:t>World Steel Association, October 12, 2015</a:t>
            </a:r>
            <a:endParaRPr lang="en-US" dirty="0" smtClean="0"/>
          </a:p>
        </p:txBody>
      </p:sp>
      <p:sp>
        <p:nvSpPr>
          <p:cNvPr id="5" name="Slide Number Placeholder 4"/>
          <p:cNvSpPr>
            <a:spLocks noGrp="1"/>
          </p:cNvSpPr>
          <p:nvPr>
            <p:ph type="sldNum" sz="quarter" idx="10"/>
          </p:nvPr>
        </p:nvSpPr>
        <p:spPr/>
        <p:txBody>
          <a:bodyPr/>
          <a:lstStyle/>
          <a:p>
            <a:fld id="{2D80C5C9-96E0-47EC-B500-37C5FE284639}" type="slidenum">
              <a:rPr lang="en-US" smtClean="0"/>
              <a:pPr/>
              <a:t>3</a:t>
            </a:fld>
            <a:endParaRPr lang="en-US" dirty="0"/>
          </a:p>
        </p:txBody>
      </p:sp>
    </p:spTree>
    <p:extLst>
      <p:ext uri="{BB962C8B-B14F-4D97-AF65-F5344CB8AC3E}">
        <p14:creationId xmlns:p14="http://schemas.microsoft.com/office/powerpoint/2010/main" val="3971469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Title 1"/>
          <p:cNvSpPr>
            <a:spLocks noGrp="1"/>
          </p:cNvSpPr>
          <p:nvPr>
            <p:ph type="title"/>
          </p:nvPr>
        </p:nvSpPr>
        <p:spPr bwMode="auto">
          <a:xfrm>
            <a:off x="240590" y="159356"/>
            <a:ext cx="8724228"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marL="285750"/>
            <a:r>
              <a:rPr lang="en-US" altLang="en-US" sz="2400" dirty="0" smtClean="0"/>
              <a:t>North American natural gas prices are low compared to prices in the rest of the world</a:t>
            </a:r>
          </a:p>
        </p:txBody>
      </p:sp>
      <p:sp>
        <p:nvSpPr>
          <p:cNvPr id="211972" name="TextBox 4"/>
          <p:cNvSpPr txBox="1">
            <a:spLocks noChangeArrowheads="1"/>
          </p:cNvSpPr>
          <p:nvPr/>
        </p:nvSpPr>
        <p:spPr bwMode="auto">
          <a:xfrm>
            <a:off x="619125" y="5961282"/>
            <a:ext cx="507741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7150"/>
            <a:r>
              <a:rPr lang="en-US" altLang="en-US" sz="1200" i="1" dirty="0">
                <a:latin typeface="+mn-lt"/>
                <a:cs typeface="Times New Roman" pitchFamily="18" charset="0"/>
              </a:rPr>
              <a:t>Source: U.S. Energy Information Administration based on Bloomberg data</a:t>
            </a:r>
          </a:p>
        </p:txBody>
      </p:sp>
      <p:sp>
        <p:nvSpPr>
          <p:cNvPr id="8" name="Footer Placeholder 32"/>
          <p:cNvSpPr>
            <a:spLocks noGrp="1"/>
          </p:cNvSpPr>
          <p:nvPr>
            <p:ph type="ftr" sz="quarter" idx="4294967295"/>
          </p:nvPr>
        </p:nvSpPr>
        <p:spPr>
          <a:xfrm>
            <a:off x="667512" y="6391656"/>
            <a:ext cx="4436842" cy="393192"/>
          </a:xfrm>
          <a:prstGeom prst="rect">
            <a:avLst/>
          </a:prstGeom>
        </p:spPr>
        <p:txBody>
          <a:bodyPr/>
          <a:lstStyle/>
          <a:p>
            <a:r>
              <a:rPr lang="en-US" smtClean="0">
                <a:solidFill>
                  <a:srgbClr val="FFFFFF"/>
                </a:solidFill>
              </a:rPr>
              <a:t>Howard Gruenspecht    </a:t>
            </a:r>
          </a:p>
          <a:p>
            <a:r>
              <a:rPr lang="en-US" smtClean="0">
                <a:solidFill>
                  <a:srgbClr val="FFFFFF"/>
                </a:solidFill>
              </a:rPr>
              <a:t>World Steel Association, October 12, 2015</a:t>
            </a:r>
            <a:endParaRPr lang="en-US" dirty="0">
              <a:solidFill>
                <a:srgbClr val="FFFFFF"/>
              </a:solidFill>
            </a:endParaRPr>
          </a:p>
        </p:txBody>
      </p:sp>
      <p:sp>
        <p:nvSpPr>
          <p:cNvPr id="11" name="TextBox 1"/>
          <p:cNvSpPr txBox="1"/>
          <p:nvPr/>
        </p:nvSpPr>
        <p:spPr bwMode="auto">
          <a:xfrm>
            <a:off x="551654" y="928446"/>
            <a:ext cx="7945437" cy="502032"/>
          </a:xfrm>
          <a:prstGeom prst="rect">
            <a:avLst/>
          </a:prstGeom>
          <a:noFill/>
          <a:ln w="9525">
            <a:noFill/>
            <a:miter lim="800000"/>
            <a:headEnd/>
            <a:tailEnd/>
          </a:ln>
        </p:spPr>
        <p:txBody>
          <a:bodyPr wrap="square" lIns="91440" tIns="0" rIns="45720" rtlCol="0">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defTabSz="914400" rtl="0" eaLnBrk="0" fontAlgn="auto" latinLnBrk="0" hangingPunct="0">
              <a:lnSpc>
                <a:spcPct val="100000"/>
              </a:lnSpc>
              <a:spcBef>
                <a:spcPts val="0"/>
              </a:spcBef>
              <a:spcAft>
                <a:spcPts val="0"/>
              </a:spcAft>
              <a:buClrTx/>
              <a:buSzTx/>
              <a:buFontTx/>
              <a:buNone/>
              <a:tabLst/>
              <a:defRPr/>
            </a:pPr>
            <a:r>
              <a:rPr lang="en-US" sz="1400" i="0" baseline="0" dirty="0">
                <a:latin typeface="Arial" pitchFamily="34" charset="0"/>
                <a:cs typeface="Arial" pitchFamily="34" charset="0"/>
              </a:rPr>
              <a:t>Select global natural gas and crude oil prices with average monthly LNG prices in </a:t>
            </a:r>
            <a:r>
              <a:rPr lang="en-US" sz="1400" i="0" baseline="0" dirty="0" smtClean="0">
                <a:latin typeface="Arial" pitchFamily="34" charset="0"/>
                <a:cs typeface="Arial" pitchFamily="34" charset="0"/>
              </a:rPr>
              <a:t>Japan</a:t>
            </a:r>
          </a:p>
          <a:p>
            <a:pPr marL="0" marR="0" indent="0" defTabSz="914400" rtl="0" eaLnBrk="0" fontAlgn="auto" latinLnBrk="0" hangingPunct="0">
              <a:lnSpc>
                <a:spcPct val="100000"/>
              </a:lnSpc>
              <a:spcBef>
                <a:spcPts val="0"/>
              </a:spcBef>
              <a:spcAft>
                <a:spcPts val="0"/>
              </a:spcAft>
              <a:buClrTx/>
              <a:buSzTx/>
              <a:buFontTx/>
              <a:buNone/>
              <a:tabLst/>
              <a:defRPr/>
            </a:pPr>
            <a:r>
              <a:rPr lang="en-US" sz="1400" i="0" baseline="0" dirty="0" smtClean="0">
                <a:latin typeface="Arial" pitchFamily="34" charset="0"/>
                <a:cs typeface="Arial" pitchFamily="34" charset="0"/>
              </a:rPr>
              <a:t>U.S</a:t>
            </a:r>
            <a:r>
              <a:rPr lang="en-US" sz="1400" i="0" baseline="0" dirty="0">
                <a:latin typeface="Arial" pitchFamily="34" charset="0"/>
                <a:cs typeface="Arial" pitchFamily="34" charset="0"/>
              </a:rPr>
              <a:t>. dollars per million British thermal unit</a:t>
            </a:r>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2D80C5C9-96E0-47EC-B500-37C5FE284639}" type="slidenum">
              <a:rPr lang="en-US" smtClean="0"/>
              <a:pPr/>
              <a:t>4</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038" y="1236663"/>
            <a:ext cx="8035925" cy="438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9364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61975" y="149353"/>
            <a:ext cx="8353425" cy="612648"/>
          </a:xfrm>
        </p:spPr>
        <p:txBody>
          <a:bodyPr/>
          <a:lstStyle/>
          <a:p>
            <a:r>
              <a:rPr lang="en-US" sz="2400" dirty="0" smtClean="0"/>
              <a:t>Takeaways – Natural gas</a:t>
            </a:r>
            <a:endParaRPr lang="en-US" sz="2400" dirty="0"/>
          </a:p>
        </p:txBody>
      </p:sp>
      <p:sp>
        <p:nvSpPr>
          <p:cNvPr id="6" name="Text Placeholder 5"/>
          <p:cNvSpPr>
            <a:spLocks noGrp="1"/>
          </p:cNvSpPr>
          <p:nvPr>
            <p:ph type="body" sz="quarter" idx="12"/>
          </p:nvPr>
        </p:nvSpPr>
        <p:spPr>
          <a:xfrm>
            <a:off x="561975" y="835932"/>
            <a:ext cx="8064500" cy="5406573"/>
          </a:xfrm>
        </p:spPr>
        <p:txBody>
          <a:bodyPr/>
          <a:lstStyle/>
          <a:p>
            <a:r>
              <a:rPr lang="en-US" sz="2000" dirty="0" smtClean="0"/>
              <a:t>North </a:t>
            </a:r>
            <a:r>
              <a:rPr lang="en-US" sz="2000" dirty="0"/>
              <a:t>American natural gas production is more likely to be limited by demand than supply</a:t>
            </a:r>
          </a:p>
          <a:p>
            <a:r>
              <a:rPr lang="en-US" sz="2000" dirty="0"/>
              <a:t>U.S. natural gas demand growth is likely to be concentrated in electricity and industrial </a:t>
            </a:r>
            <a:r>
              <a:rPr lang="en-US" sz="2000" dirty="0" smtClean="0"/>
              <a:t>uses; natural </a:t>
            </a:r>
            <a:r>
              <a:rPr lang="en-US" sz="2000" dirty="0"/>
              <a:t>gas exports and </a:t>
            </a:r>
            <a:r>
              <a:rPr lang="en-US" sz="2000" dirty="0" smtClean="0"/>
              <a:t>use </a:t>
            </a:r>
            <a:r>
              <a:rPr lang="en-US" sz="2000" dirty="0"/>
              <a:t>in the transportation sector, where little natural gas is used today, are also likely to grow  </a:t>
            </a:r>
          </a:p>
          <a:p>
            <a:r>
              <a:rPr lang="en-US" sz="2000" dirty="0"/>
              <a:t>Potential challenges to natural gas demand growth include</a:t>
            </a:r>
          </a:p>
          <a:p>
            <a:pPr lvl="1">
              <a:spcBef>
                <a:spcPts val="0"/>
              </a:spcBef>
            </a:pPr>
            <a:r>
              <a:rPr lang="en-US" dirty="0"/>
              <a:t>Slow growth in U.S. electricity demand</a:t>
            </a:r>
          </a:p>
          <a:p>
            <a:pPr lvl="1">
              <a:spcBef>
                <a:spcPts val="0"/>
              </a:spcBef>
            </a:pPr>
            <a:r>
              <a:rPr lang="en-US" dirty="0"/>
              <a:t>Competition from offshore “stranded” </a:t>
            </a:r>
            <a:r>
              <a:rPr lang="en-US" dirty="0" smtClean="0"/>
              <a:t>gas for </a:t>
            </a:r>
            <a:r>
              <a:rPr lang="en-US" dirty="0"/>
              <a:t>global LNG exports and siting of  gas-intensive </a:t>
            </a:r>
            <a:r>
              <a:rPr lang="en-US" dirty="0" smtClean="0"/>
              <a:t>industries.  </a:t>
            </a:r>
          </a:p>
          <a:p>
            <a:pPr lvl="1">
              <a:spcBef>
                <a:spcPts val="0"/>
              </a:spcBef>
            </a:pPr>
            <a:r>
              <a:rPr lang="en-US" dirty="0" smtClean="0"/>
              <a:t>Long-term cheap oil would be another significant challenge to LNG exports  </a:t>
            </a:r>
            <a:endParaRPr lang="en-US" dirty="0"/>
          </a:p>
          <a:p>
            <a:pPr lvl="1">
              <a:spcBef>
                <a:spcPts val="0"/>
              </a:spcBef>
            </a:pPr>
            <a:r>
              <a:rPr lang="en-US" dirty="0"/>
              <a:t>Extent and nature of global price convergence in natural gas markets</a:t>
            </a:r>
          </a:p>
          <a:p>
            <a:r>
              <a:rPr lang="en-US" sz="2000" dirty="0" smtClean="0"/>
              <a:t>Future policies </a:t>
            </a:r>
            <a:r>
              <a:rPr lang="en-US" sz="2000" dirty="0"/>
              <a:t>that target particular sources or uses of energy or energy-related emissions can really matter for future natural gas </a:t>
            </a:r>
            <a:r>
              <a:rPr lang="en-US" sz="2000" dirty="0" smtClean="0"/>
              <a:t>demand</a:t>
            </a:r>
            <a:endParaRPr lang="en-US" sz="2000" dirty="0"/>
          </a:p>
          <a:p>
            <a:pPr marL="0" indent="0">
              <a:spcBef>
                <a:spcPts val="0"/>
              </a:spcBef>
            </a:pPr>
            <a:endParaRPr lang="en-US" dirty="0" smtClean="0"/>
          </a:p>
          <a:p>
            <a:pPr marL="0" indent="0">
              <a:spcBef>
                <a:spcPts val="0"/>
              </a:spcBef>
              <a:spcAft>
                <a:spcPts val="400"/>
              </a:spcAft>
              <a:buNone/>
            </a:pPr>
            <a:r>
              <a:rPr lang="en-US" dirty="0" smtClean="0"/>
              <a:t>	 </a:t>
            </a:r>
            <a:endParaRPr lang="en-US" sz="1600" dirty="0" smtClean="0"/>
          </a:p>
          <a:p>
            <a:pPr lvl="1"/>
            <a:endParaRPr lang="en-US" dirty="0"/>
          </a:p>
        </p:txBody>
      </p:sp>
      <p:sp>
        <p:nvSpPr>
          <p:cNvPr id="7" name="Footer Placeholder 1"/>
          <p:cNvSpPr>
            <a:spLocks noGrp="1"/>
          </p:cNvSpPr>
          <p:nvPr>
            <p:ph type="ftr" sz="quarter" idx="10"/>
          </p:nvPr>
        </p:nvSpPr>
        <p:spPr>
          <a:xfrm>
            <a:off x="667511" y="6391656"/>
            <a:ext cx="4380739" cy="393192"/>
          </a:xfrm>
        </p:spPr>
        <p:txBody>
          <a:bodyPr/>
          <a:lstStyle/>
          <a:p>
            <a:r>
              <a:rPr lang="en-US" smtClean="0"/>
              <a:t>Howard Gruenspecht    </a:t>
            </a:r>
          </a:p>
          <a:p>
            <a:r>
              <a:rPr lang="en-US" smtClean="0"/>
              <a:t>World Steel Association, October 12,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5</a:t>
            </a:fld>
            <a:endParaRPr lang="en-US" dirty="0"/>
          </a:p>
        </p:txBody>
      </p:sp>
    </p:spTree>
    <p:extLst>
      <p:ext uri="{BB962C8B-B14F-4D97-AF65-F5344CB8AC3E}">
        <p14:creationId xmlns:p14="http://schemas.microsoft.com/office/powerpoint/2010/main" val="261977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Chart Placeholder 10"/>
          <p:cNvGraphicFramePr>
            <a:graphicFrameLocks noGrp="1"/>
          </p:cNvGraphicFramePr>
          <p:nvPr>
            <p:ph type="chart" sz="quarter" idx="12"/>
            <p:extLst>
              <p:ext uri="{D42A27DB-BD31-4B8C-83A1-F6EECF244321}">
                <p14:modId xmlns:p14="http://schemas.microsoft.com/office/powerpoint/2010/main" val="2742776146"/>
              </p:ext>
            </p:extLst>
          </p:nvPr>
        </p:nvGraphicFramePr>
        <p:xfrm>
          <a:off x="639763" y="1712032"/>
          <a:ext cx="7947025" cy="4010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Future domestic natural gas prices depend on both domestic </a:t>
            </a:r>
            <a:r>
              <a:rPr lang="en-US" dirty="0"/>
              <a:t>resource </a:t>
            </a:r>
            <a:r>
              <a:rPr lang="en-US" dirty="0" smtClean="0"/>
              <a:t>availability and world energy prices</a:t>
            </a:r>
            <a:endParaRPr lang="en-US" dirty="0"/>
          </a:p>
        </p:txBody>
      </p:sp>
      <p:sp>
        <p:nvSpPr>
          <p:cNvPr id="3" name="Slide Number Placeholder 2"/>
          <p:cNvSpPr>
            <a:spLocks noGrp="1"/>
          </p:cNvSpPr>
          <p:nvPr>
            <p:ph type="sldNum" sz="quarter" idx="11"/>
          </p:nvPr>
        </p:nvSpPr>
        <p:spPr/>
        <p:txBody>
          <a:bodyPr/>
          <a:lstStyle/>
          <a:p>
            <a:fld id="{2D80C5C9-96E0-47EC-B500-37C5FE284639}" type="slidenum">
              <a:rPr lang="en-US" smtClean="0">
                <a:solidFill>
                  <a:srgbClr val="000000"/>
                </a:solidFill>
              </a:rPr>
              <a:pPr/>
              <a:t>6</a:t>
            </a:fld>
            <a:endParaRPr lang="en-US" dirty="0">
              <a:solidFill>
                <a:srgbClr val="000000"/>
              </a:solidFill>
            </a:endParaRPr>
          </a:p>
        </p:txBody>
      </p:sp>
      <p:sp>
        <p:nvSpPr>
          <p:cNvPr id="6" name="Text Placeholder 5"/>
          <p:cNvSpPr>
            <a:spLocks noGrp="1"/>
          </p:cNvSpPr>
          <p:nvPr>
            <p:ph type="body" sz="quarter" idx="13"/>
          </p:nvPr>
        </p:nvSpPr>
        <p:spPr/>
        <p:txBody>
          <a:bodyPr/>
          <a:lstStyle/>
          <a:p>
            <a:pPr eaLnBrk="0" hangingPunct="0">
              <a:spcBef>
                <a:spcPts val="336"/>
              </a:spcBef>
            </a:pPr>
            <a:r>
              <a:rPr lang="en-US" dirty="0">
                <a:solidFill>
                  <a:srgbClr val="000000"/>
                </a:solidFill>
              </a:rPr>
              <a:t>a</a:t>
            </a:r>
            <a:r>
              <a:rPr lang="en-US" dirty="0" smtClean="0">
                <a:solidFill>
                  <a:srgbClr val="000000"/>
                </a:solidFill>
              </a:rPr>
              <a:t>verage Henry Hub spot prices for natural gas</a:t>
            </a:r>
          </a:p>
          <a:p>
            <a:pPr eaLnBrk="0" hangingPunct="0">
              <a:spcBef>
                <a:spcPts val="336"/>
              </a:spcBef>
            </a:pPr>
            <a:r>
              <a:rPr lang="en-US" dirty="0" smtClean="0">
                <a:solidFill>
                  <a:srgbClr val="000000"/>
                </a:solidFill>
              </a:rPr>
              <a:t>2013 dollars per million Btu</a:t>
            </a:r>
          </a:p>
        </p:txBody>
      </p:sp>
      <p:sp>
        <p:nvSpPr>
          <p:cNvPr id="17" name="Text Placeholder 16"/>
          <p:cNvSpPr>
            <a:spLocks noGrp="1"/>
          </p:cNvSpPr>
          <p:nvPr>
            <p:ph type="body" sz="quarter" idx="15"/>
          </p:nvPr>
        </p:nvSpPr>
        <p:spPr/>
        <p:txBody>
          <a:bodyPr/>
          <a:lstStyle/>
          <a:p>
            <a:r>
              <a:rPr lang="en-US" dirty="0" smtClean="0"/>
              <a:t>Source:  EIA, Annual Energy Outlook 2015</a:t>
            </a:r>
            <a:endParaRPr lang="en-US" dirty="0"/>
          </a:p>
        </p:txBody>
      </p:sp>
      <p:sp>
        <p:nvSpPr>
          <p:cNvPr id="21" name="TextBox 20"/>
          <p:cNvSpPr txBox="1"/>
          <p:nvPr/>
        </p:nvSpPr>
        <p:spPr bwMode="auto">
          <a:xfrm>
            <a:off x="1157592" y="1537281"/>
            <a:ext cx="1559889" cy="261610"/>
          </a:xfrm>
          <a:prstGeom prst="rect">
            <a:avLst/>
          </a:prstGeom>
          <a:noFill/>
          <a:ln w="9525">
            <a:noFill/>
            <a:miter lim="800000"/>
            <a:headEnd/>
            <a:tailEnd/>
          </a:ln>
        </p:spPr>
        <p:txBody>
          <a:bodyPr wrap="square" lIns="0" tIns="0" rIns="0" rtlCol="0">
            <a:prstTxWarp prst="textNoShape">
              <a:avLst/>
            </a:prstTxWarp>
            <a:spAutoFit/>
          </a:bodyPr>
          <a:lstStyle/>
          <a:p>
            <a:pPr algn="ctr" eaLnBrk="0" hangingPunct="0"/>
            <a:r>
              <a:rPr lang="en-US" sz="1400" dirty="0" smtClean="0">
                <a:solidFill>
                  <a:srgbClr val="000000"/>
                </a:solidFill>
                <a:ea typeface="Times New Roman" charset="0"/>
                <a:cs typeface="Times New Roman" charset="0"/>
              </a:rPr>
              <a:t>History</a:t>
            </a:r>
          </a:p>
        </p:txBody>
      </p:sp>
      <p:sp>
        <p:nvSpPr>
          <p:cNvPr id="22" name="TextBox 21"/>
          <p:cNvSpPr txBox="1"/>
          <p:nvPr/>
        </p:nvSpPr>
        <p:spPr bwMode="auto">
          <a:xfrm>
            <a:off x="2722419" y="1537281"/>
            <a:ext cx="5515647" cy="261610"/>
          </a:xfrm>
          <a:prstGeom prst="rect">
            <a:avLst/>
          </a:prstGeom>
          <a:noFill/>
          <a:ln w="9525">
            <a:noFill/>
            <a:miter lim="800000"/>
            <a:headEnd/>
            <a:tailEnd/>
          </a:ln>
        </p:spPr>
        <p:txBody>
          <a:bodyPr wrap="square" lIns="0" tIns="0" rIns="0" rtlCol="0">
            <a:prstTxWarp prst="textNoShape">
              <a:avLst/>
            </a:prstTxWarp>
            <a:spAutoFit/>
          </a:bodyPr>
          <a:lstStyle/>
          <a:p>
            <a:pPr algn="ctr" eaLnBrk="0" hangingPunct="0"/>
            <a:r>
              <a:rPr lang="en-US" sz="1400" dirty="0" smtClean="0">
                <a:solidFill>
                  <a:srgbClr val="000000"/>
                </a:solidFill>
                <a:ea typeface="Times New Roman" charset="0"/>
                <a:cs typeface="Times New Roman" charset="0"/>
              </a:rPr>
              <a:t>Projections</a:t>
            </a:r>
          </a:p>
        </p:txBody>
      </p:sp>
      <p:sp>
        <p:nvSpPr>
          <p:cNvPr id="24" name="TextBox 23"/>
          <p:cNvSpPr txBox="1"/>
          <p:nvPr/>
        </p:nvSpPr>
        <p:spPr bwMode="auto">
          <a:xfrm>
            <a:off x="2523647" y="1561153"/>
            <a:ext cx="397545" cy="261610"/>
          </a:xfrm>
          <a:prstGeom prst="rect">
            <a:avLst/>
          </a:prstGeom>
          <a:noFill/>
          <a:ln w="9525">
            <a:noFill/>
            <a:miter lim="800000"/>
            <a:headEnd/>
            <a:tailEnd/>
          </a:ln>
        </p:spPr>
        <p:txBody>
          <a:bodyPr wrap="none" lIns="0" tIns="0" rIns="0" rtlCol="0">
            <a:prstTxWarp prst="textNoShape">
              <a:avLst/>
            </a:prstTxWarp>
            <a:spAutoFit/>
          </a:bodyPr>
          <a:lstStyle/>
          <a:p>
            <a:pPr eaLnBrk="0" hangingPunct="0"/>
            <a:r>
              <a:rPr lang="en-US" sz="1400" dirty="0" smtClean="0">
                <a:solidFill>
                  <a:srgbClr val="000000"/>
                </a:solidFill>
                <a:ea typeface="Times New Roman" charset="0"/>
                <a:cs typeface="Times New Roman" charset="0"/>
              </a:rPr>
              <a:t>2013</a:t>
            </a:r>
          </a:p>
        </p:txBody>
      </p:sp>
      <p:sp>
        <p:nvSpPr>
          <p:cNvPr id="14" name="Text Box 20"/>
          <p:cNvSpPr txBox="1">
            <a:spLocks noChangeArrowheads="1"/>
          </p:cNvSpPr>
          <p:nvPr/>
        </p:nvSpPr>
        <p:spPr bwMode="auto">
          <a:xfrm>
            <a:off x="6324600" y="2278859"/>
            <a:ext cx="1486220" cy="375002"/>
          </a:xfrm>
          <a:prstGeom prst="rect">
            <a:avLst/>
          </a:prstGeom>
          <a:noFill/>
          <a:ln w="9525" algn="ctr">
            <a:noFill/>
            <a:miter lim="800000"/>
            <a:headEnd/>
            <a:tailEnd/>
          </a:ln>
        </p:spPr>
        <p:txBody>
          <a:bodyPr/>
          <a:lstStyle/>
          <a:p>
            <a:pPr algn="ctr"/>
            <a:r>
              <a:rPr lang="en-US" sz="1400" dirty="0" smtClean="0">
                <a:solidFill>
                  <a:srgbClr val="5D9732"/>
                </a:solidFill>
              </a:rPr>
              <a:t>High Oil Price</a:t>
            </a:r>
            <a:endParaRPr lang="en-US" sz="1400" dirty="0">
              <a:solidFill>
                <a:srgbClr val="5D9732"/>
              </a:solidFill>
            </a:endParaRPr>
          </a:p>
        </p:txBody>
      </p:sp>
      <p:cxnSp>
        <p:nvCxnSpPr>
          <p:cNvPr id="23" name="Straight Connector 22"/>
          <p:cNvCxnSpPr/>
          <p:nvPr/>
        </p:nvCxnSpPr>
        <p:spPr bwMode="auto">
          <a:xfrm>
            <a:off x="2715011" y="1870947"/>
            <a:ext cx="2471" cy="3606390"/>
          </a:xfrm>
          <a:prstGeom prst="line">
            <a:avLst/>
          </a:prstGeom>
          <a:solidFill>
            <a:schemeClr val="accent1"/>
          </a:solidFill>
          <a:ln w="12700" cap="flat" cmpd="sng" algn="ctr">
            <a:solidFill>
              <a:schemeClr val="bg1">
                <a:lumMod val="65000"/>
                <a:alpha val="65000"/>
              </a:schemeClr>
            </a:solidFill>
            <a:prstDash val="solid"/>
            <a:round/>
            <a:headEnd type="none" w="med" len="med"/>
            <a:tailEnd type="none" w="med" len="med"/>
          </a:ln>
          <a:effectLst/>
        </p:spPr>
      </p:cxnSp>
      <p:sp>
        <p:nvSpPr>
          <p:cNvPr id="38" name="Text Box 20"/>
          <p:cNvSpPr txBox="1">
            <a:spLocks noChangeArrowheads="1"/>
          </p:cNvSpPr>
          <p:nvPr/>
        </p:nvSpPr>
        <p:spPr bwMode="auto">
          <a:xfrm>
            <a:off x="6970776" y="2854160"/>
            <a:ext cx="1486220" cy="375002"/>
          </a:xfrm>
          <a:prstGeom prst="rect">
            <a:avLst/>
          </a:prstGeom>
          <a:noFill/>
          <a:ln w="9525" algn="ctr">
            <a:noFill/>
            <a:miter lim="800000"/>
            <a:headEnd/>
            <a:tailEnd/>
          </a:ln>
        </p:spPr>
        <p:txBody>
          <a:bodyPr/>
          <a:lstStyle/>
          <a:p>
            <a:pPr algn="ctr"/>
            <a:r>
              <a:rPr lang="en-US" sz="1400" dirty="0" smtClean="0">
                <a:solidFill>
                  <a:srgbClr val="000000"/>
                </a:solidFill>
              </a:rPr>
              <a:t>Reference</a:t>
            </a:r>
            <a:endParaRPr lang="en-US" sz="1400" dirty="0">
              <a:solidFill>
                <a:srgbClr val="000000"/>
              </a:solidFill>
            </a:endParaRPr>
          </a:p>
        </p:txBody>
      </p:sp>
      <p:sp>
        <p:nvSpPr>
          <p:cNvPr id="39" name="Text Box 20"/>
          <p:cNvSpPr txBox="1">
            <a:spLocks noChangeArrowheads="1"/>
          </p:cNvSpPr>
          <p:nvPr/>
        </p:nvSpPr>
        <p:spPr bwMode="auto">
          <a:xfrm>
            <a:off x="6241871" y="4471107"/>
            <a:ext cx="2480733" cy="375002"/>
          </a:xfrm>
          <a:prstGeom prst="rect">
            <a:avLst/>
          </a:prstGeom>
          <a:noFill/>
          <a:ln w="9525" algn="ctr">
            <a:noFill/>
            <a:miter lim="800000"/>
            <a:headEnd/>
            <a:tailEnd/>
          </a:ln>
        </p:spPr>
        <p:txBody>
          <a:bodyPr/>
          <a:lstStyle/>
          <a:p>
            <a:pPr algn="ctr"/>
            <a:r>
              <a:rPr lang="en-US" sz="1400" dirty="0" smtClean="0">
                <a:solidFill>
                  <a:srgbClr val="A33340"/>
                </a:solidFill>
              </a:rPr>
              <a:t>High Oil and Gas Resource</a:t>
            </a:r>
            <a:endParaRPr lang="en-US" sz="1400" dirty="0">
              <a:solidFill>
                <a:srgbClr val="A33340"/>
              </a:solidFill>
            </a:endParaRPr>
          </a:p>
        </p:txBody>
      </p:sp>
      <p:sp>
        <p:nvSpPr>
          <p:cNvPr id="40" name="Text Box 20"/>
          <p:cNvSpPr txBox="1">
            <a:spLocks noChangeArrowheads="1"/>
          </p:cNvSpPr>
          <p:nvPr/>
        </p:nvSpPr>
        <p:spPr bwMode="auto">
          <a:xfrm>
            <a:off x="6540588" y="3652729"/>
            <a:ext cx="1486220" cy="375002"/>
          </a:xfrm>
          <a:prstGeom prst="rect">
            <a:avLst/>
          </a:prstGeom>
          <a:noFill/>
          <a:ln w="9525" algn="ctr">
            <a:noFill/>
            <a:miter lim="800000"/>
            <a:headEnd/>
            <a:tailEnd/>
          </a:ln>
        </p:spPr>
        <p:txBody>
          <a:bodyPr/>
          <a:lstStyle/>
          <a:p>
            <a:pPr algn="ctr"/>
            <a:r>
              <a:rPr lang="en-US" sz="1400" dirty="0" smtClean="0">
                <a:solidFill>
                  <a:srgbClr val="0096D7"/>
                </a:solidFill>
              </a:rPr>
              <a:t>Low Oil Price</a:t>
            </a:r>
            <a:endParaRPr lang="en-US" sz="1400" dirty="0">
              <a:solidFill>
                <a:srgbClr val="0096D7"/>
              </a:solidFill>
            </a:endParaRPr>
          </a:p>
        </p:txBody>
      </p:sp>
      <p:sp>
        <p:nvSpPr>
          <p:cNvPr id="4" name="Footer Placeholder 3"/>
          <p:cNvSpPr>
            <a:spLocks noGrp="1"/>
          </p:cNvSpPr>
          <p:nvPr>
            <p:ph type="ftr" sz="quarter" idx="4294967295"/>
          </p:nvPr>
        </p:nvSpPr>
        <p:spPr>
          <a:xfrm>
            <a:off x="667512" y="6391656"/>
            <a:ext cx="3112008" cy="393192"/>
          </a:xfrm>
          <a:prstGeom prst="rect">
            <a:avLst/>
          </a:prstGeom>
        </p:spPr>
        <p:txBody>
          <a:bodyPr/>
          <a:lstStyle/>
          <a:p>
            <a:r>
              <a:rPr lang="en-US" sz="1200" dirty="0">
                <a:solidFill>
                  <a:srgbClr val="FFFFFF"/>
                </a:solidFill>
              </a:rPr>
              <a:t>Howard Gruenspecht    </a:t>
            </a:r>
          </a:p>
          <a:p>
            <a:r>
              <a:rPr lang="en-US" sz="1200" dirty="0">
                <a:solidFill>
                  <a:srgbClr val="FFFFFF"/>
                </a:solidFill>
              </a:rPr>
              <a:t>World Steel Association, October 12, 2015</a:t>
            </a:r>
          </a:p>
        </p:txBody>
      </p:sp>
    </p:spTree>
    <p:extLst>
      <p:ext uri="{BB962C8B-B14F-4D97-AF65-F5344CB8AC3E}">
        <p14:creationId xmlns:p14="http://schemas.microsoft.com/office/powerpoint/2010/main" val="1403781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660" y="73152"/>
            <a:ext cx="8365268" cy="777240"/>
          </a:xfrm>
        </p:spPr>
        <p:txBody>
          <a:bodyPr/>
          <a:lstStyle/>
          <a:p>
            <a:r>
              <a:rPr lang="en-US" dirty="0" smtClean="0"/>
              <a:t>U.S</a:t>
            </a:r>
            <a:r>
              <a:rPr lang="en-US" dirty="0"/>
              <a:t>. becomes a net exporter of natural gas </a:t>
            </a:r>
            <a:r>
              <a:rPr lang="en-US" dirty="0" smtClean="0"/>
              <a:t>in the near future</a:t>
            </a:r>
            <a:endParaRPr lang="en-US" dirty="0"/>
          </a:p>
        </p:txBody>
      </p:sp>
      <p:sp>
        <p:nvSpPr>
          <p:cNvPr id="6" name="Text Placeholder 5"/>
          <p:cNvSpPr>
            <a:spLocks noGrp="1"/>
          </p:cNvSpPr>
          <p:nvPr>
            <p:ph type="body" sz="quarter" idx="13"/>
          </p:nvPr>
        </p:nvSpPr>
        <p:spPr>
          <a:xfrm>
            <a:off x="640079" y="896112"/>
            <a:ext cx="4047831" cy="548640"/>
          </a:xfrm>
        </p:spPr>
        <p:txBody>
          <a:bodyPr/>
          <a:lstStyle/>
          <a:p>
            <a:pPr eaLnBrk="0" hangingPunct="0"/>
            <a:r>
              <a:rPr lang="en-US" dirty="0" smtClean="0">
                <a:solidFill>
                  <a:schemeClr val="tx1"/>
                </a:solidFill>
              </a:rPr>
              <a:t>U.S. dry natural gas</a:t>
            </a:r>
          </a:p>
          <a:p>
            <a:pPr eaLnBrk="0" hangingPunct="0"/>
            <a:r>
              <a:rPr lang="en-US" dirty="0" smtClean="0"/>
              <a:t>trillion cubic feet per year</a:t>
            </a:r>
            <a:endParaRPr lang="en-GB" dirty="0" smtClean="0">
              <a:solidFill>
                <a:schemeClr val="tx1"/>
              </a:solidFill>
            </a:endParaRPr>
          </a:p>
        </p:txBody>
      </p:sp>
      <p:graphicFrame>
        <p:nvGraphicFramePr>
          <p:cNvPr id="13" name="Chart Placeholder 8"/>
          <p:cNvGraphicFramePr>
            <a:graphicFrameLocks noGrp="1"/>
          </p:cNvGraphicFramePr>
          <p:nvPr>
            <p:ph type="chart" sz="quarter" idx="12"/>
            <p:extLst>
              <p:ext uri="{D42A27DB-BD31-4B8C-83A1-F6EECF244321}">
                <p14:modId xmlns:p14="http://schemas.microsoft.com/office/powerpoint/2010/main" val="1625095196"/>
              </p:ext>
            </p:extLst>
          </p:nvPr>
        </p:nvGraphicFramePr>
        <p:xfrm>
          <a:off x="639763" y="1819306"/>
          <a:ext cx="7947025" cy="4087782"/>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Box 9"/>
          <p:cNvSpPr txBox="1">
            <a:spLocks noChangeArrowheads="1"/>
          </p:cNvSpPr>
          <p:nvPr/>
        </p:nvSpPr>
        <p:spPr bwMode="auto">
          <a:xfrm>
            <a:off x="4304590" y="1696749"/>
            <a:ext cx="3949430" cy="339545"/>
          </a:xfrm>
          <a:prstGeom prst="rect">
            <a:avLst/>
          </a:prstGeom>
          <a:noFill/>
          <a:ln w="9525" algn="ctr">
            <a:noFill/>
            <a:miter lim="800000"/>
            <a:headEnd/>
            <a:tailEnd/>
          </a:ln>
        </p:spPr>
        <p:txBody>
          <a:bodyPr/>
          <a:lstStyle/>
          <a:p>
            <a:pPr algn="ctr"/>
            <a:r>
              <a:rPr lang="en-US" sz="1400" dirty="0">
                <a:solidFill>
                  <a:srgbClr val="000000"/>
                </a:solidFill>
              </a:rPr>
              <a:t>Projections</a:t>
            </a:r>
          </a:p>
        </p:txBody>
      </p:sp>
      <p:sp>
        <p:nvSpPr>
          <p:cNvPr id="15" name="Text Box 10"/>
          <p:cNvSpPr txBox="1">
            <a:spLocks noChangeArrowheads="1"/>
          </p:cNvSpPr>
          <p:nvPr/>
        </p:nvSpPr>
        <p:spPr bwMode="auto">
          <a:xfrm>
            <a:off x="1114104" y="1655037"/>
            <a:ext cx="3161490" cy="320917"/>
          </a:xfrm>
          <a:prstGeom prst="rect">
            <a:avLst/>
          </a:prstGeom>
          <a:noFill/>
          <a:ln w="9525" algn="ctr">
            <a:noFill/>
            <a:miter lim="800000"/>
            <a:headEnd/>
            <a:tailEnd/>
          </a:ln>
        </p:spPr>
        <p:txBody>
          <a:bodyPr/>
          <a:lstStyle/>
          <a:p>
            <a:pPr algn="ctr"/>
            <a:r>
              <a:rPr lang="en-US" sz="1400" dirty="0">
                <a:solidFill>
                  <a:srgbClr val="000000"/>
                </a:solidFill>
              </a:rPr>
              <a:t>History</a:t>
            </a:r>
          </a:p>
        </p:txBody>
      </p:sp>
      <p:sp>
        <p:nvSpPr>
          <p:cNvPr id="16" name="Text Box 4"/>
          <p:cNvSpPr txBox="1">
            <a:spLocks noChangeArrowheads="1"/>
          </p:cNvSpPr>
          <p:nvPr/>
        </p:nvSpPr>
        <p:spPr bwMode="auto">
          <a:xfrm>
            <a:off x="3818394" y="1412734"/>
            <a:ext cx="914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rgbClr val="000000"/>
                </a:solidFill>
              </a:rPr>
              <a:t>2013</a:t>
            </a:r>
            <a:endParaRPr lang="en-GB" sz="1400" dirty="0">
              <a:solidFill>
                <a:srgbClr val="000000"/>
              </a:solidFill>
            </a:endParaRPr>
          </a:p>
        </p:txBody>
      </p:sp>
      <p:cxnSp>
        <p:nvCxnSpPr>
          <p:cNvPr id="17" name="Straight Connector 16"/>
          <p:cNvCxnSpPr/>
          <p:nvPr/>
        </p:nvCxnSpPr>
        <p:spPr bwMode="auto">
          <a:xfrm flipV="1">
            <a:off x="4290836" y="1708587"/>
            <a:ext cx="27509" cy="3790338"/>
          </a:xfrm>
          <a:prstGeom prst="line">
            <a:avLst/>
          </a:prstGeom>
          <a:solidFill>
            <a:schemeClr val="accent1"/>
          </a:solidFill>
          <a:ln w="12700" cap="flat" cmpd="sng" algn="ctr">
            <a:solidFill>
              <a:schemeClr val="bg1">
                <a:lumMod val="65000"/>
              </a:schemeClr>
            </a:solidFill>
            <a:prstDash val="solid"/>
            <a:round/>
            <a:headEnd type="none" w="med" len="med"/>
            <a:tailEnd type="none" w="med" len="med"/>
          </a:ln>
          <a:effectLst/>
        </p:spPr>
      </p:cxnSp>
      <p:sp>
        <p:nvSpPr>
          <p:cNvPr id="18" name="TextBox 17"/>
          <p:cNvSpPr txBox="1"/>
          <p:nvPr/>
        </p:nvSpPr>
        <p:spPr bwMode="auto">
          <a:xfrm>
            <a:off x="1457982" y="2848824"/>
            <a:ext cx="1054776" cy="261610"/>
          </a:xfrm>
          <a:prstGeom prst="rect">
            <a:avLst/>
          </a:prstGeom>
          <a:noFill/>
          <a:ln w="9525">
            <a:noFill/>
            <a:miter lim="800000"/>
            <a:headEnd/>
            <a:tailEnd/>
          </a:ln>
        </p:spPr>
        <p:txBody>
          <a:bodyPr wrap="none" lIns="0" tIns="0" rIns="0" rtlCol="0">
            <a:prstTxWarp prst="textNoShape">
              <a:avLst/>
            </a:prstTxWarp>
            <a:spAutoFit/>
          </a:bodyPr>
          <a:lstStyle/>
          <a:p>
            <a:pPr eaLnBrk="0" hangingPunct="0"/>
            <a:r>
              <a:rPr lang="en-US" sz="1400" dirty="0" smtClean="0">
                <a:solidFill>
                  <a:srgbClr val="333333"/>
                </a:solidFill>
                <a:ea typeface="Times New Roman" charset="0"/>
                <a:cs typeface="Times New Roman" charset="0"/>
              </a:rPr>
              <a:t>Consumption</a:t>
            </a:r>
          </a:p>
        </p:txBody>
      </p:sp>
      <p:sp>
        <p:nvSpPr>
          <p:cNvPr id="20" name="TextBox 19"/>
          <p:cNvSpPr txBox="1"/>
          <p:nvPr/>
        </p:nvSpPr>
        <p:spPr bwMode="auto">
          <a:xfrm>
            <a:off x="1627632" y="3603629"/>
            <a:ext cx="856004" cy="261610"/>
          </a:xfrm>
          <a:prstGeom prst="rect">
            <a:avLst/>
          </a:prstGeom>
          <a:noFill/>
          <a:ln w="9525">
            <a:noFill/>
            <a:miter lim="800000"/>
            <a:headEnd/>
            <a:tailEnd/>
          </a:ln>
        </p:spPr>
        <p:txBody>
          <a:bodyPr wrap="none" lIns="0" tIns="0" rIns="0" rtlCol="0">
            <a:prstTxWarp prst="textNoShape">
              <a:avLst/>
            </a:prstTxWarp>
            <a:spAutoFit/>
          </a:bodyPr>
          <a:lstStyle/>
          <a:p>
            <a:pPr eaLnBrk="0" hangingPunct="0"/>
            <a:r>
              <a:rPr lang="en-US" sz="1400" dirty="0" smtClean="0">
                <a:solidFill>
                  <a:srgbClr val="333333"/>
                </a:solidFill>
                <a:ea typeface="Times New Roman" charset="0"/>
                <a:cs typeface="Times New Roman" charset="0"/>
              </a:rPr>
              <a:t>Production</a:t>
            </a:r>
          </a:p>
        </p:txBody>
      </p:sp>
      <p:sp>
        <p:nvSpPr>
          <p:cNvPr id="21" name="TextBox 20"/>
          <p:cNvSpPr txBox="1"/>
          <p:nvPr/>
        </p:nvSpPr>
        <p:spPr bwMode="auto">
          <a:xfrm>
            <a:off x="6691303" y="4888294"/>
            <a:ext cx="915315" cy="261610"/>
          </a:xfrm>
          <a:prstGeom prst="rect">
            <a:avLst/>
          </a:prstGeom>
          <a:noFill/>
          <a:ln w="9525">
            <a:noFill/>
            <a:miter lim="800000"/>
            <a:headEnd/>
            <a:tailEnd/>
          </a:ln>
        </p:spPr>
        <p:txBody>
          <a:bodyPr wrap="none" lIns="0" tIns="0" rIns="0" rtlCol="0">
            <a:prstTxWarp prst="textNoShape">
              <a:avLst/>
            </a:prstTxWarp>
            <a:spAutoFit/>
          </a:bodyPr>
          <a:lstStyle/>
          <a:p>
            <a:pPr eaLnBrk="0" hangingPunct="0"/>
            <a:r>
              <a:rPr lang="en-US" sz="1400" dirty="0" smtClean="0">
                <a:solidFill>
                  <a:srgbClr val="333333"/>
                </a:solidFill>
                <a:ea typeface="Times New Roman" charset="0"/>
                <a:cs typeface="Times New Roman" charset="0"/>
              </a:rPr>
              <a:t>Net exports</a:t>
            </a:r>
          </a:p>
        </p:txBody>
      </p:sp>
      <p:cxnSp>
        <p:nvCxnSpPr>
          <p:cNvPr id="29" name="Straight Connector 28"/>
          <p:cNvCxnSpPr/>
          <p:nvPr/>
        </p:nvCxnSpPr>
        <p:spPr>
          <a:xfrm>
            <a:off x="8248205" y="5437505"/>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8248205" y="4047617"/>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248205" y="1962785"/>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248205" y="2657729"/>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8248205" y="3352673"/>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8248205" y="4742561"/>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 Box 15"/>
          <p:cNvSpPr txBox="1">
            <a:spLocks noChangeArrowheads="1"/>
          </p:cNvSpPr>
          <p:nvPr/>
        </p:nvSpPr>
        <p:spPr bwMode="auto">
          <a:xfrm>
            <a:off x="8269664" y="1819306"/>
            <a:ext cx="606112" cy="284935"/>
          </a:xfrm>
          <a:prstGeom prst="rect">
            <a:avLst/>
          </a:prstGeom>
          <a:noFill/>
          <a:ln w="9525" algn="ctr">
            <a:noFill/>
            <a:miter lim="800000"/>
            <a:headEnd/>
            <a:tailEnd/>
          </a:ln>
        </p:spPr>
        <p:txBody>
          <a:bodyPr rIns="0"/>
          <a:lstStyle/>
          <a:p>
            <a:r>
              <a:rPr lang="en-US" sz="1400" dirty="0" smtClean="0">
                <a:cs typeface="Arial" pitchFamily="34" charset="0"/>
              </a:rPr>
              <a:t>100</a:t>
            </a:r>
            <a:endParaRPr lang="en-US" sz="1400" dirty="0">
              <a:cs typeface="Arial" pitchFamily="34" charset="0"/>
            </a:endParaRPr>
          </a:p>
        </p:txBody>
      </p:sp>
      <p:sp>
        <p:nvSpPr>
          <p:cNvPr id="44" name="Text Box 15"/>
          <p:cNvSpPr txBox="1">
            <a:spLocks noChangeArrowheads="1"/>
          </p:cNvSpPr>
          <p:nvPr/>
        </p:nvSpPr>
        <p:spPr bwMode="auto">
          <a:xfrm>
            <a:off x="8269664" y="2514250"/>
            <a:ext cx="606112" cy="284935"/>
          </a:xfrm>
          <a:prstGeom prst="rect">
            <a:avLst/>
          </a:prstGeom>
          <a:noFill/>
          <a:ln w="9525" algn="ctr">
            <a:noFill/>
            <a:miter lim="800000"/>
            <a:headEnd/>
            <a:tailEnd/>
          </a:ln>
        </p:spPr>
        <p:txBody>
          <a:bodyPr rIns="0"/>
          <a:lstStyle/>
          <a:p>
            <a:r>
              <a:rPr lang="en-US" sz="1400" dirty="0" smtClean="0">
                <a:cs typeface="Arial" pitchFamily="34" charset="0"/>
              </a:rPr>
              <a:t>75</a:t>
            </a:r>
            <a:endParaRPr lang="en-US" sz="1400" dirty="0">
              <a:cs typeface="Arial" pitchFamily="34" charset="0"/>
            </a:endParaRPr>
          </a:p>
        </p:txBody>
      </p:sp>
      <p:sp>
        <p:nvSpPr>
          <p:cNvPr id="45" name="Text Box 15"/>
          <p:cNvSpPr txBox="1">
            <a:spLocks noChangeArrowheads="1"/>
          </p:cNvSpPr>
          <p:nvPr/>
        </p:nvSpPr>
        <p:spPr bwMode="auto">
          <a:xfrm>
            <a:off x="8275760" y="3203098"/>
            <a:ext cx="606112" cy="284935"/>
          </a:xfrm>
          <a:prstGeom prst="rect">
            <a:avLst/>
          </a:prstGeom>
          <a:noFill/>
          <a:ln w="9525" algn="ctr">
            <a:noFill/>
            <a:miter lim="800000"/>
            <a:headEnd/>
            <a:tailEnd/>
          </a:ln>
        </p:spPr>
        <p:txBody>
          <a:bodyPr rIns="0"/>
          <a:lstStyle/>
          <a:p>
            <a:r>
              <a:rPr lang="en-US" sz="1400" dirty="0" smtClean="0">
                <a:cs typeface="Arial" pitchFamily="34" charset="0"/>
              </a:rPr>
              <a:t>50</a:t>
            </a:r>
            <a:endParaRPr lang="en-US" sz="1400" dirty="0">
              <a:cs typeface="Arial" pitchFamily="34" charset="0"/>
            </a:endParaRPr>
          </a:p>
        </p:txBody>
      </p:sp>
      <p:sp>
        <p:nvSpPr>
          <p:cNvPr id="46" name="Text Box 15"/>
          <p:cNvSpPr txBox="1">
            <a:spLocks noChangeArrowheads="1"/>
          </p:cNvSpPr>
          <p:nvPr/>
        </p:nvSpPr>
        <p:spPr bwMode="auto">
          <a:xfrm>
            <a:off x="8275760" y="3898042"/>
            <a:ext cx="606112" cy="284935"/>
          </a:xfrm>
          <a:prstGeom prst="rect">
            <a:avLst/>
          </a:prstGeom>
          <a:noFill/>
          <a:ln w="9525" algn="ctr">
            <a:noFill/>
            <a:miter lim="800000"/>
            <a:headEnd/>
            <a:tailEnd/>
          </a:ln>
        </p:spPr>
        <p:txBody>
          <a:bodyPr rIns="0"/>
          <a:lstStyle/>
          <a:p>
            <a:r>
              <a:rPr lang="en-US" sz="1400" dirty="0" smtClean="0">
                <a:cs typeface="Arial" pitchFamily="34" charset="0"/>
              </a:rPr>
              <a:t>25</a:t>
            </a:r>
            <a:endParaRPr lang="en-US" sz="1400" dirty="0">
              <a:cs typeface="Arial" pitchFamily="34" charset="0"/>
            </a:endParaRPr>
          </a:p>
        </p:txBody>
      </p:sp>
      <p:sp>
        <p:nvSpPr>
          <p:cNvPr id="47" name="Text Box 15"/>
          <p:cNvSpPr txBox="1">
            <a:spLocks noChangeArrowheads="1"/>
          </p:cNvSpPr>
          <p:nvPr/>
        </p:nvSpPr>
        <p:spPr bwMode="auto">
          <a:xfrm>
            <a:off x="8275760" y="4592986"/>
            <a:ext cx="606112" cy="284935"/>
          </a:xfrm>
          <a:prstGeom prst="rect">
            <a:avLst/>
          </a:prstGeom>
          <a:noFill/>
          <a:ln w="9525" algn="ctr">
            <a:noFill/>
            <a:miter lim="800000"/>
            <a:headEnd/>
            <a:tailEnd/>
          </a:ln>
        </p:spPr>
        <p:txBody>
          <a:bodyPr rIns="0"/>
          <a:lstStyle/>
          <a:p>
            <a:r>
              <a:rPr lang="en-US" sz="1400" dirty="0" smtClean="0">
                <a:cs typeface="Arial" pitchFamily="34" charset="0"/>
              </a:rPr>
              <a:t>0</a:t>
            </a:r>
            <a:endParaRPr lang="en-US" sz="1400" dirty="0">
              <a:cs typeface="Arial" pitchFamily="34" charset="0"/>
            </a:endParaRPr>
          </a:p>
        </p:txBody>
      </p:sp>
      <p:sp>
        <p:nvSpPr>
          <p:cNvPr id="48" name="Text Box 15"/>
          <p:cNvSpPr txBox="1">
            <a:spLocks noChangeArrowheads="1"/>
          </p:cNvSpPr>
          <p:nvPr/>
        </p:nvSpPr>
        <p:spPr bwMode="auto">
          <a:xfrm>
            <a:off x="8275760" y="5287930"/>
            <a:ext cx="606112" cy="284935"/>
          </a:xfrm>
          <a:prstGeom prst="rect">
            <a:avLst/>
          </a:prstGeom>
          <a:noFill/>
          <a:ln w="9525" algn="ctr">
            <a:noFill/>
            <a:miter lim="800000"/>
            <a:headEnd/>
            <a:tailEnd/>
          </a:ln>
        </p:spPr>
        <p:txBody>
          <a:bodyPr rIns="0"/>
          <a:lstStyle/>
          <a:p>
            <a:r>
              <a:rPr lang="en-US" sz="1400" dirty="0" smtClean="0">
                <a:cs typeface="Arial" pitchFamily="34" charset="0"/>
              </a:rPr>
              <a:t>-25</a:t>
            </a:r>
            <a:endParaRPr lang="en-US" sz="1400" dirty="0">
              <a:cs typeface="Arial" pitchFamily="34" charset="0"/>
            </a:endParaRPr>
          </a:p>
        </p:txBody>
      </p:sp>
      <p:sp>
        <p:nvSpPr>
          <p:cNvPr id="49" name="Text Placeholder 5"/>
          <p:cNvSpPr>
            <a:spLocks noGrp="1"/>
          </p:cNvSpPr>
          <p:nvPr>
            <p:ph type="body" sz="quarter" idx="13"/>
          </p:nvPr>
        </p:nvSpPr>
        <p:spPr>
          <a:xfrm>
            <a:off x="4667387" y="983472"/>
            <a:ext cx="4047831" cy="548640"/>
          </a:xfrm>
        </p:spPr>
        <p:txBody>
          <a:bodyPr/>
          <a:lstStyle/>
          <a:p>
            <a:pPr algn="r" eaLnBrk="0" hangingPunct="0"/>
            <a:r>
              <a:rPr lang="en-US" dirty="0" smtClean="0"/>
              <a:t>billion cubic feet per day</a:t>
            </a:r>
            <a:endParaRPr lang="en-GB" dirty="0" smtClean="0">
              <a:solidFill>
                <a:schemeClr val="tx1"/>
              </a:solidFill>
            </a:endParaRPr>
          </a:p>
        </p:txBody>
      </p:sp>
      <p:sp>
        <p:nvSpPr>
          <p:cNvPr id="30" name="Text Placeholder 20"/>
          <p:cNvSpPr>
            <a:spLocks noGrp="1"/>
          </p:cNvSpPr>
          <p:nvPr>
            <p:ph type="body" sz="quarter" idx="15"/>
          </p:nvPr>
        </p:nvSpPr>
        <p:spPr>
          <a:xfrm>
            <a:off x="632680" y="5972797"/>
            <a:ext cx="7946136" cy="246888"/>
          </a:xfrm>
        </p:spPr>
        <p:txBody>
          <a:bodyPr/>
          <a:lstStyle/>
          <a:p>
            <a:r>
              <a:rPr lang="en-US" dirty="0" smtClean="0"/>
              <a:t>Source:  EIA, Annual Energy Outlook 2015 </a:t>
            </a:r>
            <a:endParaRPr lang="en-US" dirty="0"/>
          </a:p>
        </p:txBody>
      </p:sp>
      <p:sp>
        <p:nvSpPr>
          <p:cNvPr id="28" name="Footer Placeholder 11"/>
          <p:cNvSpPr>
            <a:spLocks noGrp="1"/>
          </p:cNvSpPr>
          <p:nvPr>
            <p:ph type="ftr" sz="quarter" idx="4294967295"/>
          </p:nvPr>
        </p:nvSpPr>
        <p:spPr>
          <a:xfrm>
            <a:off x="706015" y="6379083"/>
            <a:ext cx="4294609" cy="393192"/>
          </a:xfrm>
          <a:prstGeom prst="rect">
            <a:avLst/>
          </a:prstGeom>
        </p:spPr>
        <p:txBody>
          <a:bodyPr/>
          <a:lstStyle/>
          <a:p>
            <a:r>
              <a:rPr lang="en-US" sz="1200" i="1" smtClean="0">
                <a:solidFill>
                  <a:schemeClr val="bg1"/>
                </a:solidFill>
              </a:rPr>
              <a:t>Howard Gruenspecht    </a:t>
            </a:r>
          </a:p>
          <a:p>
            <a:r>
              <a:rPr lang="en-US" sz="1200" i="1" smtClean="0">
                <a:solidFill>
                  <a:schemeClr val="bg1"/>
                </a:solidFill>
              </a:rPr>
              <a:t>World Steel Association, October 12, 2015</a:t>
            </a:r>
            <a:endParaRPr lang="en-US" sz="1200" i="1" dirty="0">
              <a:solidFill>
                <a:srgbClr val="FFFFFF"/>
              </a:solidFill>
            </a:endParaRPr>
          </a:p>
        </p:txBody>
      </p:sp>
      <p:sp>
        <p:nvSpPr>
          <p:cNvPr id="5" name="Slide Number Placeholder 4"/>
          <p:cNvSpPr>
            <a:spLocks noGrp="1"/>
          </p:cNvSpPr>
          <p:nvPr>
            <p:ph type="sldNum" sz="quarter" idx="11"/>
          </p:nvPr>
        </p:nvSpPr>
        <p:spPr/>
        <p:txBody>
          <a:bodyPr/>
          <a:lstStyle/>
          <a:p>
            <a:fld id="{2D80C5C9-96E0-47EC-B500-37C5FE284639}" type="slidenum">
              <a:rPr lang="en-US" smtClean="0"/>
              <a:pPr/>
              <a:t>7</a:t>
            </a:fld>
            <a:endParaRPr lang="en-US" dirty="0"/>
          </a:p>
        </p:txBody>
      </p:sp>
    </p:spTree>
    <p:extLst>
      <p:ext uri="{BB962C8B-B14F-4D97-AF65-F5344CB8AC3E}">
        <p14:creationId xmlns:p14="http://schemas.microsoft.com/office/powerpoint/2010/main" val="295836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title"/>
          </p:nvPr>
        </p:nvSpPr>
        <p:spPr>
          <a:xfrm>
            <a:off x="571500" y="73152"/>
            <a:ext cx="8115300" cy="777240"/>
          </a:xfrm>
          <a:prstGeom prst="rect">
            <a:avLst/>
          </a:prstGeom>
          <a:noFill/>
        </p:spPr>
        <p:txBody>
          <a:bodyPr anchor="ctr" anchorCtr="0"/>
          <a:lstStyle/>
          <a:p>
            <a:r>
              <a:rPr lang="en-US" dirty="0" smtClean="0"/>
              <a:t>Shale resources remain the dominant source of U.S. natural gas production growth</a:t>
            </a:r>
            <a:endParaRPr lang="en-US" dirty="0" smtClean="0">
              <a:solidFill>
                <a:schemeClr val="accent1"/>
              </a:solidFill>
            </a:endParaRPr>
          </a:p>
        </p:txBody>
      </p:sp>
      <p:sp>
        <p:nvSpPr>
          <p:cNvPr id="42" name="Text Placeholder 41"/>
          <p:cNvSpPr>
            <a:spLocks noGrp="1"/>
          </p:cNvSpPr>
          <p:nvPr>
            <p:ph type="body" sz="quarter" idx="13"/>
          </p:nvPr>
        </p:nvSpPr>
        <p:spPr>
          <a:xfrm>
            <a:off x="590550" y="896112"/>
            <a:ext cx="4073652" cy="548640"/>
          </a:xfrm>
        </p:spPr>
        <p:txBody>
          <a:bodyPr/>
          <a:lstStyle/>
          <a:p>
            <a:pPr eaLnBrk="0" hangingPunct="0"/>
            <a:r>
              <a:rPr lang="en-US" dirty="0" smtClean="0">
                <a:solidFill>
                  <a:schemeClr val="tx1"/>
                </a:solidFill>
              </a:rPr>
              <a:t>U.S. dry natural gas production</a:t>
            </a:r>
          </a:p>
          <a:p>
            <a:pPr eaLnBrk="0" hangingPunct="0"/>
            <a:r>
              <a:rPr lang="en-US" dirty="0" smtClean="0">
                <a:solidFill>
                  <a:schemeClr val="tx1"/>
                </a:solidFill>
              </a:rPr>
              <a:t>trillion cubic feet</a:t>
            </a:r>
            <a:endParaRPr lang="en-GB" dirty="0" smtClean="0">
              <a:solidFill>
                <a:schemeClr val="tx1"/>
              </a:solidFill>
            </a:endParaRPr>
          </a:p>
        </p:txBody>
      </p:sp>
      <p:sp>
        <p:nvSpPr>
          <p:cNvPr id="21" name="Text Placeholder 20"/>
          <p:cNvSpPr>
            <a:spLocks noGrp="1"/>
          </p:cNvSpPr>
          <p:nvPr>
            <p:ph type="body" sz="quarter" idx="15"/>
          </p:nvPr>
        </p:nvSpPr>
        <p:spPr>
          <a:xfrm>
            <a:off x="621030" y="5952744"/>
            <a:ext cx="7946136" cy="246888"/>
          </a:xfrm>
        </p:spPr>
        <p:txBody>
          <a:bodyPr/>
          <a:lstStyle/>
          <a:p>
            <a:r>
              <a:rPr lang="en-US" dirty="0" smtClean="0"/>
              <a:t>Source:  EIA, Annual Energy Outlook 2015 Reference case</a:t>
            </a:r>
            <a:endParaRPr lang="en-US" dirty="0"/>
          </a:p>
        </p:txBody>
      </p:sp>
      <p:graphicFrame>
        <p:nvGraphicFramePr>
          <p:cNvPr id="23" name="Object 2"/>
          <p:cNvGraphicFramePr>
            <a:graphicFrameLocks noGrp="1" noChangeAspect="1"/>
          </p:cNvGraphicFramePr>
          <p:nvPr>
            <p:ph type="chart" sz="quarter" idx="12"/>
            <p:extLst>
              <p:ext uri="{D42A27DB-BD31-4B8C-83A1-F6EECF244321}">
                <p14:modId xmlns:p14="http://schemas.microsoft.com/office/powerpoint/2010/main" val="2889325828"/>
              </p:ext>
            </p:extLst>
          </p:nvPr>
        </p:nvGraphicFramePr>
        <p:xfrm>
          <a:off x="639763" y="1527175"/>
          <a:ext cx="7947025" cy="4379913"/>
        </p:xfrm>
        <a:graphic>
          <a:graphicData uri="http://schemas.openxmlformats.org/drawingml/2006/chart">
            <c:chart xmlns:c="http://schemas.openxmlformats.org/drawingml/2006/chart" xmlns:r="http://schemas.openxmlformats.org/officeDocument/2006/relationships" r:id="rId3"/>
          </a:graphicData>
        </a:graphic>
      </p:graphicFrame>
      <p:sp>
        <p:nvSpPr>
          <p:cNvPr id="47" name="Text Box 7"/>
          <p:cNvSpPr txBox="1">
            <a:spLocks noChangeArrowheads="1"/>
          </p:cNvSpPr>
          <p:nvPr/>
        </p:nvSpPr>
        <p:spPr bwMode="auto">
          <a:xfrm>
            <a:off x="3736651" y="4251402"/>
            <a:ext cx="3049588" cy="409575"/>
          </a:xfrm>
          <a:prstGeom prst="rect">
            <a:avLst/>
          </a:prstGeom>
          <a:noFill/>
          <a:ln w="9525" algn="ctr">
            <a:noFill/>
            <a:miter lim="800000"/>
            <a:headEnd/>
            <a:tailEnd/>
          </a:ln>
        </p:spPr>
        <p:txBody>
          <a:bodyPr/>
          <a:lstStyle/>
          <a:p>
            <a:pPr algn="ctr"/>
            <a:r>
              <a:rPr lang="en-US" sz="1400" dirty="0" smtClean="0">
                <a:solidFill>
                  <a:schemeClr val="bg1"/>
                </a:solidFill>
                <a:cs typeface="Arial" pitchFamily="34" charset="0"/>
              </a:rPr>
              <a:t>Tight gas</a:t>
            </a:r>
            <a:endParaRPr lang="en-US" sz="1400" dirty="0">
              <a:solidFill>
                <a:schemeClr val="bg1"/>
              </a:solidFill>
              <a:cs typeface="Arial" pitchFamily="34" charset="0"/>
            </a:endParaRPr>
          </a:p>
        </p:txBody>
      </p:sp>
      <p:sp>
        <p:nvSpPr>
          <p:cNvPr id="51" name="Text Box 11"/>
          <p:cNvSpPr txBox="1">
            <a:spLocks noChangeArrowheads="1"/>
          </p:cNvSpPr>
          <p:nvPr/>
        </p:nvSpPr>
        <p:spPr bwMode="auto">
          <a:xfrm>
            <a:off x="3964869" y="4649186"/>
            <a:ext cx="2516188" cy="307475"/>
          </a:xfrm>
          <a:prstGeom prst="rect">
            <a:avLst/>
          </a:prstGeom>
          <a:noFill/>
          <a:ln w="9525" algn="ctr">
            <a:noFill/>
            <a:miter lim="800000"/>
            <a:headEnd/>
            <a:tailEnd/>
          </a:ln>
        </p:spPr>
        <p:txBody>
          <a:bodyPr/>
          <a:lstStyle/>
          <a:p>
            <a:pPr algn="ctr"/>
            <a:r>
              <a:rPr lang="en-US" sz="1400" dirty="0">
                <a:solidFill>
                  <a:schemeClr val="bg1"/>
                </a:solidFill>
                <a:cs typeface="Arial" pitchFamily="34" charset="0"/>
              </a:rPr>
              <a:t>Coalbed methane</a:t>
            </a:r>
          </a:p>
        </p:txBody>
      </p:sp>
      <p:sp>
        <p:nvSpPr>
          <p:cNvPr id="53" name="Text Box 14"/>
          <p:cNvSpPr txBox="1">
            <a:spLocks noChangeArrowheads="1"/>
          </p:cNvSpPr>
          <p:nvPr/>
        </p:nvSpPr>
        <p:spPr bwMode="auto">
          <a:xfrm>
            <a:off x="666343" y="4308602"/>
            <a:ext cx="3333657" cy="409575"/>
          </a:xfrm>
          <a:prstGeom prst="rect">
            <a:avLst/>
          </a:prstGeom>
          <a:noFill/>
          <a:ln w="9525" algn="ctr">
            <a:noFill/>
            <a:miter lim="800000"/>
            <a:headEnd/>
            <a:tailEnd/>
          </a:ln>
        </p:spPr>
        <p:txBody>
          <a:bodyPr/>
          <a:lstStyle/>
          <a:p>
            <a:pPr algn="ctr"/>
            <a:r>
              <a:rPr lang="en-US" sz="1400" dirty="0" smtClean="0">
                <a:solidFill>
                  <a:schemeClr val="bg1"/>
                </a:solidFill>
                <a:cs typeface="Arial" pitchFamily="34" charset="0"/>
              </a:rPr>
              <a:t>Other lower 48 onshore</a:t>
            </a:r>
            <a:endParaRPr lang="en-US" sz="1400" dirty="0">
              <a:solidFill>
                <a:schemeClr val="bg1"/>
              </a:solidFill>
              <a:cs typeface="Arial" pitchFamily="34" charset="0"/>
            </a:endParaRPr>
          </a:p>
        </p:txBody>
      </p:sp>
      <p:sp>
        <p:nvSpPr>
          <p:cNvPr id="54" name="Text Box 15"/>
          <p:cNvSpPr txBox="1">
            <a:spLocks noChangeArrowheads="1"/>
          </p:cNvSpPr>
          <p:nvPr/>
        </p:nvSpPr>
        <p:spPr bwMode="auto">
          <a:xfrm>
            <a:off x="4722680" y="3245845"/>
            <a:ext cx="2516187" cy="409575"/>
          </a:xfrm>
          <a:prstGeom prst="rect">
            <a:avLst/>
          </a:prstGeom>
          <a:noFill/>
          <a:ln w="9525" algn="ctr">
            <a:noFill/>
            <a:miter lim="800000"/>
            <a:headEnd/>
            <a:tailEnd/>
          </a:ln>
        </p:spPr>
        <p:txBody>
          <a:bodyPr/>
          <a:lstStyle/>
          <a:p>
            <a:pPr algn="ctr"/>
            <a:r>
              <a:rPr lang="en-US" sz="1400" dirty="0">
                <a:solidFill>
                  <a:schemeClr val="bg1"/>
                </a:solidFill>
                <a:cs typeface="Arial" pitchFamily="34" charset="0"/>
              </a:rPr>
              <a:t>Shale </a:t>
            </a:r>
            <a:r>
              <a:rPr lang="en-US" sz="1400" dirty="0" smtClean="0">
                <a:solidFill>
                  <a:schemeClr val="bg1"/>
                </a:solidFill>
                <a:cs typeface="Arial" pitchFamily="34" charset="0"/>
              </a:rPr>
              <a:t>gas and tight oil plays</a:t>
            </a:r>
            <a:endParaRPr lang="en-US" sz="1400" dirty="0">
              <a:solidFill>
                <a:schemeClr val="bg1"/>
              </a:solidFill>
              <a:cs typeface="Arial" pitchFamily="34" charset="0"/>
            </a:endParaRPr>
          </a:p>
        </p:txBody>
      </p:sp>
      <p:sp>
        <p:nvSpPr>
          <p:cNvPr id="46" name="Text Box 6"/>
          <p:cNvSpPr txBox="1">
            <a:spLocks noChangeArrowheads="1"/>
          </p:cNvSpPr>
          <p:nvPr/>
        </p:nvSpPr>
        <p:spPr bwMode="auto">
          <a:xfrm>
            <a:off x="6029541" y="4914686"/>
            <a:ext cx="1935333" cy="310896"/>
          </a:xfrm>
          <a:prstGeom prst="rect">
            <a:avLst/>
          </a:prstGeom>
          <a:noFill/>
          <a:ln w="9525" algn="ctr">
            <a:noFill/>
            <a:miter lim="800000"/>
            <a:headEnd/>
            <a:tailEnd/>
          </a:ln>
        </p:spPr>
        <p:txBody>
          <a:bodyPr/>
          <a:lstStyle/>
          <a:p>
            <a:pPr algn="ctr"/>
            <a:r>
              <a:rPr lang="en-US" sz="1400" dirty="0">
                <a:solidFill>
                  <a:schemeClr val="tx2"/>
                </a:solidFill>
                <a:cs typeface="Arial" pitchFamily="34" charset="0"/>
              </a:rPr>
              <a:t>Alaska</a:t>
            </a:r>
          </a:p>
        </p:txBody>
      </p:sp>
      <p:sp>
        <p:nvSpPr>
          <p:cNvPr id="73" name="Text Box 15"/>
          <p:cNvSpPr txBox="1">
            <a:spLocks noChangeArrowheads="1"/>
          </p:cNvSpPr>
          <p:nvPr/>
        </p:nvSpPr>
        <p:spPr bwMode="auto">
          <a:xfrm>
            <a:off x="848408" y="4992198"/>
            <a:ext cx="2516187" cy="409575"/>
          </a:xfrm>
          <a:prstGeom prst="rect">
            <a:avLst/>
          </a:prstGeom>
          <a:noFill/>
          <a:ln w="9525" algn="ctr">
            <a:noFill/>
            <a:miter lim="800000"/>
            <a:headEnd/>
            <a:tailEnd/>
          </a:ln>
        </p:spPr>
        <p:txBody>
          <a:bodyPr/>
          <a:lstStyle/>
          <a:p>
            <a:pPr algn="ctr"/>
            <a:r>
              <a:rPr lang="en-US" sz="1400" dirty="0" smtClean="0">
                <a:cs typeface="Arial" pitchFamily="34" charset="0"/>
              </a:rPr>
              <a:t>Lower 48 offshore</a:t>
            </a:r>
            <a:endParaRPr lang="en-US" sz="1400" dirty="0">
              <a:cs typeface="Arial" pitchFamily="34" charset="0"/>
            </a:endParaRPr>
          </a:p>
        </p:txBody>
      </p:sp>
      <p:cxnSp>
        <p:nvCxnSpPr>
          <p:cNvPr id="43" name="Straight Connector 42"/>
          <p:cNvCxnSpPr/>
          <p:nvPr/>
        </p:nvCxnSpPr>
        <p:spPr bwMode="auto">
          <a:xfrm rot="16200000" flipV="1">
            <a:off x="2351612" y="3559007"/>
            <a:ext cx="3520404" cy="1238"/>
          </a:xfrm>
          <a:prstGeom prst="line">
            <a:avLst/>
          </a:prstGeom>
          <a:solidFill>
            <a:srgbClr val="0096D7"/>
          </a:solidFill>
          <a:ln w="12700" cap="flat" cmpd="sng" algn="ctr">
            <a:solidFill>
              <a:srgbClr val="FFFFFF">
                <a:lumMod val="65000"/>
                <a:alpha val="65000"/>
              </a:srgbClr>
            </a:solidFill>
            <a:prstDash val="solid"/>
            <a:round/>
            <a:headEnd type="none" w="med" len="med"/>
            <a:tailEnd type="none" w="med" len="med"/>
          </a:ln>
          <a:effectLst/>
        </p:spPr>
      </p:cxnSp>
      <p:sp>
        <p:nvSpPr>
          <p:cNvPr id="48" name="Text Box 8"/>
          <p:cNvSpPr txBox="1">
            <a:spLocks noChangeArrowheads="1"/>
          </p:cNvSpPr>
          <p:nvPr/>
        </p:nvSpPr>
        <p:spPr bwMode="auto">
          <a:xfrm>
            <a:off x="3972233" y="1505201"/>
            <a:ext cx="3795251" cy="313872"/>
          </a:xfrm>
          <a:prstGeom prst="rect">
            <a:avLst/>
          </a:prstGeom>
          <a:noFill/>
          <a:ln w="9525" algn="ctr">
            <a:noFill/>
            <a:miter lim="800000"/>
            <a:headEnd/>
            <a:tailEnd/>
          </a:ln>
        </p:spPr>
        <p:txBody>
          <a:bodyPr/>
          <a:lstStyle/>
          <a:p>
            <a:pPr algn="ctr"/>
            <a:r>
              <a:rPr lang="en-US" sz="1400" dirty="0">
                <a:solidFill>
                  <a:srgbClr val="000000"/>
                </a:solidFill>
                <a:latin typeface="Arial" pitchFamily="34" charset="0"/>
                <a:cs typeface="Arial" pitchFamily="34" charset="0"/>
              </a:rPr>
              <a:t>Projections</a:t>
            </a:r>
          </a:p>
        </p:txBody>
      </p:sp>
      <p:sp>
        <p:nvSpPr>
          <p:cNvPr id="49" name="Text Box 9"/>
          <p:cNvSpPr txBox="1">
            <a:spLocks noChangeArrowheads="1"/>
          </p:cNvSpPr>
          <p:nvPr/>
        </p:nvSpPr>
        <p:spPr bwMode="auto">
          <a:xfrm>
            <a:off x="993058" y="1505200"/>
            <a:ext cx="2989007" cy="323599"/>
          </a:xfrm>
          <a:prstGeom prst="rect">
            <a:avLst/>
          </a:prstGeom>
          <a:noFill/>
          <a:ln w="9525" algn="ctr">
            <a:noFill/>
            <a:miter lim="800000"/>
            <a:headEnd/>
            <a:tailEnd/>
          </a:ln>
        </p:spPr>
        <p:txBody>
          <a:bodyPr/>
          <a:lstStyle/>
          <a:p>
            <a:pPr algn="ctr"/>
            <a:r>
              <a:rPr lang="en-US" sz="1400" dirty="0">
                <a:solidFill>
                  <a:srgbClr val="000000"/>
                </a:solidFill>
                <a:latin typeface="Arial" pitchFamily="34" charset="0"/>
                <a:cs typeface="Arial" pitchFamily="34" charset="0"/>
              </a:rPr>
              <a:t>History</a:t>
            </a:r>
          </a:p>
        </p:txBody>
      </p:sp>
      <p:sp>
        <p:nvSpPr>
          <p:cNvPr id="55" name="Text Box 4"/>
          <p:cNvSpPr txBox="1">
            <a:spLocks noChangeArrowheads="1"/>
          </p:cNvSpPr>
          <p:nvPr/>
        </p:nvSpPr>
        <p:spPr bwMode="auto">
          <a:xfrm>
            <a:off x="3658309" y="1541217"/>
            <a:ext cx="914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rgbClr val="000000"/>
                </a:solidFill>
                <a:latin typeface="Arial" pitchFamily="34" charset="0"/>
                <a:cs typeface="Arial" pitchFamily="34" charset="0"/>
              </a:rPr>
              <a:t>2013</a:t>
            </a:r>
            <a:endParaRPr lang="en-GB" sz="1400" dirty="0">
              <a:solidFill>
                <a:srgbClr val="000000"/>
              </a:solidFill>
              <a:latin typeface="Arial" pitchFamily="34" charset="0"/>
              <a:cs typeface="Arial" pitchFamily="34" charset="0"/>
            </a:endParaRPr>
          </a:p>
        </p:txBody>
      </p:sp>
      <p:sp>
        <p:nvSpPr>
          <p:cNvPr id="22" name="Text Placeholder 41"/>
          <p:cNvSpPr>
            <a:spLocks noGrp="1"/>
          </p:cNvSpPr>
          <p:nvPr>
            <p:ph type="body" sz="quarter" idx="13"/>
          </p:nvPr>
        </p:nvSpPr>
        <p:spPr>
          <a:xfrm>
            <a:off x="4267200" y="890016"/>
            <a:ext cx="4005072" cy="548640"/>
          </a:xfrm>
        </p:spPr>
        <p:txBody>
          <a:bodyPr/>
          <a:lstStyle/>
          <a:p>
            <a:pPr algn="r" eaLnBrk="0" hangingPunct="0"/>
            <a:r>
              <a:rPr lang="en-US" dirty="0" smtClean="0">
                <a:solidFill>
                  <a:schemeClr val="tx1"/>
                </a:solidFill>
              </a:rPr>
              <a:t>billion cubic feet per day</a:t>
            </a:r>
            <a:endParaRPr lang="en-GB" dirty="0" smtClean="0">
              <a:solidFill>
                <a:schemeClr val="tx1"/>
              </a:solidFill>
            </a:endParaRPr>
          </a:p>
        </p:txBody>
      </p:sp>
      <p:cxnSp>
        <p:nvCxnSpPr>
          <p:cNvPr id="25" name="Straight Connector 24"/>
          <p:cNvCxnSpPr/>
          <p:nvPr/>
        </p:nvCxnSpPr>
        <p:spPr>
          <a:xfrm>
            <a:off x="7760525" y="2115185"/>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7760525" y="5333873"/>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760525" y="2761361"/>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760525" y="3407537"/>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760525" y="4047617"/>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760525" y="4681601"/>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760525" y="2444369"/>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7760525" y="3090545"/>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760525" y="3724529"/>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760525" y="4364609"/>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760525" y="5010785"/>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Line 29"/>
          <p:cNvSpPr>
            <a:spLocks noChangeShapeType="1"/>
          </p:cNvSpPr>
          <p:nvPr/>
        </p:nvSpPr>
        <p:spPr bwMode="auto">
          <a:xfrm>
            <a:off x="5139525" y="4877505"/>
            <a:ext cx="0" cy="174097"/>
          </a:xfrm>
          <a:prstGeom prst="line">
            <a:avLst/>
          </a:prstGeom>
          <a:noFill/>
          <a:ln w="19050">
            <a:solidFill>
              <a:schemeClr val="bg1"/>
            </a:solidFill>
            <a:round/>
            <a:headEnd/>
            <a:tailEnd type="triangle" w="lg" len="me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33" name="Line 29"/>
          <p:cNvSpPr>
            <a:spLocks noChangeShapeType="1"/>
          </p:cNvSpPr>
          <p:nvPr/>
        </p:nvSpPr>
        <p:spPr bwMode="auto">
          <a:xfrm flipH="1">
            <a:off x="6775759" y="5123833"/>
            <a:ext cx="10480" cy="147224"/>
          </a:xfrm>
          <a:prstGeom prst="line">
            <a:avLst/>
          </a:prstGeom>
          <a:noFill/>
          <a:ln w="19050">
            <a:solidFill>
              <a:schemeClr val="tx2"/>
            </a:solidFill>
            <a:round/>
            <a:headEnd/>
            <a:tailEnd type="triangle" w="lg" len="me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38" name="Footer Placeholder 32"/>
          <p:cNvSpPr>
            <a:spLocks noGrp="1"/>
          </p:cNvSpPr>
          <p:nvPr>
            <p:ph type="ftr" sz="quarter" idx="4294967295"/>
          </p:nvPr>
        </p:nvSpPr>
        <p:spPr>
          <a:xfrm>
            <a:off x="667512" y="6391656"/>
            <a:ext cx="4436842" cy="393192"/>
          </a:xfrm>
          <a:prstGeom prst="rect">
            <a:avLst/>
          </a:prstGeom>
        </p:spPr>
        <p:txBody>
          <a:bodyPr/>
          <a:lstStyle/>
          <a:p>
            <a:r>
              <a:rPr lang="en-US" smtClean="0">
                <a:solidFill>
                  <a:srgbClr val="FFFFFF"/>
                </a:solidFill>
              </a:rPr>
              <a:t>Howard Gruenspecht    </a:t>
            </a:r>
          </a:p>
          <a:p>
            <a:r>
              <a:rPr lang="en-US" smtClean="0">
                <a:solidFill>
                  <a:srgbClr val="FFFFFF"/>
                </a:solidFill>
              </a:rPr>
              <a:t>World Steel Association, October 12, 2015</a:t>
            </a:r>
            <a:endParaRPr lang="en-US" dirty="0">
              <a:solidFill>
                <a:srgbClr val="FFFFFF"/>
              </a:solidFill>
            </a:endParaRPr>
          </a:p>
        </p:txBody>
      </p:sp>
      <p:sp>
        <p:nvSpPr>
          <p:cNvPr id="3" name="Slide Number Placeholder 2"/>
          <p:cNvSpPr>
            <a:spLocks noGrp="1"/>
          </p:cNvSpPr>
          <p:nvPr>
            <p:ph type="sldNum" sz="quarter" idx="11"/>
          </p:nvPr>
        </p:nvSpPr>
        <p:spPr/>
        <p:txBody>
          <a:bodyPr/>
          <a:lstStyle/>
          <a:p>
            <a:fld id="{2D80C5C9-96E0-47EC-B500-37C5FE284639}" type="slidenum">
              <a:rPr lang="en-US" smtClean="0"/>
              <a:pPr/>
              <a:t>8</a:t>
            </a:fld>
            <a:endParaRPr lang="en-US" dirty="0"/>
          </a:p>
        </p:txBody>
      </p:sp>
    </p:spTree>
    <p:extLst>
      <p:ext uri="{BB962C8B-B14F-4D97-AF65-F5344CB8AC3E}">
        <p14:creationId xmlns:p14="http://schemas.microsoft.com/office/powerpoint/2010/main" val="187720246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p:cNvGraphicFramePr>
            <a:graphicFrameLocks noGrp="1"/>
          </p:cNvGraphicFramePr>
          <p:nvPr>
            <p:ph type="chart" sz="quarter" idx="12"/>
            <p:extLst>
              <p:ext uri="{D42A27DB-BD31-4B8C-83A1-F6EECF244321}">
                <p14:modId xmlns:p14="http://schemas.microsoft.com/office/powerpoint/2010/main" val="2931464017"/>
              </p:ext>
            </p:extLst>
          </p:nvPr>
        </p:nvGraphicFramePr>
        <p:xfrm>
          <a:off x="639763" y="1692614"/>
          <a:ext cx="7947025" cy="421447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p:cNvSpPr>
            <a:spLocks noGrp="1"/>
          </p:cNvSpPr>
          <p:nvPr>
            <p:ph type="body" sz="quarter" idx="13"/>
          </p:nvPr>
        </p:nvSpPr>
        <p:spPr>
          <a:xfrm>
            <a:off x="682074" y="966684"/>
            <a:ext cx="4005072" cy="548640"/>
          </a:xfrm>
        </p:spPr>
        <p:txBody>
          <a:bodyPr/>
          <a:lstStyle/>
          <a:p>
            <a:pPr eaLnBrk="0" hangingPunct="0"/>
            <a:r>
              <a:rPr lang="en-US" dirty="0" smtClean="0">
                <a:solidFill>
                  <a:schemeClr val="tx1"/>
                </a:solidFill>
              </a:rPr>
              <a:t>U.S. dry gas consumption</a:t>
            </a:r>
          </a:p>
          <a:p>
            <a:pPr eaLnBrk="0" hangingPunct="0"/>
            <a:r>
              <a:rPr lang="en-US" dirty="0" smtClean="0">
                <a:solidFill>
                  <a:schemeClr val="tx1"/>
                </a:solidFill>
              </a:rPr>
              <a:t>trillion cubic feet</a:t>
            </a:r>
            <a:endParaRPr lang="en-GB" dirty="0" smtClean="0">
              <a:solidFill>
                <a:schemeClr val="tx1"/>
              </a:solidFill>
            </a:endParaRPr>
          </a:p>
        </p:txBody>
      </p:sp>
      <p:sp>
        <p:nvSpPr>
          <p:cNvPr id="32" name="Text Placeholder 31"/>
          <p:cNvSpPr>
            <a:spLocks noGrp="1"/>
          </p:cNvSpPr>
          <p:nvPr>
            <p:ph type="body" sz="quarter" idx="15"/>
          </p:nvPr>
        </p:nvSpPr>
        <p:spPr>
          <a:xfrm>
            <a:off x="640080" y="5952744"/>
            <a:ext cx="4600787" cy="246888"/>
          </a:xfrm>
        </p:spPr>
        <p:txBody>
          <a:bodyPr/>
          <a:lstStyle/>
          <a:p>
            <a:r>
              <a:rPr lang="en-US" dirty="0" smtClean="0"/>
              <a:t>Source:  EIA, Annual Energy Outlook 2015 Reference case</a:t>
            </a:r>
            <a:endParaRPr lang="en-US" dirty="0"/>
          </a:p>
        </p:txBody>
      </p:sp>
      <p:sp>
        <p:nvSpPr>
          <p:cNvPr id="10" name="Text Box 9"/>
          <p:cNvSpPr txBox="1">
            <a:spLocks noChangeArrowheads="1"/>
          </p:cNvSpPr>
          <p:nvPr/>
        </p:nvSpPr>
        <p:spPr bwMode="auto">
          <a:xfrm>
            <a:off x="3064213" y="1519662"/>
            <a:ext cx="4961106" cy="277410"/>
          </a:xfrm>
          <a:prstGeom prst="rect">
            <a:avLst/>
          </a:prstGeom>
          <a:noFill/>
          <a:ln w="9525" algn="ctr">
            <a:noFill/>
            <a:miter lim="800000"/>
            <a:headEnd/>
            <a:tailEnd/>
          </a:ln>
        </p:spPr>
        <p:txBody>
          <a:bodyPr/>
          <a:lstStyle/>
          <a:p>
            <a:pPr algn="ctr"/>
            <a:r>
              <a:rPr lang="en-US" sz="1400" dirty="0">
                <a:solidFill>
                  <a:srgbClr val="000000"/>
                </a:solidFill>
              </a:rPr>
              <a:t>Projections</a:t>
            </a:r>
          </a:p>
        </p:txBody>
      </p:sp>
      <p:sp>
        <p:nvSpPr>
          <p:cNvPr id="11" name="Text Box 10"/>
          <p:cNvSpPr txBox="1">
            <a:spLocks noChangeArrowheads="1"/>
          </p:cNvSpPr>
          <p:nvPr/>
        </p:nvSpPr>
        <p:spPr bwMode="auto">
          <a:xfrm>
            <a:off x="1022983" y="1515324"/>
            <a:ext cx="2013626" cy="277410"/>
          </a:xfrm>
          <a:prstGeom prst="rect">
            <a:avLst/>
          </a:prstGeom>
          <a:noFill/>
          <a:ln w="9525" algn="ctr">
            <a:noFill/>
            <a:miter lim="800000"/>
            <a:headEnd/>
            <a:tailEnd/>
          </a:ln>
        </p:spPr>
        <p:txBody>
          <a:bodyPr/>
          <a:lstStyle/>
          <a:p>
            <a:pPr algn="ctr"/>
            <a:r>
              <a:rPr lang="en-US" sz="1400" dirty="0">
                <a:solidFill>
                  <a:srgbClr val="000000"/>
                </a:solidFill>
              </a:rPr>
              <a:t>History</a:t>
            </a:r>
          </a:p>
        </p:txBody>
      </p:sp>
      <p:cxnSp>
        <p:nvCxnSpPr>
          <p:cNvPr id="13" name="Straight Connector 12"/>
          <p:cNvCxnSpPr/>
          <p:nvPr/>
        </p:nvCxnSpPr>
        <p:spPr bwMode="auto">
          <a:xfrm flipV="1">
            <a:off x="3741864" y="1680950"/>
            <a:ext cx="6876" cy="3821678"/>
          </a:xfrm>
          <a:prstGeom prst="line">
            <a:avLst/>
          </a:prstGeom>
          <a:solidFill>
            <a:schemeClr val="accent1"/>
          </a:solidFill>
          <a:ln w="12700" cap="flat" cmpd="sng" algn="ctr">
            <a:solidFill>
              <a:schemeClr val="bg1">
                <a:lumMod val="65000"/>
              </a:schemeClr>
            </a:solidFill>
            <a:prstDash val="solid"/>
            <a:round/>
            <a:headEnd type="none" w="med" len="med"/>
            <a:tailEnd type="none" w="med" len="med"/>
          </a:ln>
          <a:effectLst/>
        </p:spPr>
      </p:cxnSp>
      <p:sp>
        <p:nvSpPr>
          <p:cNvPr id="22" name="Text Box 4"/>
          <p:cNvSpPr txBox="1">
            <a:spLocks noChangeArrowheads="1"/>
          </p:cNvSpPr>
          <p:nvPr/>
        </p:nvSpPr>
        <p:spPr bwMode="auto">
          <a:xfrm>
            <a:off x="7491919" y="2834648"/>
            <a:ext cx="533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chemeClr val="bg1"/>
                </a:solidFill>
                <a:cs typeface="Arial" pitchFamily="34" charset="0"/>
              </a:rPr>
              <a:t>10.9</a:t>
            </a:r>
            <a:endParaRPr lang="en-GB" sz="1400" dirty="0">
              <a:solidFill>
                <a:schemeClr val="bg1"/>
              </a:solidFill>
              <a:cs typeface="Arial" pitchFamily="34" charset="0"/>
            </a:endParaRPr>
          </a:p>
        </p:txBody>
      </p:sp>
      <p:sp>
        <p:nvSpPr>
          <p:cNvPr id="23" name="Text Box 4"/>
          <p:cNvSpPr txBox="1">
            <a:spLocks noChangeArrowheads="1"/>
          </p:cNvSpPr>
          <p:nvPr/>
        </p:nvSpPr>
        <p:spPr bwMode="auto">
          <a:xfrm>
            <a:off x="7575241" y="5118302"/>
            <a:ext cx="4572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chemeClr val="bg1"/>
                </a:solidFill>
                <a:cs typeface="Arial" pitchFamily="34" charset="0"/>
              </a:rPr>
              <a:t>4.2</a:t>
            </a:r>
            <a:endParaRPr lang="en-GB" sz="1400" dirty="0">
              <a:solidFill>
                <a:schemeClr val="bg1"/>
              </a:solidFill>
              <a:cs typeface="Arial" pitchFamily="34" charset="0"/>
            </a:endParaRPr>
          </a:p>
        </p:txBody>
      </p:sp>
      <p:sp>
        <p:nvSpPr>
          <p:cNvPr id="24" name="Text Box 4"/>
          <p:cNvSpPr txBox="1">
            <a:spLocks noChangeArrowheads="1"/>
          </p:cNvSpPr>
          <p:nvPr/>
        </p:nvSpPr>
        <p:spPr bwMode="auto">
          <a:xfrm>
            <a:off x="7575241" y="4459474"/>
            <a:ext cx="4572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chemeClr val="bg1"/>
                </a:solidFill>
                <a:cs typeface="Arial" pitchFamily="34" charset="0"/>
              </a:rPr>
              <a:t>1.6</a:t>
            </a:r>
            <a:endParaRPr lang="en-GB" sz="1400" dirty="0">
              <a:solidFill>
                <a:schemeClr val="bg1"/>
              </a:solidFill>
              <a:cs typeface="Arial" pitchFamily="34" charset="0"/>
            </a:endParaRPr>
          </a:p>
        </p:txBody>
      </p:sp>
      <p:sp>
        <p:nvSpPr>
          <p:cNvPr id="25" name="Text Box 4"/>
          <p:cNvSpPr txBox="1">
            <a:spLocks noChangeArrowheads="1"/>
          </p:cNvSpPr>
          <p:nvPr/>
        </p:nvSpPr>
        <p:spPr bwMode="auto">
          <a:xfrm>
            <a:off x="7568119" y="3757142"/>
            <a:ext cx="4572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chemeClr val="bg1"/>
                </a:solidFill>
                <a:cs typeface="Arial" pitchFamily="34" charset="0"/>
              </a:rPr>
              <a:t>9.4</a:t>
            </a:r>
            <a:endParaRPr lang="en-GB" sz="1400" dirty="0">
              <a:solidFill>
                <a:schemeClr val="bg1"/>
              </a:solidFill>
              <a:cs typeface="Arial" pitchFamily="34" charset="0"/>
            </a:endParaRPr>
          </a:p>
        </p:txBody>
      </p:sp>
      <p:sp>
        <p:nvSpPr>
          <p:cNvPr id="26" name="Text Box 4"/>
          <p:cNvSpPr txBox="1">
            <a:spLocks noChangeArrowheads="1"/>
          </p:cNvSpPr>
          <p:nvPr/>
        </p:nvSpPr>
        <p:spPr bwMode="auto">
          <a:xfrm>
            <a:off x="7568119" y="4723763"/>
            <a:ext cx="4572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chemeClr val="bg1"/>
                </a:solidFill>
                <a:cs typeface="Arial" pitchFamily="34" charset="0"/>
              </a:rPr>
              <a:t>3.6</a:t>
            </a:r>
            <a:endParaRPr lang="en-GB" sz="1400" dirty="0">
              <a:solidFill>
                <a:schemeClr val="bg1"/>
              </a:solidFill>
              <a:cs typeface="Arial" pitchFamily="34" charset="0"/>
            </a:endParaRPr>
          </a:p>
        </p:txBody>
      </p:sp>
      <p:sp>
        <p:nvSpPr>
          <p:cNvPr id="27" name="Text Box 4"/>
          <p:cNvSpPr txBox="1">
            <a:spLocks noChangeArrowheads="1"/>
          </p:cNvSpPr>
          <p:nvPr/>
        </p:nvSpPr>
        <p:spPr bwMode="auto">
          <a:xfrm>
            <a:off x="3025746" y="3119688"/>
            <a:ext cx="5334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chemeClr val="bg1"/>
                </a:solidFill>
                <a:cs typeface="Arial" pitchFamily="34" charset="0"/>
              </a:rPr>
              <a:t>8.9</a:t>
            </a:r>
            <a:endParaRPr lang="en-GB" sz="1400" dirty="0">
              <a:solidFill>
                <a:schemeClr val="bg1"/>
              </a:solidFill>
              <a:cs typeface="Arial" pitchFamily="34" charset="0"/>
            </a:endParaRPr>
          </a:p>
        </p:txBody>
      </p:sp>
      <p:sp>
        <p:nvSpPr>
          <p:cNvPr id="28" name="Text Box 4"/>
          <p:cNvSpPr txBox="1">
            <a:spLocks noChangeArrowheads="1"/>
          </p:cNvSpPr>
          <p:nvPr/>
        </p:nvSpPr>
        <p:spPr bwMode="auto">
          <a:xfrm>
            <a:off x="3064213" y="5112154"/>
            <a:ext cx="4572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chemeClr val="bg1"/>
                </a:solidFill>
                <a:cs typeface="Arial" pitchFamily="34" charset="0"/>
              </a:rPr>
              <a:t>4.9</a:t>
            </a:r>
            <a:endParaRPr lang="en-GB" sz="1400" dirty="0">
              <a:solidFill>
                <a:schemeClr val="bg1"/>
              </a:solidFill>
              <a:cs typeface="Arial" pitchFamily="34" charset="0"/>
            </a:endParaRPr>
          </a:p>
        </p:txBody>
      </p:sp>
      <p:sp>
        <p:nvSpPr>
          <p:cNvPr id="29" name="Text Box 4"/>
          <p:cNvSpPr txBox="1">
            <a:spLocks noChangeArrowheads="1"/>
          </p:cNvSpPr>
          <p:nvPr/>
        </p:nvSpPr>
        <p:spPr bwMode="auto">
          <a:xfrm>
            <a:off x="3064213" y="4468085"/>
            <a:ext cx="4572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chemeClr val="bg1"/>
                </a:solidFill>
                <a:cs typeface="Arial" pitchFamily="34" charset="0"/>
              </a:rPr>
              <a:t>0.9</a:t>
            </a:r>
            <a:endParaRPr lang="en-GB" sz="1400" dirty="0">
              <a:solidFill>
                <a:schemeClr val="bg1"/>
              </a:solidFill>
              <a:cs typeface="Arial" pitchFamily="34" charset="0"/>
            </a:endParaRPr>
          </a:p>
        </p:txBody>
      </p:sp>
      <p:sp>
        <p:nvSpPr>
          <p:cNvPr id="30" name="Text Box 4"/>
          <p:cNvSpPr txBox="1">
            <a:spLocks noChangeArrowheads="1"/>
          </p:cNvSpPr>
          <p:nvPr/>
        </p:nvSpPr>
        <p:spPr bwMode="auto">
          <a:xfrm>
            <a:off x="3063846" y="3995604"/>
            <a:ext cx="4572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chemeClr val="bg1"/>
                </a:solidFill>
                <a:cs typeface="Arial" pitchFamily="34" charset="0"/>
              </a:rPr>
              <a:t>8.2</a:t>
            </a:r>
            <a:endParaRPr lang="en-GB" sz="1400" dirty="0">
              <a:solidFill>
                <a:schemeClr val="bg1"/>
              </a:solidFill>
              <a:cs typeface="Arial" pitchFamily="34" charset="0"/>
            </a:endParaRPr>
          </a:p>
        </p:txBody>
      </p:sp>
      <p:sp>
        <p:nvSpPr>
          <p:cNvPr id="31" name="Text Box 4"/>
          <p:cNvSpPr txBox="1">
            <a:spLocks noChangeArrowheads="1"/>
          </p:cNvSpPr>
          <p:nvPr/>
        </p:nvSpPr>
        <p:spPr bwMode="auto">
          <a:xfrm>
            <a:off x="3064213" y="4680172"/>
            <a:ext cx="457200" cy="308045"/>
          </a:xfrm>
          <a:prstGeom prst="rect">
            <a:avLst/>
          </a:prstGeom>
          <a:noFill/>
          <a:ln w="9525">
            <a:noFill/>
            <a:miter lim="800000"/>
            <a:headEnd/>
            <a:tailEnd/>
          </a:ln>
        </p:spPr>
        <p:txBody>
          <a:bodyPr lIns="0" tIns="45853" rIns="0" bIns="45853">
            <a:spAutoFit/>
          </a:bodyPr>
          <a:lstStyle/>
          <a:p>
            <a:pPr algn="ctr" eaLnBrk="0" hangingPunct="0">
              <a:spcBef>
                <a:spcPct val="50000"/>
              </a:spcBef>
              <a:buFont typeface="Wingdings" pitchFamily="2" charset="2"/>
              <a:buNone/>
            </a:pPr>
            <a:r>
              <a:rPr lang="en-US" sz="1400" dirty="0" smtClean="0">
                <a:solidFill>
                  <a:schemeClr val="bg1"/>
                </a:solidFill>
                <a:cs typeface="Arial" pitchFamily="34" charset="0"/>
              </a:rPr>
              <a:t>3.3</a:t>
            </a:r>
            <a:endParaRPr lang="en-GB" sz="1400" dirty="0">
              <a:solidFill>
                <a:schemeClr val="bg1"/>
              </a:solidFill>
              <a:cs typeface="Arial" pitchFamily="34" charset="0"/>
            </a:endParaRPr>
          </a:p>
        </p:txBody>
      </p:sp>
      <p:sp>
        <p:nvSpPr>
          <p:cNvPr id="36" name="TextBox 35"/>
          <p:cNvSpPr txBox="1"/>
          <p:nvPr/>
        </p:nvSpPr>
        <p:spPr bwMode="auto">
          <a:xfrm>
            <a:off x="5096933" y="5842312"/>
            <a:ext cx="3800126" cy="384721"/>
          </a:xfrm>
          <a:prstGeom prst="rect">
            <a:avLst/>
          </a:prstGeom>
          <a:noFill/>
          <a:ln w="9525">
            <a:noFill/>
            <a:miter lim="800000"/>
            <a:headEnd/>
            <a:tailEnd/>
          </a:ln>
        </p:spPr>
        <p:txBody>
          <a:bodyPr wrap="square" lIns="0" tIns="0" rIns="0" rtlCol="0">
            <a:prstTxWarp prst="textNoShape">
              <a:avLst/>
            </a:prstTxWarp>
            <a:spAutoFit/>
          </a:bodyPr>
          <a:lstStyle/>
          <a:p>
            <a:pPr eaLnBrk="0" hangingPunct="0"/>
            <a:r>
              <a:rPr lang="en-US" sz="1100" i="1" dirty="0" smtClean="0">
                <a:ea typeface="Times New Roman" charset="0"/>
                <a:cs typeface="Times New Roman" charset="0"/>
              </a:rPr>
              <a:t>*Includes combined heat-and-power and lease and plant fuel</a:t>
            </a:r>
          </a:p>
          <a:p>
            <a:pPr eaLnBrk="0" hangingPunct="0"/>
            <a:r>
              <a:rPr lang="en-US" sz="1100" i="1" dirty="0" smtClean="0">
                <a:ea typeface="Times New Roman" charset="0"/>
                <a:cs typeface="Times New Roman" charset="0"/>
              </a:rPr>
              <a:t>**Includes pipeline fuel</a:t>
            </a:r>
          </a:p>
        </p:txBody>
      </p:sp>
      <p:sp>
        <p:nvSpPr>
          <p:cNvPr id="39" name="Title 38"/>
          <p:cNvSpPr>
            <a:spLocks noGrp="1"/>
          </p:cNvSpPr>
          <p:nvPr>
            <p:ph type="title"/>
          </p:nvPr>
        </p:nvSpPr>
        <p:spPr>
          <a:xfrm>
            <a:off x="361950" y="73152"/>
            <a:ext cx="8610600" cy="777240"/>
          </a:xfrm>
        </p:spPr>
        <p:txBody>
          <a:bodyPr/>
          <a:lstStyle/>
          <a:p>
            <a:r>
              <a:rPr lang="en-US" dirty="0" smtClean="0"/>
              <a:t>Natural gas consumption growth is concentrated in electricity generation and industry; gas use rises in all sectors except residential</a:t>
            </a:r>
            <a:endParaRPr lang="en-US" dirty="0"/>
          </a:p>
        </p:txBody>
      </p:sp>
      <p:sp>
        <p:nvSpPr>
          <p:cNvPr id="45" name="Text Placeholder 41"/>
          <p:cNvSpPr>
            <a:spLocks noGrp="1"/>
          </p:cNvSpPr>
          <p:nvPr>
            <p:ph type="body" sz="quarter" idx="13"/>
          </p:nvPr>
        </p:nvSpPr>
        <p:spPr>
          <a:xfrm>
            <a:off x="5679140" y="874342"/>
            <a:ext cx="2867452" cy="548640"/>
          </a:xfrm>
        </p:spPr>
        <p:txBody>
          <a:bodyPr/>
          <a:lstStyle/>
          <a:p>
            <a:pPr algn="r" eaLnBrk="0" hangingPunct="0"/>
            <a:endParaRPr lang="en-US" dirty="0" smtClean="0">
              <a:solidFill>
                <a:schemeClr val="tx1"/>
              </a:solidFill>
            </a:endParaRPr>
          </a:p>
          <a:p>
            <a:pPr algn="r" eaLnBrk="0" hangingPunct="0"/>
            <a:endParaRPr lang="en-US" dirty="0" smtClean="0">
              <a:solidFill>
                <a:schemeClr val="tx1"/>
              </a:solidFill>
            </a:endParaRPr>
          </a:p>
          <a:p>
            <a:pPr algn="r" eaLnBrk="0" hangingPunct="0"/>
            <a:r>
              <a:rPr lang="en-US" dirty="0" smtClean="0">
                <a:solidFill>
                  <a:schemeClr val="tx1"/>
                </a:solidFill>
              </a:rPr>
              <a:t>billion cubic feet per day</a:t>
            </a:r>
            <a:endParaRPr lang="en-GB" dirty="0" smtClean="0">
              <a:solidFill>
                <a:schemeClr val="tx1"/>
              </a:solidFill>
            </a:endParaRPr>
          </a:p>
        </p:txBody>
      </p:sp>
      <p:sp>
        <p:nvSpPr>
          <p:cNvPr id="2" name="Rectangle 1"/>
          <p:cNvSpPr/>
          <p:nvPr/>
        </p:nvSpPr>
        <p:spPr>
          <a:xfrm>
            <a:off x="1207008" y="1853449"/>
            <a:ext cx="134112" cy="1495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p:cNvSpPr/>
          <p:nvPr/>
        </p:nvSpPr>
        <p:spPr>
          <a:xfrm>
            <a:off x="2504708" y="1853449"/>
            <a:ext cx="134112" cy="1495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p:cNvSpPr/>
          <p:nvPr/>
        </p:nvSpPr>
        <p:spPr>
          <a:xfrm>
            <a:off x="3876113" y="1853449"/>
            <a:ext cx="134112" cy="1495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5545669" y="1853449"/>
            <a:ext cx="134112" cy="14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p:cNvSpPr/>
          <p:nvPr/>
        </p:nvSpPr>
        <p:spPr>
          <a:xfrm>
            <a:off x="7085288" y="1853449"/>
            <a:ext cx="134112" cy="1495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p:cNvGrpSpPr/>
          <p:nvPr/>
        </p:nvGrpSpPr>
        <p:grpSpPr>
          <a:xfrm>
            <a:off x="1359995" y="1907779"/>
            <a:ext cx="6672446" cy="261610"/>
            <a:chOff x="1359995" y="1834007"/>
            <a:chExt cx="6672446" cy="261610"/>
          </a:xfrm>
        </p:grpSpPr>
        <p:sp>
          <p:nvSpPr>
            <p:cNvPr id="15" name="TextBox 14"/>
            <p:cNvSpPr txBox="1"/>
            <p:nvPr/>
          </p:nvSpPr>
          <p:spPr bwMode="auto">
            <a:xfrm>
              <a:off x="7235748" y="1834007"/>
              <a:ext cx="796693" cy="261610"/>
            </a:xfrm>
            <a:prstGeom prst="rect">
              <a:avLst/>
            </a:prstGeom>
            <a:noFill/>
            <a:ln w="9525">
              <a:noFill/>
              <a:miter lim="800000"/>
              <a:headEnd/>
              <a:tailEnd/>
            </a:ln>
          </p:spPr>
          <p:txBody>
            <a:bodyPr wrap="none" lIns="0" tIns="0" rIns="0" rtlCol="0">
              <a:prstTxWarp prst="textNoShape">
                <a:avLst/>
              </a:prstTxWarp>
              <a:spAutoFit/>
            </a:bodyPr>
            <a:lstStyle/>
            <a:p>
              <a:pPr eaLnBrk="0" hangingPunct="0"/>
              <a:r>
                <a:rPr lang="en-US" sz="1400" dirty="0" smtClean="0">
                  <a:ea typeface="Times New Roman" charset="0"/>
                  <a:cs typeface="Times New Roman" charset="0"/>
                </a:rPr>
                <a:t>Industrial*</a:t>
              </a:r>
            </a:p>
          </p:txBody>
        </p:sp>
        <p:sp>
          <p:nvSpPr>
            <p:cNvPr id="16" name="TextBox 15"/>
            <p:cNvSpPr txBox="1"/>
            <p:nvPr/>
          </p:nvSpPr>
          <p:spPr bwMode="auto">
            <a:xfrm>
              <a:off x="5699556" y="1834007"/>
              <a:ext cx="1518108" cy="261610"/>
            </a:xfrm>
            <a:prstGeom prst="rect">
              <a:avLst/>
            </a:prstGeom>
            <a:noFill/>
            <a:ln w="9525">
              <a:noFill/>
              <a:miter lim="800000"/>
              <a:headEnd/>
              <a:tailEnd/>
            </a:ln>
          </p:spPr>
          <p:txBody>
            <a:bodyPr wrap="square" lIns="0" tIns="0" rIns="0" rtlCol="0">
              <a:prstTxWarp prst="textNoShape">
                <a:avLst/>
              </a:prstTxWarp>
              <a:spAutoFit/>
            </a:bodyPr>
            <a:lstStyle/>
            <a:p>
              <a:pPr eaLnBrk="0" hangingPunct="0"/>
              <a:r>
                <a:rPr lang="en-US" sz="1400" dirty="0" smtClean="0">
                  <a:ea typeface="Times New Roman" charset="0"/>
                  <a:cs typeface="Times New Roman" charset="0"/>
                </a:rPr>
                <a:t>Electric power</a:t>
              </a:r>
            </a:p>
          </p:txBody>
        </p:sp>
        <p:sp>
          <p:nvSpPr>
            <p:cNvPr id="18" name="TextBox 17"/>
            <p:cNvSpPr txBox="1"/>
            <p:nvPr/>
          </p:nvSpPr>
          <p:spPr bwMode="auto">
            <a:xfrm>
              <a:off x="1359995" y="1834007"/>
              <a:ext cx="886461" cy="261610"/>
            </a:xfrm>
            <a:prstGeom prst="rect">
              <a:avLst/>
            </a:prstGeom>
            <a:noFill/>
            <a:ln w="9525">
              <a:noFill/>
              <a:miter lim="800000"/>
              <a:headEnd/>
              <a:tailEnd/>
            </a:ln>
          </p:spPr>
          <p:txBody>
            <a:bodyPr wrap="none" lIns="0" tIns="0" rIns="0" rtlCol="0">
              <a:prstTxWarp prst="textNoShape">
                <a:avLst/>
              </a:prstTxWarp>
              <a:spAutoFit/>
            </a:bodyPr>
            <a:lstStyle/>
            <a:p>
              <a:pPr eaLnBrk="0" hangingPunct="0"/>
              <a:r>
                <a:rPr lang="en-US" sz="1400" dirty="0" smtClean="0">
                  <a:ea typeface="Times New Roman" charset="0"/>
                  <a:cs typeface="Times New Roman" charset="0"/>
                </a:rPr>
                <a:t>Residential</a:t>
              </a:r>
            </a:p>
          </p:txBody>
        </p:sp>
        <p:sp>
          <p:nvSpPr>
            <p:cNvPr id="19" name="TextBox 18"/>
            <p:cNvSpPr txBox="1"/>
            <p:nvPr/>
          </p:nvSpPr>
          <p:spPr bwMode="auto">
            <a:xfrm>
              <a:off x="4043669" y="1834007"/>
              <a:ext cx="1286955" cy="261610"/>
            </a:xfrm>
            <a:prstGeom prst="rect">
              <a:avLst/>
            </a:prstGeom>
            <a:noFill/>
            <a:ln w="9525">
              <a:noFill/>
              <a:miter lim="800000"/>
              <a:headEnd/>
              <a:tailEnd/>
            </a:ln>
          </p:spPr>
          <p:txBody>
            <a:bodyPr wrap="none" lIns="0" tIns="0" rIns="0" rtlCol="0">
              <a:prstTxWarp prst="textNoShape">
                <a:avLst/>
              </a:prstTxWarp>
              <a:spAutoFit/>
            </a:bodyPr>
            <a:lstStyle/>
            <a:p>
              <a:pPr eaLnBrk="0" hangingPunct="0"/>
              <a:r>
                <a:rPr lang="en-US" sz="1400" dirty="0" smtClean="0">
                  <a:ea typeface="Times New Roman" charset="0"/>
                  <a:cs typeface="Times New Roman" charset="0"/>
                </a:rPr>
                <a:t>Transportation</a:t>
              </a:r>
              <a:r>
                <a:rPr lang="en-US" sz="1200" dirty="0" smtClean="0">
                  <a:ea typeface="Times New Roman" charset="0"/>
                  <a:cs typeface="Times New Roman" charset="0"/>
                </a:rPr>
                <a:t>**</a:t>
              </a:r>
            </a:p>
          </p:txBody>
        </p:sp>
        <p:sp>
          <p:nvSpPr>
            <p:cNvPr id="17" name="TextBox 16"/>
            <p:cNvSpPr txBox="1"/>
            <p:nvPr/>
          </p:nvSpPr>
          <p:spPr bwMode="auto">
            <a:xfrm>
              <a:off x="2652347" y="1834007"/>
              <a:ext cx="955390" cy="261610"/>
            </a:xfrm>
            <a:prstGeom prst="rect">
              <a:avLst/>
            </a:prstGeom>
            <a:solidFill>
              <a:schemeClr val="bg1"/>
            </a:solidFill>
            <a:ln w="9525">
              <a:noFill/>
              <a:miter lim="800000"/>
              <a:headEnd/>
              <a:tailEnd/>
            </a:ln>
          </p:spPr>
          <p:txBody>
            <a:bodyPr wrap="none" lIns="0" tIns="0" rIns="0" rtlCol="0">
              <a:prstTxWarp prst="textNoShape">
                <a:avLst/>
              </a:prstTxWarp>
              <a:spAutoFit/>
            </a:bodyPr>
            <a:lstStyle/>
            <a:p>
              <a:pPr eaLnBrk="0" hangingPunct="0"/>
              <a:r>
                <a:rPr lang="en-US" sz="1400" dirty="0" smtClean="0">
                  <a:ea typeface="Times New Roman" charset="0"/>
                  <a:cs typeface="Times New Roman" charset="0"/>
                </a:rPr>
                <a:t>Commercial</a:t>
              </a:r>
            </a:p>
          </p:txBody>
        </p:sp>
      </p:grpSp>
      <p:cxnSp>
        <p:nvCxnSpPr>
          <p:cNvPr id="54" name="Straight Connector 53"/>
          <p:cNvCxnSpPr/>
          <p:nvPr/>
        </p:nvCxnSpPr>
        <p:spPr>
          <a:xfrm>
            <a:off x="8199437" y="1932305"/>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8199437" y="5492369"/>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199437" y="2724785"/>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8199437" y="3901313"/>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8199437" y="4693793"/>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8199437" y="2322449"/>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8199437" y="3114929"/>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8199437" y="3517265"/>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8199437" y="4303649"/>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8199437" y="5083937"/>
            <a:ext cx="6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Footer Placeholder 32"/>
          <p:cNvSpPr>
            <a:spLocks noGrp="1"/>
          </p:cNvSpPr>
          <p:nvPr>
            <p:ph type="ftr" sz="quarter" idx="4294967295"/>
          </p:nvPr>
        </p:nvSpPr>
        <p:spPr>
          <a:xfrm>
            <a:off x="667512" y="6391656"/>
            <a:ext cx="4436842" cy="393192"/>
          </a:xfrm>
          <a:prstGeom prst="rect">
            <a:avLst/>
          </a:prstGeom>
        </p:spPr>
        <p:txBody>
          <a:bodyPr/>
          <a:lstStyle/>
          <a:p>
            <a:r>
              <a:rPr lang="en-US" smtClean="0">
                <a:solidFill>
                  <a:srgbClr val="FFFFFF"/>
                </a:solidFill>
              </a:rPr>
              <a:t>Howard Gruenspecht    </a:t>
            </a:r>
          </a:p>
          <a:p>
            <a:r>
              <a:rPr lang="en-US" smtClean="0">
                <a:solidFill>
                  <a:srgbClr val="FFFFFF"/>
                </a:solidFill>
              </a:rPr>
              <a:t>World Steel Association, October 12, 2015</a:t>
            </a:r>
            <a:endParaRPr lang="en-US" dirty="0">
              <a:solidFill>
                <a:srgbClr val="FFFFFF"/>
              </a:solidFill>
            </a:endParaRPr>
          </a:p>
        </p:txBody>
      </p:sp>
      <p:sp>
        <p:nvSpPr>
          <p:cNvPr id="7" name="Slide Number Placeholder 6"/>
          <p:cNvSpPr>
            <a:spLocks noGrp="1"/>
          </p:cNvSpPr>
          <p:nvPr>
            <p:ph type="sldNum" sz="quarter" idx="11"/>
          </p:nvPr>
        </p:nvSpPr>
        <p:spPr/>
        <p:txBody>
          <a:bodyPr/>
          <a:lstStyle/>
          <a:p>
            <a:fld id="{2D80C5C9-96E0-47EC-B500-37C5FE284639}" type="slidenum">
              <a:rPr lang="en-US" smtClean="0"/>
              <a:pPr/>
              <a:t>9</a:t>
            </a:fld>
            <a:endParaRPr lang="en-US" dirty="0"/>
          </a:p>
        </p:txBody>
      </p:sp>
    </p:spTree>
    <p:extLst>
      <p:ext uri="{BB962C8B-B14F-4D97-AF65-F5344CB8AC3E}">
        <p14:creationId xmlns:p14="http://schemas.microsoft.com/office/powerpoint/2010/main" val="2404821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eia_template">
  <a:themeElements>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eia_template</Template>
  <TotalTime>20658</TotalTime>
  <Words>4603</Words>
  <Application>Microsoft Office PowerPoint</Application>
  <PresentationFormat>On-screen Show (4:3)</PresentationFormat>
  <Paragraphs>695</Paragraphs>
  <Slides>24</Slides>
  <Notes>17</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eia_template</vt:lpstr>
      <vt:lpstr>Natural gas and oil:  U.S. outlook and global implications        </vt:lpstr>
      <vt:lpstr>The U.S. has experienced a rapid increase in natural gas and oil production from shale and other tight resources</vt:lpstr>
      <vt:lpstr>Natural Gas </vt:lpstr>
      <vt:lpstr>North American natural gas prices are low compared to prices in the rest of the world</vt:lpstr>
      <vt:lpstr>Takeaways – Natural gas</vt:lpstr>
      <vt:lpstr>Future domestic natural gas prices depend on both domestic resource availability and world energy prices</vt:lpstr>
      <vt:lpstr>U.S. becomes a net exporter of natural gas in the near future</vt:lpstr>
      <vt:lpstr>Shale resources remain the dominant source of U.S. natural gas production growth</vt:lpstr>
      <vt:lpstr>Natural gas consumption growth is concentrated in electricity generation and industry; gas use rises in all sectors except residential</vt:lpstr>
      <vt:lpstr>Projected U.S. natural gas exports reflect the spread between domestic natural gas prices and world energy prices</vt:lpstr>
      <vt:lpstr>Oil </vt:lpstr>
      <vt:lpstr>World oil prices move together due to arbitrage</vt:lpstr>
      <vt:lpstr>Takeaways  - Oil</vt:lpstr>
      <vt:lpstr>AEO2015 explores scenarios that encompass a wide range of future crude oil price paths</vt:lpstr>
      <vt:lpstr>Increased production of tight oil and greater fuel efficiency drive decline in petroleum and other liquid imports </vt:lpstr>
      <vt:lpstr>Resource and technology assumptions have major implications for projected U.S. crude oil production beyond the next few years</vt:lpstr>
      <vt:lpstr>U.S. reliance on net imports of petroleum and other liquids is virtually eliminated by 2035 in High Oil and Gas Resource case</vt:lpstr>
      <vt:lpstr>LONGER TERM PERSPECTIVE:  Can OPEC and other major exporters cohere? –  Comparison of change in world liquid fuel balances for two 12-year historical periods with EIA projections for 2013-25 from AEO2015 (million barrels per day) </vt:lpstr>
      <vt:lpstr>International energy </vt:lpstr>
      <vt:lpstr>China’s energy use has grown rapidly over last 15 years, but has recently slowed</vt:lpstr>
      <vt:lpstr>Growth in China’s coal consumption has slowed in recent years, but future path remains unclear</vt:lpstr>
      <vt:lpstr>China’s energy consumption trends will be influenced by both economic growth rate and the economy’s sectoral composition </vt:lpstr>
      <vt:lpstr>China’s energy outlook – what I’d like to learn about</vt:lpstr>
      <vt:lpstr>For more information</vt:lpstr>
    </vt:vector>
  </TitlesOfParts>
  <Company>EIA\DOE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Shale Resources</dc:title>
  <dc:creator>John Staub</dc:creator>
  <cp:lastModifiedBy>Gilchrist, Laverne</cp:lastModifiedBy>
  <cp:revision>480</cp:revision>
  <cp:lastPrinted>2015-10-07T13:26:25Z</cp:lastPrinted>
  <dcterms:created xsi:type="dcterms:W3CDTF">2013-07-30T09:17:07Z</dcterms:created>
  <dcterms:modified xsi:type="dcterms:W3CDTF">2015-10-27T13:42:13Z</dcterms:modified>
</cp:coreProperties>
</file>