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handoutMasterIdLst>
    <p:handoutMasterId r:id="rId17"/>
  </p:handoutMasterIdLst>
  <p:sldIdLst>
    <p:sldId id="569" r:id="rId2"/>
    <p:sldId id="589" r:id="rId3"/>
    <p:sldId id="592" r:id="rId4"/>
    <p:sldId id="572" r:id="rId5"/>
    <p:sldId id="573" r:id="rId6"/>
    <p:sldId id="574" r:id="rId7"/>
    <p:sldId id="575" r:id="rId8"/>
    <p:sldId id="593" r:id="rId9"/>
    <p:sldId id="576" r:id="rId10"/>
    <p:sldId id="578" r:id="rId11"/>
    <p:sldId id="580" r:id="rId12"/>
    <p:sldId id="581" r:id="rId13"/>
    <p:sldId id="582" r:id="rId14"/>
    <p:sldId id="588" r:id="rId15"/>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87259" autoAdjust="0"/>
  </p:normalViewPr>
  <p:slideViewPr>
    <p:cSldViewPr snapToGrid="0">
      <p:cViewPr varScale="1">
        <p:scale>
          <a:sx n="102" d="100"/>
          <a:sy n="102" d="100"/>
        </p:scale>
        <p:origin x="82" y="629"/>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1686" y="612"/>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nem2\L\mid\Building%20References\Buildings%20Working%20Group%20Materials\AEO2016\AEO2016_2_Buildings_Working_Group_graphs_2016-02-18_v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nem2\L\mid\Building%20References\Buildings%20Working%20Group%20Materials\AEO2016\AEO2016_2_Buildings_Working_Group_graphs_2016-02-18_v2.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dls\AppData\Local\Microsoft\Windows\Temporary%20Internet%20Files\Content.Outlook\82DVTWXP\pv%20learning-updat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783912489838309E-2"/>
          <c:y val="5.4234459741343347E-2"/>
          <c:w val="0.91387517433067467"/>
          <c:h val="0.85518676560924256"/>
        </c:manualLayout>
      </c:layout>
      <c:scatterChart>
        <c:scatterStyle val="lineMarker"/>
        <c:varyColors val="0"/>
        <c:ser>
          <c:idx val="0"/>
          <c:order val="0"/>
          <c:tx>
            <c:strRef>
              <c:f>ARRA!$B$6</c:f>
              <c:strCache>
                <c:ptCount val="1"/>
                <c:pt idx="0">
                  <c:v>2015 ref</c:v>
                </c:pt>
              </c:strCache>
            </c:strRef>
          </c:tx>
          <c:marker>
            <c:symbol val="none"/>
          </c:marker>
          <c:xVal>
            <c:numRef>
              <c:f>ARRA!$A$15:$A$32</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xVal>
          <c:yVal>
            <c:numRef>
              <c:f>ARRA!$B$15:$B$32</c:f>
              <c:numCache>
                <c:formatCode>General</c:formatCode>
                <c:ptCount val="18"/>
                <c:pt idx="0">
                  <c:v>60.502000000000002</c:v>
                </c:pt>
                <c:pt idx="1">
                  <c:v>65.389399999999995</c:v>
                </c:pt>
                <c:pt idx="2">
                  <c:v>76.268100000000004</c:v>
                </c:pt>
                <c:pt idx="3">
                  <c:v>80.749300000000005</c:v>
                </c:pt>
                <c:pt idx="4">
                  <c:v>81.934700000000007</c:v>
                </c:pt>
                <c:pt idx="5">
                  <c:v>82.467100000000002</c:v>
                </c:pt>
                <c:pt idx="6">
                  <c:v>82.593299999999999</c:v>
                </c:pt>
                <c:pt idx="7">
                  <c:v>82.656800000000004</c:v>
                </c:pt>
                <c:pt idx="8">
                  <c:v>82.819400000000002</c:v>
                </c:pt>
                <c:pt idx="9">
                  <c:v>83.183199999999999</c:v>
                </c:pt>
                <c:pt idx="10">
                  <c:v>83.331000000000003</c:v>
                </c:pt>
                <c:pt idx="11">
                  <c:v>83.670900000000003</c:v>
                </c:pt>
                <c:pt idx="12">
                  <c:v>83.783799999999999</c:v>
                </c:pt>
                <c:pt idx="13">
                  <c:v>84.171199999999999</c:v>
                </c:pt>
                <c:pt idx="14">
                  <c:v>84.7029</c:v>
                </c:pt>
                <c:pt idx="15">
                  <c:v>85.186800000000005</c:v>
                </c:pt>
                <c:pt idx="16">
                  <c:v>85.730199999999996</c:v>
                </c:pt>
                <c:pt idx="17">
                  <c:v>87.264099999999999</c:v>
                </c:pt>
              </c:numCache>
            </c:numRef>
          </c:yVal>
          <c:smooth val="0"/>
        </c:ser>
        <c:ser>
          <c:idx val="1"/>
          <c:order val="1"/>
          <c:tx>
            <c:strRef>
              <c:f>ARRA!$C$6</c:f>
              <c:strCache>
                <c:ptCount val="1"/>
                <c:pt idx="0">
                  <c:v>2009 Post-ARRA</c:v>
                </c:pt>
              </c:strCache>
            </c:strRef>
          </c:tx>
          <c:marker>
            <c:symbol val="none"/>
          </c:marker>
          <c:xVal>
            <c:numRef>
              <c:f>ARRA!$A$9:$A$32</c:f>
              <c:numCache>
                <c:formatCode>General</c:formatCode>
                <c:ptCount val="2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numCache>
            </c:numRef>
          </c:xVal>
          <c:yVal>
            <c:numRef>
              <c:f>ARRA!$C$9:$C$32</c:f>
              <c:numCache>
                <c:formatCode>General</c:formatCode>
                <c:ptCount val="24"/>
                <c:pt idx="0">
                  <c:v>16.2346</c:v>
                </c:pt>
                <c:pt idx="1">
                  <c:v>24.929200000000002</c:v>
                </c:pt>
                <c:pt idx="2">
                  <c:v>29.333500000000001</c:v>
                </c:pt>
                <c:pt idx="3">
                  <c:v>39.728999999999999</c:v>
                </c:pt>
                <c:pt idx="4">
                  <c:v>51.645299999999999</c:v>
                </c:pt>
                <c:pt idx="5">
                  <c:v>65.354799999999997</c:v>
                </c:pt>
                <c:pt idx="6">
                  <c:v>65.538399999999996</c:v>
                </c:pt>
                <c:pt idx="7">
                  <c:v>65.923000000000002</c:v>
                </c:pt>
                <c:pt idx="8">
                  <c:v>66.212299999999999</c:v>
                </c:pt>
                <c:pt idx="9">
                  <c:v>66.517600000000002</c:v>
                </c:pt>
                <c:pt idx="10">
                  <c:v>66.525099999999995</c:v>
                </c:pt>
                <c:pt idx="11">
                  <c:v>66.536500000000004</c:v>
                </c:pt>
                <c:pt idx="12">
                  <c:v>66.5505</c:v>
                </c:pt>
                <c:pt idx="13">
                  <c:v>66.566900000000004</c:v>
                </c:pt>
                <c:pt idx="14">
                  <c:v>66.584699999999998</c:v>
                </c:pt>
                <c:pt idx="15">
                  <c:v>66.603700000000003</c:v>
                </c:pt>
                <c:pt idx="16">
                  <c:v>66.771500000000003</c:v>
                </c:pt>
                <c:pt idx="17">
                  <c:v>67.2624</c:v>
                </c:pt>
                <c:pt idx="18">
                  <c:v>67.840500000000006</c:v>
                </c:pt>
                <c:pt idx="19">
                  <c:v>67.8613</c:v>
                </c:pt>
                <c:pt idx="20">
                  <c:v>67.883099999999999</c:v>
                </c:pt>
                <c:pt idx="21">
                  <c:v>67.906599999999997</c:v>
                </c:pt>
                <c:pt idx="22">
                  <c:v>67.972300000000004</c:v>
                </c:pt>
                <c:pt idx="23">
                  <c:v>68.054199999999994</c:v>
                </c:pt>
              </c:numCache>
            </c:numRef>
          </c:yVal>
          <c:smooth val="0"/>
        </c:ser>
        <c:ser>
          <c:idx val="2"/>
          <c:order val="2"/>
          <c:tx>
            <c:strRef>
              <c:f>ARRA!$D$6</c:f>
              <c:strCache>
                <c:ptCount val="1"/>
                <c:pt idx="0">
                  <c:v>2009 Pre-ARRA</c:v>
                </c:pt>
              </c:strCache>
            </c:strRef>
          </c:tx>
          <c:marker>
            <c:symbol val="none"/>
          </c:marker>
          <c:xVal>
            <c:numRef>
              <c:f>ARRA!$A$9:$A$32</c:f>
              <c:numCache>
                <c:formatCode>General</c:formatCode>
                <c:ptCount val="2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numCache>
            </c:numRef>
          </c:xVal>
          <c:yVal>
            <c:numRef>
              <c:f>ARRA!$D$9:$D$32</c:f>
              <c:numCache>
                <c:formatCode>General</c:formatCode>
                <c:ptCount val="24"/>
                <c:pt idx="0">
                  <c:v>16.2346</c:v>
                </c:pt>
                <c:pt idx="1">
                  <c:v>24.927099999999999</c:v>
                </c:pt>
                <c:pt idx="2">
                  <c:v>29.224499999999999</c:v>
                </c:pt>
                <c:pt idx="3">
                  <c:v>29.502600000000001</c:v>
                </c:pt>
                <c:pt idx="4">
                  <c:v>29.502600000000001</c:v>
                </c:pt>
                <c:pt idx="5">
                  <c:v>30.633500000000002</c:v>
                </c:pt>
                <c:pt idx="6">
                  <c:v>30.633700000000001</c:v>
                </c:pt>
                <c:pt idx="7">
                  <c:v>30.834199999999999</c:v>
                </c:pt>
                <c:pt idx="8">
                  <c:v>30.924099999999999</c:v>
                </c:pt>
                <c:pt idx="9">
                  <c:v>32.173699999999997</c:v>
                </c:pt>
                <c:pt idx="10">
                  <c:v>32.178800000000003</c:v>
                </c:pt>
                <c:pt idx="11">
                  <c:v>32.1873</c:v>
                </c:pt>
                <c:pt idx="12">
                  <c:v>32.2241</c:v>
                </c:pt>
                <c:pt idx="13">
                  <c:v>33.352800000000002</c:v>
                </c:pt>
                <c:pt idx="14">
                  <c:v>34.781100000000002</c:v>
                </c:pt>
                <c:pt idx="15">
                  <c:v>35.702599999999997</c:v>
                </c:pt>
                <c:pt idx="16">
                  <c:v>37.242800000000003</c:v>
                </c:pt>
                <c:pt idx="17">
                  <c:v>37.978400000000001</c:v>
                </c:pt>
                <c:pt idx="18">
                  <c:v>39.367199999999997</c:v>
                </c:pt>
                <c:pt idx="19">
                  <c:v>41.14</c:v>
                </c:pt>
                <c:pt idx="20">
                  <c:v>41.4544</c:v>
                </c:pt>
                <c:pt idx="21">
                  <c:v>43.494900000000001</c:v>
                </c:pt>
                <c:pt idx="22">
                  <c:v>44.191499999999998</c:v>
                </c:pt>
                <c:pt idx="23">
                  <c:v>44.305199999999999</c:v>
                </c:pt>
              </c:numCache>
            </c:numRef>
          </c:yVal>
          <c:smooth val="0"/>
        </c:ser>
        <c:ser>
          <c:idx val="3"/>
          <c:order val="3"/>
          <c:tx>
            <c:strRef>
              <c:f>ARRA!$E$6</c:f>
              <c:strCache>
                <c:ptCount val="1"/>
                <c:pt idx="0">
                  <c:v>Actual</c:v>
                </c:pt>
              </c:strCache>
            </c:strRef>
          </c:tx>
          <c:spPr>
            <a:ln>
              <a:solidFill>
                <a:schemeClr val="tx1"/>
              </a:solidFill>
            </a:ln>
          </c:spPr>
          <c:marker>
            <c:symbol val="none"/>
          </c:marker>
          <c:xVal>
            <c:numRef>
              <c:f>ARRA!$A$7:$A$16</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xVal>
          <c:yVal>
            <c:numRef>
              <c:f>ARRA!$E$7:$E$16</c:f>
              <c:numCache>
                <c:formatCode>General</c:formatCode>
                <c:ptCount val="10"/>
                <c:pt idx="0">
                  <c:v>8.7059999999999995</c:v>
                </c:pt>
                <c:pt idx="1">
                  <c:v>11.329000000000001</c:v>
                </c:pt>
                <c:pt idx="2">
                  <c:v>16.515000000000001</c:v>
                </c:pt>
                <c:pt idx="3">
                  <c:v>24.651</c:v>
                </c:pt>
                <c:pt idx="4">
                  <c:v>34.295999999999999</c:v>
                </c:pt>
                <c:pt idx="5">
                  <c:v>39.134999999999998</c:v>
                </c:pt>
                <c:pt idx="6">
                  <c:v>45.675899999999999</c:v>
                </c:pt>
                <c:pt idx="7">
                  <c:v>59.074800000000003</c:v>
                </c:pt>
                <c:pt idx="8">
                  <c:v>59.973399999999998</c:v>
                </c:pt>
                <c:pt idx="9">
                  <c:v>65.389399999999995</c:v>
                </c:pt>
              </c:numCache>
            </c:numRef>
          </c:yVal>
          <c:smooth val="0"/>
        </c:ser>
        <c:dLbls>
          <c:showLegendKey val="0"/>
          <c:showVal val="0"/>
          <c:showCatName val="0"/>
          <c:showSerName val="0"/>
          <c:showPercent val="0"/>
          <c:showBubbleSize val="0"/>
        </c:dLbls>
        <c:axId val="240183312"/>
        <c:axId val="240183872"/>
      </c:scatterChart>
      <c:valAx>
        <c:axId val="240183312"/>
        <c:scaling>
          <c:orientation val="minMax"/>
          <c:max val="2020"/>
          <c:min val="2004"/>
        </c:scaling>
        <c:delete val="0"/>
        <c:axPos val="b"/>
        <c:numFmt formatCode="General" sourceLinked="1"/>
        <c:majorTickMark val="out"/>
        <c:minorTickMark val="none"/>
        <c:tickLblPos val="nextTo"/>
        <c:crossAx val="240183872"/>
        <c:crosses val="autoZero"/>
        <c:crossBetween val="midCat"/>
        <c:majorUnit val="2"/>
      </c:valAx>
      <c:valAx>
        <c:axId val="24018387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noFill/>
          </a:ln>
        </c:spPr>
        <c:crossAx val="240183312"/>
        <c:crosses val="autoZero"/>
        <c:crossBetween val="midCat"/>
      </c:valAx>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PV_costs!$C$3</c:f>
              <c:strCache>
                <c:ptCount val="1"/>
                <c:pt idx="0">
                  <c:v>ref2016.0216a       </c:v>
                </c:pt>
              </c:strCache>
            </c:strRef>
          </c:tx>
          <c:spPr>
            <a:ln w="22225">
              <a:solidFill>
                <a:schemeClr val="accent1"/>
              </a:solidFill>
            </a:ln>
          </c:spPr>
          <c:marker>
            <c:symbol val="none"/>
          </c:marker>
          <c:cat>
            <c:numRef>
              <c:f>PV_costs!$A$10:$A$45</c:f>
              <c:numCache>
                <c:formatCode>General</c:formatCod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numCache>
            </c:numRef>
          </c:cat>
          <c:val>
            <c:numRef>
              <c:f>PV_costs!$D$10:$D$45</c:f>
              <c:numCache>
                <c:formatCode>0</c:formatCode>
                <c:ptCount val="36"/>
                <c:pt idx="0">
                  <c:v>6906</c:v>
                </c:pt>
                <c:pt idx="1">
                  <c:v>6559</c:v>
                </c:pt>
                <c:pt idx="2">
                  <c:v>6212</c:v>
                </c:pt>
                <c:pt idx="3">
                  <c:v>5865</c:v>
                </c:pt>
                <c:pt idx="4">
                  <c:v>5518</c:v>
                </c:pt>
                <c:pt idx="5">
                  <c:v>5171</c:v>
                </c:pt>
                <c:pt idx="6">
                  <c:v>4824</c:v>
                </c:pt>
                <c:pt idx="7">
                  <c:v>4477</c:v>
                </c:pt>
                <c:pt idx="8">
                  <c:v>4130</c:v>
                </c:pt>
                <c:pt idx="9">
                  <c:v>3783</c:v>
                </c:pt>
                <c:pt idx="10">
                  <c:v>3436</c:v>
                </c:pt>
                <c:pt idx="11">
                  <c:v>3216</c:v>
                </c:pt>
                <c:pt idx="12">
                  <c:v>2997</c:v>
                </c:pt>
                <c:pt idx="13">
                  <c:v>2777</c:v>
                </c:pt>
                <c:pt idx="14">
                  <c:v>2558</c:v>
                </c:pt>
                <c:pt idx="15">
                  <c:v>2339</c:v>
                </c:pt>
                <c:pt idx="16">
                  <c:v>2229</c:v>
                </c:pt>
                <c:pt idx="17">
                  <c:v>2119</c:v>
                </c:pt>
                <c:pt idx="18">
                  <c:v>2010</c:v>
                </c:pt>
                <c:pt idx="19">
                  <c:v>1900</c:v>
                </c:pt>
                <c:pt idx="20">
                  <c:v>1790</c:v>
                </c:pt>
                <c:pt idx="21">
                  <c:v>1785</c:v>
                </c:pt>
                <c:pt idx="22">
                  <c:v>1779</c:v>
                </c:pt>
                <c:pt idx="23">
                  <c:v>1774</c:v>
                </c:pt>
                <c:pt idx="24">
                  <c:v>1769</c:v>
                </c:pt>
                <c:pt idx="25">
                  <c:v>1763</c:v>
                </c:pt>
                <c:pt idx="26">
                  <c:v>1758</c:v>
                </c:pt>
                <c:pt idx="27">
                  <c:v>1752</c:v>
                </c:pt>
                <c:pt idx="28">
                  <c:v>1747</c:v>
                </c:pt>
                <c:pt idx="29">
                  <c:v>1741</c:v>
                </c:pt>
                <c:pt idx="30">
                  <c:v>1736</c:v>
                </c:pt>
                <c:pt idx="31">
                  <c:v>1732</c:v>
                </c:pt>
                <c:pt idx="32">
                  <c:v>1728</c:v>
                </c:pt>
                <c:pt idx="33">
                  <c:v>1723</c:v>
                </c:pt>
                <c:pt idx="34">
                  <c:v>1719</c:v>
                </c:pt>
                <c:pt idx="35">
                  <c:v>1715</c:v>
                </c:pt>
              </c:numCache>
            </c:numRef>
          </c:val>
          <c:smooth val="0"/>
        </c:ser>
        <c:dLbls>
          <c:showLegendKey val="0"/>
          <c:showVal val="0"/>
          <c:showCatName val="0"/>
          <c:showSerName val="0"/>
          <c:showPercent val="0"/>
          <c:showBubbleSize val="0"/>
        </c:dLbls>
        <c:smooth val="0"/>
        <c:axId val="193186528"/>
        <c:axId val="193187088"/>
      </c:lineChart>
      <c:catAx>
        <c:axId val="193186528"/>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200"/>
            </a:pPr>
            <a:endParaRPr lang="en-US"/>
          </a:p>
        </c:txPr>
        <c:crossAx val="193187088"/>
        <c:crosses val="autoZero"/>
        <c:auto val="1"/>
        <c:lblAlgn val="ctr"/>
        <c:lblOffset val="100"/>
        <c:tickLblSkip val="5"/>
        <c:tickMarkSkip val="5"/>
        <c:noMultiLvlLbl val="0"/>
      </c:catAx>
      <c:valAx>
        <c:axId val="193187088"/>
        <c:scaling>
          <c:orientation val="minMax"/>
          <c:max val="8000"/>
        </c:scaling>
        <c:delete val="0"/>
        <c:axPos val="l"/>
        <c:majorGridlines/>
        <c:numFmt formatCode="&quot;$&quot;#,##0" sourceLinked="0"/>
        <c:majorTickMark val="none"/>
        <c:minorTickMark val="none"/>
        <c:tickLblPos val="nextTo"/>
        <c:spPr>
          <a:ln w="9525">
            <a:noFill/>
          </a:ln>
        </c:spPr>
        <c:txPr>
          <a:bodyPr/>
          <a:lstStyle/>
          <a:p>
            <a:pPr>
              <a:defRPr sz="1200"/>
            </a:pPr>
            <a:endParaRPr lang="en-US"/>
          </a:p>
        </c:txPr>
        <c:crossAx val="193186528"/>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PV_costs!$G$3</c:f>
              <c:strCache>
                <c:ptCount val="1"/>
                <c:pt idx="0">
                  <c:v>ref2016.0216a       </c:v>
                </c:pt>
              </c:strCache>
            </c:strRef>
          </c:tx>
          <c:spPr>
            <a:ln w="22225">
              <a:solidFill>
                <a:schemeClr val="accent1"/>
              </a:solidFill>
            </a:ln>
          </c:spPr>
          <c:marker>
            <c:symbol val="none"/>
          </c:marker>
          <c:cat>
            <c:numRef>
              <c:f>PV_costs!$E$10:$E$45</c:f>
              <c:numCache>
                <c:formatCode>General</c:formatCode>
                <c:ptCount val="3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numCache>
            </c:numRef>
          </c:cat>
          <c:val>
            <c:numRef>
              <c:f>PV_costs!$H$10:$H$45</c:f>
              <c:numCache>
                <c:formatCode>General</c:formatCode>
                <c:ptCount val="36"/>
                <c:pt idx="4" formatCode="0">
                  <c:v>7200</c:v>
                </c:pt>
                <c:pt idx="5" formatCode="0">
                  <c:v>6674</c:v>
                </c:pt>
                <c:pt idx="6" formatCode="0">
                  <c:v>6147</c:v>
                </c:pt>
                <c:pt idx="7" formatCode="0">
                  <c:v>5621</c:v>
                </c:pt>
                <c:pt idx="8" formatCode="0">
                  <c:v>5095</c:v>
                </c:pt>
                <c:pt idx="9" formatCode="0">
                  <c:v>4568</c:v>
                </c:pt>
                <c:pt idx="10" formatCode="0">
                  <c:v>4041.7932258141286</c:v>
                </c:pt>
                <c:pt idx="11" formatCode="0">
                  <c:v>3821</c:v>
                </c:pt>
                <c:pt idx="12" formatCode="0">
                  <c:v>3601</c:v>
                </c:pt>
                <c:pt idx="13" formatCode="0">
                  <c:v>3380</c:v>
                </c:pt>
                <c:pt idx="14" formatCode="0">
                  <c:v>3159</c:v>
                </c:pt>
                <c:pt idx="15" formatCode="0">
                  <c:v>2938.5861713004142</c:v>
                </c:pt>
                <c:pt idx="16" formatCode="0">
                  <c:v>2828</c:v>
                </c:pt>
                <c:pt idx="17" formatCode="0">
                  <c:v>2718</c:v>
                </c:pt>
                <c:pt idx="18" formatCode="0">
                  <c:v>2608</c:v>
                </c:pt>
                <c:pt idx="19" formatCode="0">
                  <c:v>2497</c:v>
                </c:pt>
                <c:pt idx="20" formatCode="0">
                  <c:v>2386.9826440435568</c:v>
                </c:pt>
                <c:pt idx="21" formatCode="0">
                  <c:v>2344</c:v>
                </c:pt>
                <c:pt idx="22" formatCode="0">
                  <c:v>2300</c:v>
                </c:pt>
                <c:pt idx="23" formatCode="0">
                  <c:v>2257</c:v>
                </c:pt>
                <c:pt idx="24" formatCode="0">
                  <c:v>2213</c:v>
                </c:pt>
                <c:pt idx="25" formatCode="0">
                  <c:v>2169.9842218577792</c:v>
                </c:pt>
                <c:pt idx="26" formatCode="0">
                  <c:v>2170</c:v>
                </c:pt>
                <c:pt idx="27" formatCode="0">
                  <c:v>2170</c:v>
                </c:pt>
                <c:pt idx="28" formatCode="0">
                  <c:v>2170</c:v>
                </c:pt>
                <c:pt idx="29" formatCode="0">
                  <c:v>2170</c:v>
                </c:pt>
                <c:pt idx="30" formatCode="0">
                  <c:v>2169.9842218577792</c:v>
                </c:pt>
                <c:pt idx="31" formatCode="0">
                  <c:v>2170</c:v>
                </c:pt>
                <c:pt idx="32" formatCode="0">
                  <c:v>2170</c:v>
                </c:pt>
                <c:pt idx="33" formatCode="0">
                  <c:v>2170</c:v>
                </c:pt>
                <c:pt idx="34" formatCode="0">
                  <c:v>2170</c:v>
                </c:pt>
                <c:pt idx="35" formatCode="0">
                  <c:v>2169.9842218577792</c:v>
                </c:pt>
              </c:numCache>
            </c:numRef>
          </c:val>
          <c:smooth val="0"/>
        </c:ser>
        <c:dLbls>
          <c:showLegendKey val="0"/>
          <c:showVal val="0"/>
          <c:showCatName val="0"/>
          <c:showSerName val="0"/>
          <c:showPercent val="0"/>
          <c:showBubbleSize val="0"/>
        </c:dLbls>
        <c:smooth val="0"/>
        <c:axId val="193189328"/>
        <c:axId val="193189888"/>
      </c:lineChart>
      <c:catAx>
        <c:axId val="193189328"/>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200"/>
            </a:pPr>
            <a:endParaRPr lang="en-US"/>
          </a:p>
        </c:txPr>
        <c:crossAx val="193189888"/>
        <c:crosses val="autoZero"/>
        <c:auto val="1"/>
        <c:lblAlgn val="ctr"/>
        <c:lblOffset val="100"/>
        <c:tickLblSkip val="5"/>
        <c:tickMarkSkip val="5"/>
        <c:noMultiLvlLbl val="0"/>
      </c:catAx>
      <c:valAx>
        <c:axId val="193189888"/>
        <c:scaling>
          <c:orientation val="minMax"/>
        </c:scaling>
        <c:delete val="0"/>
        <c:axPos val="l"/>
        <c:majorGridlines/>
        <c:numFmt formatCode="&quot;$&quot;#,##0" sourceLinked="0"/>
        <c:majorTickMark val="none"/>
        <c:minorTickMark val="none"/>
        <c:tickLblPos val="nextTo"/>
        <c:spPr>
          <a:ln w="9525">
            <a:noFill/>
          </a:ln>
        </c:spPr>
        <c:txPr>
          <a:bodyPr/>
          <a:lstStyle/>
          <a:p>
            <a:pPr>
              <a:defRPr sz="1200"/>
            </a:pPr>
            <a:endParaRPr lang="en-US"/>
          </a:p>
        </c:txPr>
        <c:crossAx val="19318932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588235294117702E-2"/>
          <c:y val="0.1539798118905327"/>
          <c:w val="0.88235294117647056"/>
          <c:h val="0.77923978561481577"/>
        </c:manualLayout>
      </c:layout>
      <c:lineChart>
        <c:grouping val="standard"/>
        <c:varyColors val="0"/>
        <c:ser>
          <c:idx val="2"/>
          <c:order val="0"/>
          <c:tx>
            <c:strRef>
              <c:f>Sheet1!$A$3</c:f>
              <c:strCache>
                <c:ptCount val="1"/>
              </c:strCache>
            </c:strRef>
          </c:tx>
          <c:spPr>
            <a:ln w="14386">
              <a:solidFill>
                <a:srgbClr val="FFFFFF"/>
              </a:solidFill>
              <a:prstDash val="solid"/>
            </a:ln>
          </c:spPr>
          <c:marker>
            <c:symbol val="none"/>
          </c:marker>
          <c:trendline>
            <c:spPr>
              <a:ln w="38100">
                <a:solidFill>
                  <a:srgbClr val="003953"/>
                </a:solidFill>
                <a:prstDash val="solid"/>
              </a:ln>
            </c:spPr>
            <c:trendlineType val="poly"/>
            <c:order val="3"/>
            <c:intercept val="12.75"/>
            <c:dispRSqr val="0"/>
            <c:dispEq val="0"/>
          </c:trendline>
          <c:cat>
            <c:numRef>
              <c:f>Sheet1!$B$1:$CN$1</c:f>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f>Sheet1!$B$3:$CN$3</c:f>
              <c:numCache>
                <c:formatCode>General</c:formatCode>
                <c:ptCount val="91"/>
                <c:pt idx="2">
                  <c:v>11.853047433052733</c:v>
                </c:pt>
                <c:pt idx="3">
                  <c:v>10.779608384325146</c:v>
                </c:pt>
                <c:pt idx="4">
                  <c:v>8.6963560884335767</c:v>
                </c:pt>
                <c:pt idx="5">
                  <c:v>11.728002829525796</c:v>
                </c:pt>
                <c:pt idx="6">
                  <c:v>11.299718298707639</c:v>
                </c:pt>
                <c:pt idx="7">
                  <c:v>10.72634891531532</c:v>
                </c:pt>
                <c:pt idx="8">
                  <c:v>5.7742610036535025</c:v>
                </c:pt>
                <c:pt idx="9">
                  <c:v>5.7964912982218841</c:v>
                </c:pt>
                <c:pt idx="10">
                  <c:v>6.1165229261439746</c:v>
                </c:pt>
                <c:pt idx="11">
                  <c:v>7.0887044897359086</c:v>
                </c:pt>
                <c:pt idx="12">
                  <c:v>6.3267123715787577</c:v>
                </c:pt>
                <c:pt idx="13">
                  <c:v>6.5620261634351751</c:v>
                </c:pt>
                <c:pt idx="14">
                  <c:v>7.4673389327813755</c:v>
                </c:pt>
                <c:pt idx="15">
                  <c:v>7.0447451405560857</c:v>
                </c:pt>
                <c:pt idx="16">
                  <c:v>7.527446797959092</c:v>
                </c:pt>
                <c:pt idx="17">
                  <c:v>7.0489166943680903</c:v>
                </c:pt>
                <c:pt idx="18">
                  <c:v>8.0410795595930331</c:v>
                </c:pt>
                <c:pt idx="19">
                  <c:v>8.2712105235422726</c:v>
                </c:pt>
                <c:pt idx="20">
                  <c:v>8.1973096945674442</c:v>
                </c:pt>
                <c:pt idx="21">
                  <c:v>6.9023992619449359</c:v>
                </c:pt>
                <c:pt idx="22">
                  <c:v>6.6812557186529897</c:v>
                </c:pt>
                <c:pt idx="23">
                  <c:v>7.1520512645032452</c:v>
                </c:pt>
                <c:pt idx="24">
                  <c:v>5.0975896324168657</c:v>
                </c:pt>
                <c:pt idx="25">
                  <c:v>3.0790327059932787</c:v>
                </c:pt>
                <c:pt idx="26">
                  <c:v>2.696522439272897</c:v>
                </c:pt>
                <c:pt idx="27">
                  <c:v>4.5289487899771608</c:v>
                </c:pt>
                <c:pt idx="28">
                  <c:v>4.9211276488186684</c:v>
                </c:pt>
                <c:pt idx="29">
                  <c:v>3.7368648045449815</c:v>
                </c:pt>
                <c:pt idx="30">
                  <c:v>2.4393436781007916</c:v>
                </c:pt>
                <c:pt idx="31">
                  <c:v>2.0899131905599999</c:v>
                </c:pt>
                <c:pt idx="32">
                  <c:v>0.24631483664305787</c:v>
                </c:pt>
                <c:pt idx="33">
                  <c:v>0.89132949165566799</c:v>
                </c:pt>
                <c:pt idx="34">
                  <c:v>2.1084138404932284</c:v>
                </c:pt>
                <c:pt idx="35">
                  <c:v>3.6593271578519548</c:v>
                </c:pt>
                <c:pt idx="36">
                  <c:v>3.2672988944733472</c:v>
                </c:pt>
                <c:pt idx="37">
                  <c:v>2.440554644010251</c:v>
                </c:pt>
                <c:pt idx="38">
                  <c:v>3.5191500444441415</c:v>
                </c:pt>
                <c:pt idx="39">
                  <c:v>5.1721224254310361</c:v>
                </c:pt>
                <c:pt idx="40">
                  <c:v>4.9074476176652393</c:v>
                </c:pt>
                <c:pt idx="41">
                  <c:v>3.8334615870908584</c:v>
                </c:pt>
                <c:pt idx="42">
                  <c:v>1.6839974826602822</c:v>
                </c:pt>
                <c:pt idx="43">
                  <c:v>1.8865354137312496</c:v>
                </c:pt>
                <c:pt idx="44">
                  <c:v>2.2014015674333809</c:v>
                </c:pt>
                <c:pt idx="45">
                  <c:v>2.9794631469948429</c:v>
                </c:pt>
                <c:pt idx="46">
                  <c:v>2.7356567735373316</c:v>
                </c:pt>
                <c:pt idx="47">
                  <c:v>2.3356845941609139</c:v>
                </c:pt>
                <c:pt idx="48">
                  <c:v>2.678731110908239</c:v>
                </c:pt>
                <c:pt idx="49">
                  <c:v>2.302328779561913</c:v>
                </c:pt>
                <c:pt idx="50">
                  <c:v>2.8507414862042335</c:v>
                </c:pt>
                <c:pt idx="51">
                  <c:v>1.2685716809089032</c:v>
                </c:pt>
                <c:pt idx="52">
                  <c:v>1.3959046983192502</c:v>
                </c:pt>
                <c:pt idx="53">
                  <c:v>0.642348678836413</c:v>
                </c:pt>
                <c:pt idx="54">
                  <c:v>1.4668719131500252</c:v>
                </c:pt>
                <c:pt idx="55">
                  <c:v>1.6196542392320268</c:v>
                </c:pt>
                <c:pt idx="56">
                  <c:v>1.3897957605746081</c:v>
                </c:pt>
                <c:pt idx="57">
                  <c:v>1.5395455040734918</c:v>
                </c:pt>
                <c:pt idx="58">
                  <c:v>0.48030315950469138</c:v>
                </c:pt>
                <c:pt idx="59">
                  <c:v>1.0000000000000001E-5</c:v>
                </c:pt>
                <c:pt idx="60">
                  <c:v>1.0000000000000001E-5</c:v>
                </c:pt>
                <c:pt idx="61">
                  <c:v>0.14153364041495919</c:v>
                </c:pt>
                <c:pt idx="62">
                  <c:v>0.96260522644147084</c:v>
                </c:pt>
                <c:pt idx="63">
                  <c:v>1.0000000000000001E-5</c:v>
                </c:pt>
                <c:pt idx="64">
                  <c:v>0.17628891250838219</c:v>
                </c:pt>
                <c:pt idx="65">
                  <c:v>0.35653934502399842</c:v>
                </c:pt>
                <c:pt idx="66">
                  <c:v>0.20009424644158447</c:v>
                </c:pt>
                <c:pt idx="67">
                  <c:v>0.16820326796156415</c:v>
                </c:pt>
                <c:pt idx="68">
                  <c:v>0.924257174986165</c:v>
                </c:pt>
                <c:pt idx="69">
                  <c:v>1.1318861023798199</c:v>
                </c:pt>
                <c:pt idx="70">
                  <c:v>0.98103226146180056</c:v>
                </c:pt>
                <c:pt idx="71">
                  <c:v>0.71954599484593817</c:v>
                </c:pt>
                <c:pt idx="72">
                  <c:v>0.62540155010586407</c:v>
                </c:pt>
                <c:pt idx="73">
                  <c:v>0.84178673537578241</c:v>
                </c:pt>
                <c:pt idx="74">
                  <c:v>0.90927554381821096</c:v>
                </c:pt>
                <c:pt idx="75">
                  <c:v>0.90119947413522805</c:v>
                </c:pt>
                <c:pt idx="76">
                  <c:v>0.84362616130360113</c:v>
                </c:pt>
                <c:pt idx="77">
                  <c:v>0.80470725510075614</c:v>
                </c:pt>
                <c:pt idx="78">
                  <c:v>0.77648427846430668</c:v>
                </c:pt>
                <c:pt idx="79">
                  <c:v>0.748344073366769</c:v>
                </c:pt>
                <c:pt idx="80">
                  <c:v>0.66568258257315716</c:v>
                </c:pt>
                <c:pt idx="81">
                  <c:v>0.65328634259431695</c:v>
                </c:pt>
                <c:pt idx="82">
                  <c:v>0.66502781308084291</c:v>
                </c:pt>
                <c:pt idx="83">
                  <c:v>0.77528014015870728</c:v>
                </c:pt>
                <c:pt idx="84">
                  <c:v>0.87465404142959002</c:v>
                </c:pt>
                <c:pt idx="85">
                  <c:v>0.95051819491041023</c:v>
                </c:pt>
                <c:pt idx="86">
                  <c:v>0.99400215029055161</c:v>
                </c:pt>
                <c:pt idx="87">
                  <c:v>1.0244823917318513</c:v>
                </c:pt>
                <c:pt idx="88">
                  <c:v>1.0485853778456011</c:v>
                </c:pt>
                <c:pt idx="89">
                  <c:v>1.0535965951054216</c:v>
                </c:pt>
                <c:pt idx="90">
                  <c:v>1.0741071180109252</c:v>
                </c:pt>
              </c:numCache>
            </c:numRef>
          </c:val>
          <c:smooth val="0"/>
        </c:ser>
        <c:ser>
          <c:idx val="3"/>
          <c:order val="1"/>
          <c:tx>
            <c:strRef>
              <c:f>Sheet1!$A$4</c:f>
              <c:strCache>
                <c:ptCount val="1"/>
                <c:pt idx="0">
                  <c:v>with negative numbers:</c:v>
                </c:pt>
              </c:strCache>
            </c:strRef>
          </c:tx>
          <c:spPr>
            <a:ln w="14386">
              <a:solidFill>
                <a:srgbClr val="000000"/>
              </a:solidFill>
              <a:prstDash val="solid"/>
            </a:ln>
          </c:spPr>
          <c:marker>
            <c:symbol val="none"/>
          </c:marker>
          <c:cat>
            <c:numRef>
              <c:f>Sheet1!$B$1:$CN$1</c:f>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f>Sheet1!$B$4:$CN$4</c:f>
              <c:numCache>
                <c:formatCode>General</c:formatCode>
                <c:ptCount val="91"/>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numCache>
            </c:numRef>
          </c:val>
          <c:smooth val="0"/>
        </c:ser>
        <c:ser>
          <c:idx val="0"/>
          <c:order val="2"/>
          <c:tx>
            <c:strRef>
              <c:f>Sheet1!$A$5</c:f>
              <c:strCache>
                <c:ptCount val="1"/>
                <c:pt idx="0">
                  <c:v>3-Year Rolling Growth</c:v>
                </c:pt>
              </c:strCache>
            </c:strRef>
          </c:tx>
          <c:spPr>
            <a:ln w="22225">
              <a:solidFill>
                <a:srgbClr val="0096D7"/>
              </a:solidFill>
              <a:prstDash val="solid"/>
            </a:ln>
          </c:spPr>
          <c:marker>
            <c:symbol val="none"/>
          </c:marker>
          <c:trendline>
            <c:spPr>
              <a:ln w="22225">
                <a:solidFill>
                  <a:srgbClr val="003953"/>
                </a:solidFill>
              </a:ln>
            </c:spPr>
            <c:trendlineType val="poly"/>
            <c:order val="3"/>
            <c:intercept val="12.907500000000001"/>
            <c:dispRSqr val="0"/>
            <c:dispEq val="0"/>
          </c:trendline>
          <c:cat>
            <c:numRef>
              <c:f>Sheet1!$B$1:$CN$1</c:f>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f>Sheet1!$B$5:$CN$5</c:f>
              <c:numCache>
                <c:formatCode>General</c:formatCode>
                <c:ptCount val="91"/>
                <c:pt idx="2">
                  <c:v>11.853047433052733</c:v>
                </c:pt>
                <c:pt idx="3">
                  <c:v>10.779608384325146</c:v>
                </c:pt>
                <c:pt idx="4">
                  <c:v>8.6963560884335767</c:v>
                </c:pt>
                <c:pt idx="5">
                  <c:v>11.728002829525796</c:v>
                </c:pt>
                <c:pt idx="6">
                  <c:v>11.299718298707639</c:v>
                </c:pt>
                <c:pt idx="7">
                  <c:v>10.72634891531532</c:v>
                </c:pt>
                <c:pt idx="8">
                  <c:v>5.7742610036535025</c:v>
                </c:pt>
                <c:pt idx="9">
                  <c:v>5.7964912982218841</c:v>
                </c:pt>
                <c:pt idx="10">
                  <c:v>6.1165229261439746</c:v>
                </c:pt>
                <c:pt idx="11">
                  <c:v>7.0887044897359086</c:v>
                </c:pt>
                <c:pt idx="12">
                  <c:v>6.3267123715787577</c:v>
                </c:pt>
                <c:pt idx="13">
                  <c:v>6.5620261634351751</c:v>
                </c:pt>
                <c:pt idx="14">
                  <c:v>7.4673389327813755</c:v>
                </c:pt>
                <c:pt idx="15">
                  <c:v>7.0447451405560857</c:v>
                </c:pt>
                <c:pt idx="16">
                  <c:v>7.527446797959092</c:v>
                </c:pt>
                <c:pt idx="17">
                  <c:v>7.0489166943680903</c:v>
                </c:pt>
                <c:pt idx="18">
                  <c:v>8.0410795595930331</c:v>
                </c:pt>
                <c:pt idx="19">
                  <c:v>8.2712105235422726</c:v>
                </c:pt>
                <c:pt idx="20">
                  <c:v>8.1973096945674442</c:v>
                </c:pt>
                <c:pt idx="21">
                  <c:v>6.9023992619449359</c:v>
                </c:pt>
                <c:pt idx="22">
                  <c:v>6.6812557186529897</c:v>
                </c:pt>
                <c:pt idx="23">
                  <c:v>7.1520512645032452</c:v>
                </c:pt>
                <c:pt idx="24">
                  <c:v>5.0975896324168657</c:v>
                </c:pt>
                <c:pt idx="25">
                  <c:v>3.0790327059932787</c:v>
                </c:pt>
                <c:pt idx="26">
                  <c:v>2.696522439272897</c:v>
                </c:pt>
                <c:pt idx="27">
                  <c:v>4.5289487899771608</c:v>
                </c:pt>
                <c:pt idx="28">
                  <c:v>4.9211276488186684</c:v>
                </c:pt>
                <c:pt idx="29">
                  <c:v>3.7368648045449815</c:v>
                </c:pt>
                <c:pt idx="30">
                  <c:v>2.4393436781007916</c:v>
                </c:pt>
                <c:pt idx="31">
                  <c:v>2.0899131905599999</c:v>
                </c:pt>
                <c:pt idx="32">
                  <c:v>0.24631483664305787</c:v>
                </c:pt>
                <c:pt idx="33">
                  <c:v>0.89132949165566799</c:v>
                </c:pt>
                <c:pt idx="34">
                  <c:v>2.1084138404932284</c:v>
                </c:pt>
                <c:pt idx="35">
                  <c:v>3.6593271578519548</c:v>
                </c:pt>
                <c:pt idx="36">
                  <c:v>3.2672988944733472</c:v>
                </c:pt>
                <c:pt idx="37">
                  <c:v>2.440554644010251</c:v>
                </c:pt>
                <c:pt idx="38">
                  <c:v>3.5191500444441415</c:v>
                </c:pt>
                <c:pt idx="39">
                  <c:v>5.1721224254310361</c:v>
                </c:pt>
                <c:pt idx="40">
                  <c:v>4.9074476176652393</c:v>
                </c:pt>
                <c:pt idx="41">
                  <c:v>3.8334615870908584</c:v>
                </c:pt>
                <c:pt idx="42">
                  <c:v>1.6839974826602822</c:v>
                </c:pt>
                <c:pt idx="43">
                  <c:v>1.8865354137312496</c:v>
                </c:pt>
                <c:pt idx="44">
                  <c:v>2.2014015674333809</c:v>
                </c:pt>
                <c:pt idx="45">
                  <c:v>2.9794631469948429</c:v>
                </c:pt>
                <c:pt idx="46">
                  <c:v>2.7356567735373316</c:v>
                </c:pt>
                <c:pt idx="47">
                  <c:v>2.3356845941609139</c:v>
                </c:pt>
                <c:pt idx="48">
                  <c:v>2.678731110908239</c:v>
                </c:pt>
                <c:pt idx="49">
                  <c:v>2.302328779561913</c:v>
                </c:pt>
                <c:pt idx="50">
                  <c:v>2.8507414862042335</c:v>
                </c:pt>
                <c:pt idx="51">
                  <c:v>1.2685716809089032</c:v>
                </c:pt>
                <c:pt idx="52">
                  <c:v>1.3959046983192502</c:v>
                </c:pt>
                <c:pt idx="53">
                  <c:v>0.642348678836413</c:v>
                </c:pt>
                <c:pt idx="54">
                  <c:v>1.4668719131500252</c:v>
                </c:pt>
                <c:pt idx="55">
                  <c:v>1.6196542392320268</c:v>
                </c:pt>
                <c:pt idx="56">
                  <c:v>1.3897957605746081</c:v>
                </c:pt>
                <c:pt idx="57">
                  <c:v>1.5395455040734918</c:v>
                </c:pt>
                <c:pt idx="58">
                  <c:v>0.48030315950469138</c:v>
                </c:pt>
                <c:pt idx="59">
                  <c:v>-0.8198707553341511</c:v>
                </c:pt>
                <c:pt idx="60">
                  <c:v>-2.9818602849440712E-2</c:v>
                </c:pt>
                <c:pt idx="61">
                  <c:v>0.14153364041495919</c:v>
                </c:pt>
                <c:pt idx="62">
                  <c:v>0.96260522644147084</c:v>
                </c:pt>
                <c:pt idx="63">
                  <c:v>-0.15823993690902149</c:v>
                </c:pt>
                <c:pt idx="64">
                  <c:v>0.17628891250838219</c:v>
                </c:pt>
                <c:pt idx="65">
                  <c:v>0.35653934502399842</c:v>
                </c:pt>
                <c:pt idx="66">
                  <c:v>0.20009424644158447</c:v>
                </c:pt>
                <c:pt idx="67">
                  <c:v>0.16820326796156415</c:v>
                </c:pt>
                <c:pt idx="68">
                  <c:v>0.924257174986165</c:v>
                </c:pt>
                <c:pt idx="69">
                  <c:v>1.1318861023798199</c:v>
                </c:pt>
                <c:pt idx="70">
                  <c:v>0.98103226146180056</c:v>
                </c:pt>
                <c:pt idx="71">
                  <c:v>0.71954599484593817</c:v>
                </c:pt>
                <c:pt idx="72">
                  <c:v>0.62540155010586407</c:v>
                </c:pt>
                <c:pt idx="73">
                  <c:v>0.84178673537578241</c:v>
                </c:pt>
                <c:pt idx="74">
                  <c:v>0.90927554381821096</c:v>
                </c:pt>
                <c:pt idx="75">
                  <c:v>0.90119947413522805</c:v>
                </c:pt>
                <c:pt idx="76">
                  <c:v>0.84362616130360113</c:v>
                </c:pt>
                <c:pt idx="77">
                  <c:v>0.80470725510075614</c:v>
                </c:pt>
                <c:pt idx="78">
                  <c:v>0.77648427846430668</c:v>
                </c:pt>
                <c:pt idx="79">
                  <c:v>0.748344073366769</c:v>
                </c:pt>
                <c:pt idx="80">
                  <c:v>0.66568258257315716</c:v>
                </c:pt>
                <c:pt idx="81">
                  <c:v>0.65328634259431695</c:v>
                </c:pt>
                <c:pt idx="82">
                  <c:v>0.66502781308084291</c:v>
                </c:pt>
                <c:pt idx="83">
                  <c:v>0.77528014015870728</c:v>
                </c:pt>
                <c:pt idx="84">
                  <c:v>0.87465404142959002</c:v>
                </c:pt>
                <c:pt idx="85">
                  <c:v>0.95051819491041023</c:v>
                </c:pt>
                <c:pt idx="86">
                  <c:v>0.99400215029055161</c:v>
                </c:pt>
                <c:pt idx="87">
                  <c:v>1.0244823917318513</c:v>
                </c:pt>
                <c:pt idx="88">
                  <c:v>1.0485853778456011</c:v>
                </c:pt>
                <c:pt idx="89">
                  <c:v>1.0535965951054216</c:v>
                </c:pt>
                <c:pt idx="90">
                  <c:v>1.0741071180109252</c:v>
                </c:pt>
              </c:numCache>
            </c:numRef>
          </c:val>
          <c:smooth val="0"/>
        </c:ser>
        <c:ser>
          <c:idx val="1"/>
          <c:order val="3"/>
          <c:tx>
            <c:strRef>
              <c:f>Sheet1!$A$6</c:f>
              <c:strCache>
                <c:ptCount val="1"/>
                <c:pt idx="0">
                  <c:v>GDP rolling</c:v>
                </c:pt>
              </c:strCache>
            </c:strRef>
          </c:tx>
          <c:spPr>
            <a:ln w="22225">
              <a:solidFill>
                <a:srgbClr val="A33340">
                  <a:lumMod val="60000"/>
                  <a:lumOff val="40000"/>
                </a:srgbClr>
              </a:solidFill>
            </a:ln>
          </c:spPr>
          <c:marker>
            <c:symbol val="none"/>
          </c:marker>
          <c:trendline>
            <c:spPr>
              <a:ln w="22225">
                <a:solidFill>
                  <a:srgbClr val="A33340"/>
                </a:solidFill>
              </a:ln>
            </c:spPr>
            <c:trendlineType val="poly"/>
            <c:order val="2"/>
            <c:intercept val="4.5"/>
            <c:dispRSqr val="0"/>
            <c:dispEq val="0"/>
          </c:trendline>
          <c:cat>
            <c:numRef>
              <c:f>Sheet1!$B$1:$CN$1</c:f>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f>Sheet1!$B$6:$CN$6</c:f>
              <c:numCache>
                <c:formatCode>General</c:formatCode>
                <c:ptCount val="91"/>
                <c:pt idx="2">
                  <c:v>6.9290993374283572</c:v>
                </c:pt>
                <c:pt idx="3">
                  <c:v>5.5939416882371251</c:v>
                </c:pt>
                <c:pt idx="4">
                  <c:v>2.7071267829856582</c:v>
                </c:pt>
                <c:pt idx="5">
                  <c:v>3.7007734828779615</c:v>
                </c:pt>
                <c:pt idx="6">
                  <c:v>2.8477930808033181</c:v>
                </c:pt>
                <c:pt idx="7">
                  <c:v>3.760014931172373</c:v>
                </c:pt>
                <c:pt idx="8">
                  <c:v>1.1584878030032719</c:v>
                </c:pt>
                <c:pt idx="9">
                  <c:v>2.7094622167689097</c:v>
                </c:pt>
                <c:pt idx="10">
                  <c:v>2.8627974294881176</c:v>
                </c:pt>
                <c:pt idx="11">
                  <c:v>3.9866624018044083</c:v>
                </c:pt>
                <c:pt idx="12">
                  <c:v>3.7312551572463493</c:v>
                </c:pt>
                <c:pt idx="13">
                  <c:v>4.3313996702950996</c:v>
                </c:pt>
                <c:pt idx="14">
                  <c:v>5.4097522944469567</c:v>
                </c:pt>
                <c:pt idx="15">
                  <c:v>5.5364945381026098</c:v>
                </c:pt>
                <c:pt idx="16">
                  <c:v>6.2860871111640293</c:v>
                </c:pt>
                <c:pt idx="17">
                  <c:v>5.2635300074235891</c:v>
                </c:pt>
                <c:pt idx="18">
                  <c:v>4.7368342588281598</c:v>
                </c:pt>
                <c:pt idx="19">
                  <c:v>3.5935535054572698</c:v>
                </c:pt>
                <c:pt idx="20">
                  <c:v>2.7320512464169333</c:v>
                </c:pt>
                <c:pt idx="21">
                  <c:v>2.2025365566403776</c:v>
                </c:pt>
                <c:pt idx="22">
                  <c:v>2.8987168923853002</c:v>
                </c:pt>
                <c:pt idx="23">
                  <c:v>4.7290671039493137</c:v>
                </c:pt>
                <c:pt idx="24">
                  <c:v>3.4241403231096257</c:v>
                </c:pt>
                <c:pt idx="25">
                  <c:v>1.6043359090260223</c:v>
                </c:pt>
                <c:pt idx="26">
                  <c:v>1.5210878320385479</c:v>
                </c:pt>
                <c:pt idx="27">
                  <c:v>3.2361268642404628</c:v>
                </c:pt>
                <c:pt idx="28">
                  <c:v>5.1845280667297988</c:v>
                </c:pt>
                <c:pt idx="29">
                  <c:v>4.4441738837051714</c:v>
                </c:pt>
                <c:pt idx="30">
                  <c:v>2.8031761579067282</c:v>
                </c:pt>
                <c:pt idx="31">
                  <c:v>1.8304916038539787</c:v>
                </c:pt>
                <c:pt idx="32">
                  <c:v>0.12922372114767544</c:v>
                </c:pt>
                <c:pt idx="33">
                  <c:v>1.7349892385077448</c:v>
                </c:pt>
                <c:pt idx="34">
                  <c:v>3.2541446941545482</c:v>
                </c:pt>
                <c:pt idx="35">
                  <c:v>5.3681022046182969</c:v>
                </c:pt>
                <c:pt idx="36">
                  <c:v>4.9907000764978227</c:v>
                </c:pt>
                <c:pt idx="37">
                  <c:v>3.7369046928266592</c:v>
                </c:pt>
                <c:pt idx="38">
                  <c:v>3.7253661119385217</c:v>
                </c:pt>
                <c:pt idx="39">
                  <c:v>3.7815771216371141</c:v>
                </c:pt>
                <c:pt idx="40">
                  <c:v>3.2631556562923381</c:v>
                </c:pt>
                <c:pt idx="41">
                  <c:v>1.8303183989163641</c:v>
                </c:pt>
                <c:pt idx="42">
                  <c:v>1.7895392939899279</c:v>
                </c:pt>
                <c:pt idx="43">
                  <c:v>2.0639389404464525</c:v>
                </c:pt>
                <c:pt idx="44">
                  <c:v>3.4448504910937761</c:v>
                </c:pt>
                <c:pt idx="45">
                  <c:v>3.1656585596799403</c:v>
                </c:pt>
                <c:pt idx="46">
                  <c:v>3.5160025201302014</c:v>
                </c:pt>
                <c:pt idx="47">
                  <c:v>3.6649942618851572</c:v>
                </c:pt>
                <c:pt idx="48">
                  <c:v>4.243661019604561</c:v>
                </c:pt>
                <c:pt idx="49">
                  <c:v>4.540577047726746</c:v>
                </c:pt>
                <c:pt idx="50">
                  <c:v>4.4087640320237709</c:v>
                </c:pt>
                <c:pt idx="51">
                  <c:v>3.2380794788903433</c:v>
                </c:pt>
                <c:pt idx="52">
                  <c:v>2.2763883455720002</c:v>
                </c:pt>
                <c:pt idx="53">
                  <c:v>1.8534830985359241</c:v>
                </c:pt>
                <c:pt idx="54">
                  <c:v>2.7897725787754402</c:v>
                </c:pt>
                <c:pt idx="55">
                  <c:v>3.3115943502484146</c:v>
                </c:pt>
                <c:pt idx="56">
                  <c:v>3.2647455505294687</c:v>
                </c:pt>
                <c:pt idx="57">
                  <c:v>2.5946942199546186</c:v>
                </c:pt>
                <c:pt idx="58">
                  <c:v>1.3771163656027374</c:v>
                </c:pt>
                <c:pt idx="59">
                  <c:v>-0.44700834839045411</c:v>
                </c:pt>
                <c:pt idx="60">
                  <c:v>-0.20188147750747065</c:v>
                </c:pt>
                <c:pt idx="61">
                  <c:v>0.42568561602129851</c:v>
                </c:pt>
                <c:pt idx="62">
                  <c:v>2.1184310752439206</c:v>
                </c:pt>
                <c:pt idx="63">
                  <c:v>1.771095855433269</c:v>
                </c:pt>
                <c:pt idx="64">
                  <c:v>2.0463058759410346</c:v>
                </c:pt>
                <c:pt idx="65">
                  <c:v>2.1133299506923997</c:v>
                </c:pt>
                <c:pt idx="66">
                  <c:v>2.6208547477516442</c:v>
                </c:pt>
                <c:pt idx="67">
                  <c:v>2.7891338327082682</c:v>
                </c:pt>
                <c:pt idx="68">
                  <c:v>2.7591778264632438</c:v>
                </c:pt>
                <c:pt idx="69">
                  <c:v>2.5368370711759791</c:v>
                </c:pt>
                <c:pt idx="70">
                  <c:v>2.2926179816278092</c:v>
                </c:pt>
                <c:pt idx="71">
                  <c:v>2.1852799782275723</c:v>
                </c:pt>
                <c:pt idx="72">
                  <c:v>2.1248439808057684</c:v>
                </c:pt>
                <c:pt idx="73">
                  <c:v>2.2085281160876047</c:v>
                </c:pt>
                <c:pt idx="74">
                  <c:v>2.3369453008072139</c:v>
                </c:pt>
                <c:pt idx="75">
                  <c:v>2.4018654927634442</c:v>
                </c:pt>
                <c:pt idx="76">
                  <c:v>2.3273680352120296</c:v>
                </c:pt>
                <c:pt idx="77">
                  <c:v>2.2683697935399039</c:v>
                </c:pt>
                <c:pt idx="78">
                  <c:v>2.220156190010969</c:v>
                </c:pt>
                <c:pt idx="79">
                  <c:v>2.1688050125422631</c:v>
                </c:pt>
                <c:pt idx="80">
                  <c:v>2.1271519438436526</c:v>
                </c:pt>
                <c:pt idx="81">
                  <c:v>2.074455000594666</c:v>
                </c:pt>
                <c:pt idx="82">
                  <c:v>2.0423573291090458</c:v>
                </c:pt>
                <c:pt idx="83">
                  <c:v>2.0316856066979305</c:v>
                </c:pt>
                <c:pt idx="84">
                  <c:v>2.0576642375081722</c:v>
                </c:pt>
                <c:pt idx="85">
                  <c:v>2.0949974268882565</c:v>
                </c:pt>
                <c:pt idx="86">
                  <c:v>2.1124633823140559</c:v>
                </c:pt>
                <c:pt idx="87">
                  <c:v>2.100972637693399</c:v>
                </c:pt>
                <c:pt idx="88">
                  <c:v>2.113522896364306</c:v>
                </c:pt>
                <c:pt idx="89">
                  <c:v>2.1002469099115517</c:v>
                </c:pt>
                <c:pt idx="90">
                  <c:v>2.0903768845065063</c:v>
                </c:pt>
              </c:numCache>
            </c:numRef>
          </c:val>
          <c:smooth val="0"/>
        </c:ser>
        <c:ser>
          <c:idx val="4"/>
          <c:order val="4"/>
          <c:tx>
            <c:strRef>
              <c:f>Sheet1!$A$7</c:f>
              <c:strCache>
                <c:ptCount val="1"/>
              </c:strCache>
            </c:strRef>
          </c:tx>
          <c:spPr>
            <a:ln>
              <a:solidFill>
                <a:srgbClr val="A33340">
                  <a:lumMod val="40000"/>
                  <a:lumOff val="60000"/>
                </a:srgbClr>
              </a:solidFill>
              <a:prstDash val="sysDot"/>
            </a:ln>
          </c:spPr>
          <c:marker>
            <c:symbol val="none"/>
          </c:marker>
          <c:cat>
            <c:numRef>
              <c:f>Sheet1!$B$1:$CN$1</c:f>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f>Sheet1!$B$7:$CN$7</c:f>
              <c:numCache>
                <c:formatCode>General</c:formatCode>
                <c:ptCount val="91"/>
              </c:numCache>
            </c:numRef>
          </c:val>
          <c:smooth val="0"/>
        </c:ser>
        <c:dLbls>
          <c:showLegendKey val="0"/>
          <c:showVal val="0"/>
          <c:showCatName val="0"/>
          <c:showSerName val="0"/>
          <c:showPercent val="0"/>
          <c:showBubbleSize val="0"/>
        </c:dLbls>
        <c:smooth val="0"/>
        <c:axId val="240189472"/>
        <c:axId val="240190032"/>
        <c:extLst>
          <c:ext xmlns:c15="http://schemas.microsoft.com/office/drawing/2012/chart" uri="{02D57815-91ED-43cb-92C2-25804820EDAC}">
            <c15:filteredLineSeries>
              <c15:ser>
                <c:idx val="5"/>
                <c:order val="5"/>
                <c:tx>
                  <c:strRef>
                    <c:extLst>
                      <c:ext uri="{02D57815-91ED-43cb-92C2-25804820EDAC}">
                        <c15:formulaRef>
                          <c15:sqref>Sheet1!$A$8</c15:sqref>
                        </c15:formulaRef>
                      </c:ext>
                    </c:extLst>
                    <c:strCache>
                      <c:ptCount val="1"/>
                      <c:pt idx="0">
                        <c:v>No CPP</c:v>
                      </c:pt>
                    </c:strCache>
                  </c:strRef>
                </c:tx>
                <c:spPr>
                  <a:ln>
                    <a:solidFill>
                      <a:srgbClr val="0096D7"/>
                    </a:solidFill>
                    <a:prstDash val="sysDot"/>
                  </a:ln>
                </c:spPr>
                <c:marker>
                  <c:symbol val="none"/>
                </c:marker>
                <c:cat>
                  <c:numRef>
                    <c:extLst>
                      <c:ext uri="{02D57815-91ED-43cb-92C2-25804820EDAC}">
                        <c15:formulaRef>
                          <c15:sqref>Sheet1!$B$1:$CN$1</c15:sqref>
                        </c15:formulaRef>
                      </c:ext>
                    </c:extLst>
                    <c:numCache>
                      <c:formatCode>General</c:formatCode>
                      <c:ptCount val="91"/>
                      <c:pt idx="0">
                        <c:v>1950</c:v>
                      </c:pt>
                      <c:pt idx="10">
                        <c:v>1960</c:v>
                      </c:pt>
                      <c:pt idx="20">
                        <c:v>1970</c:v>
                      </c:pt>
                      <c:pt idx="30">
                        <c:v>1980</c:v>
                      </c:pt>
                      <c:pt idx="40">
                        <c:v>1990</c:v>
                      </c:pt>
                      <c:pt idx="50">
                        <c:v>2000</c:v>
                      </c:pt>
                      <c:pt idx="60">
                        <c:v>2010</c:v>
                      </c:pt>
                      <c:pt idx="70">
                        <c:v>2020</c:v>
                      </c:pt>
                      <c:pt idx="80">
                        <c:v>2030</c:v>
                      </c:pt>
                      <c:pt idx="90">
                        <c:v>2040</c:v>
                      </c:pt>
                    </c:numCache>
                  </c:numRef>
                </c:cat>
                <c:val>
                  <c:numRef>
                    <c:extLst>
                      <c:ext uri="{02D57815-91ED-43cb-92C2-25804820EDAC}">
                        <c15:formulaRef>
                          <c15:sqref>Sheet1!$B$8:$CN$8</c15:sqref>
                        </c15:formulaRef>
                      </c:ext>
                    </c:extLst>
                    <c:numCache>
                      <c:formatCode>General</c:formatCode>
                      <c:ptCount val="91"/>
                      <c:pt idx="2">
                        <c:v>11.853047433052733</c:v>
                      </c:pt>
                      <c:pt idx="3">
                        <c:v>10.779608384325146</c:v>
                      </c:pt>
                      <c:pt idx="4">
                        <c:v>8.6963560884335767</c:v>
                      </c:pt>
                      <c:pt idx="5">
                        <c:v>11.728002829525796</c:v>
                      </c:pt>
                      <c:pt idx="6">
                        <c:v>11.299718298707639</c:v>
                      </c:pt>
                      <c:pt idx="7">
                        <c:v>10.72634891531532</c:v>
                      </c:pt>
                      <c:pt idx="8">
                        <c:v>5.7742610036535025</c:v>
                      </c:pt>
                      <c:pt idx="9">
                        <c:v>5.7964912982218841</c:v>
                      </c:pt>
                      <c:pt idx="10">
                        <c:v>6.1165229261439746</c:v>
                      </c:pt>
                      <c:pt idx="11">
                        <c:v>7.0887044897359086</c:v>
                      </c:pt>
                      <c:pt idx="12">
                        <c:v>6.3267123715787577</c:v>
                      </c:pt>
                      <c:pt idx="13">
                        <c:v>6.5620261634351751</c:v>
                      </c:pt>
                      <c:pt idx="14">
                        <c:v>7.4673389327813755</c:v>
                      </c:pt>
                      <c:pt idx="15">
                        <c:v>7.0447451405560857</c:v>
                      </c:pt>
                      <c:pt idx="16">
                        <c:v>7.527446797959092</c:v>
                      </c:pt>
                      <c:pt idx="17">
                        <c:v>7.0489166943680903</c:v>
                      </c:pt>
                      <c:pt idx="18">
                        <c:v>8.0410795595930331</c:v>
                      </c:pt>
                      <c:pt idx="19">
                        <c:v>8.2712105235422726</c:v>
                      </c:pt>
                      <c:pt idx="20">
                        <c:v>8.1973096945674442</c:v>
                      </c:pt>
                      <c:pt idx="21">
                        <c:v>6.9023992619449359</c:v>
                      </c:pt>
                      <c:pt idx="22">
                        <c:v>6.6812557186529897</c:v>
                      </c:pt>
                      <c:pt idx="23">
                        <c:v>7.1520512645032452</c:v>
                      </c:pt>
                      <c:pt idx="24">
                        <c:v>5.0975896324168657</c:v>
                      </c:pt>
                      <c:pt idx="25">
                        <c:v>3.0790327059932787</c:v>
                      </c:pt>
                      <c:pt idx="26">
                        <c:v>2.696522439272897</c:v>
                      </c:pt>
                      <c:pt idx="27">
                        <c:v>4.5289487899771608</c:v>
                      </c:pt>
                      <c:pt idx="28">
                        <c:v>4.9211276488186684</c:v>
                      </c:pt>
                      <c:pt idx="29">
                        <c:v>3.7368648045449815</c:v>
                      </c:pt>
                      <c:pt idx="30">
                        <c:v>2.4393436781007916</c:v>
                      </c:pt>
                      <c:pt idx="31">
                        <c:v>2.0899131905599999</c:v>
                      </c:pt>
                      <c:pt idx="32">
                        <c:v>0.24631483664305787</c:v>
                      </c:pt>
                      <c:pt idx="33">
                        <c:v>0.89132949165566799</c:v>
                      </c:pt>
                      <c:pt idx="34">
                        <c:v>2.1084138404932284</c:v>
                      </c:pt>
                      <c:pt idx="35">
                        <c:v>3.6593271578519548</c:v>
                      </c:pt>
                      <c:pt idx="36">
                        <c:v>3.2672988944733472</c:v>
                      </c:pt>
                      <c:pt idx="37">
                        <c:v>2.440554644010251</c:v>
                      </c:pt>
                      <c:pt idx="38">
                        <c:v>3.5191500444441415</c:v>
                      </c:pt>
                      <c:pt idx="39">
                        <c:v>5.1721224254310361</c:v>
                      </c:pt>
                      <c:pt idx="40">
                        <c:v>4.9074476176652393</c:v>
                      </c:pt>
                      <c:pt idx="41">
                        <c:v>3.8334615870908584</c:v>
                      </c:pt>
                      <c:pt idx="42">
                        <c:v>1.6839974826602822</c:v>
                      </c:pt>
                      <c:pt idx="43">
                        <c:v>1.8865354137312496</c:v>
                      </c:pt>
                      <c:pt idx="44">
                        <c:v>2.2014015674333809</c:v>
                      </c:pt>
                      <c:pt idx="45">
                        <c:v>2.9794631469948429</c:v>
                      </c:pt>
                      <c:pt idx="46">
                        <c:v>2.7356567735373316</c:v>
                      </c:pt>
                      <c:pt idx="47">
                        <c:v>2.3356845941609139</c:v>
                      </c:pt>
                      <c:pt idx="48">
                        <c:v>2.678731110908239</c:v>
                      </c:pt>
                      <c:pt idx="49">
                        <c:v>2.302328779561913</c:v>
                      </c:pt>
                      <c:pt idx="50">
                        <c:v>2.8507414862042335</c:v>
                      </c:pt>
                      <c:pt idx="51">
                        <c:v>1.2685716809089032</c:v>
                      </c:pt>
                      <c:pt idx="52">
                        <c:v>1.3959046983192502</c:v>
                      </c:pt>
                      <c:pt idx="53">
                        <c:v>0.642348678836413</c:v>
                      </c:pt>
                      <c:pt idx="54">
                        <c:v>1.4668719131500252</c:v>
                      </c:pt>
                      <c:pt idx="55">
                        <c:v>1.6196542392320268</c:v>
                      </c:pt>
                      <c:pt idx="56">
                        <c:v>1.3897957605746081</c:v>
                      </c:pt>
                      <c:pt idx="57">
                        <c:v>1.5395455040734918</c:v>
                      </c:pt>
                      <c:pt idx="58">
                        <c:v>0.48030315950469138</c:v>
                      </c:pt>
                      <c:pt idx="59">
                        <c:v>-0.8198707553341511</c:v>
                      </c:pt>
                      <c:pt idx="60">
                        <c:v>-2.9818602849440712E-2</c:v>
                      </c:pt>
                      <c:pt idx="61">
                        <c:v>0.14153364041495919</c:v>
                      </c:pt>
                      <c:pt idx="62">
                        <c:v>0.96260522644147084</c:v>
                      </c:pt>
                      <c:pt idx="63">
                        <c:v>-0.15823993690902149</c:v>
                      </c:pt>
                      <c:pt idx="64">
                        <c:v>0.17628891250838219</c:v>
                      </c:pt>
                      <c:pt idx="65">
                        <c:v>0.35601222630092799</c:v>
                      </c:pt>
                      <c:pt idx="66">
                        <c:v>0.19991404580761429</c:v>
                      </c:pt>
                      <c:pt idx="67">
                        <c:v>0.18112872099584898</c:v>
                      </c:pt>
                      <c:pt idx="68">
                        <c:v>0.94236241759479977</c:v>
                      </c:pt>
                      <c:pt idx="69">
                        <c:v>1.1516681229575276</c:v>
                      </c:pt>
                      <c:pt idx="70">
                        <c:v>1.0108849291516897</c:v>
                      </c:pt>
                      <c:pt idx="71">
                        <c:v>0.76557617786767729</c:v>
                      </c:pt>
                      <c:pt idx="72">
                        <c:v>0.72677020079563448</c:v>
                      </c:pt>
                      <c:pt idx="73">
                        <c:v>0.97627259539501132</c:v>
                      </c:pt>
                      <c:pt idx="74">
                        <c:v>1.0791182887496698</c:v>
                      </c:pt>
                      <c:pt idx="75">
                        <c:v>1.0820748642659472</c:v>
                      </c:pt>
                      <c:pt idx="76">
                        <c:v>1.0330774308245694</c:v>
                      </c:pt>
                      <c:pt idx="77">
                        <c:v>1.0319750861948807</c:v>
                      </c:pt>
                      <c:pt idx="78">
                        <c:v>1.0268565170835187</c:v>
                      </c:pt>
                      <c:pt idx="79">
                        <c:v>1.0311710699105525</c:v>
                      </c:pt>
                      <c:pt idx="80">
                        <c:v>0.95727273789414369</c:v>
                      </c:pt>
                      <c:pt idx="81">
                        <c:v>0.90300800359717215</c:v>
                      </c:pt>
                      <c:pt idx="82">
                        <c:v>0.82964658062667507</c:v>
                      </c:pt>
                      <c:pt idx="83">
                        <c:v>0.83701244076237469</c:v>
                      </c:pt>
                      <c:pt idx="84">
                        <c:v>0.86850859569838068</c:v>
                      </c:pt>
                      <c:pt idx="85">
                        <c:v>0.92669842884023357</c:v>
                      </c:pt>
                      <c:pt idx="86">
                        <c:v>0.97251181387589813</c:v>
                      </c:pt>
                      <c:pt idx="87">
                        <c:v>1.035248108799558</c:v>
                      </c:pt>
                      <c:pt idx="88">
                        <c:v>1.0578719030041928</c:v>
                      </c:pt>
                      <c:pt idx="89">
                        <c:v>1.0574256037888086</c:v>
                      </c:pt>
                      <c:pt idx="90">
                        <c:v>1.0710891882476536</c:v>
                      </c:pt>
                    </c:numCache>
                  </c:numRef>
                </c:val>
                <c:smooth val="0"/>
              </c15:ser>
            </c15:filteredLineSeries>
          </c:ext>
        </c:extLst>
      </c:lineChart>
      <c:catAx>
        <c:axId val="240189472"/>
        <c:scaling>
          <c:orientation val="minMax"/>
        </c:scaling>
        <c:delete val="0"/>
        <c:axPos val="b"/>
        <c:numFmt formatCode="General" sourceLinked="0"/>
        <c:majorTickMark val="out"/>
        <c:minorTickMark val="none"/>
        <c:tickLblPos val="nextTo"/>
        <c:spPr>
          <a:ln w="12700">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40190032"/>
        <c:crossesAt val="0"/>
        <c:auto val="1"/>
        <c:lblAlgn val="ctr"/>
        <c:lblOffset val="500"/>
        <c:tickLblSkip val="5"/>
        <c:tickMarkSkip val="5"/>
        <c:noMultiLvlLbl val="0"/>
      </c:catAx>
      <c:valAx>
        <c:axId val="240190032"/>
        <c:scaling>
          <c:orientation val="minMax"/>
          <c:max val="14"/>
          <c:min val="-2"/>
        </c:scaling>
        <c:delete val="0"/>
        <c:axPos val="l"/>
        <c:numFmt formatCode="#,##0;" sourceLinked="0"/>
        <c:majorTickMark val="out"/>
        <c:minorTickMark val="none"/>
        <c:tickLblPos val="nextTo"/>
        <c:spPr>
          <a:ln w="10789">
            <a:noFill/>
          </a:ln>
        </c:spPr>
        <c:txPr>
          <a:bodyPr rot="0" vert="horz"/>
          <a:lstStyle/>
          <a:p>
            <a:pPr>
              <a:defRPr sz="1200" b="0" i="0" u="none" strike="noStrike" baseline="0">
                <a:solidFill>
                  <a:srgbClr val="000000"/>
                </a:solidFill>
                <a:latin typeface="Arial"/>
                <a:ea typeface="Arial"/>
                <a:cs typeface="Arial"/>
              </a:defRPr>
            </a:pPr>
            <a:endParaRPr lang="en-US"/>
          </a:p>
        </c:txPr>
        <c:crossAx val="240189472"/>
        <c:crosses val="autoZero"/>
        <c:crossBetween val="midCat"/>
        <c:majorUnit val="2"/>
        <c:minorUnit val="4.0929E-2"/>
      </c:valAx>
      <c:spPr>
        <a:noFill/>
        <a:ln w="25400">
          <a:noFill/>
        </a:ln>
      </c:spPr>
    </c:plotArea>
    <c:plotVisOnly val="1"/>
    <c:dispBlanksAs val="gap"/>
    <c:showDLblsOverMax val="0"/>
  </c:chart>
  <c:spPr>
    <a:noFill/>
    <a:ln>
      <a:noFill/>
    </a:ln>
  </c:spPr>
  <c:txPr>
    <a:bodyPr/>
    <a:lstStyle/>
    <a:p>
      <a:pPr>
        <a:defRPr sz="1756" b="1" i="0" u="none" strike="noStrike" baseline="0">
          <a:solidFill>
            <a:srgbClr val="FFFF00"/>
          </a:solidFill>
          <a:latin typeface="Tahoma"/>
          <a:ea typeface="Tahoma"/>
          <a:cs typeface="Tahoma"/>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537102473498226E-2"/>
          <c:y val="6.5822784810128515E-2"/>
          <c:w val="0.8963486454652535"/>
          <c:h val="0.80506329113924047"/>
        </c:manualLayout>
      </c:layout>
      <c:areaChart>
        <c:grouping val="stacked"/>
        <c:varyColors val="0"/>
        <c:ser>
          <c:idx val="5"/>
          <c:order val="0"/>
          <c:tx>
            <c:strRef>
              <c:f>Sheet1!$A$2</c:f>
              <c:strCache>
                <c:ptCount val="1"/>
                <c:pt idx="0">
                  <c:v>Petroleum &amp; Other/Other</c:v>
                </c:pt>
              </c:strCache>
            </c:strRef>
          </c:tx>
          <c:spPr>
            <a:solidFill>
              <a:srgbClr val="BD732A"/>
            </a:solidFill>
            <a:ln w="28806">
              <a:noFill/>
            </a:ln>
          </c:spPr>
          <c:cat>
            <c:numRef>
              <c:f>Sheet1!$B$1:$CD$1</c:f>
              <c:numCache>
                <c:formatCode>General</c:formatCode>
                <c:ptCount val="81"/>
                <c:pt idx="0">
                  <c:v>1990</c:v>
                </c:pt>
                <c:pt idx="5">
                  <c:v>1995</c:v>
                </c:pt>
                <c:pt idx="10">
                  <c:v>2000</c:v>
                </c:pt>
                <c:pt idx="15">
                  <c:v>2005</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Sheet1!$B$2:$CD$2</c:f>
              <c:numCache>
                <c:formatCode>General</c:formatCode>
                <c:ptCount val="81"/>
                <c:pt idx="0">
                  <c:v>0.1369509539999999</c:v>
                </c:pt>
                <c:pt idx="1">
                  <c:v>0.13128458000000007</c:v>
                </c:pt>
                <c:pt idx="2">
                  <c:v>0.11296770499999961</c:v>
                </c:pt>
                <c:pt idx="3">
                  <c:v>0.12519556199999993</c:v>
                </c:pt>
                <c:pt idx="4">
                  <c:v>0.11950913399999914</c:v>
                </c:pt>
                <c:pt idx="5">
                  <c:v>8.9802692999999975E-2</c:v>
                </c:pt>
                <c:pt idx="6">
                  <c:v>9.6250238999999127E-2</c:v>
                </c:pt>
                <c:pt idx="7">
                  <c:v>0.10547759199999972</c:v>
                </c:pt>
                <c:pt idx="8">
                  <c:v>0.14139653299999982</c:v>
                </c:pt>
                <c:pt idx="9">
                  <c:v>0.13011330400000046</c:v>
                </c:pt>
                <c:pt idx="10">
                  <c:v>0.1244307770000007</c:v>
                </c:pt>
                <c:pt idx="11">
                  <c:v>0.13700259100000095</c:v>
                </c:pt>
                <c:pt idx="12">
                  <c:v>0.11081406000000099</c:v>
                </c:pt>
                <c:pt idx="13">
                  <c:v>0.14051510900000017</c:v>
                </c:pt>
                <c:pt idx="14">
                  <c:v>0.14214167899999999</c:v>
                </c:pt>
                <c:pt idx="15">
                  <c:v>0.14195243200000002</c:v>
                </c:pt>
                <c:pt idx="16">
                  <c:v>8.4759777999999938E-2</c:v>
                </c:pt>
                <c:pt idx="17">
                  <c:v>8.4527110999999572E-2</c:v>
                </c:pt>
                <c:pt idx="18">
                  <c:v>6.3465089999999391E-2</c:v>
                </c:pt>
                <c:pt idx="19">
                  <c:v>5.68696110000005E-2</c:v>
                </c:pt>
                <c:pt idx="20">
                  <c:v>5.5728008999999613E-2</c:v>
                </c:pt>
                <c:pt idx="21">
                  <c:v>4.9481529000000093E-2</c:v>
                </c:pt>
                <c:pt idx="22">
                  <c:v>4.3923697999999393E-2</c:v>
                </c:pt>
                <c:pt idx="23">
                  <c:v>4.8923869999999647E-2</c:v>
                </c:pt>
                <c:pt idx="24">
                  <c:v>4.9541396000000182E-2</c:v>
                </c:pt>
                <c:pt idx="25">
                  <c:v>4.3083006E-2</c:v>
                </c:pt>
                <c:pt idx="26">
                  <c:v>4.1537294000000002E-2</c:v>
                </c:pt>
                <c:pt idx="27">
                  <c:v>3.9157289000000005E-2</c:v>
                </c:pt>
                <c:pt idx="28">
                  <c:v>4.7983688999999996E-2</c:v>
                </c:pt>
                <c:pt idx="29">
                  <c:v>4.1845132E-2</c:v>
                </c:pt>
                <c:pt idx="30">
                  <c:v>4.1621576E-2</c:v>
                </c:pt>
                <c:pt idx="31">
                  <c:v>4.1309809999999995E-2</c:v>
                </c:pt>
                <c:pt idx="32">
                  <c:v>4.0979950000000001E-2</c:v>
                </c:pt>
                <c:pt idx="33">
                  <c:v>4.0730746999999998E-2</c:v>
                </c:pt>
                <c:pt idx="34">
                  <c:v>4.0391971999999998E-2</c:v>
                </c:pt>
                <c:pt idx="35">
                  <c:v>3.9958011000000002E-2</c:v>
                </c:pt>
                <c:pt idx="36">
                  <c:v>3.9432055000000001E-2</c:v>
                </c:pt>
                <c:pt idx="37">
                  <c:v>3.9037666999999998E-2</c:v>
                </c:pt>
                <c:pt idx="38">
                  <c:v>3.8710768999999999E-2</c:v>
                </c:pt>
                <c:pt idx="39">
                  <c:v>3.8425165999999997E-2</c:v>
                </c:pt>
                <c:pt idx="40">
                  <c:v>3.8140248000000002E-2</c:v>
                </c:pt>
                <c:pt idx="41">
                  <c:v>3.7801860999999999E-2</c:v>
                </c:pt>
                <c:pt idx="42">
                  <c:v>3.7686976000000004E-2</c:v>
                </c:pt>
                <c:pt idx="43">
                  <c:v>3.7520280999999996E-2</c:v>
                </c:pt>
                <c:pt idx="44">
                  <c:v>3.7368025000000006E-2</c:v>
                </c:pt>
                <c:pt idx="45">
                  <c:v>3.7231875999999997E-2</c:v>
                </c:pt>
                <c:pt idx="46">
                  <c:v>3.7040204E-2</c:v>
                </c:pt>
                <c:pt idx="47">
                  <c:v>3.6866536000000005E-2</c:v>
                </c:pt>
                <c:pt idx="48">
                  <c:v>3.6496172E-2</c:v>
                </c:pt>
                <c:pt idx="49">
                  <c:v>3.6309651999999998E-2</c:v>
                </c:pt>
                <c:pt idx="50">
                  <c:v>3.6149559000000005E-2</c:v>
                </c:pt>
                <c:pt idx="51">
                  <c:v>3.6149559000000005E-2</c:v>
                </c:pt>
                <c:pt idx="52">
                  <c:v>4.284547750000009E-2</c:v>
                </c:pt>
                <c:pt idx="53">
                  <c:v>4.9541396000000182E-2</c:v>
                </c:pt>
                <c:pt idx="54">
                  <c:v>4.9541396000000182E-2</c:v>
                </c:pt>
                <c:pt idx="55">
                  <c:v>4.3079231999999995E-2</c:v>
                </c:pt>
                <c:pt idx="56">
                  <c:v>4.1559426999999996E-2</c:v>
                </c:pt>
                <c:pt idx="57">
                  <c:v>3.9152661999999998E-2</c:v>
                </c:pt>
                <c:pt idx="58">
                  <c:v>4.8044977000000003E-2</c:v>
                </c:pt>
                <c:pt idx="59">
                  <c:v>4.1983205999999995E-2</c:v>
                </c:pt>
                <c:pt idx="60">
                  <c:v>4.1779617000000005E-2</c:v>
                </c:pt>
                <c:pt idx="61">
                  <c:v>4.1636164000000003E-2</c:v>
                </c:pt>
                <c:pt idx="62">
                  <c:v>4.1516481000000001E-2</c:v>
                </c:pt>
                <c:pt idx="63">
                  <c:v>4.1412722999999999E-2</c:v>
                </c:pt>
                <c:pt idx="64">
                  <c:v>4.1325260000000003E-2</c:v>
                </c:pt>
                <c:pt idx="65">
                  <c:v>4.1057868999999997E-2</c:v>
                </c:pt>
                <c:pt idx="66">
                  <c:v>4.0712524999999999E-2</c:v>
                </c:pt>
                <c:pt idx="67">
                  <c:v>4.0490636000000003E-2</c:v>
                </c:pt>
                <c:pt idx="68">
                  <c:v>4.0336008E-2</c:v>
                </c:pt>
                <c:pt idx="69">
                  <c:v>4.0183942E-2</c:v>
                </c:pt>
                <c:pt idx="70">
                  <c:v>4.0020910999999999E-2</c:v>
                </c:pt>
                <c:pt idx="71">
                  <c:v>3.9684646000000004E-2</c:v>
                </c:pt>
                <c:pt idx="72">
                  <c:v>3.9581192000000001E-2</c:v>
                </c:pt>
                <c:pt idx="73">
                  <c:v>3.9426026000000003E-2</c:v>
                </c:pt>
                <c:pt idx="74">
                  <c:v>3.9272255999999998E-2</c:v>
                </c:pt>
                <c:pt idx="75">
                  <c:v>3.9127427999999999E-2</c:v>
                </c:pt>
                <c:pt idx="76">
                  <c:v>3.8924920000000002E-2</c:v>
                </c:pt>
                <c:pt idx="77">
                  <c:v>3.8780712000000002E-2</c:v>
                </c:pt>
                <c:pt idx="78">
                  <c:v>3.8425331E-2</c:v>
                </c:pt>
                <c:pt idx="79">
                  <c:v>3.8294786000000004E-2</c:v>
                </c:pt>
                <c:pt idx="80">
                  <c:v>3.8121504000000001E-2</c:v>
                </c:pt>
              </c:numCache>
            </c:numRef>
          </c:val>
        </c:ser>
        <c:ser>
          <c:idx val="3"/>
          <c:order val="1"/>
          <c:tx>
            <c:strRef>
              <c:f>Sheet1!$A$3</c:f>
              <c:strCache>
                <c:ptCount val="1"/>
                <c:pt idx="0">
                  <c:v>Nuclear</c:v>
                </c:pt>
              </c:strCache>
            </c:strRef>
          </c:tx>
          <c:spPr>
            <a:solidFill>
              <a:srgbClr val="A33340"/>
            </a:solidFill>
            <a:ln w="28806">
              <a:noFill/>
            </a:ln>
          </c:spPr>
          <c:cat>
            <c:numRef>
              <c:f>Sheet1!$B$1:$CD$1</c:f>
              <c:numCache>
                <c:formatCode>General</c:formatCode>
                <c:ptCount val="81"/>
                <c:pt idx="0">
                  <c:v>1990</c:v>
                </c:pt>
                <c:pt idx="5">
                  <c:v>1995</c:v>
                </c:pt>
                <c:pt idx="10">
                  <c:v>2000</c:v>
                </c:pt>
                <c:pt idx="15">
                  <c:v>2005</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Sheet1!$B$3:$CD$3</c:f>
              <c:numCache>
                <c:formatCode>General</c:formatCode>
                <c:ptCount val="81"/>
                <c:pt idx="0">
                  <c:v>0.57686167799999999</c:v>
                </c:pt>
                <c:pt idx="1">
                  <c:v>0.61256508700000001</c:v>
                </c:pt>
                <c:pt idx="2">
                  <c:v>0.61877626299999999</c:v>
                </c:pt>
                <c:pt idx="3">
                  <c:v>0.61029121400000008</c:v>
                </c:pt>
                <c:pt idx="4">
                  <c:v>0.6404398320000001</c:v>
                </c:pt>
                <c:pt idx="5">
                  <c:v>0.67340212300000002</c:v>
                </c:pt>
                <c:pt idx="6">
                  <c:v>0.67472854599999998</c:v>
                </c:pt>
                <c:pt idx="7">
                  <c:v>0.62864417099999992</c:v>
                </c:pt>
                <c:pt idx="8">
                  <c:v>0.67370210400000008</c:v>
                </c:pt>
                <c:pt idx="9">
                  <c:v>0.728254124</c:v>
                </c:pt>
                <c:pt idx="10">
                  <c:v>0.75389293999999996</c:v>
                </c:pt>
                <c:pt idx="11">
                  <c:v>0.76882630799999996</c:v>
                </c:pt>
                <c:pt idx="12">
                  <c:v>0.78006408700000007</c:v>
                </c:pt>
                <c:pt idx="13">
                  <c:v>0.76373269499999996</c:v>
                </c:pt>
                <c:pt idx="14">
                  <c:v>0.78852838699999994</c:v>
                </c:pt>
                <c:pt idx="15">
                  <c:v>0.78198636499999996</c:v>
                </c:pt>
                <c:pt idx="16">
                  <c:v>0.78721863600000008</c:v>
                </c:pt>
                <c:pt idx="17">
                  <c:v>0.80642475300000005</c:v>
                </c:pt>
                <c:pt idx="18">
                  <c:v>0.80620843500000006</c:v>
                </c:pt>
                <c:pt idx="19">
                  <c:v>0.79885458499999995</c:v>
                </c:pt>
                <c:pt idx="20">
                  <c:v>0.80696830099999994</c:v>
                </c:pt>
                <c:pt idx="21">
                  <c:v>0.79020436699999996</c:v>
                </c:pt>
                <c:pt idx="22">
                  <c:v>0.76933124899999994</c:v>
                </c:pt>
                <c:pt idx="23">
                  <c:v>0.789016473</c:v>
                </c:pt>
                <c:pt idx="24">
                  <c:v>0.797165982</c:v>
                </c:pt>
                <c:pt idx="25">
                  <c:v>0.79768652299999998</c:v>
                </c:pt>
                <c:pt idx="26">
                  <c:v>0.78133459500000002</c:v>
                </c:pt>
                <c:pt idx="27">
                  <c:v>0.78622033699999994</c:v>
                </c:pt>
                <c:pt idx="28">
                  <c:v>0.77142590299999991</c:v>
                </c:pt>
                <c:pt idx="29">
                  <c:v>0.77034552000000001</c:v>
                </c:pt>
                <c:pt idx="30">
                  <c:v>0.77749151599999999</c:v>
                </c:pt>
                <c:pt idx="31">
                  <c:v>0.78710632299999994</c:v>
                </c:pt>
                <c:pt idx="32">
                  <c:v>0.789090454</c:v>
                </c:pt>
                <c:pt idx="33">
                  <c:v>0.789090454</c:v>
                </c:pt>
                <c:pt idx="34">
                  <c:v>0.789090454</c:v>
                </c:pt>
                <c:pt idx="35">
                  <c:v>0.789090454</c:v>
                </c:pt>
                <c:pt idx="36">
                  <c:v>0.789090454</c:v>
                </c:pt>
                <c:pt idx="37">
                  <c:v>0.789090454</c:v>
                </c:pt>
                <c:pt idx="38">
                  <c:v>0.78909143100000001</c:v>
                </c:pt>
                <c:pt idx="39">
                  <c:v>0.789090454</c:v>
                </c:pt>
                <c:pt idx="40">
                  <c:v>0.789090454</c:v>
                </c:pt>
                <c:pt idx="41">
                  <c:v>0.789090454</c:v>
                </c:pt>
                <c:pt idx="42">
                  <c:v>0.789090454</c:v>
                </c:pt>
                <c:pt idx="43">
                  <c:v>0.789090454</c:v>
                </c:pt>
                <c:pt idx="44">
                  <c:v>0.789090454</c:v>
                </c:pt>
                <c:pt idx="45">
                  <c:v>0.789090454</c:v>
                </c:pt>
                <c:pt idx="46">
                  <c:v>0.789090454</c:v>
                </c:pt>
                <c:pt idx="47">
                  <c:v>0.789090454</c:v>
                </c:pt>
                <c:pt idx="48">
                  <c:v>0.789090454</c:v>
                </c:pt>
                <c:pt idx="49">
                  <c:v>0.789090454</c:v>
                </c:pt>
                <c:pt idx="50">
                  <c:v>0.789090454</c:v>
                </c:pt>
                <c:pt idx="51">
                  <c:v>0.789090454</c:v>
                </c:pt>
                <c:pt idx="52">
                  <c:v>0.793128218</c:v>
                </c:pt>
                <c:pt idx="53">
                  <c:v>0.797165982</c:v>
                </c:pt>
                <c:pt idx="54">
                  <c:v>0.797165982</c:v>
                </c:pt>
                <c:pt idx="55">
                  <c:v>0.79768664599999994</c:v>
                </c:pt>
                <c:pt idx="56">
                  <c:v>0.78133459500000002</c:v>
                </c:pt>
                <c:pt idx="57">
                  <c:v>0.78622033699999994</c:v>
                </c:pt>
                <c:pt idx="58">
                  <c:v>0.77142590299999991</c:v>
                </c:pt>
                <c:pt idx="59">
                  <c:v>0.77034552000000001</c:v>
                </c:pt>
                <c:pt idx="60">
                  <c:v>0.77749151599999999</c:v>
                </c:pt>
                <c:pt idx="61">
                  <c:v>0.78710632299999994</c:v>
                </c:pt>
                <c:pt idx="62">
                  <c:v>0.789090454</c:v>
                </c:pt>
                <c:pt idx="63">
                  <c:v>0.789090454</c:v>
                </c:pt>
                <c:pt idx="64">
                  <c:v>0.789090454</c:v>
                </c:pt>
                <c:pt idx="65">
                  <c:v>0.789090454</c:v>
                </c:pt>
                <c:pt idx="66">
                  <c:v>0.789090454</c:v>
                </c:pt>
                <c:pt idx="67">
                  <c:v>0.789090454</c:v>
                </c:pt>
                <c:pt idx="68">
                  <c:v>0.78909143100000001</c:v>
                </c:pt>
                <c:pt idx="69">
                  <c:v>0.789090454</c:v>
                </c:pt>
                <c:pt idx="70">
                  <c:v>0.789090454</c:v>
                </c:pt>
                <c:pt idx="71">
                  <c:v>0.789090454</c:v>
                </c:pt>
                <c:pt idx="72">
                  <c:v>0.789090454</c:v>
                </c:pt>
                <c:pt idx="73">
                  <c:v>0.789090454</c:v>
                </c:pt>
                <c:pt idx="74">
                  <c:v>0.789090454</c:v>
                </c:pt>
                <c:pt idx="75">
                  <c:v>0.789090454</c:v>
                </c:pt>
                <c:pt idx="76">
                  <c:v>0.789090454</c:v>
                </c:pt>
                <c:pt idx="77">
                  <c:v>0.789090454</c:v>
                </c:pt>
                <c:pt idx="78">
                  <c:v>0.789090454</c:v>
                </c:pt>
                <c:pt idx="79">
                  <c:v>0.789090454</c:v>
                </c:pt>
                <c:pt idx="80">
                  <c:v>0.789090454</c:v>
                </c:pt>
              </c:numCache>
            </c:numRef>
          </c:val>
        </c:ser>
        <c:ser>
          <c:idx val="7"/>
          <c:order val="2"/>
          <c:tx>
            <c:strRef>
              <c:f>Sheet1!$A$4</c:f>
              <c:strCache>
                <c:ptCount val="1"/>
                <c:pt idx="0">
                  <c:v>Coal</c:v>
                </c:pt>
              </c:strCache>
            </c:strRef>
          </c:tx>
          <c:spPr>
            <a:solidFill>
              <a:srgbClr val="000000"/>
            </a:solidFill>
            <a:ln w="28806">
              <a:noFill/>
            </a:ln>
          </c:spPr>
          <c:cat>
            <c:numRef>
              <c:f>Sheet1!$B$1:$CD$1</c:f>
              <c:numCache>
                <c:formatCode>General</c:formatCode>
                <c:ptCount val="81"/>
                <c:pt idx="0">
                  <c:v>1990</c:v>
                </c:pt>
                <c:pt idx="5">
                  <c:v>1995</c:v>
                </c:pt>
                <c:pt idx="10">
                  <c:v>2000</c:v>
                </c:pt>
                <c:pt idx="15">
                  <c:v>2005</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Sheet1!$B$4:$CD$4</c:f>
              <c:numCache>
                <c:formatCode>General</c:formatCode>
                <c:ptCount val="81"/>
                <c:pt idx="0">
                  <c:v>1.594011479</c:v>
                </c:pt>
                <c:pt idx="1">
                  <c:v>1.5906227479999999</c:v>
                </c:pt>
                <c:pt idx="2">
                  <c:v>1.621206039</c:v>
                </c:pt>
                <c:pt idx="3">
                  <c:v>1.6900702320000001</c:v>
                </c:pt>
                <c:pt idx="4">
                  <c:v>1.690693864</c:v>
                </c:pt>
                <c:pt idx="5">
                  <c:v>1.7094264680000002</c:v>
                </c:pt>
                <c:pt idx="6">
                  <c:v>1.7951955930000001</c:v>
                </c:pt>
                <c:pt idx="7">
                  <c:v>1.8450157360000001</c:v>
                </c:pt>
                <c:pt idx="8">
                  <c:v>1.8735156899999998</c:v>
                </c:pt>
                <c:pt idx="9">
                  <c:v>1.8810872239999998</c:v>
                </c:pt>
                <c:pt idx="10">
                  <c:v>1.9662645959999998</c:v>
                </c:pt>
                <c:pt idx="11">
                  <c:v>1.9039559420000001</c:v>
                </c:pt>
                <c:pt idx="12">
                  <c:v>1.933130354</c:v>
                </c:pt>
                <c:pt idx="13">
                  <c:v>1.9737367520000002</c:v>
                </c:pt>
                <c:pt idx="14">
                  <c:v>1.9783005490000001</c:v>
                </c:pt>
                <c:pt idx="15">
                  <c:v>2.0128730460000002</c:v>
                </c:pt>
                <c:pt idx="16">
                  <c:v>1.990511135</c:v>
                </c:pt>
                <c:pt idx="17">
                  <c:v>2.016455584</c:v>
                </c:pt>
                <c:pt idx="18">
                  <c:v>1.9858012469999999</c:v>
                </c:pt>
                <c:pt idx="19">
                  <c:v>1.755904253</c:v>
                </c:pt>
                <c:pt idx="20">
                  <c:v>1.8472902790000001</c:v>
                </c:pt>
                <c:pt idx="21">
                  <c:v>1.733430005</c:v>
                </c:pt>
                <c:pt idx="22">
                  <c:v>1.5140429450000001</c:v>
                </c:pt>
                <c:pt idx="23">
                  <c:v>1.5811147160000001</c:v>
                </c:pt>
                <c:pt idx="24">
                  <c:v>1.58171035</c:v>
                </c:pt>
                <c:pt idx="25">
                  <c:v>1.3549011230000001</c:v>
                </c:pt>
                <c:pt idx="26">
                  <c:v>1.3568364260000001</c:v>
                </c:pt>
                <c:pt idx="27">
                  <c:v>1.365220581</c:v>
                </c:pt>
                <c:pt idx="28">
                  <c:v>1.3861013179999999</c:v>
                </c:pt>
                <c:pt idx="29">
                  <c:v>1.3870151370000001</c:v>
                </c:pt>
                <c:pt idx="30">
                  <c:v>1.3880290529999999</c:v>
                </c:pt>
                <c:pt idx="31">
                  <c:v>1.346798218</c:v>
                </c:pt>
                <c:pt idx="32">
                  <c:v>1.2961304929999999</c:v>
                </c:pt>
                <c:pt idx="33">
                  <c:v>1.272746704</c:v>
                </c:pt>
                <c:pt idx="34">
                  <c:v>1.222292114</c:v>
                </c:pt>
                <c:pt idx="35">
                  <c:v>1.1792690429999999</c:v>
                </c:pt>
                <c:pt idx="36">
                  <c:v>1.1431340329999999</c:v>
                </c:pt>
                <c:pt idx="37">
                  <c:v>1.0931019289999999</c:v>
                </c:pt>
                <c:pt idx="38">
                  <c:v>1.049640015</c:v>
                </c:pt>
                <c:pt idx="39">
                  <c:v>1.0046795040000001</c:v>
                </c:pt>
                <c:pt idx="40">
                  <c:v>0.97248999000000003</c:v>
                </c:pt>
                <c:pt idx="41">
                  <c:v>0.97392340099999997</c:v>
                </c:pt>
                <c:pt idx="42">
                  <c:v>0.97840228299999998</c:v>
                </c:pt>
                <c:pt idx="43">
                  <c:v>0.971556274</c:v>
                </c:pt>
                <c:pt idx="44">
                  <c:v>0.96512481699999997</c:v>
                </c:pt>
                <c:pt idx="45">
                  <c:v>0.96243237299999995</c:v>
                </c:pt>
                <c:pt idx="46">
                  <c:v>0.95158679199999996</c:v>
                </c:pt>
                <c:pt idx="47">
                  <c:v>0.949224548</c:v>
                </c:pt>
                <c:pt idx="48">
                  <c:v>0.93791979999999997</c:v>
                </c:pt>
                <c:pt idx="49">
                  <c:v>0.92756756600000001</c:v>
                </c:pt>
                <c:pt idx="50">
                  <c:v>0.918786255</c:v>
                </c:pt>
                <c:pt idx="51">
                  <c:v>0.918786255</c:v>
                </c:pt>
                <c:pt idx="52">
                  <c:v>1.2502483025</c:v>
                </c:pt>
                <c:pt idx="53">
                  <c:v>1.58171035</c:v>
                </c:pt>
                <c:pt idx="54">
                  <c:v>1.58171035</c:v>
                </c:pt>
                <c:pt idx="55">
                  <c:v>1.3551102289999999</c:v>
                </c:pt>
                <c:pt idx="56">
                  <c:v>1.3566855470000001</c:v>
                </c:pt>
                <c:pt idx="57">
                  <c:v>1.3635899659999999</c:v>
                </c:pt>
                <c:pt idx="58">
                  <c:v>1.40163269</c:v>
                </c:pt>
                <c:pt idx="59">
                  <c:v>1.412972412</c:v>
                </c:pt>
                <c:pt idx="60">
                  <c:v>1.416207397</c:v>
                </c:pt>
                <c:pt idx="61">
                  <c:v>1.4142165529999999</c:v>
                </c:pt>
                <c:pt idx="62">
                  <c:v>1.4191782229999998</c:v>
                </c:pt>
                <c:pt idx="63">
                  <c:v>1.434729736</c:v>
                </c:pt>
                <c:pt idx="64">
                  <c:v>1.4415405270000001</c:v>
                </c:pt>
                <c:pt idx="65">
                  <c:v>1.4323707280000002</c:v>
                </c:pt>
                <c:pt idx="66">
                  <c:v>1.432490112</c:v>
                </c:pt>
                <c:pt idx="67">
                  <c:v>1.430244141</c:v>
                </c:pt>
                <c:pt idx="68">
                  <c:v>1.4279626459999999</c:v>
                </c:pt>
                <c:pt idx="69">
                  <c:v>1.426625</c:v>
                </c:pt>
                <c:pt idx="70">
                  <c:v>1.421513306</c:v>
                </c:pt>
                <c:pt idx="71">
                  <c:v>1.4121187740000001</c:v>
                </c:pt>
                <c:pt idx="72">
                  <c:v>1.4136612550000001</c:v>
                </c:pt>
                <c:pt idx="73">
                  <c:v>1.4104228519999999</c:v>
                </c:pt>
                <c:pt idx="74">
                  <c:v>1.4051579589999998</c:v>
                </c:pt>
                <c:pt idx="75">
                  <c:v>1.398209595</c:v>
                </c:pt>
                <c:pt idx="76">
                  <c:v>1.3802932129999999</c:v>
                </c:pt>
                <c:pt idx="77">
                  <c:v>1.387308472</c:v>
                </c:pt>
                <c:pt idx="78">
                  <c:v>1.3774425049999999</c:v>
                </c:pt>
                <c:pt idx="79">
                  <c:v>1.3755793460000001</c:v>
                </c:pt>
                <c:pt idx="80">
                  <c:v>1.3641625979999998</c:v>
                </c:pt>
              </c:numCache>
            </c:numRef>
          </c:val>
        </c:ser>
        <c:ser>
          <c:idx val="0"/>
          <c:order val="3"/>
          <c:tx>
            <c:strRef>
              <c:f>Sheet1!$A$5</c:f>
              <c:strCache>
                <c:ptCount val="1"/>
                <c:pt idx="0">
                  <c:v>Renewable</c:v>
                </c:pt>
              </c:strCache>
            </c:strRef>
          </c:tx>
          <c:spPr>
            <a:solidFill>
              <a:schemeClr val="accent3"/>
            </a:solidFill>
            <a:ln w="28806">
              <a:noFill/>
            </a:ln>
          </c:spPr>
          <c:cat>
            <c:numRef>
              <c:f>Sheet1!$B$1:$CD$1</c:f>
              <c:numCache>
                <c:formatCode>General</c:formatCode>
                <c:ptCount val="81"/>
                <c:pt idx="0">
                  <c:v>1990</c:v>
                </c:pt>
                <c:pt idx="5">
                  <c:v>1995</c:v>
                </c:pt>
                <c:pt idx="10">
                  <c:v>2000</c:v>
                </c:pt>
                <c:pt idx="15">
                  <c:v>2005</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Sheet1!$B$5:$CD$5</c:f>
              <c:numCache>
                <c:formatCode>General</c:formatCode>
                <c:ptCount val="81"/>
                <c:pt idx="0">
                  <c:v>0.35723807200000002</c:v>
                </c:pt>
                <c:pt idx="1">
                  <c:v>0.35777345300000002</c:v>
                </c:pt>
                <c:pt idx="2">
                  <c:v>0.32685782499999994</c:v>
                </c:pt>
                <c:pt idx="3">
                  <c:v>0.35670728999999995</c:v>
                </c:pt>
                <c:pt idx="4">
                  <c:v>0.336660876</c:v>
                </c:pt>
                <c:pt idx="5">
                  <c:v>0.38479813300000004</c:v>
                </c:pt>
                <c:pt idx="6">
                  <c:v>0.42295766700000009</c:v>
                </c:pt>
                <c:pt idx="7">
                  <c:v>0.43363611399999996</c:v>
                </c:pt>
                <c:pt idx="8">
                  <c:v>0.40042406700000005</c:v>
                </c:pt>
                <c:pt idx="9">
                  <c:v>0.39895903099999996</c:v>
                </c:pt>
                <c:pt idx="10">
                  <c:v>0.35647857100000002</c:v>
                </c:pt>
                <c:pt idx="11">
                  <c:v>0.28772968900000001</c:v>
                </c:pt>
                <c:pt idx="12">
                  <c:v>0.34343800100000005</c:v>
                </c:pt>
                <c:pt idx="13">
                  <c:v>0.355293109</c:v>
                </c:pt>
                <c:pt idx="14">
                  <c:v>0.35148463199999996</c:v>
                </c:pt>
                <c:pt idx="15">
                  <c:v>0.35765065299999999</c:v>
                </c:pt>
                <c:pt idx="16">
                  <c:v>0.38577190900000002</c:v>
                </c:pt>
                <c:pt idx="17">
                  <c:v>0.35274748499999997</c:v>
                </c:pt>
                <c:pt idx="18">
                  <c:v>0.38093238900000004</c:v>
                </c:pt>
                <c:pt idx="19">
                  <c:v>0.41772379699999995</c:v>
                </c:pt>
                <c:pt idx="20">
                  <c:v>0.42737607699999991</c:v>
                </c:pt>
                <c:pt idx="21">
                  <c:v>0.51333609699999994</c:v>
                </c:pt>
                <c:pt idx="22">
                  <c:v>0.49457319299999997</c:v>
                </c:pt>
                <c:pt idx="23">
                  <c:v>0.52207344899999997</c:v>
                </c:pt>
                <c:pt idx="24">
                  <c:v>0.53857932000000008</c:v>
                </c:pt>
                <c:pt idx="25">
                  <c:v>0.54635632299999992</c:v>
                </c:pt>
                <c:pt idx="26">
                  <c:v>0.597591553</c:v>
                </c:pt>
                <c:pt idx="27">
                  <c:v>0.65206658900000003</c:v>
                </c:pt>
                <c:pt idx="28">
                  <c:v>0.69403656000000002</c:v>
                </c:pt>
                <c:pt idx="29">
                  <c:v>0.76695550499999998</c:v>
                </c:pt>
                <c:pt idx="30">
                  <c:v>0.8359892579999999</c:v>
                </c:pt>
                <c:pt idx="31">
                  <c:v>0.92678662099999998</c:v>
                </c:pt>
                <c:pt idx="32">
                  <c:v>0.97552966299999999</c:v>
                </c:pt>
                <c:pt idx="33">
                  <c:v>0.99655114700000003</c:v>
                </c:pt>
                <c:pt idx="34">
                  <c:v>1.0065743410000001</c:v>
                </c:pt>
                <c:pt idx="35">
                  <c:v>1.015458252</c:v>
                </c:pt>
                <c:pt idx="36">
                  <c:v>1.0236506349999999</c:v>
                </c:pt>
                <c:pt idx="37">
                  <c:v>1.0369921879999999</c:v>
                </c:pt>
                <c:pt idx="38">
                  <c:v>1.0548339840000001</c:v>
                </c:pt>
                <c:pt idx="39">
                  <c:v>1.0699062500000001</c:v>
                </c:pt>
                <c:pt idx="40">
                  <c:v>1.0883707280000001</c:v>
                </c:pt>
                <c:pt idx="41">
                  <c:v>1.114279053</c:v>
                </c:pt>
                <c:pt idx="42">
                  <c:v>1.148765137</c:v>
                </c:pt>
                <c:pt idx="43">
                  <c:v>1.1758303219999999</c:v>
                </c:pt>
                <c:pt idx="44">
                  <c:v>1.20130603</c:v>
                </c:pt>
                <c:pt idx="45">
                  <c:v>1.2380561520000002</c:v>
                </c:pt>
                <c:pt idx="46">
                  <c:v>1.2541339109999998</c:v>
                </c:pt>
                <c:pt idx="47">
                  <c:v>1.2970793460000001</c:v>
                </c:pt>
                <c:pt idx="48">
                  <c:v>1.3186540529999999</c:v>
                </c:pt>
                <c:pt idx="49">
                  <c:v>1.3400053709999999</c:v>
                </c:pt>
                <c:pt idx="50">
                  <c:v>1.374108154</c:v>
                </c:pt>
                <c:pt idx="51">
                  <c:v>1.374108154</c:v>
                </c:pt>
                <c:pt idx="52">
                  <c:v>0.95634373700000008</c:v>
                </c:pt>
                <c:pt idx="53">
                  <c:v>0.53857932000000008</c:v>
                </c:pt>
                <c:pt idx="54">
                  <c:v>0.53857932000000008</c:v>
                </c:pt>
                <c:pt idx="55">
                  <c:v>0.54638763400000001</c:v>
                </c:pt>
                <c:pt idx="56">
                  <c:v>0.59720745799999997</c:v>
                </c:pt>
                <c:pt idx="57">
                  <c:v>0.65132775900000006</c:v>
                </c:pt>
                <c:pt idx="58">
                  <c:v>0.69004498300000006</c:v>
                </c:pt>
                <c:pt idx="59">
                  <c:v>0.76168524199999998</c:v>
                </c:pt>
                <c:pt idx="60">
                  <c:v>0.83023193400000006</c:v>
                </c:pt>
                <c:pt idx="61">
                  <c:v>0.86317242399999994</c:v>
                </c:pt>
                <c:pt idx="62">
                  <c:v>0.87365979000000005</c:v>
                </c:pt>
                <c:pt idx="63">
                  <c:v>0.87931311000000001</c:v>
                </c:pt>
                <c:pt idx="64">
                  <c:v>0.88509704599999994</c:v>
                </c:pt>
                <c:pt idx="65">
                  <c:v>0.89152325399999999</c:v>
                </c:pt>
                <c:pt idx="66">
                  <c:v>0.8973613279999999</c:v>
                </c:pt>
                <c:pt idx="67">
                  <c:v>0.91375976599999997</c:v>
                </c:pt>
                <c:pt idx="68">
                  <c:v>0.93397515899999994</c:v>
                </c:pt>
                <c:pt idx="69">
                  <c:v>0.955201721</c:v>
                </c:pt>
                <c:pt idx="70">
                  <c:v>0.972966675</c:v>
                </c:pt>
                <c:pt idx="71">
                  <c:v>0.99605658000000008</c:v>
                </c:pt>
                <c:pt idx="72">
                  <c:v>1.0106135860000001</c:v>
                </c:pt>
                <c:pt idx="73">
                  <c:v>1.034621338</c:v>
                </c:pt>
                <c:pt idx="74">
                  <c:v>1.0576567379999999</c:v>
                </c:pt>
                <c:pt idx="75">
                  <c:v>1.0848975829999998</c:v>
                </c:pt>
                <c:pt idx="76">
                  <c:v>1.1135656739999999</c:v>
                </c:pt>
                <c:pt idx="77">
                  <c:v>1.1356074220000001</c:v>
                </c:pt>
                <c:pt idx="78">
                  <c:v>1.1652702639999999</c:v>
                </c:pt>
                <c:pt idx="79">
                  <c:v>1.180488159</c:v>
                </c:pt>
                <c:pt idx="80">
                  <c:v>1.204434448</c:v>
                </c:pt>
              </c:numCache>
            </c:numRef>
          </c:val>
        </c:ser>
        <c:ser>
          <c:idx val="1"/>
          <c:order val="4"/>
          <c:tx>
            <c:strRef>
              <c:f>Sheet1!$A$6</c:f>
              <c:strCache>
                <c:ptCount val="1"/>
                <c:pt idx="0">
                  <c:v>Natural Gas</c:v>
                </c:pt>
              </c:strCache>
            </c:strRef>
          </c:tx>
          <c:spPr>
            <a:solidFill>
              <a:schemeClr val="accent1"/>
            </a:solidFill>
            <a:ln w="28806">
              <a:noFill/>
            </a:ln>
          </c:spPr>
          <c:cat>
            <c:numRef>
              <c:f>Sheet1!$B$1:$CD$1</c:f>
              <c:numCache>
                <c:formatCode>General</c:formatCode>
                <c:ptCount val="81"/>
                <c:pt idx="0">
                  <c:v>1990</c:v>
                </c:pt>
                <c:pt idx="5">
                  <c:v>1995</c:v>
                </c:pt>
                <c:pt idx="10">
                  <c:v>2000</c:v>
                </c:pt>
                <c:pt idx="15">
                  <c:v>2005</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Sheet1!$B$6:$CD$6</c:f>
              <c:numCache>
                <c:formatCode>General</c:formatCode>
                <c:ptCount val="81"/>
                <c:pt idx="0">
                  <c:v>0.37276515399999999</c:v>
                </c:pt>
                <c:pt idx="1">
                  <c:v>0.38155301699999999</c:v>
                </c:pt>
                <c:pt idx="2">
                  <c:v>0.40407437199999996</c:v>
                </c:pt>
                <c:pt idx="3">
                  <c:v>0.41492679799999999</c:v>
                </c:pt>
                <c:pt idx="4">
                  <c:v>0.46021868199999999</c:v>
                </c:pt>
                <c:pt idx="5">
                  <c:v>0.496057945</c:v>
                </c:pt>
                <c:pt idx="6">
                  <c:v>0.45505557600000002</c:v>
                </c:pt>
                <c:pt idx="7">
                  <c:v>0.47939866999999997</c:v>
                </c:pt>
                <c:pt idx="8">
                  <c:v>0.53125710400000004</c:v>
                </c:pt>
                <c:pt idx="9">
                  <c:v>0.55639612699999996</c:v>
                </c:pt>
                <c:pt idx="10">
                  <c:v>0.60103815900000002</c:v>
                </c:pt>
                <c:pt idx="11">
                  <c:v>0.63912911899999991</c:v>
                </c:pt>
                <c:pt idx="12">
                  <c:v>0.69100574399999992</c:v>
                </c:pt>
                <c:pt idx="13">
                  <c:v>0.64990753899999998</c:v>
                </c:pt>
                <c:pt idx="14">
                  <c:v>0.71010001700000003</c:v>
                </c:pt>
                <c:pt idx="15">
                  <c:v>0.760960254</c:v>
                </c:pt>
                <c:pt idx="16">
                  <c:v>0.81644077000000004</c:v>
                </c:pt>
                <c:pt idx="17">
                  <c:v>0.89658979099999991</c:v>
                </c:pt>
                <c:pt idx="18">
                  <c:v>0.88298059900000003</c:v>
                </c:pt>
                <c:pt idx="19">
                  <c:v>0.92097868100000002</c:v>
                </c:pt>
                <c:pt idx="20">
                  <c:v>0.98769723400000009</c:v>
                </c:pt>
                <c:pt idx="21">
                  <c:v>1.013688929</c:v>
                </c:pt>
                <c:pt idx="22">
                  <c:v>1.2258941750000001</c:v>
                </c:pt>
                <c:pt idx="23">
                  <c:v>1.12483556</c:v>
                </c:pt>
                <c:pt idx="24">
                  <c:v>1.126608958</c:v>
                </c:pt>
                <c:pt idx="25">
                  <c:v>1.348267334</c:v>
                </c:pt>
                <c:pt idx="26">
                  <c:v>1.330272583</c:v>
                </c:pt>
                <c:pt idx="27">
                  <c:v>1.3226225589999998</c:v>
                </c:pt>
                <c:pt idx="28">
                  <c:v>1.2888046879999999</c:v>
                </c:pt>
                <c:pt idx="29">
                  <c:v>1.2655599369999999</c:v>
                </c:pt>
                <c:pt idx="30">
                  <c:v>1.2011900630000001</c:v>
                </c:pt>
                <c:pt idx="31">
                  <c:v>1.1636234130000001</c:v>
                </c:pt>
                <c:pt idx="32">
                  <c:v>1.1964450680000001</c:v>
                </c:pt>
                <c:pt idx="33">
                  <c:v>1.2442377929999999</c:v>
                </c:pt>
                <c:pt idx="34">
                  <c:v>1.32668103</c:v>
                </c:pt>
                <c:pt idx="35">
                  <c:v>1.396410889</c:v>
                </c:pt>
                <c:pt idx="36">
                  <c:v>1.46367395</c:v>
                </c:pt>
                <c:pt idx="37">
                  <c:v>1.5368670649999998</c:v>
                </c:pt>
                <c:pt idx="38">
                  <c:v>1.597873535</c:v>
                </c:pt>
                <c:pt idx="39">
                  <c:v>1.6618637699999999</c:v>
                </c:pt>
                <c:pt idx="40">
                  <c:v>1.702086548</c:v>
                </c:pt>
                <c:pt idx="41">
                  <c:v>1.7039964600000002</c:v>
                </c:pt>
                <c:pt idx="42">
                  <c:v>1.7047940670000001</c:v>
                </c:pt>
                <c:pt idx="43">
                  <c:v>1.726824951</c:v>
                </c:pt>
                <c:pt idx="44">
                  <c:v>1.7531818850000001</c:v>
                </c:pt>
                <c:pt idx="45">
                  <c:v>1.76843335</c:v>
                </c:pt>
                <c:pt idx="46">
                  <c:v>1.812692749</c:v>
                </c:pt>
                <c:pt idx="47">
                  <c:v>1.823958008</c:v>
                </c:pt>
                <c:pt idx="48">
                  <c:v>1.868339355</c:v>
                </c:pt>
                <c:pt idx="49">
                  <c:v>1.9097344969999999</c:v>
                </c:pt>
                <c:pt idx="50">
                  <c:v>1.9422574460000002</c:v>
                </c:pt>
                <c:pt idx="51">
                  <c:v>1.9422574460000002</c:v>
                </c:pt>
                <c:pt idx="52">
                  <c:v>1.5344332020000002</c:v>
                </c:pt>
                <c:pt idx="53">
                  <c:v>1.126608958</c:v>
                </c:pt>
                <c:pt idx="54">
                  <c:v>1.126608958</c:v>
                </c:pt>
                <c:pt idx="55">
                  <c:v>1.347720703</c:v>
                </c:pt>
                <c:pt idx="56">
                  <c:v>1.3298770750000002</c:v>
                </c:pt>
                <c:pt idx="57">
                  <c:v>1.3219101559999999</c:v>
                </c:pt>
                <c:pt idx="58">
                  <c:v>1.279699707</c:v>
                </c:pt>
                <c:pt idx="59">
                  <c:v>1.2468066409999998</c:v>
                </c:pt>
                <c:pt idx="60">
                  <c:v>1.184974121</c:v>
                </c:pt>
                <c:pt idx="61">
                  <c:v>1.1680659179999999</c:v>
                </c:pt>
                <c:pt idx="62">
                  <c:v>1.1901168210000002</c:v>
                </c:pt>
                <c:pt idx="63">
                  <c:v>1.2214992680000001</c:v>
                </c:pt>
                <c:pt idx="64">
                  <c:v>1.257942871</c:v>
                </c:pt>
                <c:pt idx="65">
                  <c:v>1.3066209719999999</c:v>
                </c:pt>
                <c:pt idx="66">
                  <c:v>1.3483706050000002</c:v>
                </c:pt>
                <c:pt idx="67">
                  <c:v>1.3842503660000001</c:v>
                </c:pt>
                <c:pt idx="68">
                  <c:v>1.414173828</c:v>
                </c:pt>
                <c:pt idx="69">
                  <c:v>1.4429191889999999</c:v>
                </c:pt>
                <c:pt idx="70">
                  <c:v>1.4708189700000001</c:v>
                </c:pt>
                <c:pt idx="71">
                  <c:v>1.494847534</c:v>
                </c:pt>
                <c:pt idx="72">
                  <c:v>1.520671509</c:v>
                </c:pt>
                <c:pt idx="73">
                  <c:v>1.54425769</c:v>
                </c:pt>
                <c:pt idx="74">
                  <c:v>1.570664917</c:v>
                </c:pt>
                <c:pt idx="75">
                  <c:v>1.5986291500000001</c:v>
                </c:pt>
                <c:pt idx="76">
                  <c:v>1.638202393</c:v>
                </c:pt>
                <c:pt idx="77">
                  <c:v>1.6632713619999999</c:v>
                </c:pt>
                <c:pt idx="78">
                  <c:v>1.698116943</c:v>
                </c:pt>
                <c:pt idx="79">
                  <c:v>1.7397086179999999</c:v>
                </c:pt>
                <c:pt idx="80">
                  <c:v>1.7843527830000001</c:v>
                </c:pt>
              </c:numCache>
            </c:numRef>
          </c:val>
        </c:ser>
        <c:dLbls>
          <c:showLegendKey val="0"/>
          <c:showVal val="0"/>
          <c:showCatName val="0"/>
          <c:showSerName val="0"/>
          <c:showPercent val="0"/>
          <c:showBubbleSize val="0"/>
        </c:dLbls>
        <c:axId val="196872000"/>
        <c:axId val="196872560"/>
      </c:areaChart>
      <c:catAx>
        <c:axId val="196872000"/>
        <c:scaling>
          <c:orientation val="minMax"/>
        </c:scaling>
        <c:delete val="0"/>
        <c:axPos val="b"/>
        <c:numFmt formatCode="General" sourceLinked="0"/>
        <c:majorTickMark val="out"/>
        <c:minorTickMark val="none"/>
        <c:tickLblPos val="nextTo"/>
        <c:spPr>
          <a:ln w="14403">
            <a:solidFill>
              <a:schemeClr val="tx1"/>
            </a:solidFill>
            <a:prstDash val="solid"/>
          </a:ln>
        </c:spPr>
        <c:txPr>
          <a:bodyPr rot="0" vert="horz"/>
          <a:lstStyle/>
          <a:p>
            <a:pPr>
              <a:defRPr sz="1200"/>
            </a:pPr>
            <a:endParaRPr lang="en-US"/>
          </a:p>
        </c:txPr>
        <c:crossAx val="196872560"/>
        <c:crosses val="autoZero"/>
        <c:auto val="1"/>
        <c:lblAlgn val="ctr"/>
        <c:lblOffset val="100"/>
        <c:tickLblSkip val="10"/>
        <c:tickMarkSkip val="10"/>
        <c:noMultiLvlLbl val="0"/>
      </c:catAx>
      <c:valAx>
        <c:axId val="196872560"/>
        <c:scaling>
          <c:orientation val="minMax"/>
          <c:max val="6"/>
        </c:scaling>
        <c:delete val="0"/>
        <c:axPos val="l"/>
        <c:majorGridlines>
          <c:spPr>
            <a:ln w="14403">
              <a:solidFill>
                <a:srgbClr val="FFFFFF">
                  <a:lumMod val="65000"/>
                </a:srgbClr>
              </a:solidFill>
              <a:prstDash val="solid"/>
            </a:ln>
          </c:spPr>
        </c:majorGridlines>
        <c:numFmt formatCode="#,##0" sourceLinked="0"/>
        <c:majorTickMark val="out"/>
        <c:minorTickMark val="none"/>
        <c:tickLblPos val="nextTo"/>
        <c:spPr>
          <a:ln w="10802">
            <a:noFill/>
          </a:ln>
        </c:spPr>
        <c:txPr>
          <a:bodyPr rot="0" vert="horz"/>
          <a:lstStyle/>
          <a:p>
            <a:pPr>
              <a:defRPr/>
            </a:pPr>
            <a:endParaRPr lang="en-US"/>
          </a:p>
        </c:txPr>
        <c:crossAx val="196872000"/>
        <c:crosses val="autoZero"/>
        <c:crossBetween val="midCat"/>
        <c:majorUnit val="1"/>
        <c:minorUnit val="1.2000000000000007E-2"/>
      </c:valAx>
      <c:spPr>
        <a:noFill/>
        <a:ln w="28806">
          <a:noFill/>
        </a:ln>
      </c:spPr>
    </c:plotArea>
    <c:plotVisOnly val="1"/>
    <c:dispBlanksAs val="zero"/>
    <c:showDLblsOverMax val="0"/>
  </c:chart>
  <c:spPr>
    <a:noFill/>
    <a:ln>
      <a:noFill/>
    </a:ln>
  </c:spPr>
  <c:txPr>
    <a:bodyPr/>
    <a:lstStyle/>
    <a:p>
      <a:pPr>
        <a:defRPr sz="1200" b="0" i="0" u="none" strike="noStrike" baseline="0">
          <a:solidFill>
            <a:schemeClr val="tx1"/>
          </a:solidFill>
          <a:latin typeface="+mn-lt"/>
          <a:ea typeface="Tahoma"/>
          <a:cs typeface="Tahoma"/>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428249884508191E-2"/>
          <c:y val="0.10184382985411476"/>
          <c:w val="0.88689781369689091"/>
          <c:h val="0.77635920864185992"/>
        </c:manualLayout>
      </c:layout>
      <c:lineChart>
        <c:grouping val="standard"/>
        <c:varyColors val="0"/>
        <c:ser>
          <c:idx val="0"/>
          <c:order val="0"/>
          <c:tx>
            <c:strRef>
              <c:f>ftab!$A$6</c:f>
              <c:strCache>
                <c:ptCount val="1"/>
                <c:pt idx="0">
                  <c:v>    Coal</c:v>
                </c:pt>
              </c:strCache>
            </c:strRef>
          </c:tx>
          <c:spPr>
            <a:ln w="22225" cap="rnd">
              <a:solidFill>
                <a:sysClr val="windowText" lastClr="000000"/>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ftab!$B$6:$CD$6</c:f>
              <c:numCache>
                <c:formatCode>General</c:formatCode>
                <c:ptCount val="81"/>
                <c:pt idx="0">
                  <c:v>1594.011479</c:v>
                </c:pt>
                <c:pt idx="1">
                  <c:v>1590.622748</c:v>
                </c:pt>
                <c:pt idx="2">
                  <c:v>1621.2060390000001</c:v>
                </c:pt>
                <c:pt idx="3">
                  <c:v>1690.070232</c:v>
                </c:pt>
                <c:pt idx="4">
                  <c:v>1690.6938640000001</c:v>
                </c:pt>
                <c:pt idx="5">
                  <c:v>1709.4264680000001</c:v>
                </c:pt>
                <c:pt idx="6">
                  <c:v>1795.1955930000001</c:v>
                </c:pt>
                <c:pt idx="7">
                  <c:v>1845.0157360000001</c:v>
                </c:pt>
                <c:pt idx="8">
                  <c:v>1873.5156899999999</c:v>
                </c:pt>
                <c:pt idx="9">
                  <c:v>1881.0872239999999</c:v>
                </c:pt>
                <c:pt idx="10">
                  <c:v>1966.264596</c:v>
                </c:pt>
                <c:pt idx="11">
                  <c:v>1903.9559420000001</c:v>
                </c:pt>
                <c:pt idx="12">
                  <c:v>1933.1303540000001</c:v>
                </c:pt>
                <c:pt idx="13">
                  <c:v>1973.736752</c:v>
                </c:pt>
                <c:pt idx="14">
                  <c:v>1978.300549</c:v>
                </c:pt>
                <c:pt idx="15">
                  <c:v>2012.8730460000002</c:v>
                </c:pt>
                <c:pt idx="16">
                  <c:v>1990.511135</c:v>
                </c:pt>
                <c:pt idx="17">
                  <c:v>2016.455584</c:v>
                </c:pt>
                <c:pt idx="18">
                  <c:v>1985.8012469999999</c:v>
                </c:pt>
                <c:pt idx="19">
                  <c:v>1755.9042529999999</c:v>
                </c:pt>
                <c:pt idx="20">
                  <c:v>1847.2902790000001</c:v>
                </c:pt>
                <c:pt idx="21">
                  <c:v>1733.4300049999999</c:v>
                </c:pt>
                <c:pt idx="22">
                  <c:v>1514.0429450000001</c:v>
                </c:pt>
                <c:pt idx="23">
                  <c:v>1581.114716</c:v>
                </c:pt>
                <c:pt idx="24">
                  <c:v>1581.7103500000001</c:v>
                </c:pt>
                <c:pt idx="25">
                  <c:v>1354.9011230000001</c:v>
                </c:pt>
                <c:pt idx="26">
                  <c:v>1356.8364260000001</c:v>
                </c:pt>
                <c:pt idx="27">
                  <c:v>1365.220581</c:v>
                </c:pt>
                <c:pt idx="28">
                  <c:v>1386.101318</c:v>
                </c:pt>
                <c:pt idx="29">
                  <c:v>1387.0151370000001</c:v>
                </c:pt>
                <c:pt idx="30">
                  <c:v>1388.029053</c:v>
                </c:pt>
                <c:pt idx="31">
                  <c:v>1346.7982179999999</c:v>
                </c:pt>
                <c:pt idx="32">
                  <c:v>1296.1304929999999</c:v>
                </c:pt>
                <c:pt idx="33">
                  <c:v>1272.7467039999999</c:v>
                </c:pt>
                <c:pt idx="34">
                  <c:v>1222.2921140000001</c:v>
                </c:pt>
                <c:pt idx="35">
                  <c:v>1179.269043</c:v>
                </c:pt>
                <c:pt idx="36">
                  <c:v>1143.134033</c:v>
                </c:pt>
                <c:pt idx="37">
                  <c:v>1093.1019289999999</c:v>
                </c:pt>
                <c:pt idx="38">
                  <c:v>1049.6400149999999</c:v>
                </c:pt>
                <c:pt idx="39">
                  <c:v>1004.679504</c:v>
                </c:pt>
                <c:pt idx="40">
                  <c:v>972.48999000000003</c:v>
                </c:pt>
                <c:pt idx="41">
                  <c:v>973.92340100000001</c:v>
                </c:pt>
                <c:pt idx="42">
                  <c:v>978.40228300000001</c:v>
                </c:pt>
                <c:pt idx="43">
                  <c:v>971.55627400000003</c:v>
                </c:pt>
                <c:pt idx="44">
                  <c:v>965.12481700000001</c:v>
                </c:pt>
                <c:pt idx="45">
                  <c:v>962.43237299999998</c:v>
                </c:pt>
                <c:pt idx="46">
                  <c:v>951.58679199999995</c:v>
                </c:pt>
                <c:pt idx="47">
                  <c:v>949.22454800000003</c:v>
                </c:pt>
                <c:pt idx="48">
                  <c:v>937.91980000000001</c:v>
                </c:pt>
                <c:pt idx="49">
                  <c:v>927.56756600000006</c:v>
                </c:pt>
                <c:pt idx="50">
                  <c:v>918.78625499999998</c:v>
                </c:pt>
                <c:pt idx="51">
                  <c:v>918.78625499999998</c:v>
                </c:pt>
                <c:pt idx="52">
                  <c:v>1250.1663819999999</c:v>
                </c:pt>
                <c:pt idx="53">
                  <c:v>1581.546509</c:v>
                </c:pt>
                <c:pt idx="54">
                  <c:v>1581.546509</c:v>
                </c:pt>
                <c:pt idx="55">
                  <c:v>1355.1102289999999</c:v>
                </c:pt>
                <c:pt idx="56">
                  <c:v>1356.685547</c:v>
                </c:pt>
                <c:pt idx="57">
                  <c:v>1363.589966</c:v>
                </c:pt>
                <c:pt idx="58">
                  <c:v>1401.6326899999999</c:v>
                </c:pt>
                <c:pt idx="59">
                  <c:v>1412.9724120000001</c:v>
                </c:pt>
                <c:pt idx="60">
                  <c:v>1416.2073969999999</c:v>
                </c:pt>
                <c:pt idx="61">
                  <c:v>1414.216553</c:v>
                </c:pt>
                <c:pt idx="62">
                  <c:v>1419.1782229999999</c:v>
                </c:pt>
                <c:pt idx="63">
                  <c:v>1434.729736</c:v>
                </c:pt>
                <c:pt idx="64">
                  <c:v>1441.5405270000001</c:v>
                </c:pt>
                <c:pt idx="65">
                  <c:v>1432.3707280000001</c:v>
                </c:pt>
                <c:pt idx="66">
                  <c:v>1432.490112</c:v>
                </c:pt>
                <c:pt idx="67">
                  <c:v>1430.2441409999999</c:v>
                </c:pt>
                <c:pt idx="68">
                  <c:v>1427.9626459999999</c:v>
                </c:pt>
                <c:pt idx="69">
                  <c:v>1426.625</c:v>
                </c:pt>
                <c:pt idx="70">
                  <c:v>1421.5133060000001</c:v>
                </c:pt>
                <c:pt idx="71">
                  <c:v>1412.118774</c:v>
                </c:pt>
                <c:pt idx="72">
                  <c:v>1413.661255</c:v>
                </c:pt>
                <c:pt idx="73">
                  <c:v>1410.4228519999999</c:v>
                </c:pt>
                <c:pt idx="74">
                  <c:v>1405.1579589999999</c:v>
                </c:pt>
                <c:pt idx="75">
                  <c:v>1398.209595</c:v>
                </c:pt>
                <c:pt idx="76">
                  <c:v>1380.2932129999999</c:v>
                </c:pt>
                <c:pt idx="77">
                  <c:v>1387.3084719999999</c:v>
                </c:pt>
                <c:pt idx="78">
                  <c:v>1377.442505</c:v>
                </c:pt>
                <c:pt idx="79">
                  <c:v>1375.579346</c:v>
                </c:pt>
                <c:pt idx="80">
                  <c:v>1364.1625979999999</c:v>
                </c:pt>
              </c:numCache>
            </c:numRef>
          </c:val>
          <c:smooth val="0"/>
        </c:ser>
        <c:ser>
          <c:idx val="1"/>
          <c:order val="1"/>
          <c:tx>
            <c:strRef>
              <c:f>ftab!$A$7</c:f>
              <c:strCache>
                <c:ptCount val="1"/>
                <c:pt idx="0">
                  <c:v>    Petroleum</c:v>
                </c:pt>
              </c:strCache>
            </c:strRef>
          </c:tx>
          <c:spPr>
            <a:ln w="22225" cap="rnd">
              <a:solidFill>
                <a:srgbClr val="BD732A"/>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ftab!$B$7:$CD$7</c:f>
              <c:numCache>
                <c:formatCode>General</c:formatCode>
                <c:ptCount val="81"/>
                <c:pt idx="0">
                  <c:v>126.46020200000001</c:v>
                </c:pt>
                <c:pt idx="1">
                  <c:v>119.75157300000001</c:v>
                </c:pt>
                <c:pt idx="2">
                  <c:v>100.154163</c:v>
                </c:pt>
                <c:pt idx="3">
                  <c:v>112.78818</c:v>
                </c:pt>
                <c:pt idx="4">
                  <c:v>105.900983</c:v>
                </c:pt>
                <c:pt idx="5">
                  <c:v>74.554065000000008</c:v>
                </c:pt>
                <c:pt idx="6">
                  <c:v>81.411225000000002</c:v>
                </c:pt>
                <c:pt idx="7">
                  <c:v>92.554873000000001</c:v>
                </c:pt>
                <c:pt idx="8">
                  <c:v>128.800173</c:v>
                </c:pt>
                <c:pt idx="9">
                  <c:v>118.060838</c:v>
                </c:pt>
                <c:pt idx="10">
                  <c:v>111.22096499999999</c:v>
                </c:pt>
                <c:pt idx="11">
                  <c:v>124.88022100000001</c:v>
                </c:pt>
                <c:pt idx="12">
                  <c:v>94.567395000000005</c:v>
                </c:pt>
                <c:pt idx="13">
                  <c:v>119.405643</c:v>
                </c:pt>
                <c:pt idx="14">
                  <c:v>121.14505699999999</c:v>
                </c:pt>
                <c:pt idx="15">
                  <c:v>122.22501700000001</c:v>
                </c:pt>
                <c:pt idx="16">
                  <c:v>64.166414000000003</c:v>
                </c:pt>
                <c:pt idx="17">
                  <c:v>65.738978000000003</c:v>
                </c:pt>
                <c:pt idx="18">
                  <c:v>46.242612000000001</c:v>
                </c:pt>
                <c:pt idx="19">
                  <c:v>38.936515</c:v>
                </c:pt>
                <c:pt idx="20">
                  <c:v>37.061012999999996</c:v>
                </c:pt>
                <c:pt idx="21">
                  <c:v>30.182244999999998</c:v>
                </c:pt>
                <c:pt idx="22">
                  <c:v>23.189542000000003</c:v>
                </c:pt>
                <c:pt idx="23">
                  <c:v>27.164444</c:v>
                </c:pt>
                <c:pt idx="24">
                  <c:v>30.231862</c:v>
                </c:pt>
                <c:pt idx="25">
                  <c:v>25.836991999999999</c:v>
                </c:pt>
                <c:pt idx="26">
                  <c:v>24.284949999999998</c:v>
                </c:pt>
                <c:pt idx="27">
                  <c:v>21.897411000000002</c:v>
                </c:pt>
                <c:pt idx="28">
                  <c:v>21.240394999999999</c:v>
                </c:pt>
                <c:pt idx="29">
                  <c:v>15.100471000000001</c:v>
                </c:pt>
                <c:pt idx="30">
                  <c:v>14.876619</c:v>
                </c:pt>
                <c:pt idx="31">
                  <c:v>14.560392</c:v>
                </c:pt>
                <c:pt idx="32">
                  <c:v>14.221413</c:v>
                </c:pt>
                <c:pt idx="33">
                  <c:v>13.968439</c:v>
                </c:pt>
                <c:pt idx="34">
                  <c:v>13.628057999999999</c:v>
                </c:pt>
                <c:pt idx="35">
                  <c:v>13.192622999999999</c:v>
                </c:pt>
                <c:pt idx="36">
                  <c:v>12.66371</c:v>
                </c:pt>
                <c:pt idx="37">
                  <c:v>12.266976</c:v>
                </c:pt>
                <c:pt idx="38">
                  <c:v>11.933494</c:v>
                </c:pt>
                <c:pt idx="39">
                  <c:v>11.643884999999999</c:v>
                </c:pt>
                <c:pt idx="40">
                  <c:v>11.356859999999999</c:v>
                </c:pt>
                <c:pt idx="41">
                  <c:v>11.016071999999999</c:v>
                </c:pt>
                <c:pt idx="42">
                  <c:v>10.898203000000001</c:v>
                </c:pt>
                <c:pt idx="43">
                  <c:v>10.728304</c:v>
                </c:pt>
                <c:pt idx="44">
                  <c:v>10.573342</c:v>
                </c:pt>
                <c:pt idx="45">
                  <c:v>10.436223999999999</c:v>
                </c:pt>
                <c:pt idx="46">
                  <c:v>10.243569000000001</c:v>
                </c:pt>
                <c:pt idx="47">
                  <c:v>10.067904</c:v>
                </c:pt>
                <c:pt idx="48">
                  <c:v>9.6967140000000001</c:v>
                </c:pt>
                <c:pt idx="49">
                  <c:v>9.5088229999999996</c:v>
                </c:pt>
                <c:pt idx="50">
                  <c:v>9.3471220000000006</c:v>
                </c:pt>
                <c:pt idx="51">
                  <c:v>9.3471220000000006</c:v>
                </c:pt>
                <c:pt idx="52">
                  <c:v>19.708381500000002</c:v>
                </c:pt>
                <c:pt idx="53">
                  <c:v>30.069641000000001</c:v>
                </c:pt>
                <c:pt idx="54">
                  <c:v>30.069641000000001</c:v>
                </c:pt>
                <c:pt idx="55">
                  <c:v>25.833217999999999</c:v>
                </c:pt>
                <c:pt idx="56">
                  <c:v>24.307082999999999</c:v>
                </c:pt>
                <c:pt idx="57">
                  <c:v>21.892782</c:v>
                </c:pt>
                <c:pt idx="58">
                  <c:v>21.304998000000001</c:v>
                </c:pt>
                <c:pt idx="59">
                  <c:v>15.242743000000001</c:v>
                </c:pt>
                <c:pt idx="60">
                  <c:v>15.038738</c:v>
                </c:pt>
                <c:pt idx="61">
                  <c:v>14.894823000000001</c:v>
                </c:pt>
                <c:pt idx="62">
                  <c:v>14.772657000000001</c:v>
                </c:pt>
                <c:pt idx="63">
                  <c:v>14.664543</c:v>
                </c:pt>
                <c:pt idx="64">
                  <c:v>14.571605999999999</c:v>
                </c:pt>
                <c:pt idx="65">
                  <c:v>14.295147</c:v>
                </c:pt>
                <c:pt idx="66">
                  <c:v>13.943541</c:v>
                </c:pt>
                <c:pt idx="67">
                  <c:v>13.715894</c:v>
                </c:pt>
                <c:pt idx="68">
                  <c:v>13.558723000000001</c:v>
                </c:pt>
                <c:pt idx="69">
                  <c:v>13.404761000000001</c:v>
                </c:pt>
                <c:pt idx="70">
                  <c:v>13.240500000000001</c:v>
                </c:pt>
                <c:pt idx="71">
                  <c:v>12.89986</c:v>
                </c:pt>
                <c:pt idx="72">
                  <c:v>12.789237999999999</c:v>
                </c:pt>
                <c:pt idx="73">
                  <c:v>12.629811</c:v>
                </c:pt>
                <c:pt idx="74">
                  <c:v>12.474818000000001</c:v>
                </c:pt>
                <c:pt idx="75">
                  <c:v>12.325684000000001</c:v>
                </c:pt>
                <c:pt idx="76">
                  <c:v>12.120011</c:v>
                </c:pt>
                <c:pt idx="77">
                  <c:v>11.970024</c:v>
                </c:pt>
                <c:pt idx="78">
                  <c:v>11.612475999999999</c:v>
                </c:pt>
                <c:pt idx="79">
                  <c:v>11.480001</c:v>
                </c:pt>
                <c:pt idx="80">
                  <c:v>11.303065</c:v>
                </c:pt>
              </c:numCache>
            </c:numRef>
          </c:val>
          <c:smooth val="0"/>
        </c:ser>
        <c:ser>
          <c:idx val="2"/>
          <c:order val="2"/>
          <c:tx>
            <c:strRef>
              <c:f>ftab!$A$8</c:f>
              <c:strCache>
                <c:ptCount val="1"/>
                <c:pt idx="0">
                  <c:v>    Natural Gas</c:v>
                </c:pt>
              </c:strCache>
            </c:strRef>
          </c:tx>
          <c:spPr>
            <a:ln w="22225" cap="rnd">
              <a:solidFill>
                <a:srgbClr val="0096D7"/>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ftab!$B$8:$CD$8</c:f>
              <c:numCache>
                <c:formatCode>General</c:formatCode>
                <c:ptCount val="81"/>
                <c:pt idx="0">
                  <c:v>372.765154</c:v>
                </c:pt>
                <c:pt idx="1">
                  <c:v>381.55301700000001</c:v>
                </c:pt>
                <c:pt idx="2">
                  <c:v>404.07437199999998</c:v>
                </c:pt>
                <c:pt idx="3">
                  <c:v>414.92679800000002</c:v>
                </c:pt>
                <c:pt idx="4">
                  <c:v>460.21868199999994</c:v>
                </c:pt>
                <c:pt idx="5">
                  <c:v>496.05794500000002</c:v>
                </c:pt>
                <c:pt idx="6">
                  <c:v>455.05557599999997</c:v>
                </c:pt>
                <c:pt idx="7">
                  <c:v>479.39866999999998</c:v>
                </c:pt>
                <c:pt idx="8">
                  <c:v>531.25710400000003</c:v>
                </c:pt>
                <c:pt idx="9">
                  <c:v>556.39612699999998</c:v>
                </c:pt>
                <c:pt idx="10">
                  <c:v>601.03815899999995</c:v>
                </c:pt>
                <c:pt idx="11">
                  <c:v>639.12911899999995</c:v>
                </c:pt>
                <c:pt idx="12">
                  <c:v>691.00574399999994</c:v>
                </c:pt>
                <c:pt idx="13">
                  <c:v>649.90753900000004</c:v>
                </c:pt>
                <c:pt idx="14">
                  <c:v>710.10001699999998</c:v>
                </c:pt>
                <c:pt idx="15">
                  <c:v>760.96025399999996</c:v>
                </c:pt>
                <c:pt idx="16">
                  <c:v>816.44077000000004</c:v>
                </c:pt>
                <c:pt idx="17">
                  <c:v>896.58979099999999</c:v>
                </c:pt>
                <c:pt idx="18">
                  <c:v>882.9805990000001</c:v>
                </c:pt>
                <c:pt idx="19">
                  <c:v>920.97868099999994</c:v>
                </c:pt>
                <c:pt idx="20">
                  <c:v>987.69723400000009</c:v>
                </c:pt>
                <c:pt idx="21">
                  <c:v>1013.688929</c:v>
                </c:pt>
                <c:pt idx="22">
                  <c:v>1225.8941750000001</c:v>
                </c:pt>
                <c:pt idx="23">
                  <c:v>1124.83556</c:v>
                </c:pt>
                <c:pt idx="24">
                  <c:v>1126.608958</c:v>
                </c:pt>
                <c:pt idx="25">
                  <c:v>1348.2673339999999</c:v>
                </c:pt>
                <c:pt idx="26">
                  <c:v>1330.2725829999999</c:v>
                </c:pt>
                <c:pt idx="27">
                  <c:v>1322.6225589999999</c:v>
                </c:pt>
                <c:pt idx="28">
                  <c:v>1288.8046879999999</c:v>
                </c:pt>
                <c:pt idx="29">
                  <c:v>1265.559937</c:v>
                </c:pt>
                <c:pt idx="30">
                  <c:v>1201.190063</c:v>
                </c:pt>
                <c:pt idx="31">
                  <c:v>1163.623413</c:v>
                </c:pt>
                <c:pt idx="32">
                  <c:v>1196.445068</c:v>
                </c:pt>
                <c:pt idx="33">
                  <c:v>1244.237793</c:v>
                </c:pt>
                <c:pt idx="34">
                  <c:v>1326.68103</c:v>
                </c:pt>
                <c:pt idx="35">
                  <c:v>1396.410889</c:v>
                </c:pt>
                <c:pt idx="36">
                  <c:v>1463.6739500000001</c:v>
                </c:pt>
                <c:pt idx="37">
                  <c:v>1536.8670649999999</c:v>
                </c:pt>
                <c:pt idx="38">
                  <c:v>1597.8735349999999</c:v>
                </c:pt>
                <c:pt idx="39">
                  <c:v>1661.8637699999999</c:v>
                </c:pt>
                <c:pt idx="40">
                  <c:v>1702.086548</c:v>
                </c:pt>
                <c:pt idx="41">
                  <c:v>1703.9964600000001</c:v>
                </c:pt>
                <c:pt idx="42">
                  <c:v>1704.794067</c:v>
                </c:pt>
                <c:pt idx="43">
                  <c:v>1726.8249510000001</c:v>
                </c:pt>
                <c:pt idx="44">
                  <c:v>1753.181885</c:v>
                </c:pt>
                <c:pt idx="45">
                  <c:v>1768.43335</c:v>
                </c:pt>
                <c:pt idx="46">
                  <c:v>1812.692749</c:v>
                </c:pt>
                <c:pt idx="47">
                  <c:v>1823.9580080000001</c:v>
                </c:pt>
                <c:pt idx="48">
                  <c:v>1868.3393550000001</c:v>
                </c:pt>
                <c:pt idx="49">
                  <c:v>1909.7344969999999</c:v>
                </c:pt>
                <c:pt idx="50">
                  <c:v>1942.2574460000001</c:v>
                </c:pt>
                <c:pt idx="51">
                  <c:v>1942.2574460000001</c:v>
                </c:pt>
                <c:pt idx="52">
                  <c:v>1535.314392</c:v>
                </c:pt>
                <c:pt idx="53">
                  <c:v>1128.3713379999999</c:v>
                </c:pt>
                <c:pt idx="54">
                  <c:v>1128.3713379999999</c:v>
                </c:pt>
                <c:pt idx="55">
                  <c:v>1347.720703</c:v>
                </c:pt>
                <c:pt idx="56">
                  <c:v>1329.8770750000001</c:v>
                </c:pt>
                <c:pt idx="57">
                  <c:v>1321.9101559999999</c:v>
                </c:pt>
                <c:pt idx="58">
                  <c:v>1279.699707</c:v>
                </c:pt>
                <c:pt idx="59">
                  <c:v>1246.8066409999999</c:v>
                </c:pt>
                <c:pt idx="60">
                  <c:v>1184.974121</c:v>
                </c:pt>
                <c:pt idx="61">
                  <c:v>1168.065918</c:v>
                </c:pt>
                <c:pt idx="62">
                  <c:v>1190.1168210000001</c:v>
                </c:pt>
                <c:pt idx="63">
                  <c:v>1221.499268</c:v>
                </c:pt>
                <c:pt idx="64">
                  <c:v>1257.942871</c:v>
                </c:pt>
                <c:pt idx="65">
                  <c:v>1306.6209719999999</c:v>
                </c:pt>
                <c:pt idx="66">
                  <c:v>1348.3706050000001</c:v>
                </c:pt>
                <c:pt idx="67">
                  <c:v>1384.250366</c:v>
                </c:pt>
                <c:pt idx="68">
                  <c:v>1414.173828</c:v>
                </c:pt>
                <c:pt idx="69">
                  <c:v>1442.919189</c:v>
                </c:pt>
                <c:pt idx="70">
                  <c:v>1470.81897</c:v>
                </c:pt>
                <c:pt idx="71">
                  <c:v>1494.847534</c:v>
                </c:pt>
                <c:pt idx="72">
                  <c:v>1520.671509</c:v>
                </c:pt>
                <c:pt idx="73">
                  <c:v>1544.2576899999999</c:v>
                </c:pt>
                <c:pt idx="74">
                  <c:v>1570.6649170000001</c:v>
                </c:pt>
                <c:pt idx="75">
                  <c:v>1598.62915</c:v>
                </c:pt>
                <c:pt idx="76">
                  <c:v>1638.202393</c:v>
                </c:pt>
                <c:pt idx="77">
                  <c:v>1663.271362</c:v>
                </c:pt>
                <c:pt idx="78">
                  <c:v>1698.116943</c:v>
                </c:pt>
                <c:pt idx="79">
                  <c:v>1739.7086179999999</c:v>
                </c:pt>
                <c:pt idx="80">
                  <c:v>1784.352783</c:v>
                </c:pt>
              </c:numCache>
            </c:numRef>
          </c:val>
          <c:smooth val="0"/>
        </c:ser>
        <c:ser>
          <c:idx val="3"/>
          <c:order val="3"/>
          <c:tx>
            <c:strRef>
              <c:f>ftab!$A$9</c:f>
              <c:strCache>
                <c:ptCount val="1"/>
                <c:pt idx="0">
                  <c:v>    Nuclear Power</c:v>
                </c:pt>
              </c:strCache>
            </c:strRef>
          </c:tx>
          <c:spPr>
            <a:ln w="22225" cap="rnd">
              <a:solidFill>
                <a:srgbClr val="A33340"/>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ftab!$B$9:$CD$9</c:f>
              <c:numCache>
                <c:formatCode>General</c:formatCode>
                <c:ptCount val="81"/>
                <c:pt idx="0">
                  <c:v>576.86167799999998</c:v>
                </c:pt>
                <c:pt idx="1">
                  <c:v>612.56508700000006</c:v>
                </c:pt>
                <c:pt idx="2">
                  <c:v>618.77626300000009</c:v>
                </c:pt>
                <c:pt idx="3">
                  <c:v>610.29121400000008</c:v>
                </c:pt>
                <c:pt idx="4">
                  <c:v>640.43983200000002</c:v>
                </c:pt>
                <c:pt idx="5">
                  <c:v>673.40212300000007</c:v>
                </c:pt>
                <c:pt idx="6">
                  <c:v>674.72854599999994</c:v>
                </c:pt>
                <c:pt idx="7">
                  <c:v>628.64417100000003</c:v>
                </c:pt>
                <c:pt idx="8">
                  <c:v>673.70210400000008</c:v>
                </c:pt>
                <c:pt idx="9">
                  <c:v>728.25412399999993</c:v>
                </c:pt>
                <c:pt idx="10">
                  <c:v>753.89293999999995</c:v>
                </c:pt>
                <c:pt idx="11">
                  <c:v>768.82630799999993</c:v>
                </c:pt>
                <c:pt idx="12">
                  <c:v>780.06408700000009</c:v>
                </c:pt>
                <c:pt idx="13">
                  <c:v>763.73269499999992</c:v>
                </c:pt>
                <c:pt idx="14">
                  <c:v>788.52838699999995</c:v>
                </c:pt>
                <c:pt idx="15">
                  <c:v>781.98636499999998</c:v>
                </c:pt>
                <c:pt idx="16">
                  <c:v>787.21863600000006</c:v>
                </c:pt>
                <c:pt idx="17">
                  <c:v>806.42475300000001</c:v>
                </c:pt>
                <c:pt idx="18">
                  <c:v>806.20843500000001</c:v>
                </c:pt>
                <c:pt idx="19">
                  <c:v>798.85458499999993</c:v>
                </c:pt>
                <c:pt idx="20">
                  <c:v>806.968301</c:v>
                </c:pt>
                <c:pt idx="21">
                  <c:v>790.20436699999993</c:v>
                </c:pt>
                <c:pt idx="22">
                  <c:v>769.33124899999996</c:v>
                </c:pt>
                <c:pt idx="23">
                  <c:v>789.01647300000002</c:v>
                </c:pt>
                <c:pt idx="24">
                  <c:v>797.16598199999999</c:v>
                </c:pt>
                <c:pt idx="25">
                  <c:v>797.68652299999997</c:v>
                </c:pt>
                <c:pt idx="26">
                  <c:v>781.33459500000004</c:v>
                </c:pt>
                <c:pt idx="27">
                  <c:v>786.22033699999997</c:v>
                </c:pt>
                <c:pt idx="28">
                  <c:v>771.42590299999995</c:v>
                </c:pt>
                <c:pt idx="29">
                  <c:v>770.34551999999996</c:v>
                </c:pt>
                <c:pt idx="30">
                  <c:v>777.49151600000005</c:v>
                </c:pt>
                <c:pt idx="31">
                  <c:v>787.10632299999997</c:v>
                </c:pt>
                <c:pt idx="32">
                  <c:v>789.09045400000002</c:v>
                </c:pt>
                <c:pt idx="33">
                  <c:v>789.09045400000002</c:v>
                </c:pt>
                <c:pt idx="34">
                  <c:v>789.09045400000002</c:v>
                </c:pt>
                <c:pt idx="35">
                  <c:v>789.09045400000002</c:v>
                </c:pt>
                <c:pt idx="36">
                  <c:v>789.09045400000002</c:v>
                </c:pt>
                <c:pt idx="37">
                  <c:v>789.09045400000002</c:v>
                </c:pt>
                <c:pt idx="38">
                  <c:v>789.09143100000006</c:v>
                </c:pt>
                <c:pt idx="39">
                  <c:v>789.09045400000002</c:v>
                </c:pt>
                <c:pt idx="40">
                  <c:v>789.09045400000002</c:v>
                </c:pt>
                <c:pt idx="41">
                  <c:v>789.09045400000002</c:v>
                </c:pt>
                <c:pt idx="42">
                  <c:v>789.09045400000002</c:v>
                </c:pt>
                <c:pt idx="43">
                  <c:v>789.09045400000002</c:v>
                </c:pt>
                <c:pt idx="44">
                  <c:v>789.09045400000002</c:v>
                </c:pt>
                <c:pt idx="45">
                  <c:v>789.09045400000002</c:v>
                </c:pt>
                <c:pt idx="46">
                  <c:v>789.09045400000002</c:v>
                </c:pt>
                <c:pt idx="47">
                  <c:v>789.09045400000002</c:v>
                </c:pt>
                <c:pt idx="48">
                  <c:v>789.09045400000002</c:v>
                </c:pt>
                <c:pt idx="49">
                  <c:v>789.09045400000002</c:v>
                </c:pt>
                <c:pt idx="50">
                  <c:v>789.09045400000002</c:v>
                </c:pt>
                <c:pt idx="51">
                  <c:v>789.09045400000002</c:v>
                </c:pt>
                <c:pt idx="52">
                  <c:v>793.07922350000001</c:v>
                </c:pt>
                <c:pt idx="53">
                  <c:v>797.067993</c:v>
                </c:pt>
                <c:pt idx="54">
                  <c:v>797.067993</c:v>
                </c:pt>
                <c:pt idx="55">
                  <c:v>797.686646</c:v>
                </c:pt>
                <c:pt idx="56">
                  <c:v>781.33459500000004</c:v>
                </c:pt>
                <c:pt idx="57">
                  <c:v>786.22033699999997</c:v>
                </c:pt>
                <c:pt idx="58">
                  <c:v>771.42590299999995</c:v>
                </c:pt>
                <c:pt idx="59">
                  <c:v>770.34551999999996</c:v>
                </c:pt>
                <c:pt idx="60">
                  <c:v>777.49151600000005</c:v>
                </c:pt>
                <c:pt idx="61">
                  <c:v>787.10632299999997</c:v>
                </c:pt>
                <c:pt idx="62">
                  <c:v>789.09045400000002</c:v>
                </c:pt>
                <c:pt idx="63">
                  <c:v>789.09045400000002</c:v>
                </c:pt>
                <c:pt idx="64">
                  <c:v>789.09045400000002</c:v>
                </c:pt>
                <c:pt idx="65">
                  <c:v>789.09045400000002</c:v>
                </c:pt>
                <c:pt idx="66">
                  <c:v>789.09045400000002</c:v>
                </c:pt>
                <c:pt idx="67">
                  <c:v>789.09045400000002</c:v>
                </c:pt>
                <c:pt idx="68">
                  <c:v>789.09143100000006</c:v>
                </c:pt>
                <c:pt idx="69">
                  <c:v>789.09045400000002</c:v>
                </c:pt>
                <c:pt idx="70">
                  <c:v>789.09045400000002</c:v>
                </c:pt>
                <c:pt idx="71">
                  <c:v>789.09045400000002</c:v>
                </c:pt>
                <c:pt idx="72">
                  <c:v>789.09045400000002</c:v>
                </c:pt>
                <c:pt idx="73">
                  <c:v>789.09045400000002</c:v>
                </c:pt>
                <c:pt idx="74">
                  <c:v>789.09045400000002</c:v>
                </c:pt>
                <c:pt idx="75">
                  <c:v>789.09045400000002</c:v>
                </c:pt>
                <c:pt idx="76">
                  <c:v>789.09045400000002</c:v>
                </c:pt>
                <c:pt idx="77">
                  <c:v>789.09045400000002</c:v>
                </c:pt>
                <c:pt idx="78">
                  <c:v>789.09045400000002</c:v>
                </c:pt>
                <c:pt idx="79">
                  <c:v>789.09045400000002</c:v>
                </c:pt>
                <c:pt idx="80">
                  <c:v>789.09045400000002</c:v>
                </c:pt>
              </c:numCache>
            </c:numRef>
          </c:val>
          <c:smooth val="0"/>
        </c:ser>
        <c:ser>
          <c:idx val="4"/>
          <c:order val="4"/>
          <c:tx>
            <c:strRef>
              <c:f>ftab!$A$10</c:f>
              <c:strCache>
                <c:ptCount val="1"/>
                <c:pt idx="0">
                  <c:v>Renewable Sources</c:v>
                </c:pt>
              </c:strCache>
            </c:strRef>
          </c:tx>
          <c:spPr>
            <a:ln w="22225" cap="rnd">
              <a:solidFill>
                <a:srgbClr val="5D9732"/>
              </a:solidFill>
              <a:round/>
            </a:ln>
            <a:effectLst/>
          </c:spPr>
          <c:marker>
            <c:symbol val="none"/>
          </c:marker>
          <c:cat>
            <c:numRef>
              <c:f>ftab!$B$5:$CD$5</c:f>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f>ftab!$B$10:$CD$10</c:f>
              <c:numCache>
                <c:formatCode>General</c:formatCode>
                <c:ptCount val="81"/>
                <c:pt idx="0">
                  <c:v>357.23807200000005</c:v>
                </c:pt>
                <c:pt idx="1">
                  <c:v>357.77345300000002</c:v>
                </c:pt>
                <c:pt idx="2">
                  <c:v>326.85782499999993</c:v>
                </c:pt>
                <c:pt idx="3">
                  <c:v>356.70729</c:v>
                </c:pt>
                <c:pt idx="4">
                  <c:v>336.66087599999997</c:v>
                </c:pt>
                <c:pt idx="5">
                  <c:v>384.79813300000001</c:v>
                </c:pt>
                <c:pt idx="6">
                  <c:v>422.95766700000007</c:v>
                </c:pt>
                <c:pt idx="7">
                  <c:v>433.63611399999996</c:v>
                </c:pt>
                <c:pt idx="8">
                  <c:v>400.42406700000004</c:v>
                </c:pt>
                <c:pt idx="9">
                  <c:v>398.95903099999998</c:v>
                </c:pt>
                <c:pt idx="10">
                  <c:v>356.47857099999999</c:v>
                </c:pt>
                <c:pt idx="11">
                  <c:v>287.72968900000001</c:v>
                </c:pt>
                <c:pt idx="12">
                  <c:v>343.43800100000004</c:v>
                </c:pt>
                <c:pt idx="13">
                  <c:v>355.29310900000002</c:v>
                </c:pt>
                <c:pt idx="14">
                  <c:v>351.48463199999998</c:v>
                </c:pt>
                <c:pt idx="15">
                  <c:v>357.65065299999998</c:v>
                </c:pt>
                <c:pt idx="16">
                  <c:v>385.77190900000005</c:v>
                </c:pt>
                <c:pt idx="17">
                  <c:v>352.74748499999998</c:v>
                </c:pt>
                <c:pt idx="18">
                  <c:v>380.932389</c:v>
                </c:pt>
                <c:pt idx="19">
                  <c:v>417.72379699999999</c:v>
                </c:pt>
                <c:pt idx="20">
                  <c:v>427.37607699999995</c:v>
                </c:pt>
                <c:pt idx="21">
                  <c:v>513.33609699999988</c:v>
                </c:pt>
                <c:pt idx="22">
                  <c:v>494.57319299999995</c:v>
                </c:pt>
                <c:pt idx="23">
                  <c:v>522.07344899999998</c:v>
                </c:pt>
                <c:pt idx="24">
                  <c:v>538.57932000000005</c:v>
                </c:pt>
                <c:pt idx="25">
                  <c:v>546.35632299999997</c:v>
                </c:pt>
                <c:pt idx="26">
                  <c:v>597.59155299999998</c:v>
                </c:pt>
                <c:pt idx="27">
                  <c:v>652.06658900000002</c:v>
                </c:pt>
                <c:pt idx="28">
                  <c:v>694.03656000000001</c:v>
                </c:pt>
                <c:pt idx="29">
                  <c:v>766.95550500000002</c:v>
                </c:pt>
                <c:pt idx="30">
                  <c:v>835.98925799999995</c:v>
                </c:pt>
                <c:pt idx="31">
                  <c:v>926.78662099999997</c:v>
                </c:pt>
                <c:pt idx="32">
                  <c:v>975.52966300000003</c:v>
                </c:pt>
                <c:pt idx="33">
                  <c:v>996.55114700000001</c:v>
                </c:pt>
                <c:pt idx="34">
                  <c:v>1006.574341</c:v>
                </c:pt>
                <c:pt idx="35">
                  <c:v>1015.458252</c:v>
                </c:pt>
                <c:pt idx="36">
                  <c:v>1023.650635</c:v>
                </c:pt>
                <c:pt idx="37">
                  <c:v>1036.9921879999999</c:v>
                </c:pt>
                <c:pt idx="38">
                  <c:v>1054.8339840000001</c:v>
                </c:pt>
                <c:pt idx="39">
                  <c:v>1069.90625</c:v>
                </c:pt>
                <c:pt idx="40">
                  <c:v>1088.3707280000001</c:v>
                </c:pt>
                <c:pt idx="41">
                  <c:v>1114.279053</c:v>
                </c:pt>
                <c:pt idx="42">
                  <c:v>1148.7651370000001</c:v>
                </c:pt>
                <c:pt idx="43">
                  <c:v>1175.830322</c:v>
                </c:pt>
                <c:pt idx="44">
                  <c:v>1201.30603</c:v>
                </c:pt>
                <c:pt idx="45">
                  <c:v>1238.0561520000001</c:v>
                </c:pt>
                <c:pt idx="46">
                  <c:v>1254.1339109999999</c:v>
                </c:pt>
                <c:pt idx="47">
                  <c:v>1297.079346</c:v>
                </c:pt>
                <c:pt idx="48">
                  <c:v>1318.654053</c:v>
                </c:pt>
                <c:pt idx="49">
                  <c:v>1340.005371</c:v>
                </c:pt>
                <c:pt idx="50">
                  <c:v>1374.108154</c:v>
                </c:pt>
                <c:pt idx="51">
                  <c:v>1374.108154</c:v>
                </c:pt>
                <c:pt idx="52">
                  <c:v>963.90106200000002</c:v>
                </c:pt>
                <c:pt idx="53">
                  <c:v>553.69397000000004</c:v>
                </c:pt>
                <c:pt idx="54">
                  <c:v>553.69397000000004</c:v>
                </c:pt>
                <c:pt idx="55">
                  <c:v>546.38763400000005</c:v>
                </c:pt>
                <c:pt idx="56">
                  <c:v>597.20745799999997</c:v>
                </c:pt>
                <c:pt idx="57">
                  <c:v>651.32775900000001</c:v>
                </c:pt>
                <c:pt idx="58">
                  <c:v>690.044983</c:v>
                </c:pt>
                <c:pt idx="59">
                  <c:v>761.68524200000002</c:v>
                </c:pt>
                <c:pt idx="60">
                  <c:v>830.23193400000002</c:v>
                </c:pt>
                <c:pt idx="61">
                  <c:v>863.17242399999998</c:v>
                </c:pt>
                <c:pt idx="62">
                  <c:v>873.65979000000004</c:v>
                </c:pt>
                <c:pt idx="63">
                  <c:v>879.31311000000005</c:v>
                </c:pt>
                <c:pt idx="64">
                  <c:v>885.09704599999998</c:v>
                </c:pt>
                <c:pt idx="65">
                  <c:v>891.52325399999995</c:v>
                </c:pt>
                <c:pt idx="66">
                  <c:v>897.36132799999996</c:v>
                </c:pt>
                <c:pt idx="67">
                  <c:v>913.75976600000001</c:v>
                </c:pt>
                <c:pt idx="68">
                  <c:v>933.97515899999996</c:v>
                </c:pt>
                <c:pt idx="69">
                  <c:v>955.20172100000002</c:v>
                </c:pt>
                <c:pt idx="70">
                  <c:v>972.96667500000001</c:v>
                </c:pt>
                <c:pt idx="71">
                  <c:v>996.05658000000005</c:v>
                </c:pt>
                <c:pt idx="72">
                  <c:v>1010.6135860000001</c:v>
                </c:pt>
                <c:pt idx="73">
                  <c:v>1034.6213379999999</c:v>
                </c:pt>
                <c:pt idx="74">
                  <c:v>1057.6567379999999</c:v>
                </c:pt>
                <c:pt idx="75">
                  <c:v>1084.8975829999999</c:v>
                </c:pt>
                <c:pt idx="76">
                  <c:v>1113.5656739999999</c:v>
                </c:pt>
                <c:pt idx="77">
                  <c:v>1135.607422</c:v>
                </c:pt>
                <c:pt idx="78">
                  <c:v>1165.270264</c:v>
                </c:pt>
                <c:pt idx="79">
                  <c:v>1180.488159</c:v>
                </c:pt>
                <c:pt idx="80">
                  <c:v>1204.434448</c:v>
                </c:pt>
              </c:numCache>
            </c:numRef>
          </c:val>
          <c:smooth val="0"/>
        </c:ser>
        <c:dLbls>
          <c:showLegendKey val="0"/>
          <c:showVal val="0"/>
          <c:showCatName val="0"/>
          <c:showSerName val="0"/>
          <c:showPercent val="0"/>
          <c:showBubbleSize val="0"/>
        </c:dLbls>
        <c:smooth val="0"/>
        <c:axId val="196878160"/>
        <c:axId val="196878720"/>
        <c:extLst>
          <c:ext xmlns:c15="http://schemas.microsoft.com/office/drawing/2012/chart" uri="{02D57815-91ED-43cb-92C2-25804820EDAC}">
            <c15:filteredLineSeries>
              <c15:ser>
                <c:idx val="5"/>
                <c:order val="5"/>
                <c:tx>
                  <c:strRef>
                    <c:extLst>
                      <c:ext uri="{02D57815-91ED-43cb-92C2-25804820EDAC}">
                        <c15:formulaRef>
                          <c15:sqref>ftab!$A$11</c15:sqref>
                        </c15:formulaRef>
                      </c:ext>
                    </c:extLst>
                    <c:strCache>
                      <c:ptCount val="1"/>
                      <c:pt idx="0">
                        <c:v>    Other 11/</c:v>
                      </c:pt>
                    </c:strCache>
                  </c:strRef>
                </c:tx>
                <c:spPr>
                  <a:ln w="28575" cap="rnd">
                    <a:solidFill>
                      <a:schemeClr val="accent6"/>
                    </a:solidFill>
                    <a:round/>
                  </a:ln>
                  <a:effectLst/>
                </c:spPr>
                <c:marker>
                  <c:symbol val="none"/>
                </c:marker>
                <c:cat>
                  <c:numRef>
                    <c:extLst>
                      <c:ext uri="{02D57815-91ED-43cb-92C2-25804820EDAC}">
                        <c15:formulaRef>
                          <c15:sqref>ftab!$B$5:$CD$5</c15:sqref>
                        </c15:formulaRef>
                      </c:ext>
                    </c:extLst>
                    <c:numCache>
                      <c:formatCode>General</c:formatCode>
                      <c:ptCount val="8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5">
                        <c:v>2015</c:v>
                      </c:pt>
                      <c:pt idx="30">
                        <c:v>2020</c:v>
                      </c:pt>
                      <c:pt idx="35">
                        <c:v>2025</c:v>
                      </c:pt>
                      <c:pt idx="40">
                        <c:v>2030</c:v>
                      </c:pt>
                      <c:pt idx="45">
                        <c:v>2035</c:v>
                      </c:pt>
                      <c:pt idx="50">
                        <c:v>2040</c:v>
                      </c:pt>
                      <c:pt idx="55">
                        <c:v>2015</c:v>
                      </c:pt>
                      <c:pt idx="60">
                        <c:v>2020</c:v>
                      </c:pt>
                      <c:pt idx="65">
                        <c:v>2025</c:v>
                      </c:pt>
                      <c:pt idx="70">
                        <c:v>2030</c:v>
                      </c:pt>
                      <c:pt idx="75">
                        <c:v>2035</c:v>
                      </c:pt>
                      <c:pt idx="80">
                        <c:v>2040</c:v>
                      </c:pt>
                    </c:numCache>
                  </c:numRef>
                </c:cat>
                <c:val>
                  <c:numRef>
                    <c:extLst>
                      <c:ext uri="{02D57815-91ED-43cb-92C2-25804820EDAC}">
                        <c15:formulaRef>
                          <c15:sqref>ftab!$B$11:$CD$11</c15:sqref>
                        </c15:formulaRef>
                      </c:ext>
                    </c:extLst>
                    <c:numCache>
                      <c:formatCode>General</c:formatCode>
                      <c:ptCount val="81"/>
                      <c:pt idx="0">
                        <c:v>10.490751999999702</c:v>
                      </c:pt>
                      <c:pt idx="1">
                        <c:v>11.533006999999543</c:v>
                      </c:pt>
                      <c:pt idx="2">
                        <c:v>12.81354199999987</c:v>
                      </c:pt>
                      <c:pt idx="3">
                        <c:v>12.407382000000325</c:v>
                      </c:pt>
                      <c:pt idx="4">
                        <c:v>13.608150999999907</c:v>
                      </c:pt>
                      <c:pt idx="5">
                        <c:v>15.248627999999826</c:v>
                      </c:pt>
                      <c:pt idx="6">
                        <c:v>14.839014000000134</c:v>
                      </c:pt>
                      <c:pt idx="7">
                        <c:v>12.922719000000143</c:v>
                      </c:pt>
                      <c:pt idx="8">
                        <c:v>12.596360000000004</c:v>
                      </c:pt>
                      <c:pt idx="9">
                        <c:v>12.052466000000095</c:v>
                      </c:pt>
                      <c:pt idx="10">
                        <c:v>13.209812000000056</c:v>
                      </c:pt>
                      <c:pt idx="11">
                        <c:v>12.122370000000501</c:v>
                      </c:pt>
                      <c:pt idx="12">
                        <c:v>16.246664999999666</c:v>
                      </c:pt>
                      <c:pt idx="13">
                        <c:v>21.109466000000339</c:v>
                      </c:pt>
                      <c:pt idx="14">
                        <c:v>20.996622000000116</c:v>
                      </c:pt>
                      <c:pt idx="15">
                        <c:v>19.727414999999382</c:v>
                      </c:pt>
                      <c:pt idx="16">
                        <c:v>20.593363999999838</c:v>
                      </c:pt>
                      <c:pt idx="17">
                        <c:v>18.788133000000016</c:v>
                      </c:pt>
                      <c:pt idx="18">
                        <c:v>17.222477999999683</c:v>
                      </c:pt>
                      <c:pt idx="19">
                        <c:v>17.93309599999975</c:v>
                      </c:pt>
                      <c:pt idx="20">
                        <c:v>18.666995999999926</c:v>
                      </c:pt>
                      <c:pt idx="21">
                        <c:v>19.299284000000625</c:v>
                      </c:pt>
                      <c:pt idx="22">
                        <c:v>20.734155999999075</c:v>
                      </c:pt>
                      <c:pt idx="23">
                        <c:v>21.759425999999621</c:v>
                      </c:pt>
                      <c:pt idx="24">
                        <c:v>19.309533999999985</c:v>
                      </c:pt>
                      <c:pt idx="25">
                        <c:v>17.246013999999999</c:v>
                      </c:pt>
                      <c:pt idx="26">
                        <c:v>17.252344000000001</c:v>
                      </c:pt>
                      <c:pt idx="27">
                        <c:v>17.259878</c:v>
                      </c:pt>
                      <c:pt idx="28">
                        <c:v>26.743293999999999</c:v>
                      </c:pt>
                      <c:pt idx="29">
                        <c:v>26.744661000000001</c:v>
                      </c:pt>
                      <c:pt idx="30">
                        <c:v>26.744956999999999</c:v>
                      </c:pt>
                      <c:pt idx="31">
                        <c:v>26.749417999999999</c:v>
                      </c:pt>
                      <c:pt idx="32">
                        <c:v>26.758537</c:v>
                      </c:pt>
                      <c:pt idx="33">
                        <c:v>26.762308000000001</c:v>
                      </c:pt>
                      <c:pt idx="34">
                        <c:v>26.763914</c:v>
                      </c:pt>
                      <c:pt idx="35">
                        <c:v>26.765388000000002</c:v>
                      </c:pt>
                      <c:pt idx="36">
                        <c:v>26.768345</c:v>
                      </c:pt>
                      <c:pt idx="37">
                        <c:v>26.770690999999999</c:v>
                      </c:pt>
                      <c:pt idx="38">
                        <c:v>26.777274999999999</c:v>
                      </c:pt>
                      <c:pt idx="39">
                        <c:v>26.781281</c:v>
                      </c:pt>
                      <c:pt idx="40">
                        <c:v>26.783387999999999</c:v>
                      </c:pt>
                      <c:pt idx="41">
                        <c:v>26.785789000000001</c:v>
                      </c:pt>
                      <c:pt idx="42">
                        <c:v>26.788772999999999</c:v>
                      </c:pt>
                      <c:pt idx="43">
                        <c:v>26.791976999999999</c:v>
                      </c:pt>
                      <c:pt idx="44">
                        <c:v>26.794682999999999</c:v>
                      </c:pt>
                      <c:pt idx="45">
                        <c:v>26.795652</c:v>
                      </c:pt>
                      <c:pt idx="46">
                        <c:v>26.796634999999998</c:v>
                      </c:pt>
                      <c:pt idx="47">
                        <c:v>26.798632000000001</c:v>
                      </c:pt>
                      <c:pt idx="48">
                        <c:v>26.799458000000001</c:v>
                      </c:pt>
                      <c:pt idx="49">
                        <c:v>26.800829</c:v>
                      </c:pt>
                      <c:pt idx="50">
                        <c:v>26.802437000000001</c:v>
                      </c:pt>
                      <c:pt idx="51">
                        <c:v>26.802437000000001</c:v>
                      </c:pt>
                      <c:pt idx="52">
                        <c:v>22.459060999999998</c:v>
                      </c:pt>
                      <c:pt idx="53">
                        <c:v>18.115684999999999</c:v>
                      </c:pt>
                      <c:pt idx="54">
                        <c:v>18.115684999999999</c:v>
                      </c:pt>
                      <c:pt idx="55">
                        <c:v>17.246013999999999</c:v>
                      </c:pt>
                      <c:pt idx="56">
                        <c:v>17.252344000000001</c:v>
                      </c:pt>
                      <c:pt idx="57">
                        <c:v>17.259879999999999</c:v>
                      </c:pt>
                      <c:pt idx="58">
                        <c:v>26.739979000000002</c:v>
                      </c:pt>
                      <c:pt idx="59">
                        <c:v>26.740462999999998</c:v>
                      </c:pt>
                      <c:pt idx="60">
                        <c:v>26.740879</c:v>
                      </c:pt>
                      <c:pt idx="61">
                        <c:v>26.741340999999998</c:v>
                      </c:pt>
                      <c:pt idx="62">
                        <c:v>26.743824</c:v>
                      </c:pt>
                      <c:pt idx="63">
                        <c:v>26.748180000000001</c:v>
                      </c:pt>
                      <c:pt idx="64">
                        <c:v>26.753654000000001</c:v>
                      </c:pt>
                      <c:pt idx="65">
                        <c:v>26.762722</c:v>
                      </c:pt>
                      <c:pt idx="66">
                        <c:v>26.768984</c:v>
                      </c:pt>
                      <c:pt idx="67">
                        <c:v>26.774742</c:v>
                      </c:pt>
                      <c:pt idx="68">
                        <c:v>26.777284999999999</c:v>
                      </c:pt>
                      <c:pt idx="69">
                        <c:v>26.779181000000001</c:v>
                      </c:pt>
                      <c:pt idx="70">
                        <c:v>26.780411000000001</c:v>
                      </c:pt>
                      <c:pt idx="71">
                        <c:v>26.784786</c:v>
                      </c:pt>
                      <c:pt idx="72">
                        <c:v>26.791954</c:v>
                      </c:pt>
                      <c:pt idx="73">
                        <c:v>26.796215</c:v>
                      </c:pt>
                      <c:pt idx="74">
                        <c:v>26.797438</c:v>
                      </c:pt>
                      <c:pt idx="75">
                        <c:v>26.801743999999999</c:v>
                      </c:pt>
                      <c:pt idx="76">
                        <c:v>26.804908999999999</c:v>
                      </c:pt>
                      <c:pt idx="77">
                        <c:v>26.810687999999999</c:v>
                      </c:pt>
                      <c:pt idx="78">
                        <c:v>26.812854999999999</c:v>
                      </c:pt>
                      <c:pt idx="79">
                        <c:v>26.814785000000001</c:v>
                      </c:pt>
                      <c:pt idx="80">
                        <c:v>26.818439000000001</c:v>
                      </c:pt>
                    </c:numCache>
                  </c:numRef>
                </c:val>
                <c:smooth val="0"/>
              </c15:ser>
            </c15:filteredLineSeries>
          </c:ext>
        </c:extLst>
      </c:lineChart>
      <c:catAx>
        <c:axId val="196878160"/>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6878720"/>
        <c:crosses val="autoZero"/>
        <c:auto val="1"/>
        <c:lblAlgn val="ctr"/>
        <c:lblOffset val="100"/>
        <c:tickLblSkip val="10"/>
        <c:tickMarkSkip val="10"/>
        <c:noMultiLvlLbl val="0"/>
      </c:catAx>
      <c:valAx>
        <c:axId val="196878720"/>
        <c:scaling>
          <c:orientation val="minMax"/>
          <c:max val="2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6878160"/>
        <c:crosses val="autoZero"/>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983510011778119E-2"/>
          <c:y val="6.5822784810130736E-2"/>
          <c:w val="0.86572438162544174"/>
          <c:h val="0.80506329113924047"/>
        </c:manualLayout>
      </c:layout>
      <c:areaChart>
        <c:grouping val="stacked"/>
        <c:varyColors val="0"/>
        <c:ser>
          <c:idx val="5"/>
          <c:order val="0"/>
          <c:tx>
            <c:strRef>
              <c:f>Sheet1!$A$7</c:f>
              <c:strCache>
                <c:ptCount val="1"/>
                <c:pt idx="0">
                  <c:v>Hydro</c:v>
                </c:pt>
              </c:strCache>
            </c:strRef>
          </c:tx>
          <c:spPr>
            <a:solidFill>
              <a:srgbClr val="003953"/>
            </a:solidFill>
            <a:ln w="38100">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Sheet1!$B$7:$BT$7</c:f>
              <c:numCache>
                <c:formatCode>General</c:formatCode>
                <c:ptCount val="71"/>
                <c:pt idx="0">
                  <c:v>275.57259700000003</c:v>
                </c:pt>
                <c:pt idx="1">
                  <c:v>216.96104500000001</c:v>
                </c:pt>
                <c:pt idx="2">
                  <c:v>264.32883099999998</c:v>
                </c:pt>
                <c:pt idx="3">
                  <c:v>275.80632299999996</c:v>
                </c:pt>
                <c:pt idx="4">
                  <c:v>268.41730799999999</c:v>
                </c:pt>
                <c:pt idx="5">
                  <c:v>270.32125500000001</c:v>
                </c:pt>
                <c:pt idx="6">
                  <c:v>289.24641600000001</c:v>
                </c:pt>
                <c:pt idx="7">
                  <c:v>247.509974</c:v>
                </c:pt>
                <c:pt idx="8">
                  <c:v>254.83138500000001</c:v>
                </c:pt>
                <c:pt idx="9">
                  <c:v>273.44509399999998</c:v>
                </c:pt>
                <c:pt idx="10">
                  <c:v>260.20306900000003</c:v>
                </c:pt>
                <c:pt idx="11">
                  <c:v>319.35490399999998</c:v>
                </c:pt>
                <c:pt idx="12">
                  <c:v>276.24022300000001</c:v>
                </c:pt>
                <c:pt idx="13">
                  <c:v>268.565383</c:v>
                </c:pt>
                <c:pt idx="14">
                  <c:v>259.36662200000001</c:v>
                </c:pt>
                <c:pt idx="15">
                  <c:v>246.80154400000001</c:v>
                </c:pt>
                <c:pt idx="16">
                  <c:v>256.28653000000003</c:v>
                </c:pt>
                <c:pt idx="17">
                  <c:v>272.76504499999999</c:v>
                </c:pt>
                <c:pt idx="18">
                  <c:v>282.015198</c:v>
                </c:pt>
                <c:pt idx="19">
                  <c:v>294.29397599999999</c:v>
                </c:pt>
                <c:pt idx="20">
                  <c:v>294.05212399999999</c:v>
                </c:pt>
                <c:pt idx="21">
                  <c:v>294.06793199999998</c:v>
                </c:pt>
                <c:pt idx="22">
                  <c:v>294.08532700000001</c:v>
                </c:pt>
                <c:pt idx="23">
                  <c:v>294.10549900000001</c:v>
                </c:pt>
                <c:pt idx="24">
                  <c:v>294.779449</c:v>
                </c:pt>
                <c:pt idx="25">
                  <c:v>295.03970299999997</c:v>
                </c:pt>
                <c:pt idx="26">
                  <c:v>295.17971799999998</c:v>
                </c:pt>
                <c:pt idx="27">
                  <c:v>295.20083599999998</c:v>
                </c:pt>
                <c:pt idx="28">
                  <c:v>295.22137500000002</c:v>
                </c:pt>
                <c:pt idx="29">
                  <c:v>295.53836100000001</c:v>
                </c:pt>
                <c:pt idx="30">
                  <c:v>295.55697600000002</c:v>
                </c:pt>
                <c:pt idx="31">
                  <c:v>295.71142600000002</c:v>
                </c:pt>
                <c:pt idx="32">
                  <c:v>295.73117100000002</c:v>
                </c:pt>
                <c:pt idx="33">
                  <c:v>295.83520499999997</c:v>
                </c:pt>
                <c:pt idx="34">
                  <c:v>295.85983299999998</c:v>
                </c:pt>
                <c:pt idx="35">
                  <c:v>296.11520400000001</c:v>
                </c:pt>
                <c:pt idx="36">
                  <c:v>296.44335899999999</c:v>
                </c:pt>
                <c:pt idx="37">
                  <c:v>297.05581699999999</c:v>
                </c:pt>
                <c:pt idx="38">
                  <c:v>297.25256300000001</c:v>
                </c:pt>
                <c:pt idx="39">
                  <c:v>297.28131100000002</c:v>
                </c:pt>
                <c:pt idx="40">
                  <c:v>297.57275399999997</c:v>
                </c:pt>
                <c:pt idx="41">
                  <c:v>297.57275399999997</c:v>
                </c:pt>
                <c:pt idx="42">
                  <c:v>297.57275399999997</c:v>
                </c:pt>
                <c:pt idx="43">
                  <c:v>259.36662200000001</c:v>
                </c:pt>
                <c:pt idx="44">
                  <c:v>259.36662200000001</c:v>
                </c:pt>
                <c:pt idx="45">
                  <c:v>246.80154400000001</c:v>
                </c:pt>
                <c:pt idx="46">
                  <c:v>256.28656000000001</c:v>
                </c:pt>
                <c:pt idx="47">
                  <c:v>272.76504499999999</c:v>
                </c:pt>
                <c:pt idx="48">
                  <c:v>282.015717</c:v>
                </c:pt>
                <c:pt idx="49">
                  <c:v>294.29458599999998</c:v>
                </c:pt>
                <c:pt idx="50">
                  <c:v>294.05365</c:v>
                </c:pt>
                <c:pt idx="51">
                  <c:v>294.07174700000002</c:v>
                </c:pt>
                <c:pt idx="52">
                  <c:v>294.09344499999997</c:v>
                </c:pt>
                <c:pt idx="53">
                  <c:v>294.11639400000001</c:v>
                </c:pt>
                <c:pt idx="54">
                  <c:v>294.13861100000003</c:v>
                </c:pt>
                <c:pt idx="55">
                  <c:v>294.160706</c:v>
                </c:pt>
                <c:pt idx="56">
                  <c:v>294.18441799999999</c:v>
                </c:pt>
                <c:pt idx="57">
                  <c:v>294.20895400000001</c:v>
                </c:pt>
                <c:pt idx="58">
                  <c:v>294.23358200000001</c:v>
                </c:pt>
                <c:pt idx="59">
                  <c:v>294.25976600000001</c:v>
                </c:pt>
                <c:pt idx="60">
                  <c:v>294.28277600000001</c:v>
                </c:pt>
                <c:pt idx="61">
                  <c:v>294.30423000000002</c:v>
                </c:pt>
                <c:pt idx="62">
                  <c:v>294.32629400000002</c:v>
                </c:pt>
                <c:pt idx="63">
                  <c:v>294.35012799999998</c:v>
                </c:pt>
                <c:pt idx="64">
                  <c:v>294.37481700000001</c:v>
                </c:pt>
                <c:pt idx="65">
                  <c:v>294.40197799999999</c:v>
                </c:pt>
                <c:pt idx="66">
                  <c:v>294.429596</c:v>
                </c:pt>
                <c:pt idx="67">
                  <c:v>294.458527</c:v>
                </c:pt>
                <c:pt idx="68">
                  <c:v>294.48968500000001</c:v>
                </c:pt>
                <c:pt idx="69">
                  <c:v>294.934845</c:v>
                </c:pt>
                <c:pt idx="70">
                  <c:v>294.96786500000002</c:v>
                </c:pt>
              </c:numCache>
            </c:numRef>
          </c:val>
        </c:ser>
        <c:ser>
          <c:idx val="7"/>
          <c:order val="1"/>
          <c:tx>
            <c:strRef>
              <c:f>Sheet1!$A$2</c:f>
              <c:strCache>
                <c:ptCount val="1"/>
                <c:pt idx="0">
                  <c:v>MSW/LFG</c:v>
                </c:pt>
              </c:strCache>
            </c:strRef>
          </c:tx>
          <c:spPr>
            <a:solidFill>
              <a:srgbClr val="675005"/>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Sheet1!$B$2:$BT$2</c:f>
              <c:numCache>
                <c:formatCode>General</c:formatCode>
                <c:ptCount val="71"/>
                <c:pt idx="0">
                  <c:v>23.131314</c:v>
                </c:pt>
                <c:pt idx="1">
                  <c:v>14.548152</c:v>
                </c:pt>
                <c:pt idx="2">
                  <c:v>15.043711999999999</c:v>
                </c:pt>
                <c:pt idx="3">
                  <c:v>15.811992</c:v>
                </c:pt>
                <c:pt idx="4">
                  <c:v>15.42057</c:v>
                </c:pt>
                <c:pt idx="5">
                  <c:v>15.420393000000001</c:v>
                </c:pt>
                <c:pt idx="6">
                  <c:v>16.098524999999999</c:v>
                </c:pt>
                <c:pt idx="7">
                  <c:v>16.524553999999998</c:v>
                </c:pt>
                <c:pt idx="8">
                  <c:v>17.733758999999999</c:v>
                </c:pt>
                <c:pt idx="9">
                  <c:v>18.442596000000002</c:v>
                </c:pt>
                <c:pt idx="10">
                  <c:v>18.917206999999998</c:v>
                </c:pt>
                <c:pt idx="11">
                  <c:v>19.221762999999999</c:v>
                </c:pt>
                <c:pt idx="12">
                  <c:v>19.823036999999999</c:v>
                </c:pt>
                <c:pt idx="13">
                  <c:v>20.830490000000001</c:v>
                </c:pt>
                <c:pt idx="14">
                  <c:v>21.649719000000001</c:v>
                </c:pt>
                <c:pt idx="15">
                  <c:v>23.514174000000001</c:v>
                </c:pt>
                <c:pt idx="16">
                  <c:v>24.787424000000001</c:v>
                </c:pt>
                <c:pt idx="17">
                  <c:v>24.31945</c:v>
                </c:pt>
                <c:pt idx="18">
                  <c:v>24.480694</c:v>
                </c:pt>
                <c:pt idx="19">
                  <c:v>24.957560000000001</c:v>
                </c:pt>
                <c:pt idx="20">
                  <c:v>25.031642999999999</c:v>
                </c:pt>
                <c:pt idx="21">
                  <c:v>24.576205999999999</c:v>
                </c:pt>
                <c:pt idx="22">
                  <c:v>25.116479999999999</c:v>
                </c:pt>
                <c:pt idx="23">
                  <c:v>24.782347000000001</c:v>
                </c:pt>
                <c:pt idx="24">
                  <c:v>24.721188999999999</c:v>
                </c:pt>
                <c:pt idx="25">
                  <c:v>24.868269000000002</c:v>
                </c:pt>
                <c:pt idx="26">
                  <c:v>24.91217</c:v>
                </c:pt>
                <c:pt idx="27">
                  <c:v>24.298721</c:v>
                </c:pt>
                <c:pt idx="28">
                  <c:v>25.415338999999999</c:v>
                </c:pt>
                <c:pt idx="29">
                  <c:v>24.3034</c:v>
                </c:pt>
                <c:pt idx="30">
                  <c:v>24.861629000000001</c:v>
                </c:pt>
                <c:pt idx="31">
                  <c:v>25.059211999999999</c:v>
                </c:pt>
                <c:pt idx="32">
                  <c:v>25.494731999999999</c:v>
                </c:pt>
                <c:pt idx="33">
                  <c:v>25.666129999999999</c:v>
                </c:pt>
                <c:pt idx="34">
                  <c:v>25.204205999999999</c:v>
                </c:pt>
                <c:pt idx="35">
                  <c:v>25.775020999999999</c:v>
                </c:pt>
                <c:pt idx="36">
                  <c:v>25.313158000000001</c:v>
                </c:pt>
                <c:pt idx="37">
                  <c:v>25.768839</c:v>
                </c:pt>
                <c:pt idx="38">
                  <c:v>26.234729999999999</c:v>
                </c:pt>
                <c:pt idx="39">
                  <c:v>26.289082000000001</c:v>
                </c:pt>
                <c:pt idx="40">
                  <c:v>25.955639000000001</c:v>
                </c:pt>
                <c:pt idx="41">
                  <c:v>25.955639000000001</c:v>
                </c:pt>
                <c:pt idx="42">
                  <c:v>25.955639000000001</c:v>
                </c:pt>
                <c:pt idx="43">
                  <c:v>21.649719000000001</c:v>
                </c:pt>
                <c:pt idx="44">
                  <c:v>21.649719000000001</c:v>
                </c:pt>
                <c:pt idx="45">
                  <c:v>23.495381999999999</c:v>
                </c:pt>
                <c:pt idx="46">
                  <c:v>24.392481</c:v>
                </c:pt>
                <c:pt idx="47">
                  <c:v>24.742419999999999</c:v>
                </c:pt>
                <c:pt idx="48">
                  <c:v>24.883655999999998</c:v>
                </c:pt>
                <c:pt idx="49">
                  <c:v>24.939427999999999</c:v>
                </c:pt>
                <c:pt idx="50">
                  <c:v>24.525918999999998</c:v>
                </c:pt>
                <c:pt idx="51">
                  <c:v>24.669495000000001</c:v>
                </c:pt>
                <c:pt idx="52">
                  <c:v>24.716801</c:v>
                </c:pt>
                <c:pt idx="53">
                  <c:v>24.637965999999999</c:v>
                </c:pt>
                <c:pt idx="54">
                  <c:v>24.507916999999999</c:v>
                </c:pt>
                <c:pt idx="55">
                  <c:v>24.597615999999999</c:v>
                </c:pt>
                <c:pt idx="56">
                  <c:v>24.245781000000001</c:v>
                </c:pt>
                <c:pt idx="57">
                  <c:v>24.305754</c:v>
                </c:pt>
                <c:pt idx="58">
                  <c:v>24.736549</c:v>
                </c:pt>
                <c:pt idx="59">
                  <c:v>24.388318999999999</c:v>
                </c:pt>
                <c:pt idx="60">
                  <c:v>24.444196999999999</c:v>
                </c:pt>
                <c:pt idx="61">
                  <c:v>24.491721999999999</c:v>
                </c:pt>
                <c:pt idx="62">
                  <c:v>24.534718000000002</c:v>
                </c:pt>
                <c:pt idx="63">
                  <c:v>25.436388000000001</c:v>
                </c:pt>
                <c:pt idx="64">
                  <c:v>25.197293999999999</c:v>
                </c:pt>
                <c:pt idx="65">
                  <c:v>25.805111</c:v>
                </c:pt>
                <c:pt idx="66">
                  <c:v>25.849730000000001</c:v>
                </c:pt>
                <c:pt idx="67">
                  <c:v>26.309767000000001</c:v>
                </c:pt>
                <c:pt idx="68">
                  <c:v>26.152073000000001</c:v>
                </c:pt>
                <c:pt idx="69">
                  <c:v>25.635120000000001</c:v>
                </c:pt>
                <c:pt idx="70">
                  <c:v>26.388770999999998</c:v>
                </c:pt>
              </c:numCache>
            </c:numRef>
          </c:val>
        </c:ser>
        <c:ser>
          <c:idx val="8"/>
          <c:order val="2"/>
          <c:tx>
            <c:strRef>
              <c:f>Sheet1!$A$3</c:f>
              <c:strCache>
                <c:ptCount val="1"/>
                <c:pt idx="0">
                  <c:v>Biomass</c:v>
                </c:pt>
              </c:strCache>
            </c:strRef>
          </c:tx>
          <c:spPr>
            <a:solidFill>
              <a:srgbClr val="000000"/>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Sheet1!$B$3:$BT$3</c:f>
              <c:numCache>
                <c:formatCode>General</c:formatCode>
                <c:ptCount val="71"/>
                <c:pt idx="0">
                  <c:v>37.594866000000003</c:v>
                </c:pt>
                <c:pt idx="1">
                  <c:v>35.199905000000001</c:v>
                </c:pt>
                <c:pt idx="2">
                  <c:v>38.665036999999998</c:v>
                </c:pt>
                <c:pt idx="3">
                  <c:v>37.529095999999996</c:v>
                </c:pt>
                <c:pt idx="4">
                  <c:v>38.116883000000001</c:v>
                </c:pt>
                <c:pt idx="5">
                  <c:v>38.856417</c:v>
                </c:pt>
                <c:pt idx="6">
                  <c:v>38.762096</c:v>
                </c:pt>
                <c:pt idx="7">
                  <c:v>39.014023999999999</c:v>
                </c:pt>
                <c:pt idx="8">
                  <c:v>37.299853000000006</c:v>
                </c:pt>
                <c:pt idx="9">
                  <c:v>36.050137999999997</c:v>
                </c:pt>
                <c:pt idx="10">
                  <c:v>37.172160000000005</c:v>
                </c:pt>
                <c:pt idx="11">
                  <c:v>37.449066999999999</c:v>
                </c:pt>
                <c:pt idx="12">
                  <c:v>37.799129000000001</c:v>
                </c:pt>
                <c:pt idx="13">
                  <c:v>40.027536999999995</c:v>
                </c:pt>
                <c:pt idx="14">
                  <c:v>42.339725000000001</c:v>
                </c:pt>
                <c:pt idx="15">
                  <c:v>32.117561000000002</c:v>
                </c:pt>
                <c:pt idx="16">
                  <c:v>31.746302</c:v>
                </c:pt>
                <c:pt idx="17">
                  <c:v>30.980754999999998</c:v>
                </c:pt>
                <c:pt idx="18">
                  <c:v>35.079608999999998</c:v>
                </c:pt>
                <c:pt idx="19">
                  <c:v>35.055304999999997</c:v>
                </c:pt>
                <c:pt idx="20">
                  <c:v>35.288978999999998</c:v>
                </c:pt>
                <c:pt idx="21">
                  <c:v>35.358184999999999</c:v>
                </c:pt>
                <c:pt idx="22">
                  <c:v>35.641663000000001</c:v>
                </c:pt>
                <c:pt idx="23">
                  <c:v>37.038685000000001</c:v>
                </c:pt>
                <c:pt idx="24">
                  <c:v>38.631400999999997</c:v>
                </c:pt>
                <c:pt idx="25">
                  <c:v>39.685299000000001</c:v>
                </c:pt>
                <c:pt idx="26">
                  <c:v>40.232444999999998</c:v>
                </c:pt>
                <c:pt idx="27">
                  <c:v>40.792758999999997</c:v>
                </c:pt>
                <c:pt idx="28">
                  <c:v>41.004981999999998</c:v>
                </c:pt>
                <c:pt idx="29">
                  <c:v>41.97242</c:v>
                </c:pt>
                <c:pt idx="30">
                  <c:v>42.196731999999997</c:v>
                </c:pt>
                <c:pt idx="31">
                  <c:v>41.232658000000001</c:v>
                </c:pt>
                <c:pt idx="32">
                  <c:v>41.009887999999997</c:v>
                </c:pt>
                <c:pt idx="33">
                  <c:v>41.932147999999998</c:v>
                </c:pt>
                <c:pt idx="34">
                  <c:v>41.223297000000002</c:v>
                </c:pt>
                <c:pt idx="35">
                  <c:v>41.197204999999997</c:v>
                </c:pt>
                <c:pt idx="36">
                  <c:v>41.328662999999999</c:v>
                </c:pt>
                <c:pt idx="37">
                  <c:v>42.305168000000002</c:v>
                </c:pt>
                <c:pt idx="38">
                  <c:v>42.890076000000001</c:v>
                </c:pt>
                <c:pt idx="39">
                  <c:v>43.137633999999998</c:v>
                </c:pt>
                <c:pt idx="40">
                  <c:v>45.243110999999999</c:v>
                </c:pt>
                <c:pt idx="41">
                  <c:v>45.243110999999999</c:v>
                </c:pt>
                <c:pt idx="42">
                  <c:v>45.243110999999999</c:v>
                </c:pt>
                <c:pt idx="43">
                  <c:v>42.339725000000001</c:v>
                </c:pt>
                <c:pt idx="44">
                  <c:v>42.339725000000001</c:v>
                </c:pt>
                <c:pt idx="45">
                  <c:v>32.167473000000001</c:v>
                </c:pt>
                <c:pt idx="46">
                  <c:v>31.756519000000001</c:v>
                </c:pt>
                <c:pt idx="47">
                  <c:v>31.238077000000001</c:v>
                </c:pt>
                <c:pt idx="48">
                  <c:v>35.18927</c:v>
                </c:pt>
                <c:pt idx="49">
                  <c:v>34.960999000000001</c:v>
                </c:pt>
                <c:pt idx="50">
                  <c:v>35.20776</c:v>
                </c:pt>
                <c:pt idx="51">
                  <c:v>35.646687</c:v>
                </c:pt>
                <c:pt idx="52">
                  <c:v>35.840705999999997</c:v>
                </c:pt>
                <c:pt idx="53">
                  <c:v>36.94556</c:v>
                </c:pt>
                <c:pt idx="54">
                  <c:v>38.292724999999997</c:v>
                </c:pt>
                <c:pt idx="55">
                  <c:v>39.277107000000001</c:v>
                </c:pt>
                <c:pt idx="56">
                  <c:v>39.644424000000001</c:v>
                </c:pt>
                <c:pt idx="57">
                  <c:v>39.839432000000002</c:v>
                </c:pt>
                <c:pt idx="58">
                  <c:v>39.901198999999998</c:v>
                </c:pt>
                <c:pt idx="59">
                  <c:v>39.507522999999999</c:v>
                </c:pt>
                <c:pt idx="60">
                  <c:v>39.932693</c:v>
                </c:pt>
                <c:pt idx="61">
                  <c:v>39.731704999999998</c:v>
                </c:pt>
                <c:pt idx="62">
                  <c:v>40.074463000000002</c:v>
                </c:pt>
                <c:pt idx="63">
                  <c:v>40.077174999999997</c:v>
                </c:pt>
                <c:pt idx="64">
                  <c:v>39.732467999999997</c:v>
                </c:pt>
                <c:pt idx="65">
                  <c:v>39.931880999999997</c:v>
                </c:pt>
                <c:pt idx="66">
                  <c:v>39.698394999999998</c:v>
                </c:pt>
                <c:pt idx="67">
                  <c:v>40.064929999999997</c:v>
                </c:pt>
                <c:pt idx="68">
                  <c:v>40.113059999999997</c:v>
                </c:pt>
                <c:pt idx="69">
                  <c:v>40.373252999999998</c:v>
                </c:pt>
                <c:pt idx="70">
                  <c:v>40.964950999999999</c:v>
                </c:pt>
              </c:numCache>
            </c:numRef>
          </c:val>
        </c:ser>
        <c:ser>
          <c:idx val="0"/>
          <c:order val="3"/>
          <c:tx>
            <c:strRef>
              <c:f>Sheet1!$A$4</c:f>
              <c:strCache>
                <c:ptCount val="1"/>
                <c:pt idx="0">
                  <c:v>Geothermal</c:v>
                </c:pt>
              </c:strCache>
            </c:strRef>
          </c:tx>
          <c:spPr>
            <a:solidFill>
              <a:srgbClr val="A33340"/>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Sheet1!$B$4:$BT$4</c:f>
              <c:numCache>
                <c:formatCode>General</c:formatCode>
                <c:ptCount val="71"/>
                <c:pt idx="0">
                  <c:v>14.093157999999999</c:v>
                </c:pt>
                <c:pt idx="1">
                  <c:v>13.740501</c:v>
                </c:pt>
                <c:pt idx="2">
                  <c:v>14.49131</c:v>
                </c:pt>
                <c:pt idx="3">
                  <c:v>14.424230999999999</c:v>
                </c:pt>
                <c:pt idx="4">
                  <c:v>14.810975000000001</c:v>
                </c:pt>
                <c:pt idx="5">
                  <c:v>14.691745000000001</c:v>
                </c:pt>
                <c:pt idx="6">
                  <c:v>14.568029000000001</c:v>
                </c:pt>
                <c:pt idx="7">
                  <c:v>14.637212999999999</c:v>
                </c:pt>
                <c:pt idx="8">
                  <c:v>14.839977000000001</c:v>
                </c:pt>
                <c:pt idx="9">
                  <c:v>15.008657999999999</c:v>
                </c:pt>
                <c:pt idx="10">
                  <c:v>15.219213</c:v>
                </c:pt>
                <c:pt idx="11">
                  <c:v>15.316068</c:v>
                </c:pt>
                <c:pt idx="12">
                  <c:v>15.562426</c:v>
                </c:pt>
                <c:pt idx="13">
                  <c:v>15.774674000000003</c:v>
                </c:pt>
                <c:pt idx="14">
                  <c:v>15.876941000000002</c:v>
                </c:pt>
                <c:pt idx="15">
                  <c:v>16.675781000000001</c:v>
                </c:pt>
                <c:pt idx="16">
                  <c:v>17.164847999999999</c:v>
                </c:pt>
                <c:pt idx="17">
                  <c:v>17.248055999999998</c:v>
                </c:pt>
                <c:pt idx="18">
                  <c:v>16.967447</c:v>
                </c:pt>
                <c:pt idx="19">
                  <c:v>18.884288999999999</c:v>
                </c:pt>
                <c:pt idx="20">
                  <c:v>21.482309000000001</c:v>
                </c:pt>
                <c:pt idx="21">
                  <c:v>23.868670999999999</c:v>
                </c:pt>
                <c:pt idx="22">
                  <c:v>26.277197000000001</c:v>
                </c:pt>
                <c:pt idx="23">
                  <c:v>28.620718</c:v>
                </c:pt>
                <c:pt idx="24">
                  <c:v>30.774543999999999</c:v>
                </c:pt>
                <c:pt idx="25">
                  <c:v>32.616810000000001</c:v>
                </c:pt>
                <c:pt idx="26">
                  <c:v>34.385539999999999</c:v>
                </c:pt>
                <c:pt idx="27">
                  <c:v>36.709201999999998</c:v>
                </c:pt>
                <c:pt idx="28">
                  <c:v>38.899796000000002</c:v>
                </c:pt>
                <c:pt idx="29">
                  <c:v>40.742054000000003</c:v>
                </c:pt>
                <c:pt idx="30">
                  <c:v>42.269356000000002</c:v>
                </c:pt>
                <c:pt idx="31">
                  <c:v>44.209431000000002</c:v>
                </c:pt>
                <c:pt idx="32">
                  <c:v>47.037841999999998</c:v>
                </c:pt>
                <c:pt idx="33">
                  <c:v>48.296776000000001</c:v>
                </c:pt>
                <c:pt idx="34">
                  <c:v>50.512138</c:v>
                </c:pt>
                <c:pt idx="35">
                  <c:v>51.375534000000002</c:v>
                </c:pt>
                <c:pt idx="36">
                  <c:v>52.351337000000001</c:v>
                </c:pt>
                <c:pt idx="37">
                  <c:v>53.133994999999999</c:v>
                </c:pt>
                <c:pt idx="38">
                  <c:v>54.188412</c:v>
                </c:pt>
                <c:pt idx="39">
                  <c:v>54.971622000000004</c:v>
                </c:pt>
                <c:pt idx="40">
                  <c:v>55.526024</c:v>
                </c:pt>
                <c:pt idx="41">
                  <c:v>55.526024</c:v>
                </c:pt>
                <c:pt idx="42">
                  <c:v>55.526024</c:v>
                </c:pt>
                <c:pt idx="43">
                  <c:v>15.876941000000002</c:v>
                </c:pt>
                <c:pt idx="44">
                  <c:v>15.876941000000002</c:v>
                </c:pt>
                <c:pt idx="45">
                  <c:v>16.675782999999999</c:v>
                </c:pt>
                <c:pt idx="46">
                  <c:v>17.164850000000001</c:v>
                </c:pt>
                <c:pt idx="47">
                  <c:v>17.252092000000001</c:v>
                </c:pt>
                <c:pt idx="48">
                  <c:v>16.972729000000001</c:v>
                </c:pt>
                <c:pt idx="49">
                  <c:v>18.884253000000001</c:v>
                </c:pt>
                <c:pt idx="50">
                  <c:v>21.475891000000001</c:v>
                </c:pt>
                <c:pt idx="51">
                  <c:v>23.679428000000001</c:v>
                </c:pt>
                <c:pt idx="52">
                  <c:v>26.105854000000001</c:v>
                </c:pt>
                <c:pt idx="53">
                  <c:v>28.378817000000002</c:v>
                </c:pt>
                <c:pt idx="54">
                  <c:v>30.117419999999999</c:v>
                </c:pt>
                <c:pt idx="55">
                  <c:v>31.800735</c:v>
                </c:pt>
                <c:pt idx="56">
                  <c:v>33.400424999999998</c:v>
                </c:pt>
                <c:pt idx="57">
                  <c:v>35.920966999999997</c:v>
                </c:pt>
                <c:pt idx="58">
                  <c:v>38.458153000000003</c:v>
                </c:pt>
                <c:pt idx="59">
                  <c:v>41.009265999999997</c:v>
                </c:pt>
                <c:pt idx="60">
                  <c:v>42.853920000000002</c:v>
                </c:pt>
                <c:pt idx="61">
                  <c:v>44.440254000000003</c:v>
                </c:pt>
                <c:pt idx="62">
                  <c:v>45.785319999999999</c:v>
                </c:pt>
                <c:pt idx="63">
                  <c:v>46.839409000000003</c:v>
                </c:pt>
                <c:pt idx="64">
                  <c:v>47.647700999999998</c:v>
                </c:pt>
                <c:pt idx="65">
                  <c:v>49.432448999999998</c:v>
                </c:pt>
                <c:pt idx="66">
                  <c:v>50.445186999999997</c:v>
                </c:pt>
                <c:pt idx="67">
                  <c:v>51.237018999999997</c:v>
                </c:pt>
                <c:pt idx="68">
                  <c:v>52.524898999999998</c:v>
                </c:pt>
                <c:pt idx="69">
                  <c:v>53.529632999999997</c:v>
                </c:pt>
                <c:pt idx="70">
                  <c:v>54.647826999999999</c:v>
                </c:pt>
              </c:numCache>
            </c:numRef>
          </c:val>
        </c:ser>
        <c:ser>
          <c:idx val="1"/>
          <c:order val="4"/>
          <c:tx>
            <c:strRef>
              <c:f>Sheet1!$A$5</c:f>
              <c:strCache>
                <c:ptCount val="1"/>
                <c:pt idx="0">
                  <c:v>Solar </c:v>
                </c:pt>
              </c:strCache>
            </c:strRef>
          </c:tx>
          <c:spPr>
            <a:solidFill>
              <a:srgbClr val="FFC702"/>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Sheet1!$B$5:$BT$5</c:f>
              <c:numCache>
                <c:formatCode>General</c:formatCode>
                <c:ptCount val="71"/>
                <c:pt idx="0">
                  <c:v>0.49399999999999999</c:v>
                </c:pt>
                <c:pt idx="1">
                  <c:v>0.54200000000000004</c:v>
                </c:pt>
                <c:pt idx="2">
                  <c:v>0.55500000000000005</c:v>
                </c:pt>
                <c:pt idx="3">
                  <c:v>0.53400000000000003</c:v>
                </c:pt>
                <c:pt idx="4">
                  <c:v>0.72979300000000003</c:v>
                </c:pt>
                <c:pt idx="5">
                  <c:v>0.81311100000000003</c:v>
                </c:pt>
                <c:pt idx="6">
                  <c:v>1.0635190000000001</c:v>
                </c:pt>
                <c:pt idx="7">
                  <c:v>1.4028940000000001</c:v>
                </c:pt>
                <c:pt idx="8">
                  <c:v>2.0734689999999998</c:v>
                </c:pt>
                <c:pt idx="9">
                  <c:v>2.4408500000000002</c:v>
                </c:pt>
                <c:pt idx="10">
                  <c:v>3.6641629999999998</c:v>
                </c:pt>
                <c:pt idx="11">
                  <c:v>5.6472540000000002</c:v>
                </c:pt>
                <c:pt idx="12">
                  <c:v>10.402443</c:v>
                </c:pt>
                <c:pt idx="13">
                  <c:v>17.322590000000002</c:v>
                </c:pt>
                <c:pt idx="14">
                  <c:v>29.349377</c:v>
                </c:pt>
                <c:pt idx="15">
                  <c:v>37.620185999999997</c:v>
                </c:pt>
                <c:pt idx="16">
                  <c:v>51.223736000000002</c:v>
                </c:pt>
                <c:pt idx="17">
                  <c:v>72.461380000000005</c:v>
                </c:pt>
                <c:pt idx="18">
                  <c:v>81.010436999999996</c:v>
                </c:pt>
                <c:pt idx="19">
                  <c:v>86.681563999999995</c:v>
                </c:pt>
                <c:pt idx="20">
                  <c:v>92.523346000000004</c:v>
                </c:pt>
                <c:pt idx="21">
                  <c:v>115.082489</c:v>
                </c:pt>
                <c:pt idx="22">
                  <c:v>142.71585099999999</c:v>
                </c:pt>
                <c:pt idx="23">
                  <c:v>159.07515000000001</c:v>
                </c:pt>
                <c:pt idx="24">
                  <c:v>164.61837800000001</c:v>
                </c:pt>
                <c:pt idx="25">
                  <c:v>170.09509299999999</c:v>
                </c:pt>
                <c:pt idx="26">
                  <c:v>175.50058000000001</c:v>
                </c:pt>
                <c:pt idx="27">
                  <c:v>185.91746499999999</c:v>
                </c:pt>
                <c:pt idx="28">
                  <c:v>199.27233899999999</c:v>
                </c:pt>
                <c:pt idx="29">
                  <c:v>211.30755600000001</c:v>
                </c:pt>
                <c:pt idx="30">
                  <c:v>226.822678</c:v>
                </c:pt>
                <c:pt idx="31">
                  <c:v>250.86416600000001</c:v>
                </c:pt>
                <c:pt idx="32">
                  <c:v>281.587738</c:v>
                </c:pt>
                <c:pt idx="33">
                  <c:v>305.63909899999999</c:v>
                </c:pt>
                <c:pt idx="34">
                  <c:v>329.463257</c:v>
                </c:pt>
                <c:pt idx="35">
                  <c:v>363.64575200000002</c:v>
                </c:pt>
                <c:pt idx="36">
                  <c:v>378.21017499999999</c:v>
                </c:pt>
                <c:pt idx="37">
                  <c:v>413.41113300000001</c:v>
                </c:pt>
                <c:pt idx="38">
                  <c:v>430.76995799999997</c:v>
                </c:pt>
                <c:pt idx="39">
                  <c:v>449.740814</c:v>
                </c:pt>
                <c:pt idx="40">
                  <c:v>477.05593900000002</c:v>
                </c:pt>
                <c:pt idx="41">
                  <c:v>477.05593900000002</c:v>
                </c:pt>
                <c:pt idx="42">
                  <c:v>477.05593900000002</c:v>
                </c:pt>
                <c:pt idx="43">
                  <c:v>29.349377</c:v>
                </c:pt>
                <c:pt idx="44">
                  <c:v>29.349377</c:v>
                </c:pt>
                <c:pt idx="45">
                  <c:v>37.620426000000002</c:v>
                </c:pt>
                <c:pt idx="46">
                  <c:v>51.224342</c:v>
                </c:pt>
                <c:pt idx="47">
                  <c:v>71.038391000000004</c:v>
                </c:pt>
                <c:pt idx="48">
                  <c:v>81.288573999999997</c:v>
                </c:pt>
                <c:pt idx="49">
                  <c:v>87.487503000000004</c:v>
                </c:pt>
                <c:pt idx="50">
                  <c:v>93.327208999999996</c:v>
                </c:pt>
                <c:pt idx="51">
                  <c:v>100.89207500000001</c:v>
                </c:pt>
                <c:pt idx="52">
                  <c:v>105.35290500000001</c:v>
                </c:pt>
                <c:pt idx="53">
                  <c:v>107.361862</c:v>
                </c:pt>
                <c:pt idx="54">
                  <c:v>110.04349499999999</c:v>
                </c:pt>
                <c:pt idx="55">
                  <c:v>113.34998299999999</c:v>
                </c:pt>
                <c:pt idx="56">
                  <c:v>117.02480300000001</c:v>
                </c:pt>
                <c:pt idx="57">
                  <c:v>129.834686</c:v>
                </c:pt>
                <c:pt idx="58">
                  <c:v>146.42169200000001</c:v>
                </c:pt>
                <c:pt idx="59">
                  <c:v>165.315552</c:v>
                </c:pt>
                <c:pt idx="60">
                  <c:v>180.167633</c:v>
                </c:pt>
                <c:pt idx="61">
                  <c:v>201.262451</c:v>
                </c:pt>
                <c:pt idx="62">
                  <c:v>213.61608899999999</c:v>
                </c:pt>
                <c:pt idx="63">
                  <c:v>234.93261699999999</c:v>
                </c:pt>
                <c:pt idx="64">
                  <c:v>256.99255399999998</c:v>
                </c:pt>
                <c:pt idx="65">
                  <c:v>280.83502199999998</c:v>
                </c:pt>
                <c:pt idx="66">
                  <c:v>307.64389</c:v>
                </c:pt>
                <c:pt idx="67">
                  <c:v>327.51709</c:v>
                </c:pt>
                <c:pt idx="68">
                  <c:v>355.172211</c:v>
                </c:pt>
                <c:pt idx="69">
                  <c:v>368.44534299999998</c:v>
                </c:pt>
                <c:pt idx="70">
                  <c:v>388.560181</c:v>
                </c:pt>
              </c:numCache>
            </c:numRef>
          </c:val>
        </c:ser>
        <c:ser>
          <c:idx val="4"/>
          <c:order val="5"/>
          <c:tx>
            <c:strRef>
              <c:f>Sheet1!$A$6</c:f>
              <c:strCache>
                <c:ptCount val="1"/>
                <c:pt idx="0">
                  <c:v>Wind</c:v>
                </c:pt>
              </c:strCache>
            </c:strRef>
          </c:tx>
          <c:spPr>
            <a:solidFill>
              <a:srgbClr val="5D9732"/>
            </a:solidFill>
            <a:ln w="28806">
              <a:noFill/>
            </a:ln>
          </c:spPr>
          <c:cat>
            <c:numRef>
              <c:f>Sheet1!$B$1:$BT$1</c:f>
              <c:numCache>
                <c:formatCode>General</c:formatCode>
                <c:ptCount val="71"/>
                <c:pt idx="0">
                  <c:v>2000</c:v>
                </c:pt>
                <c:pt idx="5">
                  <c:v>2005</c:v>
                </c:pt>
                <c:pt idx="10">
                  <c:v>2010</c:v>
                </c:pt>
                <c:pt idx="15">
                  <c:v>2015</c:v>
                </c:pt>
                <c:pt idx="20">
                  <c:v>2020</c:v>
                </c:pt>
                <c:pt idx="25">
                  <c:v>2025</c:v>
                </c:pt>
                <c:pt idx="30">
                  <c:v>2030</c:v>
                </c:pt>
                <c:pt idx="35">
                  <c:v>2035</c:v>
                </c:pt>
                <c:pt idx="40">
                  <c:v>2040</c:v>
                </c:pt>
                <c:pt idx="45">
                  <c:v>2015</c:v>
                </c:pt>
                <c:pt idx="50">
                  <c:v>2020</c:v>
                </c:pt>
                <c:pt idx="55">
                  <c:v>2025</c:v>
                </c:pt>
                <c:pt idx="60">
                  <c:v>2030</c:v>
                </c:pt>
                <c:pt idx="65">
                  <c:v>2035</c:v>
                </c:pt>
                <c:pt idx="70">
                  <c:v>2040</c:v>
                </c:pt>
              </c:numCache>
            </c:numRef>
          </c:cat>
          <c:val>
            <c:numRef>
              <c:f>Sheet1!$B$6:$BT$6</c:f>
              <c:numCache>
                <c:formatCode>General</c:formatCode>
                <c:ptCount val="71"/>
                <c:pt idx="0">
                  <c:v>5.593261</c:v>
                </c:pt>
                <c:pt idx="1">
                  <c:v>6.7373310000000002</c:v>
                </c:pt>
                <c:pt idx="2">
                  <c:v>10.354280000000001</c:v>
                </c:pt>
                <c:pt idx="3">
                  <c:v>11.187466000000001</c:v>
                </c:pt>
                <c:pt idx="4">
                  <c:v>14.143741</c:v>
                </c:pt>
                <c:pt idx="5">
                  <c:v>17.810548999999998</c:v>
                </c:pt>
                <c:pt idx="6">
                  <c:v>26.589136999999997</c:v>
                </c:pt>
                <c:pt idx="7">
                  <c:v>34.449927000000002</c:v>
                </c:pt>
                <c:pt idx="8">
                  <c:v>55.363099999999996</c:v>
                </c:pt>
                <c:pt idx="9">
                  <c:v>73.886132000000003</c:v>
                </c:pt>
                <c:pt idx="10">
                  <c:v>94.652246000000005</c:v>
                </c:pt>
                <c:pt idx="11">
                  <c:v>120.176599</c:v>
                </c:pt>
                <c:pt idx="12">
                  <c:v>140.82170300000001</c:v>
                </c:pt>
                <c:pt idx="13">
                  <c:v>167.83974499999999</c:v>
                </c:pt>
                <c:pt idx="14">
                  <c:v>181.655282</c:v>
                </c:pt>
                <c:pt idx="15">
                  <c:v>189.627014</c:v>
                </c:pt>
                <c:pt idx="16">
                  <c:v>216.38269</c:v>
                </c:pt>
                <c:pt idx="17">
                  <c:v>234.29182399999999</c:v>
                </c:pt>
                <c:pt idx="18">
                  <c:v>254.48318499999999</c:v>
                </c:pt>
                <c:pt idx="19">
                  <c:v>307.08282500000001</c:v>
                </c:pt>
                <c:pt idx="20">
                  <c:v>367.61090100000001</c:v>
                </c:pt>
                <c:pt idx="21">
                  <c:v>433.83312999999998</c:v>
                </c:pt>
                <c:pt idx="22">
                  <c:v>451.69317599999999</c:v>
                </c:pt>
                <c:pt idx="23">
                  <c:v>452.92880200000002</c:v>
                </c:pt>
                <c:pt idx="24">
                  <c:v>453.04934700000001</c:v>
                </c:pt>
                <c:pt idx="25">
                  <c:v>453.153076</c:v>
                </c:pt>
                <c:pt idx="26">
                  <c:v>453.44012500000002</c:v>
                </c:pt>
                <c:pt idx="27">
                  <c:v>454.07321200000001</c:v>
                </c:pt>
                <c:pt idx="28">
                  <c:v>455.020081</c:v>
                </c:pt>
                <c:pt idx="29">
                  <c:v>456.04248000000001</c:v>
                </c:pt>
                <c:pt idx="30">
                  <c:v>456.66339099999999</c:v>
                </c:pt>
                <c:pt idx="31">
                  <c:v>457.20208700000001</c:v>
                </c:pt>
                <c:pt idx="32">
                  <c:v>457.90371699999997</c:v>
                </c:pt>
                <c:pt idx="33">
                  <c:v>458.46099900000002</c:v>
                </c:pt>
                <c:pt idx="34">
                  <c:v>459.043091</c:v>
                </c:pt>
                <c:pt idx="35">
                  <c:v>459.94738799999999</c:v>
                </c:pt>
                <c:pt idx="36">
                  <c:v>460.48703</c:v>
                </c:pt>
                <c:pt idx="37">
                  <c:v>465.40429699999999</c:v>
                </c:pt>
                <c:pt idx="38">
                  <c:v>467.31839000000002</c:v>
                </c:pt>
                <c:pt idx="39">
                  <c:v>468.58483899999999</c:v>
                </c:pt>
                <c:pt idx="40">
                  <c:v>472.75466899999998</c:v>
                </c:pt>
                <c:pt idx="41">
                  <c:v>472.75466899999998</c:v>
                </c:pt>
                <c:pt idx="42">
                  <c:v>472.75466899999998</c:v>
                </c:pt>
                <c:pt idx="43">
                  <c:v>181.655282</c:v>
                </c:pt>
                <c:pt idx="44">
                  <c:v>181.655282</c:v>
                </c:pt>
                <c:pt idx="45">
                  <c:v>189.62704500000001</c:v>
                </c:pt>
                <c:pt idx="46">
                  <c:v>216.38275100000001</c:v>
                </c:pt>
                <c:pt idx="47">
                  <c:v>234.29173299999999</c:v>
                </c:pt>
                <c:pt idx="48">
                  <c:v>249.69490099999999</c:v>
                </c:pt>
                <c:pt idx="49">
                  <c:v>301.11837800000001</c:v>
                </c:pt>
                <c:pt idx="50">
                  <c:v>361.64160199999998</c:v>
                </c:pt>
                <c:pt idx="51">
                  <c:v>384.21298200000001</c:v>
                </c:pt>
                <c:pt idx="52">
                  <c:v>387.55017099999998</c:v>
                </c:pt>
                <c:pt idx="53">
                  <c:v>387.872589</c:v>
                </c:pt>
                <c:pt idx="54">
                  <c:v>387.99688700000002</c:v>
                </c:pt>
                <c:pt idx="55">
                  <c:v>388.33712800000001</c:v>
                </c:pt>
                <c:pt idx="56">
                  <c:v>388.86148100000003</c:v>
                </c:pt>
                <c:pt idx="57">
                  <c:v>389.65002399999997</c:v>
                </c:pt>
                <c:pt idx="58">
                  <c:v>390.22418199999998</c:v>
                </c:pt>
                <c:pt idx="59">
                  <c:v>390.721161</c:v>
                </c:pt>
                <c:pt idx="60">
                  <c:v>391.28539999999998</c:v>
                </c:pt>
                <c:pt idx="61">
                  <c:v>391.826233</c:v>
                </c:pt>
                <c:pt idx="62">
                  <c:v>392.27664199999998</c:v>
                </c:pt>
                <c:pt idx="63">
                  <c:v>392.98568699999998</c:v>
                </c:pt>
                <c:pt idx="64">
                  <c:v>393.71170000000001</c:v>
                </c:pt>
                <c:pt idx="65">
                  <c:v>394.49121100000002</c:v>
                </c:pt>
                <c:pt idx="66">
                  <c:v>395.49896200000001</c:v>
                </c:pt>
                <c:pt idx="67">
                  <c:v>396.02011099999999</c:v>
                </c:pt>
                <c:pt idx="68">
                  <c:v>396.81829800000003</c:v>
                </c:pt>
                <c:pt idx="69">
                  <c:v>397.57000699999998</c:v>
                </c:pt>
                <c:pt idx="70">
                  <c:v>398.904877</c:v>
                </c:pt>
              </c:numCache>
            </c:numRef>
          </c:val>
        </c:ser>
        <c:dLbls>
          <c:showLegendKey val="0"/>
          <c:showVal val="0"/>
          <c:showCatName val="0"/>
          <c:showSerName val="0"/>
          <c:showPercent val="0"/>
          <c:showBubbleSize val="0"/>
        </c:dLbls>
        <c:axId val="240811312"/>
        <c:axId val="240811872"/>
      </c:areaChart>
      <c:catAx>
        <c:axId val="240811312"/>
        <c:scaling>
          <c:orientation val="minMax"/>
        </c:scaling>
        <c:delete val="0"/>
        <c:axPos val="b"/>
        <c:numFmt formatCode="General" sourceLinked="0"/>
        <c:majorTickMark val="out"/>
        <c:minorTickMark val="none"/>
        <c:tickLblPos val="nextTo"/>
        <c:spPr>
          <a:ln w="14403">
            <a:solidFill>
              <a:srgbClr val="000000"/>
            </a:solidFill>
            <a:prstDash val="solid"/>
          </a:ln>
        </c:spPr>
        <c:txPr>
          <a:bodyPr rot="0" vert="horz"/>
          <a:lstStyle/>
          <a:p>
            <a:pPr>
              <a:defRPr/>
            </a:pPr>
            <a:endParaRPr lang="en-US"/>
          </a:p>
        </c:txPr>
        <c:crossAx val="240811872"/>
        <c:crosses val="autoZero"/>
        <c:auto val="1"/>
        <c:lblAlgn val="ctr"/>
        <c:lblOffset val="100"/>
        <c:tickLblSkip val="1"/>
        <c:tickMarkSkip val="5"/>
        <c:noMultiLvlLbl val="0"/>
      </c:catAx>
      <c:valAx>
        <c:axId val="240811872"/>
        <c:scaling>
          <c:orientation val="minMax"/>
          <c:max val="1400"/>
        </c:scaling>
        <c:delete val="0"/>
        <c:axPos val="l"/>
        <c:majorGridlines>
          <c:spPr>
            <a:ln w="14403">
              <a:solidFill>
                <a:schemeClr val="bg1">
                  <a:lumMod val="65000"/>
                </a:schemeClr>
              </a:solidFill>
              <a:prstDash val="solid"/>
            </a:ln>
          </c:spPr>
        </c:majorGridlines>
        <c:numFmt formatCode="#,##0" sourceLinked="0"/>
        <c:majorTickMark val="out"/>
        <c:minorTickMark val="none"/>
        <c:tickLblPos val="nextTo"/>
        <c:spPr>
          <a:ln w="10802">
            <a:noFill/>
          </a:ln>
        </c:spPr>
        <c:txPr>
          <a:bodyPr rot="0" vert="horz"/>
          <a:lstStyle/>
          <a:p>
            <a:pPr>
              <a:defRPr/>
            </a:pPr>
            <a:endParaRPr lang="en-US"/>
          </a:p>
        </c:txPr>
        <c:crossAx val="240811312"/>
        <c:crosses val="autoZero"/>
        <c:crossBetween val="midCat"/>
      </c:valAx>
      <c:spPr>
        <a:noFill/>
        <a:ln w="28806">
          <a:noFill/>
        </a:ln>
      </c:spPr>
    </c:plotArea>
    <c:plotVisOnly val="1"/>
    <c:dispBlanksAs val="zero"/>
    <c:showDLblsOverMax val="0"/>
  </c:chart>
  <c:spPr>
    <a:noFill/>
    <a:ln>
      <a:noFill/>
    </a:ln>
  </c:spPr>
  <c:txPr>
    <a:bodyPr/>
    <a:lstStyle/>
    <a:p>
      <a:pPr>
        <a:defRPr sz="1200" b="0" i="0" u="none" strike="noStrike" baseline="0">
          <a:solidFill>
            <a:schemeClr val="tx1"/>
          </a:solidFill>
          <a:latin typeface="+mn-lt"/>
          <a:ea typeface="Tahoma"/>
          <a:cs typeface="Tahoma"/>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751086873404191E-2"/>
          <c:y val="0.15713397018132366"/>
          <c:w val="0.92285395684240279"/>
          <c:h val="0.71291688387046559"/>
        </c:manualLayout>
      </c:layout>
      <c:barChart>
        <c:barDir val="col"/>
        <c:grouping val="stacked"/>
        <c:varyColors val="0"/>
        <c:ser>
          <c:idx val="3"/>
          <c:order val="0"/>
          <c:tx>
            <c:strRef>
              <c:f>'annual adds'!$A$4</c:f>
              <c:strCache>
                <c:ptCount val="1"/>
                <c:pt idx="0">
                  <c:v>Coal</c:v>
                </c:pt>
              </c:strCache>
            </c:strRef>
          </c:tx>
          <c:spPr>
            <a:solidFill>
              <a:srgbClr val="000000"/>
            </a:solidFill>
            <a:ln w="38100"/>
          </c:spPr>
          <c:invertIfNegative val="0"/>
          <c:cat>
            <c:numRef>
              <c:f>'annual adds'!$B$3:$BE$3</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adds'!$B$4:$BE$4</c:f>
              <c:numCache>
                <c:formatCode>0.00</c:formatCode>
                <c:ptCount val="56"/>
                <c:pt idx="0">
                  <c:v>6.8259000000000007</c:v>
                </c:pt>
                <c:pt idx="1">
                  <c:v>5.9211999999999998</c:v>
                </c:pt>
                <c:pt idx="2">
                  <c:v>4.0488</c:v>
                </c:pt>
                <c:pt idx="3">
                  <c:v>1.5841999999999998</c:v>
                </c:pt>
                <c:pt idx="4">
                  <c:v>3.0476999999999999</c:v>
                </c:pt>
                <c:pt idx="5">
                  <c:v>1.9242999999999995</c:v>
                </c:pt>
                <c:pt idx="6">
                  <c:v>3.0901999999999998</c:v>
                </c:pt>
                <c:pt idx="7">
                  <c:v>1.226</c:v>
                </c:pt>
                <c:pt idx="8">
                  <c:v>0.17299999999999999</c:v>
                </c:pt>
                <c:pt idx="9">
                  <c:v>0.93059999999999998</c:v>
                </c:pt>
                <c:pt idx="10">
                  <c:v>2.7109999999999999</c:v>
                </c:pt>
                <c:pt idx="11">
                  <c:v>1.7772000000000001</c:v>
                </c:pt>
                <c:pt idx="12">
                  <c:v>7.9700000000000007E-2</c:v>
                </c:pt>
                <c:pt idx="13">
                  <c:v>2.8E-3</c:v>
                </c:pt>
                <c:pt idx="14">
                  <c:v>0.26500000000000001</c:v>
                </c:pt>
                <c:pt idx="15">
                  <c:v>0.13319999999999999</c:v>
                </c:pt>
                <c:pt idx="16">
                  <c:v>0.44480000000000003</c:v>
                </c:pt>
                <c:pt idx="17">
                  <c:v>0</c:v>
                </c:pt>
                <c:pt idx="18">
                  <c:v>7.0800000000000002E-2</c:v>
                </c:pt>
                <c:pt idx="19">
                  <c:v>0.55300000000000005</c:v>
                </c:pt>
                <c:pt idx="20">
                  <c:v>0.3881</c:v>
                </c:pt>
                <c:pt idx="21">
                  <c:v>0.52400000000000002</c:v>
                </c:pt>
                <c:pt idx="22">
                  <c:v>1.4136</c:v>
                </c:pt>
                <c:pt idx="23">
                  <c:v>1.4407000000000001</c:v>
                </c:pt>
                <c:pt idx="24">
                  <c:v>1.7772000000000001</c:v>
                </c:pt>
                <c:pt idx="25">
                  <c:v>5.3215000000000003</c:v>
                </c:pt>
                <c:pt idx="26">
                  <c:v>3.778</c:v>
                </c:pt>
                <c:pt idx="27">
                  <c:v>3.6909999999999998</c:v>
                </c:pt>
                <c:pt idx="28">
                  <c:v>1.5075000000000001</c:v>
                </c:pt>
                <c:pt idx="29">
                  <c:v>5.1999999999999998E-2</c:v>
                </c:pt>
                <c:pt idx="30">
                  <c:v>0</c:v>
                </c:pt>
                <c:pt idx="31">
                  <c:v>0.28915200000000002</c:v>
                </c:pt>
                <c:pt idx="32">
                  <c:v>0.20999999999999996</c:v>
                </c:pt>
                <c:pt idx="33">
                  <c:v>0</c:v>
                </c:pt>
                <c:pt idx="34">
                  <c:v>0</c:v>
                </c:pt>
                <c:pt idx="35">
                  <c:v>0</c:v>
                </c:pt>
                <c:pt idx="36">
                  <c:v>8.2439999999999736E-3</c:v>
                </c:pt>
                <c:pt idx="37">
                  <c:v>1.4149000000000078E-2</c:v>
                </c:pt>
                <c:pt idx="38">
                  <c:v>2.7011000000000007E-2</c:v>
                </c:pt>
                <c:pt idx="39">
                  <c:v>2.9444999999999943E-2</c:v>
                </c:pt>
                <c:pt idx="40">
                  <c:v>3.3357999999999999E-2</c:v>
                </c:pt>
                <c:pt idx="41">
                  <c:v>3.7152999999999992E-2</c:v>
                </c:pt>
                <c:pt idx="42">
                  <c:v>3.2845000000000013E-2</c:v>
                </c:pt>
                <c:pt idx="43">
                  <c:v>1.8777000000000044E-2</c:v>
                </c:pt>
                <c:pt idx="44">
                  <c:v>1.3692999999999955E-2</c:v>
                </c:pt>
                <c:pt idx="45">
                  <c:v>1.3608000000000064E-2</c:v>
                </c:pt>
                <c:pt idx="46">
                  <c:v>5.8529999999999971E-3</c:v>
                </c:pt>
                <c:pt idx="47">
                  <c:v>1.6640999999999906E-2</c:v>
                </c:pt>
                <c:pt idx="48">
                  <c:v>8.6060000000000025E-3</c:v>
                </c:pt>
                <c:pt idx="49">
                  <c:v>1.0711000000000026E-2</c:v>
                </c:pt>
                <c:pt idx="50">
                  <c:v>9.8310000000000342E-3</c:v>
                </c:pt>
                <c:pt idx="51">
                  <c:v>1.1051999999999951E-2</c:v>
                </c:pt>
                <c:pt idx="52">
                  <c:v>1.5417000000000014E-2</c:v>
                </c:pt>
                <c:pt idx="53">
                  <c:v>2.1638000000000046E-2</c:v>
                </c:pt>
                <c:pt idx="54">
                  <c:v>1.9577999999999984E-2</c:v>
                </c:pt>
                <c:pt idx="55">
                  <c:v>2.5073000000000012E-2</c:v>
                </c:pt>
              </c:numCache>
            </c:numRef>
          </c:val>
        </c:ser>
        <c:ser>
          <c:idx val="0"/>
          <c:order val="1"/>
          <c:tx>
            <c:strRef>
              <c:f>'annual adds'!$A$5</c:f>
              <c:strCache>
                <c:ptCount val="1"/>
                <c:pt idx="0">
                  <c:v>Other</c:v>
                </c:pt>
              </c:strCache>
            </c:strRef>
          </c:tx>
          <c:spPr>
            <a:solidFill>
              <a:srgbClr val="BD732A"/>
            </a:solidFill>
            <a:ln>
              <a:noFill/>
            </a:ln>
          </c:spPr>
          <c:invertIfNegative val="0"/>
          <c:cat>
            <c:numRef>
              <c:f>'annual adds'!$B$3:$BE$3</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adds'!$B$5:$BE$5</c:f>
              <c:numCache>
                <c:formatCode>0.00</c:formatCode>
                <c:ptCount val="56"/>
                <c:pt idx="0">
                  <c:v>4.9811000000000005</c:v>
                </c:pt>
                <c:pt idx="1">
                  <c:v>1.0667999999999995</c:v>
                </c:pt>
                <c:pt idx="2">
                  <c:v>1.2556000000000003</c:v>
                </c:pt>
                <c:pt idx="3">
                  <c:v>1.1867999999999999</c:v>
                </c:pt>
                <c:pt idx="4">
                  <c:v>1.5827</c:v>
                </c:pt>
                <c:pt idx="5">
                  <c:v>1.1386000000000001</c:v>
                </c:pt>
                <c:pt idx="6">
                  <c:v>2.2927000000000008</c:v>
                </c:pt>
                <c:pt idx="7">
                  <c:v>0.62320000000000042</c:v>
                </c:pt>
                <c:pt idx="8">
                  <c:v>0.57850000000000024</c:v>
                </c:pt>
                <c:pt idx="9">
                  <c:v>0.60590000000000011</c:v>
                </c:pt>
                <c:pt idx="10">
                  <c:v>1.2955999999999999</c:v>
                </c:pt>
                <c:pt idx="11">
                  <c:v>0.37170000000000014</c:v>
                </c:pt>
                <c:pt idx="12">
                  <c:v>0.16989999999999997</c:v>
                </c:pt>
                <c:pt idx="13">
                  <c:v>0.20040000000000022</c:v>
                </c:pt>
                <c:pt idx="14">
                  <c:v>0.2205</c:v>
                </c:pt>
                <c:pt idx="15">
                  <c:v>0.11529999999999999</c:v>
                </c:pt>
                <c:pt idx="16">
                  <c:v>0.3207000000000011</c:v>
                </c:pt>
                <c:pt idx="17">
                  <c:v>0.41020000000000006</c:v>
                </c:pt>
                <c:pt idx="18">
                  <c:v>0.29310000000000058</c:v>
                </c:pt>
                <c:pt idx="19">
                  <c:v>0.19299999999999987</c:v>
                </c:pt>
                <c:pt idx="20">
                  <c:v>8.7499999999999981E-2</c:v>
                </c:pt>
                <c:pt idx="21">
                  <c:v>0.29700000000000026</c:v>
                </c:pt>
                <c:pt idx="22">
                  <c:v>0.33720000000000089</c:v>
                </c:pt>
                <c:pt idx="23">
                  <c:v>0.29520000000000035</c:v>
                </c:pt>
                <c:pt idx="24">
                  <c:v>0.59340000000000104</c:v>
                </c:pt>
                <c:pt idx="25">
                  <c:v>0.25759999999999983</c:v>
                </c:pt>
                <c:pt idx="26">
                  <c:v>0.48899999999999982</c:v>
                </c:pt>
                <c:pt idx="27">
                  <c:v>0.9592000000000005</c:v>
                </c:pt>
                <c:pt idx="28">
                  <c:v>1.3146999999999986</c:v>
                </c:pt>
                <c:pt idx="29">
                  <c:v>0.40389999999999998</c:v>
                </c:pt>
                <c:pt idx="30">
                  <c:v>0.49445299999999981</c:v>
                </c:pt>
                <c:pt idx="31">
                  <c:v>0.31407499999999999</c:v>
                </c:pt>
                <c:pt idx="32">
                  <c:v>0.29547399999999985</c:v>
                </c:pt>
                <c:pt idx="33">
                  <c:v>0.89394200000000024</c:v>
                </c:pt>
                <c:pt idx="34">
                  <c:v>0.71090299999999995</c:v>
                </c:pt>
                <c:pt idx="35">
                  <c:v>0.3459119999999995</c:v>
                </c:pt>
                <c:pt idx="36">
                  <c:v>0.30842200000000014</c:v>
                </c:pt>
                <c:pt idx="37">
                  <c:v>0.31637899999999936</c:v>
                </c:pt>
                <c:pt idx="38">
                  <c:v>0.31533700000000037</c:v>
                </c:pt>
                <c:pt idx="39">
                  <c:v>0.45366199999999973</c:v>
                </c:pt>
                <c:pt idx="40">
                  <c:v>0.30529799999999963</c:v>
                </c:pt>
                <c:pt idx="41">
                  <c:v>0.2762150000000001</c:v>
                </c:pt>
                <c:pt idx="42">
                  <c:v>0.31631400000000021</c:v>
                </c:pt>
                <c:pt idx="43">
                  <c:v>0.2891739999999996</c:v>
                </c:pt>
                <c:pt idx="44">
                  <c:v>0.29445799999999989</c:v>
                </c:pt>
                <c:pt idx="45">
                  <c:v>0.20190400000000086</c:v>
                </c:pt>
                <c:pt idx="46">
                  <c:v>0.27244799999999902</c:v>
                </c:pt>
                <c:pt idx="47">
                  <c:v>0.35124300000000053</c:v>
                </c:pt>
                <c:pt idx="48">
                  <c:v>0.26386100000000023</c:v>
                </c:pt>
                <c:pt idx="49">
                  <c:v>0.26409200000000088</c:v>
                </c:pt>
                <c:pt idx="50">
                  <c:v>0.14422499999999855</c:v>
                </c:pt>
                <c:pt idx="51">
                  <c:v>0.17132400000000136</c:v>
                </c:pt>
                <c:pt idx="52">
                  <c:v>0.39544899999999983</c:v>
                </c:pt>
                <c:pt idx="53">
                  <c:v>0.19896300000000072</c:v>
                </c:pt>
                <c:pt idx="54">
                  <c:v>0.10424199999999989</c:v>
                </c:pt>
                <c:pt idx="55">
                  <c:v>0.31277900000000036</c:v>
                </c:pt>
              </c:numCache>
            </c:numRef>
          </c:val>
        </c:ser>
        <c:ser>
          <c:idx val="1"/>
          <c:order val="2"/>
          <c:tx>
            <c:strRef>
              <c:f>'annual adds'!$A$6</c:f>
              <c:strCache>
                <c:ptCount val="1"/>
                <c:pt idx="0">
                  <c:v>Nuclear</c:v>
                </c:pt>
              </c:strCache>
            </c:strRef>
          </c:tx>
          <c:spPr>
            <a:solidFill>
              <a:srgbClr val="A33340"/>
            </a:solidFill>
            <a:ln w="38100"/>
          </c:spPr>
          <c:invertIfNegative val="0"/>
          <c:cat>
            <c:numRef>
              <c:f>'annual adds'!$B$3:$BE$3</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adds'!$B$6:$BE$6</c:f>
              <c:numCache>
                <c:formatCode>0.00</c:formatCode>
                <c:ptCount val="56"/>
                <c:pt idx="0">
                  <c:v>8.4333999999999989</c:v>
                </c:pt>
                <c:pt idx="1">
                  <c:v>9.3788000000000018</c:v>
                </c:pt>
                <c:pt idx="2">
                  <c:v>7.734</c:v>
                </c:pt>
                <c:pt idx="3">
                  <c:v>6.0460000000000003</c:v>
                </c:pt>
                <c:pt idx="4">
                  <c:v>2.4319999999999999</c:v>
                </c:pt>
                <c:pt idx="5">
                  <c:v>3.5733000000000001</c:v>
                </c:pt>
                <c:pt idx="6">
                  <c:v>0</c:v>
                </c:pt>
                <c:pt idx="7">
                  <c:v>0</c:v>
                </c:pt>
                <c:pt idx="8">
                  <c:v>1.1950000000000001</c:v>
                </c:pt>
                <c:pt idx="9">
                  <c:v>0</c:v>
                </c:pt>
                <c:pt idx="10">
                  <c:v>0</c:v>
                </c:pt>
                <c:pt idx="11">
                  <c:v>1.123</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1.1220000000000001</c:v>
                </c:pt>
                <c:pt idx="31">
                  <c:v>0</c:v>
                </c:pt>
                <c:pt idx="32">
                  <c:v>0</c:v>
                </c:pt>
                <c:pt idx="33">
                  <c:v>0</c:v>
                </c:pt>
                <c:pt idx="34">
                  <c:v>2.2000000000000002</c:v>
                </c:pt>
                <c:pt idx="35">
                  <c:v>2.2000000000000002</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numCache>
            </c:numRef>
          </c:val>
        </c:ser>
        <c:ser>
          <c:idx val="5"/>
          <c:order val="3"/>
          <c:tx>
            <c:strRef>
              <c:f>'annual adds'!$A$7</c:f>
              <c:strCache>
                <c:ptCount val="1"/>
                <c:pt idx="0">
                  <c:v>Natural Gas / Oil</c:v>
                </c:pt>
              </c:strCache>
            </c:strRef>
          </c:tx>
          <c:spPr>
            <a:solidFill>
              <a:srgbClr val="0070C0"/>
            </a:solidFill>
            <a:ln w="38100"/>
          </c:spPr>
          <c:invertIfNegative val="0"/>
          <c:cat>
            <c:numRef>
              <c:f>'annual adds'!$B$3:$BE$3</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adds'!$B$7:$BE$7</c:f>
              <c:numCache>
                <c:formatCode>0.00</c:formatCode>
                <c:ptCount val="56"/>
                <c:pt idx="0">
                  <c:v>1.4499999999999997</c:v>
                </c:pt>
                <c:pt idx="1">
                  <c:v>1.3086000000000002</c:v>
                </c:pt>
                <c:pt idx="2">
                  <c:v>2.4913999999999996</c:v>
                </c:pt>
                <c:pt idx="3">
                  <c:v>2.4746999999999999</c:v>
                </c:pt>
                <c:pt idx="4">
                  <c:v>3.7949999999999995</c:v>
                </c:pt>
                <c:pt idx="5">
                  <c:v>4.6554999999999991</c:v>
                </c:pt>
                <c:pt idx="6">
                  <c:v>3.4345999999999997</c:v>
                </c:pt>
                <c:pt idx="7">
                  <c:v>4.6949999999999994</c:v>
                </c:pt>
                <c:pt idx="8">
                  <c:v>3.6838999999999977</c:v>
                </c:pt>
                <c:pt idx="9">
                  <c:v>7.5937000000000001</c:v>
                </c:pt>
                <c:pt idx="10">
                  <c:v>6.0377000000000036</c:v>
                </c:pt>
                <c:pt idx="11">
                  <c:v>3.7986000000000013</c:v>
                </c:pt>
                <c:pt idx="12">
                  <c:v>4.0947999999999993</c:v>
                </c:pt>
                <c:pt idx="13">
                  <c:v>2.1127999999999996</c:v>
                </c:pt>
                <c:pt idx="14">
                  <c:v>8.1050000000000004</c:v>
                </c:pt>
                <c:pt idx="15">
                  <c:v>25.643999999999998</c:v>
                </c:pt>
                <c:pt idx="16">
                  <c:v>36.109999999999985</c:v>
                </c:pt>
                <c:pt idx="17">
                  <c:v>55.265499999999982</c:v>
                </c:pt>
                <c:pt idx="18">
                  <c:v>45.777600000000014</c:v>
                </c:pt>
                <c:pt idx="19">
                  <c:v>22.695499999999992</c:v>
                </c:pt>
                <c:pt idx="20">
                  <c:v>15.4046</c:v>
                </c:pt>
                <c:pt idx="21">
                  <c:v>9.1584000000000021</c:v>
                </c:pt>
                <c:pt idx="22">
                  <c:v>6.912700000000001</c:v>
                </c:pt>
                <c:pt idx="23">
                  <c:v>7.8541000000000025</c:v>
                </c:pt>
                <c:pt idx="24">
                  <c:v>9.5226999999999986</c:v>
                </c:pt>
                <c:pt idx="25">
                  <c:v>7.5138000000000007</c:v>
                </c:pt>
                <c:pt idx="26">
                  <c:v>10.153499999999992</c:v>
                </c:pt>
                <c:pt idx="27">
                  <c:v>9.7263999999999946</c:v>
                </c:pt>
                <c:pt idx="28">
                  <c:v>6.9945999999999975</c:v>
                </c:pt>
                <c:pt idx="29">
                  <c:v>8.3867999999999974</c:v>
                </c:pt>
                <c:pt idx="30">
                  <c:v>7.2739039999999999</c:v>
                </c:pt>
                <c:pt idx="31">
                  <c:v>11.125860000000001</c:v>
                </c:pt>
                <c:pt idx="32">
                  <c:v>16.438163999999997</c:v>
                </c:pt>
                <c:pt idx="33">
                  <c:v>6.0778730000000039</c:v>
                </c:pt>
                <c:pt idx="34">
                  <c:v>1.0043829999999971</c:v>
                </c:pt>
                <c:pt idx="35">
                  <c:v>1.4424630000000036</c:v>
                </c:pt>
                <c:pt idx="36">
                  <c:v>1.1079269999999966</c:v>
                </c:pt>
                <c:pt idx="37">
                  <c:v>0.76198699999999775</c:v>
                </c:pt>
                <c:pt idx="38">
                  <c:v>2.441043999999998</c:v>
                </c:pt>
                <c:pt idx="39">
                  <c:v>9.8096610000000055</c:v>
                </c:pt>
                <c:pt idx="40">
                  <c:v>9.2662840000000131</c:v>
                </c:pt>
                <c:pt idx="41">
                  <c:v>10.485710999999981</c:v>
                </c:pt>
                <c:pt idx="42">
                  <c:v>7.2561450000000036</c:v>
                </c:pt>
                <c:pt idx="43">
                  <c:v>9.1591939999999994</c:v>
                </c:pt>
                <c:pt idx="44">
                  <c:v>8.8053480000000093</c:v>
                </c:pt>
                <c:pt idx="45">
                  <c:v>6.1091529999999921</c:v>
                </c:pt>
                <c:pt idx="46">
                  <c:v>4.7915640000000081</c:v>
                </c:pt>
                <c:pt idx="47">
                  <c:v>5.27020499999999</c:v>
                </c:pt>
                <c:pt idx="48">
                  <c:v>6.960290999999998</c:v>
                </c:pt>
                <c:pt idx="49">
                  <c:v>7.5604170000000153</c:v>
                </c:pt>
                <c:pt idx="50">
                  <c:v>5.5483270000000005</c:v>
                </c:pt>
                <c:pt idx="51">
                  <c:v>9.7196149999999761</c:v>
                </c:pt>
                <c:pt idx="52">
                  <c:v>6.1481800000000248</c:v>
                </c:pt>
                <c:pt idx="53">
                  <c:v>9.9210209999999961</c:v>
                </c:pt>
                <c:pt idx="54">
                  <c:v>9.9197469999999726</c:v>
                </c:pt>
                <c:pt idx="55">
                  <c:v>7.8168420000000083</c:v>
                </c:pt>
              </c:numCache>
            </c:numRef>
          </c:val>
        </c:ser>
        <c:ser>
          <c:idx val="2"/>
          <c:order val="4"/>
          <c:tx>
            <c:strRef>
              <c:f>'annual adds'!$A$8</c:f>
              <c:strCache>
                <c:ptCount val="1"/>
                <c:pt idx="0">
                  <c:v>Wind</c:v>
                </c:pt>
              </c:strCache>
            </c:strRef>
          </c:tx>
          <c:spPr>
            <a:solidFill>
              <a:srgbClr val="5D9732"/>
            </a:solidFill>
            <a:ln>
              <a:noFill/>
            </a:ln>
          </c:spPr>
          <c:invertIfNegative val="0"/>
          <c:cat>
            <c:numRef>
              <c:f>'annual adds'!$B$3:$BE$3</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adds'!$B$8:$BE$8</c:f>
              <c:numCache>
                <c:formatCode>0.00</c:formatCode>
                <c:ptCount val="56"/>
                <c:pt idx="0">
                  <c:v>0.1148</c:v>
                </c:pt>
                <c:pt idx="1">
                  <c:v>8.5500000000000007E-2</c:v>
                </c:pt>
                <c:pt idx="2">
                  <c:v>9.1299999999999992E-2</c:v>
                </c:pt>
                <c:pt idx="3">
                  <c:v>2.6600000000000002E-2</c:v>
                </c:pt>
                <c:pt idx="4">
                  <c:v>9.8799999999999999E-2</c:v>
                </c:pt>
                <c:pt idx="5">
                  <c:v>0.11320000000000001</c:v>
                </c:pt>
                <c:pt idx="6">
                  <c:v>7.690000000000001E-2</c:v>
                </c:pt>
                <c:pt idx="7">
                  <c:v>6.9000000000000008E-3</c:v>
                </c:pt>
                <c:pt idx="8">
                  <c:v>4.2000000000000006E-3</c:v>
                </c:pt>
                <c:pt idx="9">
                  <c:v>8.9900000000000008E-2</c:v>
                </c:pt>
                <c:pt idx="10">
                  <c:v>0</c:v>
                </c:pt>
                <c:pt idx="11">
                  <c:v>0</c:v>
                </c:pt>
                <c:pt idx="12">
                  <c:v>1.9E-2</c:v>
                </c:pt>
                <c:pt idx="13">
                  <c:v>0.17499999999999999</c:v>
                </c:pt>
                <c:pt idx="14">
                  <c:v>0.63370000000000026</c:v>
                </c:pt>
                <c:pt idx="15">
                  <c:v>5.6399999999999999E-2</c:v>
                </c:pt>
                <c:pt idx="16">
                  <c:v>1.5073000000000014</c:v>
                </c:pt>
                <c:pt idx="17">
                  <c:v>0.63159999999999994</c:v>
                </c:pt>
                <c:pt idx="18">
                  <c:v>1.6090000000000002</c:v>
                </c:pt>
                <c:pt idx="19">
                  <c:v>0.39219999999999999</c:v>
                </c:pt>
                <c:pt idx="20">
                  <c:v>2.157</c:v>
                </c:pt>
                <c:pt idx="21">
                  <c:v>2.6486000000000023</c:v>
                </c:pt>
                <c:pt idx="22">
                  <c:v>5.2805</c:v>
                </c:pt>
                <c:pt idx="23">
                  <c:v>8.242300000000002</c:v>
                </c:pt>
                <c:pt idx="24">
                  <c:v>9.8022999999999971</c:v>
                </c:pt>
                <c:pt idx="25">
                  <c:v>4.4924999999999997</c:v>
                </c:pt>
                <c:pt idx="26">
                  <c:v>6.732800000000001</c:v>
                </c:pt>
                <c:pt idx="27">
                  <c:v>13.1058</c:v>
                </c:pt>
                <c:pt idx="28">
                  <c:v>0.85909999999999986</c:v>
                </c:pt>
                <c:pt idx="29">
                  <c:v>4.5945</c:v>
                </c:pt>
                <c:pt idx="30">
                  <c:v>10.982411000000001</c:v>
                </c:pt>
                <c:pt idx="31">
                  <c:v>9.1375519999999977</c:v>
                </c:pt>
                <c:pt idx="32">
                  <c:v>1.7831919999999992</c:v>
                </c:pt>
                <c:pt idx="33">
                  <c:v>4.0659129999999992</c:v>
                </c:pt>
                <c:pt idx="34">
                  <c:v>14.823375000000006</c:v>
                </c:pt>
                <c:pt idx="35">
                  <c:v>17.047048000000007</c:v>
                </c:pt>
                <c:pt idx="36">
                  <c:v>19.604693999999984</c:v>
                </c:pt>
                <c:pt idx="37">
                  <c:v>1.343611999999994</c:v>
                </c:pt>
                <c:pt idx="38">
                  <c:v>7.7979999999890914E-3</c:v>
                </c:pt>
                <c:pt idx="39">
                  <c:v>1.4347999999987593E-2</c:v>
                </c:pt>
                <c:pt idx="40">
                  <c:v>2.4015999999990711E-2</c:v>
                </c:pt>
                <c:pt idx="41">
                  <c:v>7.4910000000007582E-2</c:v>
                </c:pt>
                <c:pt idx="42">
                  <c:v>0.15345699999999285</c:v>
                </c:pt>
                <c:pt idx="43">
                  <c:v>0.27674699999999453</c:v>
                </c:pt>
                <c:pt idx="44">
                  <c:v>0.22826400000000513</c:v>
                </c:pt>
                <c:pt idx="45">
                  <c:v>0.15741700000000058</c:v>
                </c:pt>
                <c:pt idx="46">
                  <c:v>0.15028499999998068</c:v>
                </c:pt>
                <c:pt idx="47">
                  <c:v>0.1776299999999944</c:v>
                </c:pt>
                <c:pt idx="48">
                  <c:v>0.12639000000000422</c:v>
                </c:pt>
                <c:pt idx="49">
                  <c:v>0.20253199999999305</c:v>
                </c:pt>
                <c:pt idx="50">
                  <c:v>0.23411199999999077</c:v>
                </c:pt>
                <c:pt idx="51">
                  <c:v>0.10866399999999521</c:v>
                </c:pt>
                <c:pt idx="52">
                  <c:v>1.5336549999999938</c:v>
                </c:pt>
                <c:pt idx="53">
                  <c:v>0.22611999999999055</c:v>
                </c:pt>
                <c:pt idx="54">
                  <c:v>0.33565499999999027</c:v>
                </c:pt>
                <c:pt idx="55">
                  <c:v>1.3026460000000033</c:v>
                </c:pt>
              </c:numCache>
            </c:numRef>
          </c:val>
        </c:ser>
        <c:ser>
          <c:idx val="6"/>
          <c:order val="5"/>
          <c:tx>
            <c:strRef>
              <c:f>'annual adds'!$A$9</c:f>
              <c:strCache>
                <c:ptCount val="1"/>
                <c:pt idx="0">
                  <c:v>Solar</c:v>
                </c:pt>
              </c:strCache>
            </c:strRef>
          </c:tx>
          <c:spPr>
            <a:solidFill>
              <a:srgbClr val="FFC702"/>
            </a:solidFill>
          </c:spPr>
          <c:invertIfNegative val="0"/>
          <c:cat>
            <c:numRef>
              <c:f>'annual adds'!$B$3:$BE$3</c:f>
              <c:numCache>
                <c:formatCode>General</c:formatCode>
                <c:ptCount val="5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adds'!$B$9:$BE$9</c:f>
              <c:numCache>
                <c:formatCode>0.00</c:formatCode>
                <c:ptCount val="56"/>
                <c:pt idx="0">
                  <c:v>0.03</c:v>
                </c:pt>
                <c:pt idx="1">
                  <c:v>7.1999999999999995E-2</c:v>
                </c:pt>
                <c:pt idx="2">
                  <c:v>3.5999999999999997E-2</c:v>
                </c:pt>
                <c:pt idx="3">
                  <c:v>7.2400000000000006E-2</c:v>
                </c:pt>
                <c:pt idx="4">
                  <c:v>8.7999999999999995E-2</c:v>
                </c:pt>
                <c:pt idx="5">
                  <c:v>8.7999999999999995E-2</c:v>
                </c:pt>
                <c:pt idx="6">
                  <c:v>0</c:v>
                </c:pt>
                <c:pt idx="7">
                  <c:v>0</c:v>
                </c:pt>
                <c:pt idx="8">
                  <c:v>0</c:v>
                </c:pt>
                <c:pt idx="9">
                  <c:v>0</c:v>
                </c:pt>
                <c:pt idx="10">
                  <c:v>0</c:v>
                </c:pt>
                <c:pt idx="11">
                  <c:v>0</c:v>
                </c:pt>
                <c:pt idx="12">
                  <c:v>0</c:v>
                </c:pt>
                <c:pt idx="13">
                  <c:v>1E-4</c:v>
                </c:pt>
                <c:pt idx="14">
                  <c:v>1E-4</c:v>
                </c:pt>
                <c:pt idx="15">
                  <c:v>0</c:v>
                </c:pt>
                <c:pt idx="16">
                  <c:v>3.9000000000000003E-3</c:v>
                </c:pt>
                <c:pt idx="17">
                  <c:v>2.1000000000000003E-3</c:v>
                </c:pt>
                <c:pt idx="18">
                  <c:v>1E-4</c:v>
                </c:pt>
                <c:pt idx="19">
                  <c:v>0</c:v>
                </c:pt>
                <c:pt idx="20">
                  <c:v>1.4E-3</c:v>
                </c:pt>
                <c:pt idx="21">
                  <c:v>1.2999999999999999E-3</c:v>
                </c:pt>
                <c:pt idx="22">
                  <c:v>0.10070000000000003</c:v>
                </c:pt>
                <c:pt idx="23">
                  <c:v>3.0699999999999998E-2</c:v>
                </c:pt>
                <c:pt idx="24">
                  <c:v>0.40818500000000002</c:v>
                </c:pt>
                <c:pt idx="25">
                  <c:v>0.87984899999999988</c:v>
                </c:pt>
                <c:pt idx="26">
                  <c:v>1.7649120000000003</c:v>
                </c:pt>
                <c:pt idx="27">
                  <c:v>3.207649</c:v>
                </c:pt>
                <c:pt idx="28">
                  <c:v>5.3753850000000005</c:v>
                </c:pt>
                <c:pt idx="29">
                  <c:v>5.9087200000000006</c:v>
                </c:pt>
                <c:pt idx="30">
                  <c:v>6.0478849999999991</c:v>
                </c:pt>
                <c:pt idx="31">
                  <c:v>11.389313000000003</c:v>
                </c:pt>
                <c:pt idx="32">
                  <c:v>8.4239419999999985</c:v>
                </c:pt>
                <c:pt idx="33">
                  <c:v>4.0230140000000052</c:v>
                </c:pt>
                <c:pt idx="34">
                  <c:v>3.8094369999999937</c:v>
                </c:pt>
                <c:pt idx="35">
                  <c:v>4.0528529999999918</c:v>
                </c:pt>
                <c:pt idx="36">
                  <c:v>13.479224000000002</c:v>
                </c:pt>
                <c:pt idx="37">
                  <c:v>13.536958000000006</c:v>
                </c:pt>
                <c:pt idx="38">
                  <c:v>6.9290169999999947</c:v>
                </c:pt>
                <c:pt idx="39">
                  <c:v>2.082345999999994</c:v>
                </c:pt>
                <c:pt idx="40">
                  <c:v>3.2647210000000015</c:v>
                </c:pt>
                <c:pt idx="41">
                  <c:v>3.1381220000000098</c:v>
                </c:pt>
                <c:pt idx="42">
                  <c:v>5.7284279999999868</c:v>
                </c:pt>
                <c:pt idx="43">
                  <c:v>6.462407000000006</c:v>
                </c:pt>
                <c:pt idx="44">
                  <c:v>5.9284960000000027</c:v>
                </c:pt>
                <c:pt idx="45">
                  <c:v>8.0536160000000052</c:v>
                </c:pt>
                <c:pt idx="46">
                  <c:v>12.246749999999999</c:v>
                </c:pt>
                <c:pt idx="47">
                  <c:v>15.126094999999978</c:v>
                </c:pt>
                <c:pt idx="48">
                  <c:v>10.527663000000011</c:v>
                </c:pt>
                <c:pt idx="49">
                  <c:v>11.477121000000025</c:v>
                </c:pt>
                <c:pt idx="50">
                  <c:v>16.958869000000007</c:v>
                </c:pt>
                <c:pt idx="51">
                  <c:v>5.2081529999999958</c:v>
                </c:pt>
                <c:pt idx="52">
                  <c:v>19.038384000000008</c:v>
                </c:pt>
                <c:pt idx="53">
                  <c:v>5.9551389999999742</c:v>
                </c:pt>
                <c:pt idx="54">
                  <c:v>10.399749000000028</c:v>
                </c:pt>
                <c:pt idx="55">
                  <c:v>14.173782999999972</c:v>
                </c:pt>
              </c:numCache>
            </c:numRef>
          </c:val>
        </c:ser>
        <c:dLbls>
          <c:showLegendKey val="0"/>
          <c:showVal val="0"/>
          <c:showCatName val="0"/>
          <c:showSerName val="0"/>
          <c:showPercent val="0"/>
          <c:showBubbleSize val="0"/>
        </c:dLbls>
        <c:gapWidth val="15"/>
        <c:overlap val="100"/>
        <c:axId val="240818592"/>
        <c:axId val="240819152"/>
      </c:barChart>
      <c:catAx>
        <c:axId val="240818592"/>
        <c:scaling>
          <c:orientation val="minMax"/>
        </c:scaling>
        <c:delete val="0"/>
        <c:axPos val="b"/>
        <c:numFmt formatCode="General" sourceLinked="0"/>
        <c:majorTickMark val="out"/>
        <c:minorTickMark val="none"/>
        <c:tickLblPos val="nextTo"/>
        <c:spPr>
          <a:ln w="12700">
            <a:solidFill>
              <a:schemeClr val="tx1"/>
            </a:solidFill>
          </a:ln>
        </c:spPr>
        <c:txPr>
          <a:bodyPr rot="0" vert="horz"/>
          <a:lstStyle/>
          <a:p>
            <a:pPr>
              <a:defRPr sz="1000">
                <a:latin typeface="+mn-lt"/>
              </a:defRPr>
            </a:pPr>
            <a:endParaRPr lang="en-US"/>
          </a:p>
        </c:txPr>
        <c:crossAx val="240819152"/>
        <c:crosses val="autoZero"/>
        <c:auto val="1"/>
        <c:lblAlgn val="ctr"/>
        <c:lblOffset val="100"/>
        <c:tickLblSkip val="5"/>
        <c:tickMarkSkip val="5"/>
        <c:noMultiLvlLbl val="0"/>
      </c:catAx>
      <c:valAx>
        <c:axId val="240819152"/>
        <c:scaling>
          <c:orientation val="minMax"/>
          <c:max val="60"/>
          <c:min val="0"/>
        </c:scaling>
        <c:delete val="0"/>
        <c:axPos val="l"/>
        <c:majorGridlines>
          <c:spPr>
            <a:ln>
              <a:solidFill>
                <a:srgbClr val="FFFFFF">
                  <a:lumMod val="85000"/>
                </a:srgbClr>
              </a:solidFill>
            </a:ln>
          </c:spPr>
        </c:majorGridlines>
        <c:numFmt formatCode="#,##0" sourceLinked="0"/>
        <c:majorTickMark val="out"/>
        <c:minorTickMark val="none"/>
        <c:tickLblPos val="nextTo"/>
        <c:spPr>
          <a:ln w="6350">
            <a:solidFill>
              <a:srgbClr val="333333">
                <a:lumMod val="40000"/>
                <a:lumOff val="60000"/>
              </a:srgbClr>
            </a:solidFill>
          </a:ln>
        </c:spPr>
        <c:txPr>
          <a:bodyPr rot="0" vert="horz"/>
          <a:lstStyle/>
          <a:p>
            <a:pPr>
              <a:defRPr sz="1000"/>
            </a:pPr>
            <a:endParaRPr lang="en-US"/>
          </a:p>
        </c:txPr>
        <c:crossAx val="240818592"/>
        <c:crosses val="autoZero"/>
        <c:crossBetween val="between"/>
        <c:majorUnit val="10"/>
        <c:minorUnit val="1.2E-2"/>
      </c:valAx>
    </c:plotArea>
    <c:legend>
      <c:legendPos val="t"/>
      <c:layout>
        <c:manualLayout>
          <c:xMode val="edge"/>
          <c:yMode val="edge"/>
          <c:x val="0.31444248176664408"/>
          <c:y val="3.5727212883551789E-2"/>
          <c:w val="0.63283273600705847"/>
          <c:h val="8.8398595667348701E-2"/>
        </c:manualLayout>
      </c:layout>
      <c:overlay val="0"/>
      <c:txPr>
        <a:bodyPr/>
        <a:lstStyle/>
        <a:p>
          <a:pPr>
            <a:defRPr sz="1000"/>
          </a:pPr>
          <a:endParaRPr lang="en-US"/>
        </a:p>
      </c:txPr>
    </c:legend>
    <c:plotVisOnly val="1"/>
    <c:dispBlanksAs val="zero"/>
    <c:showDLblsOverMax val="0"/>
  </c:chart>
  <c:spPr>
    <a:ln>
      <a:noFill/>
    </a:ln>
  </c:spPr>
  <c:txPr>
    <a:bodyPr/>
    <a:lstStyle/>
    <a:p>
      <a:pPr>
        <a:defRPr sz="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751086873404191E-2"/>
          <c:y val="0.20209542785487353"/>
          <c:w val="0.92285395684240279"/>
          <c:h val="0.6296422960066218"/>
        </c:manualLayout>
      </c:layout>
      <c:barChart>
        <c:barDir val="col"/>
        <c:grouping val="stacked"/>
        <c:varyColors val="0"/>
        <c:ser>
          <c:idx val="3"/>
          <c:order val="0"/>
          <c:tx>
            <c:strRef>
              <c:f>'annual adds'!$A$4</c:f>
              <c:strCache>
                <c:ptCount val="1"/>
                <c:pt idx="0">
                  <c:v>Coal</c:v>
                </c:pt>
              </c:strCache>
            </c:strRef>
          </c:tx>
          <c:spPr>
            <a:solidFill>
              <a:srgbClr val="675005">
                <a:lumMod val="75000"/>
              </a:srgbClr>
            </a:solidFill>
            <a:ln w="38100"/>
          </c:spPr>
          <c:invertIfNegative val="0"/>
          <c:cat>
            <c:numRef>
              <c:f>'annual adds'!$B$3:$BE$3</c:f>
              <c:numCache>
                <c:formatCode>General</c:formatCode>
                <c:ptCount val="56"/>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adds'!$B$4:$BE$4</c:f>
              <c:numCache>
                <c:formatCode>General</c:formatCode>
                <c:ptCount val="56"/>
                <c:pt idx="31" formatCode="0.00">
                  <c:v>0.28913800000000001</c:v>
                </c:pt>
                <c:pt idx="32" formatCode="0.00">
                  <c:v>0.21000000000000002</c:v>
                </c:pt>
                <c:pt idx="33" formatCode="0.00">
                  <c:v>0</c:v>
                </c:pt>
                <c:pt idx="34" formatCode="0.00">
                  <c:v>0</c:v>
                </c:pt>
                <c:pt idx="35" formatCode="0.00">
                  <c:v>0</c:v>
                </c:pt>
                <c:pt idx="36" formatCode="0.00">
                  <c:v>8.6359999999999215E-3</c:v>
                </c:pt>
                <c:pt idx="37" formatCode="0.00">
                  <c:v>1.7659000000000091E-2</c:v>
                </c:pt>
                <c:pt idx="38" formatCode="0.00">
                  <c:v>2.9113999999999973E-2</c:v>
                </c:pt>
                <c:pt idx="39" formatCode="0.00">
                  <c:v>3.1560000000000032E-2</c:v>
                </c:pt>
                <c:pt idx="40" formatCode="0.00">
                  <c:v>3.3991999999999911E-2</c:v>
                </c:pt>
                <c:pt idx="41" formatCode="0.00">
                  <c:v>3.8011000000000017E-2</c:v>
                </c:pt>
                <c:pt idx="42" formatCode="0.00">
                  <c:v>3.3453000000000066E-2</c:v>
                </c:pt>
                <c:pt idx="43" formatCode="0.00">
                  <c:v>1.9988000000000006E-2</c:v>
                </c:pt>
                <c:pt idx="44" formatCode="0.00">
                  <c:v>1.530699999999996E-2</c:v>
                </c:pt>
                <c:pt idx="45" formatCode="0.00">
                  <c:v>1.4274000000000009E-2</c:v>
                </c:pt>
                <c:pt idx="46" formatCode="0.00">
                  <c:v>5.9209999999999541E-3</c:v>
                </c:pt>
                <c:pt idx="47" formatCode="0.00">
                  <c:v>1.738800000000007E-2</c:v>
                </c:pt>
                <c:pt idx="48" formatCode="0.00">
                  <c:v>9.9739999999999274E-3</c:v>
                </c:pt>
                <c:pt idx="49" formatCode="0.00">
                  <c:v>1.168900000000006E-2</c:v>
                </c:pt>
                <c:pt idx="50" formatCode="0.00">
                  <c:v>1.1650999999999967E-2</c:v>
                </c:pt>
                <c:pt idx="51" formatCode="0.00">
                  <c:v>1.1032000000000042E-2</c:v>
                </c:pt>
                <c:pt idx="52" formatCode="0.00">
                  <c:v>1.5512999999999999E-2</c:v>
                </c:pt>
                <c:pt idx="53" formatCode="0.00">
                  <c:v>2.2924999999999973E-2</c:v>
                </c:pt>
                <c:pt idx="54" formatCode="0.00">
                  <c:v>1.9750999999999963E-2</c:v>
                </c:pt>
                <c:pt idx="55" formatCode="0.00">
                  <c:v>2.4832000000000076E-2</c:v>
                </c:pt>
              </c:numCache>
            </c:numRef>
          </c:val>
        </c:ser>
        <c:ser>
          <c:idx val="0"/>
          <c:order val="1"/>
          <c:tx>
            <c:strRef>
              <c:f>'annual adds'!$A$5</c:f>
              <c:strCache>
                <c:ptCount val="1"/>
                <c:pt idx="0">
                  <c:v>Other</c:v>
                </c:pt>
              </c:strCache>
            </c:strRef>
          </c:tx>
          <c:spPr>
            <a:solidFill>
              <a:srgbClr val="BD732A"/>
            </a:solidFill>
            <a:ln>
              <a:noFill/>
            </a:ln>
          </c:spPr>
          <c:invertIfNegative val="0"/>
          <c:cat>
            <c:numRef>
              <c:f>'annual adds'!$B$3:$BE$3</c:f>
              <c:numCache>
                <c:formatCode>General</c:formatCode>
                <c:ptCount val="56"/>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adds'!$B$5:$BE$5</c:f>
              <c:numCache>
                <c:formatCode>General</c:formatCode>
                <c:ptCount val="56"/>
                <c:pt idx="31" formatCode="0.00">
                  <c:v>0.31408099999999994</c:v>
                </c:pt>
                <c:pt idx="32" formatCode="0.00">
                  <c:v>0.29534300000000019</c:v>
                </c:pt>
                <c:pt idx="33" formatCode="0.00">
                  <c:v>0.89425300000000019</c:v>
                </c:pt>
                <c:pt idx="34" formatCode="0.00">
                  <c:v>0.71127099999999988</c:v>
                </c:pt>
                <c:pt idx="35" formatCode="0.00">
                  <c:v>0.345941</c:v>
                </c:pt>
                <c:pt idx="36" formatCode="0.00">
                  <c:v>0.28361999999999948</c:v>
                </c:pt>
                <c:pt idx="37" formatCode="0.00">
                  <c:v>0.32040199999999958</c:v>
                </c:pt>
                <c:pt idx="38" formatCode="0.00">
                  <c:v>0.31573499999999982</c:v>
                </c:pt>
                <c:pt idx="39" formatCode="0.00">
                  <c:v>0.24548699999999929</c:v>
                </c:pt>
                <c:pt idx="40" formatCode="0.00">
                  <c:v>0.23864799999999992</c:v>
                </c:pt>
                <c:pt idx="41" formatCode="0.00">
                  <c:v>0.2338759999999997</c:v>
                </c:pt>
                <c:pt idx="42" formatCode="0.00">
                  <c:v>0.34790400000000016</c:v>
                </c:pt>
                <c:pt idx="43" formatCode="0.00">
                  <c:v>0.32985700000000046</c:v>
                </c:pt>
                <c:pt idx="44" formatCode="0.00">
                  <c:v>0.32716700000000015</c:v>
                </c:pt>
                <c:pt idx="45" formatCode="0.00">
                  <c:v>0.24296100000000015</c:v>
                </c:pt>
                <c:pt idx="46" formatCode="0.00">
                  <c:v>0.19857299999999917</c:v>
                </c:pt>
                <c:pt idx="47" formatCode="0.00">
                  <c:v>0.16950200000000087</c:v>
                </c:pt>
                <c:pt idx="48" formatCode="0.00">
                  <c:v>0.12270400000000053</c:v>
                </c:pt>
                <c:pt idx="49" formatCode="0.00">
                  <c:v>9.4064000000000758E-2</c:v>
                </c:pt>
                <c:pt idx="50" formatCode="0.00">
                  <c:v>0.21520300000000109</c:v>
                </c:pt>
                <c:pt idx="51" formatCode="0.00">
                  <c:v>0.11712200000000011</c:v>
                </c:pt>
                <c:pt idx="52" formatCode="0.00">
                  <c:v>9.3447000000000224E-2</c:v>
                </c:pt>
                <c:pt idx="53" formatCode="0.00">
                  <c:v>0.17389500000000074</c:v>
                </c:pt>
                <c:pt idx="54" formatCode="0.00">
                  <c:v>0.25613599999999892</c:v>
                </c:pt>
                <c:pt idx="55" formatCode="0.00">
                  <c:v>0.2890780000000005</c:v>
                </c:pt>
              </c:numCache>
            </c:numRef>
          </c:val>
        </c:ser>
        <c:ser>
          <c:idx val="1"/>
          <c:order val="2"/>
          <c:tx>
            <c:strRef>
              <c:f>'annual adds'!$A$6</c:f>
              <c:strCache>
                <c:ptCount val="1"/>
                <c:pt idx="0">
                  <c:v>Nuclear</c:v>
                </c:pt>
              </c:strCache>
            </c:strRef>
          </c:tx>
          <c:spPr>
            <a:solidFill>
              <a:srgbClr val="A33340"/>
            </a:solidFill>
            <a:ln w="38100"/>
          </c:spPr>
          <c:invertIfNegative val="0"/>
          <c:cat>
            <c:numRef>
              <c:f>'annual adds'!$B$3:$BE$3</c:f>
              <c:numCache>
                <c:formatCode>General</c:formatCode>
                <c:ptCount val="56"/>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adds'!$B$6:$BE$6</c:f>
              <c:numCache>
                <c:formatCode>General</c:formatCode>
                <c:ptCount val="56"/>
                <c:pt idx="31" formatCode="0.00">
                  <c:v>0</c:v>
                </c:pt>
                <c:pt idx="32" formatCode="0.00">
                  <c:v>0</c:v>
                </c:pt>
                <c:pt idx="33" formatCode="0.00">
                  <c:v>0</c:v>
                </c:pt>
                <c:pt idx="34" formatCode="0.00">
                  <c:v>2.2000000000000002</c:v>
                </c:pt>
                <c:pt idx="35" formatCode="0.00">
                  <c:v>2.2000000000000002</c:v>
                </c:pt>
                <c:pt idx="36" formatCode="0.00">
                  <c:v>0</c:v>
                </c:pt>
                <c:pt idx="37" formatCode="0.00">
                  <c:v>0</c:v>
                </c:pt>
                <c:pt idx="38" formatCode="0.00">
                  <c:v>0</c:v>
                </c:pt>
                <c:pt idx="39" formatCode="0.00">
                  <c:v>0</c:v>
                </c:pt>
                <c:pt idx="40" formatCode="0.00">
                  <c:v>0</c:v>
                </c:pt>
                <c:pt idx="41" formatCode="0.00">
                  <c:v>0</c:v>
                </c:pt>
                <c:pt idx="42" formatCode="0.00">
                  <c:v>0</c:v>
                </c:pt>
                <c:pt idx="43" formatCode="0.00">
                  <c:v>0</c:v>
                </c:pt>
                <c:pt idx="44" formatCode="0.00">
                  <c:v>0</c:v>
                </c:pt>
                <c:pt idx="45" formatCode="0.00">
                  <c:v>0</c:v>
                </c:pt>
                <c:pt idx="46" formatCode="0.00">
                  <c:v>0</c:v>
                </c:pt>
                <c:pt idx="47" formatCode="0.00">
                  <c:v>0</c:v>
                </c:pt>
                <c:pt idx="48" formatCode="0.00">
                  <c:v>0</c:v>
                </c:pt>
                <c:pt idx="49" formatCode="0.00">
                  <c:v>0</c:v>
                </c:pt>
                <c:pt idx="50" formatCode="0.00">
                  <c:v>0</c:v>
                </c:pt>
                <c:pt idx="51" formatCode="0.00">
                  <c:v>0</c:v>
                </c:pt>
                <c:pt idx="52" formatCode="0.00">
                  <c:v>0</c:v>
                </c:pt>
                <c:pt idx="53" formatCode="0.00">
                  <c:v>0</c:v>
                </c:pt>
                <c:pt idx="54" formatCode="0.00">
                  <c:v>0</c:v>
                </c:pt>
                <c:pt idx="55" formatCode="0.00">
                  <c:v>0</c:v>
                </c:pt>
              </c:numCache>
            </c:numRef>
          </c:val>
        </c:ser>
        <c:ser>
          <c:idx val="5"/>
          <c:order val="3"/>
          <c:tx>
            <c:strRef>
              <c:f>'annual adds'!$A$7</c:f>
              <c:strCache>
                <c:ptCount val="1"/>
                <c:pt idx="0">
                  <c:v>Oil and Gas</c:v>
                </c:pt>
              </c:strCache>
            </c:strRef>
          </c:tx>
          <c:spPr>
            <a:solidFill>
              <a:srgbClr val="0070C0"/>
            </a:solidFill>
            <a:ln w="38100"/>
          </c:spPr>
          <c:invertIfNegative val="0"/>
          <c:cat>
            <c:numRef>
              <c:f>'annual adds'!$B$3:$BE$3</c:f>
              <c:numCache>
                <c:formatCode>General</c:formatCode>
                <c:ptCount val="56"/>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adds'!$B$7:$BE$7</c:f>
              <c:numCache>
                <c:formatCode>General</c:formatCode>
                <c:ptCount val="56"/>
                <c:pt idx="31" formatCode="0.00">
                  <c:v>11.122928999999999</c:v>
                </c:pt>
                <c:pt idx="32" formatCode="0.00">
                  <c:v>16.438599</c:v>
                </c:pt>
                <c:pt idx="33" formatCode="0.00">
                  <c:v>4.2191350000000014</c:v>
                </c:pt>
                <c:pt idx="34" formatCode="0.00">
                  <c:v>0.45231199999999916</c:v>
                </c:pt>
                <c:pt idx="35" formatCode="0.00">
                  <c:v>1.539634999999997</c:v>
                </c:pt>
                <c:pt idx="36" formatCode="0.00">
                  <c:v>0.37111100000000619</c:v>
                </c:pt>
                <c:pt idx="37" formatCode="0.00">
                  <c:v>1.3179139999999947</c:v>
                </c:pt>
                <c:pt idx="38" formatCode="0.00">
                  <c:v>2.1756689999999992</c:v>
                </c:pt>
                <c:pt idx="39" formatCode="0.00">
                  <c:v>3.2989280000000036</c:v>
                </c:pt>
                <c:pt idx="40" formatCode="0.00">
                  <c:v>3.4583119999999994</c:v>
                </c:pt>
                <c:pt idx="41" formatCode="0.00">
                  <c:v>4.2292769999999962</c:v>
                </c:pt>
                <c:pt idx="42" formatCode="0.00">
                  <c:v>4.7965400000000074</c:v>
                </c:pt>
                <c:pt idx="43" formatCode="0.00">
                  <c:v>6.3388609999999872</c:v>
                </c:pt>
                <c:pt idx="44" formatCode="0.00">
                  <c:v>7.4908680000000203</c:v>
                </c:pt>
                <c:pt idx="45" formatCode="0.00">
                  <c:v>8.6358839999999901</c:v>
                </c:pt>
                <c:pt idx="46" formatCode="0.00">
                  <c:v>5.9058179999999965</c:v>
                </c:pt>
                <c:pt idx="47" formatCode="0.00">
                  <c:v>7.3377109999999988</c:v>
                </c:pt>
                <c:pt idx="48" formatCode="0.00">
                  <c:v>7.709107000000003</c:v>
                </c:pt>
                <c:pt idx="49" formatCode="0.00">
                  <c:v>9.4176900000000074</c:v>
                </c:pt>
                <c:pt idx="50" formatCode="0.00">
                  <c:v>6.4010069999999928</c:v>
                </c:pt>
                <c:pt idx="51" formatCode="0.00">
                  <c:v>6.5462500000000006</c:v>
                </c:pt>
                <c:pt idx="52" formatCode="0.00">
                  <c:v>7.9602280000000007</c:v>
                </c:pt>
                <c:pt idx="53" formatCode="0.00">
                  <c:v>5.4292339999999797</c:v>
                </c:pt>
                <c:pt idx="54" formatCode="0.00">
                  <c:v>9.2792380000000207</c:v>
                </c:pt>
                <c:pt idx="55" formatCode="0.00">
                  <c:v>8.6245769999999879</c:v>
                </c:pt>
              </c:numCache>
            </c:numRef>
          </c:val>
        </c:ser>
        <c:ser>
          <c:idx val="2"/>
          <c:order val="4"/>
          <c:tx>
            <c:strRef>
              <c:f>'annual adds'!$A$8</c:f>
              <c:strCache>
                <c:ptCount val="1"/>
                <c:pt idx="0">
                  <c:v>Wind</c:v>
                </c:pt>
              </c:strCache>
            </c:strRef>
          </c:tx>
          <c:spPr>
            <a:solidFill>
              <a:srgbClr val="5D9732"/>
            </a:solidFill>
            <a:ln>
              <a:noFill/>
            </a:ln>
          </c:spPr>
          <c:invertIfNegative val="0"/>
          <c:cat>
            <c:numRef>
              <c:f>'annual adds'!$B$3:$BE$3</c:f>
              <c:numCache>
                <c:formatCode>General</c:formatCode>
                <c:ptCount val="56"/>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adds'!$B$8:$BE$8</c:f>
              <c:numCache>
                <c:formatCode>General</c:formatCode>
                <c:ptCount val="56"/>
                <c:pt idx="31" formatCode="0.00">
                  <c:v>9.1375519999999995</c:v>
                </c:pt>
                <c:pt idx="32" formatCode="0.00">
                  <c:v>1.7831620000000012</c:v>
                </c:pt>
                <c:pt idx="33" formatCode="0.00">
                  <c:v>2.317257999999998</c:v>
                </c:pt>
                <c:pt idx="34" formatCode="0.00">
                  <c:v>14.823392999999999</c:v>
                </c:pt>
                <c:pt idx="35" formatCode="0.00">
                  <c:v>17.047018999999999</c:v>
                </c:pt>
                <c:pt idx="36" formatCode="0.00">
                  <c:v>3.5058870000000022</c:v>
                </c:pt>
                <c:pt idx="37" formatCode="0.00">
                  <c:v>0.23464299999999083</c:v>
                </c:pt>
                <c:pt idx="38" formatCode="0.00">
                  <c:v>3.531999999997204E-3</c:v>
                </c:pt>
                <c:pt idx="39" formatCode="0.00">
                  <c:v>6.7609999999946879E-3</c:v>
                </c:pt>
                <c:pt idx="40" formatCode="0.00">
                  <c:v>7.3011000000002824E-2</c:v>
                </c:pt>
                <c:pt idx="41" formatCode="0.00">
                  <c:v>0.15244299999999456</c:v>
                </c:pt>
                <c:pt idx="42" formatCode="0.00">
                  <c:v>0.20717299999999694</c:v>
                </c:pt>
                <c:pt idx="43" formatCode="0.00">
                  <c:v>0.12797199999999309</c:v>
                </c:pt>
                <c:pt idx="44" formatCode="0.00">
                  <c:v>0.12625100000000744</c:v>
                </c:pt>
                <c:pt idx="45" formatCode="0.00">
                  <c:v>0.13655399999999718</c:v>
                </c:pt>
                <c:pt idx="46" formatCode="0.00">
                  <c:v>0.1196809999999906</c:v>
                </c:pt>
                <c:pt idx="47" formatCode="0.00">
                  <c:v>0.14355900000000732</c:v>
                </c:pt>
                <c:pt idx="48" formatCode="0.00">
                  <c:v>0.18440999999998953</c:v>
                </c:pt>
                <c:pt idx="49" formatCode="0.00">
                  <c:v>0.21873300000000473</c:v>
                </c:pt>
                <c:pt idx="50" formatCode="0.00">
                  <c:v>0.18405799999999584</c:v>
                </c:pt>
                <c:pt idx="51" formatCode="0.00">
                  <c:v>0.27202899999999852</c:v>
                </c:pt>
                <c:pt idx="52" formatCode="0.00">
                  <c:v>0.116493999999987</c:v>
                </c:pt>
                <c:pt idx="53" formatCode="0.00">
                  <c:v>0.23536199999999896</c:v>
                </c:pt>
                <c:pt idx="54" formatCode="0.00">
                  <c:v>0.18741699999999772</c:v>
                </c:pt>
                <c:pt idx="55" formatCode="0.00">
                  <c:v>0.39973800000001214</c:v>
                </c:pt>
              </c:numCache>
            </c:numRef>
          </c:val>
        </c:ser>
        <c:ser>
          <c:idx val="6"/>
          <c:order val="5"/>
          <c:tx>
            <c:strRef>
              <c:f>'annual adds'!$A$9</c:f>
              <c:strCache>
                <c:ptCount val="1"/>
                <c:pt idx="0">
                  <c:v>Solar</c:v>
                </c:pt>
              </c:strCache>
            </c:strRef>
          </c:tx>
          <c:spPr>
            <a:solidFill>
              <a:srgbClr val="FFC702"/>
            </a:solidFill>
          </c:spPr>
          <c:invertIfNegative val="0"/>
          <c:cat>
            <c:numRef>
              <c:f>'annual adds'!$B$3:$BE$3</c:f>
              <c:numCache>
                <c:formatCode>General</c:formatCode>
                <c:ptCount val="56"/>
                <c:pt idx="31">
                  <c:v>2016</c:v>
                </c:pt>
                <c:pt idx="32">
                  <c:v>2017</c:v>
                </c:pt>
                <c:pt idx="33">
                  <c:v>2018</c:v>
                </c:pt>
                <c:pt idx="34">
                  <c:v>2019</c:v>
                </c:pt>
                <c:pt idx="35">
                  <c:v>2020</c:v>
                </c:pt>
                <c:pt idx="36">
                  <c:v>2021</c:v>
                </c:pt>
                <c:pt idx="37">
                  <c:v>2022</c:v>
                </c:pt>
                <c:pt idx="38">
                  <c:v>2023</c:v>
                </c:pt>
                <c:pt idx="39">
                  <c:v>2024</c:v>
                </c:pt>
                <c:pt idx="40">
                  <c:v>2025</c:v>
                </c:pt>
                <c:pt idx="41">
                  <c:v>2026</c:v>
                </c:pt>
                <c:pt idx="42">
                  <c:v>2027</c:v>
                </c:pt>
                <c:pt idx="43">
                  <c:v>2028</c:v>
                </c:pt>
                <c:pt idx="44">
                  <c:v>2029</c:v>
                </c:pt>
                <c:pt idx="45">
                  <c:v>2030</c:v>
                </c:pt>
                <c:pt idx="46">
                  <c:v>2031</c:v>
                </c:pt>
                <c:pt idx="47">
                  <c:v>2032</c:v>
                </c:pt>
                <c:pt idx="48">
                  <c:v>2033</c:v>
                </c:pt>
                <c:pt idx="49">
                  <c:v>2034</c:v>
                </c:pt>
                <c:pt idx="50">
                  <c:v>2035</c:v>
                </c:pt>
                <c:pt idx="51">
                  <c:v>2036</c:v>
                </c:pt>
                <c:pt idx="52">
                  <c:v>2037</c:v>
                </c:pt>
                <c:pt idx="53">
                  <c:v>2038</c:v>
                </c:pt>
                <c:pt idx="54">
                  <c:v>2039</c:v>
                </c:pt>
                <c:pt idx="55">
                  <c:v>2040</c:v>
                </c:pt>
              </c:numCache>
            </c:numRef>
          </c:cat>
          <c:val>
            <c:numRef>
              <c:f>'annual adds'!$B$9:$BE$9</c:f>
              <c:numCache>
                <c:formatCode>General</c:formatCode>
                <c:ptCount val="56"/>
                <c:pt idx="31" formatCode="0.00">
                  <c:v>11.389565999999999</c:v>
                </c:pt>
                <c:pt idx="32" formatCode="0.00">
                  <c:v>7.6070190000000064</c:v>
                </c:pt>
                <c:pt idx="33" formatCode="0.00">
                  <c:v>5.2081790000000012</c:v>
                </c:pt>
                <c:pt idx="34" formatCode="0.00">
                  <c:v>3.8095649999999974</c:v>
                </c:pt>
                <c:pt idx="35" formatCode="0.00">
                  <c:v>4.0509949999999968</c:v>
                </c:pt>
                <c:pt idx="36" formatCode="0.00">
                  <c:v>5.0033309999999993</c:v>
                </c:pt>
                <c:pt idx="37" formatCode="0.00">
                  <c:v>2.7587240000000008</c:v>
                </c:pt>
                <c:pt idx="38" formatCode="0.00">
                  <c:v>1.4000210000000024</c:v>
                </c:pt>
                <c:pt idx="39" formatCode="0.00">
                  <c:v>1.7902909999999963</c:v>
                </c:pt>
                <c:pt idx="40" formatCode="0.00">
                  <c:v>2.2462659999999914</c:v>
                </c:pt>
                <c:pt idx="41" formatCode="0.00">
                  <c:v>2.4397359999999964</c:v>
                </c:pt>
                <c:pt idx="42" formatCode="0.00">
                  <c:v>7.4500499999999974</c:v>
                </c:pt>
                <c:pt idx="43" formatCode="0.00">
                  <c:v>8.3233869999999897</c:v>
                </c:pt>
                <c:pt idx="44" formatCode="0.00">
                  <c:v>9.3083439999999982</c:v>
                </c:pt>
                <c:pt idx="45" formatCode="0.00">
                  <c:v>6.8460260000000019</c:v>
                </c:pt>
                <c:pt idx="46" formatCode="0.00">
                  <c:v>10.524509000000009</c:v>
                </c:pt>
                <c:pt idx="47" formatCode="0.00">
                  <c:v>4.9516449999999921</c:v>
                </c:pt>
                <c:pt idx="48" formatCode="0.00">
                  <c:v>10.738479999999988</c:v>
                </c:pt>
                <c:pt idx="49" formatCode="0.00">
                  <c:v>9.7379689999999925</c:v>
                </c:pt>
                <c:pt idx="50" formatCode="0.00">
                  <c:v>11.390886999999992</c:v>
                </c:pt>
                <c:pt idx="51" formatCode="0.00">
                  <c:v>12.206870999999992</c:v>
                </c:pt>
                <c:pt idx="52" formatCode="0.00">
                  <c:v>8.753311999999994</c:v>
                </c:pt>
                <c:pt idx="53" formatCode="0.00">
                  <c:v>13.659559999999985</c:v>
                </c:pt>
                <c:pt idx="54" formatCode="0.00">
                  <c:v>4.9423680000000161</c:v>
                </c:pt>
                <c:pt idx="55" formatCode="0.00">
                  <c:v>11.203773999999981</c:v>
                </c:pt>
              </c:numCache>
            </c:numRef>
          </c:val>
        </c:ser>
        <c:dLbls>
          <c:showLegendKey val="0"/>
          <c:showVal val="0"/>
          <c:showCatName val="0"/>
          <c:showSerName val="0"/>
          <c:showPercent val="0"/>
          <c:showBubbleSize val="0"/>
        </c:dLbls>
        <c:gapWidth val="15"/>
        <c:overlap val="100"/>
        <c:axId val="240824192"/>
        <c:axId val="240824752"/>
      </c:barChart>
      <c:catAx>
        <c:axId val="240824192"/>
        <c:scaling>
          <c:orientation val="minMax"/>
        </c:scaling>
        <c:delete val="0"/>
        <c:axPos val="b"/>
        <c:numFmt formatCode="General" sourceLinked="0"/>
        <c:majorTickMark val="out"/>
        <c:minorTickMark val="none"/>
        <c:tickLblPos val="nextTo"/>
        <c:spPr>
          <a:ln w="12700">
            <a:solidFill>
              <a:schemeClr val="tx1"/>
            </a:solidFill>
          </a:ln>
        </c:spPr>
        <c:txPr>
          <a:bodyPr rot="0" vert="horz"/>
          <a:lstStyle/>
          <a:p>
            <a:pPr>
              <a:defRPr sz="1000">
                <a:latin typeface="+mn-lt"/>
              </a:defRPr>
            </a:pPr>
            <a:endParaRPr lang="en-US"/>
          </a:p>
        </c:txPr>
        <c:crossAx val="240824752"/>
        <c:crosses val="autoZero"/>
        <c:auto val="1"/>
        <c:lblAlgn val="ctr"/>
        <c:lblOffset val="100"/>
        <c:tickLblSkip val="5"/>
        <c:tickMarkSkip val="5"/>
        <c:noMultiLvlLbl val="0"/>
      </c:catAx>
      <c:valAx>
        <c:axId val="240824752"/>
        <c:scaling>
          <c:orientation val="minMax"/>
          <c:max val="60"/>
          <c:min val="0"/>
        </c:scaling>
        <c:delete val="0"/>
        <c:axPos val="l"/>
        <c:majorGridlines>
          <c:spPr>
            <a:ln>
              <a:solidFill>
                <a:srgbClr val="FFFFFF">
                  <a:lumMod val="85000"/>
                </a:srgbClr>
              </a:solidFill>
            </a:ln>
          </c:spPr>
        </c:majorGridlines>
        <c:numFmt formatCode="#,##0" sourceLinked="0"/>
        <c:majorTickMark val="out"/>
        <c:minorTickMark val="none"/>
        <c:tickLblPos val="nextTo"/>
        <c:spPr>
          <a:ln w="6350">
            <a:solidFill>
              <a:srgbClr val="333333">
                <a:lumMod val="40000"/>
                <a:lumOff val="60000"/>
              </a:srgbClr>
            </a:solidFill>
          </a:ln>
        </c:spPr>
        <c:txPr>
          <a:bodyPr rot="0" vert="horz"/>
          <a:lstStyle/>
          <a:p>
            <a:pPr>
              <a:defRPr sz="1000"/>
            </a:pPr>
            <a:endParaRPr lang="en-US"/>
          </a:p>
        </c:txPr>
        <c:crossAx val="240824192"/>
        <c:crosses val="autoZero"/>
        <c:crossBetween val="between"/>
        <c:majorUnit val="10"/>
        <c:minorUnit val="1.2E-2"/>
      </c:valAx>
    </c:plotArea>
    <c:plotVisOnly val="1"/>
    <c:dispBlanksAs val="zero"/>
    <c:showDLblsOverMax val="0"/>
  </c:chart>
  <c:spPr>
    <a:ln>
      <a:noFill/>
    </a:ln>
  </c:spPr>
  <c:txPr>
    <a:bodyPr/>
    <a:lstStyle/>
    <a:p>
      <a:pPr>
        <a:defRPr sz="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22225"/>
          </c:spPr>
          <c:marker>
            <c:symbol val="none"/>
          </c:marker>
          <c:xVal>
            <c:numRef>
              <c:f>Sheet1!$A$7:$A$31</c:f>
              <c:numCache>
                <c:formatCode>General</c:formatCode>
                <c:ptCount val="2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numCache>
            </c:numRef>
          </c:xVal>
          <c:yVal>
            <c:numRef>
              <c:f>Sheet1!$B$7:$B$31</c:f>
              <c:numCache>
                <c:formatCode>General</c:formatCode>
                <c:ptCount val="25"/>
                <c:pt idx="0">
                  <c:v>2600</c:v>
                </c:pt>
                <c:pt idx="1">
                  <c:v>2353.6</c:v>
                </c:pt>
                <c:pt idx="2">
                  <c:v>2157.8000000000002</c:v>
                </c:pt>
                <c:pt idx="3">
                  <c:v>2061.5</c:v>
                </c:pt>
                <c:pt idx="4">
                  <c:v>2035.3</c:v>
                </c:pt>
                <c:pt idx="5">
                  <c:v>2015.1</c:v>
                </c:pt>
                <c:pt idx="6">
                  <c:v>1997</c:v>
                </c:pt>
                <c:pt idx="7">
                  <c:v>1911.7</c:v>
                </c:pt>
                <c:pt idx="8">
                  <c:v>1818.8</c:v>
                </c:pt>
                <c:pt idx="9">
                  <c:v>1796.5</c:v>
                </c:pt>
                <c:pt idx="10">
                  <c:v>1781.9</c:v>
                </c:pt>
                <c:pt idx="11">
                  <c:v>1768.7</c:v>
                </c:pt>
                <c:pt idx="12">
                  <c:v>1759.3</c:v>
                </c:pt>
                <c:pt idx="13">
                  <c:v>1749.6</c:v>
                </c:pt>
                <c:pt idx="14">
                  <c:v>1739.8</c:v>
                </c:pt>
                <c:pt idx="15">
                  <c:v>1731.2</c:v>
                </c:pt>
                <c:pt idx="16">
                  <c:v>1719.5</c:v>
                </c:pt>
                <c:pt idx="17">
                  <c:v>1706.1</c:v>
                </c:pt>
                <c:pt idx="18">
                  <c:v>1693.8</c:v>
                </c:pt>
                <c:pt idx="19">
                  <c:v>1682.5</c:v>
                </c:pt>
                <c:pt idx="20">
                  <c:v>1671.8</c:v>
                </c:pt>
                <c:pt idx="21">
                  <c:v>1657.8</c:v>
                </c:pt>
                <c:pt idx="22">
                  <c:v>1649.1</c:v>
                </c:pt>
                <c:pt idx="23">
                  <c:v>1640.8</c:v>
                </c:pt>
                <c:pt idx="24">
                  <c:v>1635.3</c:v>
                </c:pt>
              </c:numCache>
            </c:numRef>
          </c:yVal>
          <c:smooth val="1"/>
        </c:ser>
        <c:dLbls>
          <c:showLegendKey val="0"/>
          <c:showVal val="0"/>
          <c:showCatName val="0"/>
          <c:showSerName val="0"/>
          <c:showPercent val="0"/>
          <c:showBubbleSize val="0"/>
        </c:dLbls>
        <c:axId val="243990048"/>
        <c:axId val="243990608"/>
      </c:scatterChart>
      <c:valAx>
        <c:axId val="243990048"/>
        <c:scaling>
          <c:orientation val="minMax"/>
          <c:max val="2040"/>
          <c:min val="2015"/>
        </c:scaling>
        <c:delete val="0"/>
        <c:axPos val="b"/>
        <c:numFmt formatCode="General" sourceLinked="1"/>
        <c:majorTickMark val="out"/>
        <c:minorTickMark val="none"/>
        <c:tickLblPos val="nextTo"/>
        <c:spPr>
          <a:ln w="12700">
            <a:solidFill>
              <a:srgbClr val="000000"/>
            </a:solidFill>
          </a:ln>
        </c:spPr>
        <c:txPr>
          <a:bodyPr/>
          <a:lstStyle/>
          <a:p>
            <a:pPr>
              <a:defRPr sz="1200"/>
            </a:pPr>
            <a:endParaRPr lang="en-US"/>
          </a:p>
        </c:txPr>
        <c:crossAx val="243990608"/>
        <c:crosses val="autoZero"/>
        <c:crossBetween val="midCat"/>
      </c:valAx>
      <c:valAx>
        <c:axId val="243990608"/>
        <c:scaling>
          <c:orientation val="minMax"/>
        </c:scaling>
        <c:delete val="0"/>
        <c:axPos val="l"/>
        <c:majorGridlines>
          <c:spPr>
            <a:ln>
              <a:solidFill>
                <a:schemeClr val="bg1">
                  <a:lumMod val="65000"/>
                </a:schemeClr>
              </a:solidFill>
            </a:ln>
          </c:spPr>
        </c:majorGridlines>
        <c:numFmt formatCode="General" sourceLinked="1"/>
        <c:majorTickMark val="out"/>
        <c:minorTickMark val="none"/>
        <c:tickLblPos val="nextTo"/>
        <c:spPr>
          <a:ln>
            <a:noFill/>
          </a:ln>
        </c:spPr>
        <c:txPr>
          <a:bodyPr/>
          <a:lstStyle/>
          <a:p>
            <a:pPr>
              <a:defRPr sz="1200"/>
            </a:pPr>
            <a:endParaRPr lang="en-US"/>
          </a:p>
        </c:txPr>
        <c:crossAx val="243990048"/>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Sheet3!$C$1</c:f>
              <c:strCache>
                <c:ptCount val="1"/>
                <c:pt idx="0">
                  <c:v>lbnl cost</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Sheet3!$B$2:$B$7</c:f>
              <c:numCache>
                <c:formatCode>General</c:formatCode>
                <c:ptCount val="6"/>
                <c:pt idx="0">
                  <c:v>13.66</c:v>
                </c:pt>
                <c:pt idx="1">
                  <c:v>371.15999999999997</c:v>
                </c:pt>
                <c:pt idx="2">
                  <c:v>1130.8499999999999</c:v>
                </c:pt>
                <c:pt idx="3">
                  <c:v>2933.66</c:v>
                </c:pt>
                <c:pt idx="4">
                  <c:v>5788.66</c:v>
                </c:pt>
                <c:pt idx="5">
                  <c:v>9722.66</c:v>
                </c:pt>
              </c:numCache>
            </c:numRef>
          </c:xVal>
          <c:yVal>
            <c:numRef>
              <c:f>Sheet3!$C$2:$C$7</c:f>
              <c:numCache>
                <c:formatCode>General</c:formatCode>
                <c:ptCount val="6"/>
                <c:pt idx="0">
                  <c:v>5.9308813208015838</c:v>
                </c:pt>
                <c:pt idx="1">
                  <c:v>4.5068702756730215</c:v>
                </c:pt>
                <c:pt idx="2">
                  <c:v>4.254755316480586</c:v>
                </c:pt>
                <c:pt idx="3">
                  <c:v>3.7396135506275714</c:v>
                </c:pt>
                <c:pt idx="4">
                  <c:v>3.6336355025681817</c:v>
                </c:pt>
                <c:pt idx="5">
                  <c:v>3.754319867221819</c:v>
                </c:pt>
              </c:numCache>
            </c:numRef>
          </c:yVal>
          <c:smooth val="0"/>
        </c:ser>
        <c:ser>
          <c:idx val="1"/>
          <c:order val="1"/>
          <c:tx>
            <c:strRef>
              <c:f>Sheet3!$E$1</c:f>
              <c:strCache>
                <c:ptCount val="1"/>
                <c:pt idx="0">
                  <c:v>lbnl fx cost</c:v>
                </c:pt>
              </c:strCache>
            </c:strRef>
          </c:tx>
          <c:spPr>
            <a:ln w="25400" cap="rnd">
              <a:noFill/>
              <a:round/>
            </a:ln>
            <a:effectLst/>
          </c:spPr>
          <c:marker>
            <c:symbol val="circle"/>
            <c:size val="5"/>
            <c:spPr>
              <a:solidFill>
                <a:schemeClr val="accent4"/>
              </a:solidFill>
              <a:ln w="9525">
                <a:solidFill>
                  <a:schemeClr val="accent4"/>
                </a:solidFill>
              </a:ln>
              <a:effectLst/>
            </c:spPr>
          </c:marker>
          <c:xVal>
            <c:numRef>
              <c:f>Sheet3!$D$3:$D$7</c:f>
              <c:numCache>
                <c:formatCode>General</c:formatCode>
                <c:ptCount val="5"/>
                <c:pt idx="0">
                  <c:v>15.1</c:v>
                </c:pt>
                <c:pt idx="1">
                  <c:v>152.1</c:v>
                </c:pt>
                <c:pt idx="2">
                  <c:v>501.66399999999999</c:v>
                </c:pt>
                <c:pt idx="3">
                  <c:v>602.41399999999999</c:v>
                </c:pt>
                <c:pt idx="4">
                  <c:v>865.49250000000006</c:v>
                </c:pt>
              </c:numCache>
            </c:numRef>
          </c:xVal>
          <c:yVal>
            <c:numRef>
              <c:f>Sheet3!$E$3:$E$7</c:f>
              <c:numCache>
                <c:formatCode>General</c:formatCode>
                <c:ptCount val="5"/>
                <c:pt idx="0">
                  <c:v>5.9344632042280301</c:v>
                </c:pt>
                <c:pt idx="1">
                  <c:v>4.2975147534974889</c:v>
                </c:pt>
                <c:pt idx="2">
                  <c:v>3.5734339709383405</c:v>
                </c:pt>
                <c:pt idx="3">
                  <c:v>3.7048793589210161</c:v>
                </c:pt>
                <c:pt idx="4">
                  <c:v>2.7367337300937709</c:v>
                </c:pt>
              </c:numCache>
            </c:numRef>
          </c:yVal>
          <c:smooth val="0"/>
        </c:ser>
        <c:ser>
          <c:idx val="2"/>
          <c:order val="2"/>
          <c:tx>
            <c:strRef>
              <c:f>Sheet3!$G$1</c:f>
              <c:strCache>
                <c:ptCount val="1"/>
                <c:pt idx="0">
                  <c:v>ref2016.0317a       </c:v>
                </c:pt>
              </c:strCache>
            </c:strRef>
          </c:tx>
          <c:spPr>
            <a:ln w="25400" cap="rnd">
              <a:noFill/>
              <a:round/>
            </a:ln>
            <a:effectLst/>
          </c:spPr>
          <c:marker>
            <c:symbol val="circle"/>
            <c:size val="5"/>
            <c:spPr>
              <a:solidFill>
                <a:schemeClr val="accent3"/>
              </a:solidFill>
              <a:ln w="9525">
                <a:solidFill>
                  <a:schemeClr val="accent3"/>
                </a:solidFill>
              </a:ln>
              <a:effectLst/>
            </c:spPr>
          </c:marker>
          <c:xVal>
            <c:numRef>
              <c:f>Sheet3!$F$9:$F$32</c:f>
              <c:numCache>
                <c:formatCode>General</c:formatCode>
                <c:ptCount val="24"/>
                <c:pt idx="0">
                  <c:v>24867.899999999998</c:v>
                </c:pt>
                <c:pt idx="1">
                  <c:v>24867.899999999998</c:v>
                </c:pt>
                <c:pt idx="2">
                  <c:v>24867.899999999998</c:v>
                </c:pt>
                <c:pt idx="3">
                  <c:v>24866.9</c:v>
                </c:pt>
                <c:pt idx="4">
                  <c:v>34234.299999999996</c:v>
                </c:pt>
                <c:pt idx="5">
                  <c:v>45006.700000000004</c:v>
                </c:pt>
                <c:pt idx="6">
                  <c:v>50412.6</c:v>
                </c:pt>
                <c:pt idx="7">
                  <c:v>50768.2</c:v>
                </c:pt>
                <c:pt idx="8">
                  <c:v>51537.599999999999</c:v>
                </c:pt>
                <c:pt idx="9">
                  <c:v>52668.3</c:v>
                </c:pt>
                <c:pt idx="10">
                  <c:v>55523.299999999996</c:v>
                </c:pt>
                <c:pt idx="11">
                  <c:v>59472.200000000004</c:v>
                </c:pt>
                <c:pt idx="12">
                  <c:v>63041.8</c:v>
                </c:pt>
                <c:pt idx="13">
                  <c:v>68083.100000000006</c:v>
                </c:pt>
                <c:pt idx="14">
                  <c:v>78777</c:v>
                </c:pt>
                <c:pt idx="15">
                  <c:v>91048.8</c:v>
                </c:pt>
                <c:pt idx="16">
                  <c:v>94888.400000000009</c:v>
                </c:pt>
                <c:pt idx="17">
                  <c:v>104631</c:v>
                </c:pt>
                <c:pt idx="18">
                  <c:v>117734</c:v>
                </c:pt>
                <c:pt idx="19">
                  <c:v>128154</c:v>
                </c:pt>
                <c:pt idx="20">
                  <c:v>142766</c:v>
                </c:pt>
                <c:pt idx="21">
                  <c:v>144294</c:v>
                </c:pt>
                <c:pt idx="22">
                  <c:v>155728</c:v>
                </c:pt>
                <c:pt idx="23">
                  <c:v>160338</c:v>
                </c:pt>
              </c:numCache>
            </c:numRef>
          </c:xVal>
          <c:yVal>
            <c:numRef>
              <c:f>Sheet3!$G$9:$G$32</c:f>
              <c:numCache>
                <c:formatCode>General</c:formatCode>
                <c:ptCount val="24"/>
                <c:pt idx="0">
                  <c:v>2.3291999999999997</c:v>
                </c:pt>
                <c:pt idx="1">
                  <c:v>2.1356999999999999</c:v>
                </c:pt>
                <c:pt idx="2">
                  <c:v>2.0419</c:v>
                </c:pt>
                <c:pt idx="3">
                  <c:v>2.0173000000000001</c:v>
                </c:pt>
                <c:pt idx="4">
                  <c:v>1.9970000000000001</c:v>
                </c:pt>
                <c:pt idx="5">
                  <c:v>1.9790999999999999</c:v>
                </c:pt>
                <c:pt idx="6">
                  <c:v>1.8991</c:v>
                </c:pt>
                <c:pt idx="7">
                  <c:v>1.8052000000000001</c:v>
                </c:pt>
                <c:pt idx="8">
                  <c:v>1.7799</c:v>
                </c:pt>
                <c:pt idx="9">
                  <c:v>1.7655999999999998</c:v>
                </c:pt>
                <c:pt idx="10">
                  <c:v>1.7523</c:v>
                </c:pt>
                <c:pt idx="11">
                  <c:v>1.7430000000000001</c:v>
                </c:pt>
                <c:pt idx="12">
                  <c:v>1.7330000000000001</c:v>
                </c:pt>
                <c:pt idx="13">
                  <c:v>1.7235</c:v>
                </c:pt>
                <c:pt idx="14">
                  <c:v>1.7139000000000002</c:v>
                </c:pt>
                <c:pt idx="15">
                  <c:v>1.7022999999999999</c:v>
                </c:pt>
                <c:pt idx="16">
                  <c:v>1.6879000000000002</c:v>
                </c:pt>
                <c:pt idx="17">
                  <c:v>1.6752</c:v>
                </c:pt>
                <c:pt idx="18">
                  <c:v>1.6662999999999999</c:v>
                </c:pt>
                <c:pt idx="19">
                  <c:v>1.6539999999999999</c:v>
                </c:pt>
                <c:pt idx="20">
                  <c:v>1.6419000000000001</c:v>
                </c:pt>
                <c:pt idx="21">
                  <c:v>1.631</c:v>
                </c:pt>
                <c:pt idx="22">
                  <c:v>1.6244000000000001</c:v>
                </c:pt>
                <c:pt idx="23">
                  <c:v>1.6185</c:v>
                </c:pt>
              </c:numCache>
            </c:numRef>
          </c:yVal>
          <c:smooth val="0"/>
        </c:ser>
        <c:dLbls>
          <c:showLegendKey val="0"/>
          <c:showVal val="0"/>
          <c:showCatName val="0"/>
          <c:showSerName val="0"/>
          <c:showPercent val="0"/>
          <c:showBubbleSize val="0"/>
        </c:dLbls>
        <c:axId val="193183728"/>
        <c:axId val="193184288"/>
      </c:scatterChart>
      <c:valAx>
        <c:axId val="193183728"/>
        <c:scaling>
          <c:logBase val="10"/>
          <c:orientation val="minMax"/>
        </c:scaling>
        <c:delete val="0"/>
        <c:axPos val="b"/>
        <c:majorGridlines>
          <c:spPr>
            <a:ln w="9525" cap="flat" cmpd="sng" algn="ctr">
              <a:noFill/>
              <a:round/>
            </a:ln>
            <a:effectLst/>
          </c:spPr>
        </c:majorGridlines>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184288"/>
        <c:crosses val="autoZero"/>
        <c:crossBetween val="midCat"/>
      </c:valAx>
      <c:valAx>
        <c:axId val="193184288"/>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318372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0.21379</cdr:x>
      <cdr:y>0.09341</cdr:y>
    </cdr:from>
    <cdr:to>
      <cdr:x>0.38454</cdr:x>
      <cdr:y>0.29786</cdr:y>
    </cdr:to>
    <cdr:sp macro="" textlink="">
      <cdr:nvSpPr>
        <cdr:cNvPr id="2" name="TextBox 1"/>
        <cdr:cNvSpPr txBox="1"/>
      </cdr:nvSpPr>
      <cdr:spPr>
        <a:xfrm xmlns:a="http://schemas.openxmlformats.org/drawingml/2006/main">
          <a:off x="1163966" y="284348"/>
          <a:ext cx="929646" cy="622385"/>
        </a:xfrm>
        <a:prstGeom xmlns:a="http://schemas.openxmlformats.org/drawingml/2006/main" prst="rect">
          <a:avLst/>
        </a:prstGeom>
        <a:solidFill xmlns:a="http://schemas.openxmlformats.org/drawingml/2006/main">
          <a:srgbClr val="FFFFFF">
            <a:alpha val="74902"/>
          </a:srgb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i="1">
              <a:latin typeface="Arial" panose="020B0604020202020204" pitchFamily="34" charset="0"/>
              <a:cs typeface="Arial" panose="020B0604020202020204" pitchFamily="34" charset="0"/>
            </a:rPr>
            <a:t>assumed</a:t>
          </a:r>
          <a:r>
            <a:rPr lang="en-US" sz="1000" i="1" baseline="0">
              <a:latin typeface="Arial" panose="020B0604020202020204" pitchFamily="34" charset="0"/>
              <a:cs typeface="Arial" panose="020B0604020202020204" pitchFamily="34" charset="0"/>
            </a:rPr>
            <a:t> e</a:t>
          </a:r>
          <a:r>
            <a:rPr lang="en-US" sz="1000" i="1">
              <a:latin typeface="Arial" panose="020B0604020202020204" pitchFamily="34" charset="0"/>
              <a:cs typeface="Arial" panose="020B0604020202020204" pitchFamily="34" charset="0"/>
            </a:rPr>
            <a:t>xpiration of the PTC*</a:t>
          </a:r>
        </a:p>
      </cdr:txBody>
    </cdr:sp>
  </cdr:relSizeAnchor>
  <cdr:relSizeAnchor xmlns:cdr="http://schemas.openxmlformats.org/drawingml/2006/chartDrawing">
    <cdr:from>
      <cdr:x>0.35907</cdr:x>
      <cdr:y>0.2381</cdr:y>
    </cdr:from>
    <cdr:to>
      <cdr:x>0.50373</cdr:x>
      <cdr:y>0.33766</cdr:y>
    </cdr:to>
    <cdr:cxnSp macro="">
      <cdr:nvCxnSpPr>
        <cdr:cNvPr id="3" name="Straight Arrow Connector 2"/>
        <cdr:cNvCxnSpPr/>
      </cdr:nvCxnSpPr>
      <cdr:spPr>
        <a:xfrm xmlns:a="http://schemas.openxmlformats.org/drawingml/2006/main">
          <a:off x="1955406" y="653143"/>
          <a:ext cx="787794" cy="273132"/>
        </a:xfrm>
        <a:prstGeom xmlns:a="http://schemas.openxmlformats.org/drawingml/2006/main" prst="straightConnector1">
          <a:avLst/>
        </a:prstGeom>
        <a:ln xmlns:a="http://schemas.openxmlformats.org/drawingml/2006/main" w="12700">
          <a:tailEnd type="non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0.35907</cdr:x>
      <cdr:y>0.2381</cdr:y>
    </cdr:from>
    <cdr:to>
      <cdr:x>0.62585</cdr:x>
      <cdr:y>0.329</cdr:y>
    </cdr:to>
    <cdr:cxnSp macro="">
      <cdr:nvCxnSpPr>
        <cdr:cNvPr id="7" name="Straight Arrow Connector 6"/>
        <cdr:cNvCxnSpPr/>
      </cdr:nvCxnSpPr>
      <cdr:spPr>
        <a:xfrm xmlns:a="http://schemas.openxmlformats.org/drawingml/2006/main">
          <a:off x="1955406" y="653143"/>
          <a:ext cx="1452812" cy="249381"/>
        </a:xfrm>
        <a:prstGeom xmlns:a="http://schemas.openxmlformats.org/drawingml/2006/main" prst="straightConnector1">
          <a:avLst/>
        </a:prstGeom>
        <a:ln xmlns:a="http://schemas.openxmlformats.org/drawingml/2006/main" w="12700">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0.34037</cdr:x>
      <cdr:y>0.2381</cdr:y>
    </cdr:from>
    <cdr:to>
      <cdr:x>0.35456</cdr:x>
      <cdr:y>0.63616</cdr:y>
    </cdr:to>
    <cdr:cxnSp macro="">
      <cdr:nvCxnSpPr>
        <cdr:cNvPr id="9" name="Straight Arrow Connector 8"/>
        <cdr:cNvCxnSpPr/>
      </cdr:nvCxnSpPr>
      <cdr:spPr>
        <a:xfrm xmlns:a="http://schemas.openxmlformats.org/drawingml/2006/main" flipH="1">
          <a:off x="1853570" y="653143"/>
          <a:ext cx="77275" cy="1091959"/>
        </a:xfrm>
        <a:prstGeom xmlns:a="http://schemas.openxmlformats.org/drawingml/2006/main" prst="straightConnector1">
          <a:avLst/>
        </a:prstGeom>
        <a:ln xmlns:a="http://schemas.openxmlformats.org/drawingml/2006/main" w="12700">
          <a:tailEnd type="none"/>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0.62556</cdr:x>
      <cdr:y>0.10127</cdr:y>
    </cdr:from>
    <cdr:to>
      <cdr:x>0.9726</cdr:x>
      <cdr:y>0.1883</cdr:y>
    </cdr:to>
    <cdr:sp macro="" textlink="">
      <cdr:nvSpPr>
        <cdr:cNvPr id="8" name="TextBox 1"/>
        <cdr:cNvSpPr txBox="1"/>
      </cdr:nvSpPr>
      <cdr:spPr>
        <a:xfrm xmlns:a="http://schemas.openxmlformats.org/drawingml/2006/main">
          <a:off x="3405859" y="308276"/>
          <a:ext cx="1889472" cy="2649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a:solidFill>
                <a:schemeClr val="accent1"/>
              </a:solidFill>
              <a:latin typeface="Arial" panose="020B0604020202020204" pitchFamily="34" charset="0"/>
              <a:cs typeface="Arial" panose="020B0604020202020204" pitchFamily="34" charset="0"/>
            </a:rPr>
            <a:t>AEO 2015 Reference Case</a:t>
          </a:r>
        </a:p>
      </cdr:txBody>
    </cdr:sp>
  </cdr:relSizeAnchor>
  <cdr:relSizeAnchor xmlns:cdr="http://schemas.openxmlformats.org/drawingml/2006/chartDrawing">
    <cdr:from>
      <cdr:x>0.68703</cdr:x>
      <cdr:y>0.25552</cdr:y>
    </cdr:from>
    <cdr:to>
      <cdr:x>0.98957</cdr:x>
      <cdr:y>0.35955</cdr:y>
    </cdr:to>
    <cdr:sp macro="" textlink="">
      <cdr:nvSpPr>
        <cdr:cNvPr id="10" name="TextBox 1"/>
        <cdr:cNvSpPr txBox="1"/>
      </cdr:nvSpPr>
      <cdr:spPr>
        <a:xfrm xmlns:a="http://schemas.openxmlformats.org/drawingml/2006/main">
          <a:off x="3741413" y="700937"/>
          <a:ext cx="1647561" cy="2853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a:solidFill>
                <a:schemeClr val="accent2"/>
              </a:solidFill>
              <a:latin typeface="Arial" panose="020B0604020202020204" pitchFamily="34" charset="0"/>
              <a:cs typeface="Arial" panose="020B0604020202020204" pitchFamily="34" charset="0"/>
            </a:rPr>
            <a:t>AEO 2009 Post-ARRA</a:t>
          </a:r>
        </a:p>
      </cdr:txBody>
    </cdr:sp>
  </cdr:relSizeAnchor>
  <cdr:relSizeAnchor xmlns:cdr="http://schemas.openxmlformats.org/drawingml/2006/chartDrawing">
    <cdr:from>
      <cdr:x>0.69158</cdr:x>
      <cdr:y>0.5491</cdr:y>
    </cdr:from>
    <cdr:to>
      <cdr:x>0.98877</cdr:x>
      <cdr:y>0.6308</cdr:y>
    </cdr:to>
    <cdr:sp macro="" textlink="">
      <cdr:nvSpPr>
        <cdr:cNvPr id="11" name="TextBox 1"/>
        <cdr:cNvSpPr txBox="1"/>
      </cdr:nvSpPr>
      <cdr:spPr>
        <a:xfrm xmlns:a="http://schemas.openxmlformats.org/drawingml/2006/main">
          <a:off x="3765320" y="1671565"/>
          <a:ext cx="1618047" cy="2487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a:solidFill>
                <a:schemeClr val="accent3"/>
              </a:solidFill>
              <a:latin typeface="Arial" panose="020B0604020202020204" pitchFamily="34" charset="0"/>
              <a:cs typeface="Arial" panose="020B0604020202020204" pitchFamily="34" charset="0"/>
            </a:rPr>
            <a:t>AEO 2009 Pre-ARRA</a:t>
          </a:r>
        </a:p>
      </cdr:txBody>
    </cdr:sp>
  </cdr:relSizeAnchor>
  <cdr:relSizeAnchor xmlns:cdr="http://schemas.openxmlformats.org/drawingml/2006/chartDrawing">
    <cdr:from>
      <cdr:x>0.14217</cdr:x>
      <cdr:y>0.81658</cdr:y>
    </cdr:from>
    <cdr:to>
      <cdr:x>0.40239</cdr:x>
      <cdr:y>0.90427</cdr:y>
    </cdr:to>
    <cdr:sp macro="" textlink="">
      <cdr:nvSpPr>
        <cdr:cNvPr id="12" name="TextBox 1"/>
        <cdr:cNvSpPr txBox="1"/>
      </cdr:nvSpPr>
      <cdr:spPr>
        <a:xfrm xmlns:a="http://schemas.openxmlformats.org/drawingml/2006/main">
          <a:off x="774021" y="2485815"/>
          <a:ext cx="1416765" cy="2669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0">
              <a:solidFill>
                <a:sysClr val="windowText" lastClr="000000"/>
              </a:solidFill>
              <a:latin typeface="Arial" panose="020B0604020202020204" pitchFamily="34" charset="0"/>
              <a:cs typeface="Arial" panose="020B0604020202020204" pitchFamily="34" charset="0"/>
            </a:rPr>
            <a:t>History</a:t>
          </a:r>
        </a:p>
      </cdr:txBody>
    </cdr:sp>
  </cdr:relSizeAnchor>
</c:userShapes>
</file>

<file path=ppt/drawings/drawing2.xml><?xml version="1.0" encoding="utf-8"?>
<c:userShapes xmlns:c="http://schemas.openxmlformats.org/drawingml/2006/chart">
  <cdr:relSizeAnchor xmlns:cdr="http://schemas.openxmlformats.org/drawingml/2006/chartDrawing">
    <cdr:from>
      <cdr:x>0.72044</cdr:x>
      <cdr:y>0.01586</cdr:y>
    </cdr:from>
    <cdr:to>
      <cdr:x>0.99227</cdr:x>
      <cdr:y>0.68829</cdr:y>
    </cdr:to>
    <cdr:sp macro="" textlink="">
      <cdr:nvSpPr>
        <cdr:cNvPr id="12" name="Text Box 15"/>
        <cdr:cNvSpPr txBox="1">
          <a:spLocks xmlns:a="http://schemas.openxmlformats.org/drawingml/2006/main" noChangeArrowheads="1"/>
        </cdr:cNvSpPr>
      </cdr:nvSpPr>
      <cdr:spPr bwMode="white">
        <a:xfrm xmlns:a="http://schemas.openxmlformats.org/drawingml/2006/main">
          <a:off x="5891242" y="46295"/>
          <a:ext cx="2222765" cy="1962853"/>
        </a:xfrm>
        <a:prstGeom xmlns:a="http://schemas.openxmlformats.org/drawingml/2006/main" prst="rect">
          <a:avLst/>
        </a:prstGeom>
        <a:noFill xmlns:a="http://schemas.openxmlformats.org/drawingml/2006/main"/>
        <a:ln xmlns:a="http://schemas.openxmlformats.org/drawingml/2006/main" w="9525">
          <a:solidFill>
            <a:schemeClr val="bg2"/>
          </a:solidFill>
          <a:miter lim="800000"/>
          <a:headEnd/>
          <a:tailEnd/>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ct val="50000"/>
            </a:spcBef>
          </a:pPr>
          <a:r>
            <a:rPr lang="en-US" sz="1100" dirty="0">
              <a:solidFill>
                <a:srgbClr val="000000"/>
              </a:solidFill>
            </a:rPr>
            <a:t>Period        </a:t>
          </a:r>
          <a:r>
            <a:rPr lang="en-US" sz="1100" u="sng" dirty="0">
              <a:solidFill>
                <a:srgbClr val="000000"/>
              </a:solidFill>
            </a:rPr>
            <a:t>    </a:t>
          </a:r>
          <a:r>
            <a:rPr lang="en-US" sz="1100" u="sng" dirty="0" smtClean="0">
              <a:solidFill>
                <a:srgbClr val="000000"/>
              </a:solidFill>
            </a:rPr>
            <a:t>Average Growth</a:t>
          </a:r>
          <a:r>
            <a:rPr lang="en-US" sz="1100" dirty="0">
              <a:solidFill>
                <a:srgbClr val="000000"/>
              </a:solidFill>
            </a:rPr>
            <a:t>__	Electricity use    GDP</a:t>
          </a:r>
        </a:p>
        <a:p xmlns:a="http://schemas.openxmlformats.org/drawingml/2006/main">
          <a:pPr>
            <a:spcBef>
              <a:spcPct val="15000"/>
            </a:spcBef>
          </a:pPr>
          <a:r>
            <a:rPr lang="en-US" sz="1100" dirty="0">
              <a:solidFill>
                <a:srgbClr val="000000"/>
              </a:solidFill>
            </a:rPr>
            <a:t>1950s	 </a:t>
          </a:r>
          <a:r>
            <a:rPr lang="en-US" sz="1100" dirty="0" smtClean="0">
              <a:solidFill>
                <a:srgbClr val="000000"/>
              </a:solidFill>
            </a:rPr>
            <a:t>9.8             </a:t>
          </a:r>
          <a:r>
            <a:rPr lang="en-US" sz="1100" dirty="0">
              <a:solidFill>
                <a:srgbClr val="000000"/>
              </a:solidFill>
            </a:rPr>
            <a:t>4.2</a:t>
          </a:r>
        </a:p>
        <a:p xmlns:a="http://schemas.openxmlformats.org/drawingml/2006/main">
          <a:pPr>
            <a:spcBef>
              <a:spcPct val="15000"/>
            </a:spcBef>
          </a:pPr>
          <a:r>
            <a:rPr lang="en-US" sz="1100" dirty="0">
              <a:solidFill>
                <a:srgbClr val="000000"/>
              </a:solidFill>
            </a:rPr>
            <a:t>1960s	</a:t>
          </a:r>
          <a:r>
            <a:rPr lang="en-US" sz="1100" dirty="0" smtClean="0">
              <a:solidFill>
                <a:srgbClr val="000000"/>
              </a:solidFill>
            </a:rPr>
            <a:t> </a:t>
          </a:r>
          <a:r>
            <a:rPr lang="en-US" sz="1100" dirty="0">
              <a:solidFill>
                <a:srgbClr val="000000"/>
              </a:solidFill>
            </a:rPr>
            <a:t>7.3             4.5</a:t>
          </a:r>
        </a:p>
        <a:p xmlns:a="http://schemas.openxmlformats.org/drawingml/2006/main">
          <a:pPr>
            <a:spcBef>
              <a:spcPct val="15000"/>
            </a:spcBef>
          </a:pPr>
          <a:r>
            <a:rPr lang="en-US" sz="1100" dirty="0">
              <a:solidFill>
                <a:srgbClr val="000000"/>
              </a:solidFill>
            </a:rPr>
            <a:t>1970s	</a:t>
          </a:r>
          <a:r>
            <a:rPr lang="en-US" sz="1100" dirty="0" smtClean="0">
              <a:solidFill>
                <a:srgbClr val="000000"/>
              </a:solidFill>
            </a:rPr>
            <a:t> 4.7             </a:t>
          </a:r>
          <a:r>
            <a:rPr lang="en-US" sz="1100" dirty="0">
              <a:solidFill>
                <a:srgbClr val="000000"/>
              </a:solidFill>
            </a:rPr>
            <a:t>3.2</a:t>
          </a:r>
        </a:p>
        <a:p xmlns:a="http://schemas.openxmlformats.org/drawingml/2006/main">
          <a:pPr>
            <a:spcBef>
              <a:spcPct val="15000"/>
            </a:spcBef>
          </a:pPr>
          <a:r>
            <a:rPr lang="en-US" sz="1100" dirty="0">
              <a:solidFill>
                <a:srgbClr val="000000"/>
              </a:solidFill>
            </a:rPr>
            <a:t>1980s	 </a:t>
          </a:r>
          <a:r>
            <a:rPr lang="en-US" sz="1100" dirty="0" smtClean="0">
              <a:solidFill>
                <a:srgbClr val="000000"/>
              </a:solidFill>
            </a:rPr>
            <a:t>2.9             </a:t>
          </a:r>
          <a:r>
            <a:rPr lang="en-US" sz="1100" dirty="0">
              <a:solidFill>
                <a:srgbClr val="000000"/>
              </a:solidFill>
            </a:rPr>
            <a:t>3.1</a:t>
          </a:r>
        </a:p>
        <a:p xmlns:a="http://schemas.openxmlformats.org/drawingml/2006/main">
          <a:pPr>
            <a:spcBef>
              <a:spcPct val="15000"/>
            </a:spcBef>
          </a:pPr>
          <a:r>
            <a:rPr lang="en-US" sz="1100" dirty="0">
              <a:solidFill>
                <a:srgbClr val="000000"/>
              </a:solidFill>
            </a:rPr>
            <a:t>1990s	 </a:t>
          </a:r>
          <a:r>
            <a:rPr lang="en-US" sz="1100" dirty="0" smtClean="0">
              <a:solidFill>
                <a:srgbClr val="000000"/>
              </a:solidFill>
            </a:rPr>
            <a:t>2.4             </a:t>
          </a:r>
          <a:r>
            <a:rPr lang="en-US" sz="1100" dirty="0">
              <a:solidFill>
                <a:srgbClr val="000000"/>
              </a:solidFill>
            </a:rPr>
            <a:t>3.2</a:t>
          </a:r>
        </a:p>
        <a:p xmlns:a="http://schemas.openxmlformats.org/drawingml/2006/main">
          <a:pPr>
            <a:spcBef>
              <a:spcPct val="15000"/>
            </a:spcBef>
          </a:pPr>
          <a:r>
            <a:rPr lang="en-US" sz="1100" dirty="0">
              <a:solidFill>
                <a:srgbClr val="000000"/>
              </a:solidFill>
            </a:rPr>
            <a:t>2000-2015	 </a:t>
          </a:r>
          <a:r>
            <a:rPr lang="en-US" sz="1100" dirty="0" smtClean="0">
              <a:solidFill>
                <a:srgbClr val="000000"/>
              </a:solidFill>
            </a:rPr>
            <a:t>0.5             </a:t>
          </a:r>
          <a:r>
            <a:rPr lang="en-US" sz="1100" dirty="0">
              <a:solidFill>
                <a:srgbClr val="000000"/>
              </a:solidFill>
            </a:rPr>
            <a:t>1.8</a:t>
          </a:r>
        </a:p>
        <a:p xmlns:a="http://schemas.openxmlformats.org/drawingml/2006/main">
          <a:pPr>
            <a:spcBef>
              <a:spcPct val="15000"/>
            </a:spcBef>
          </a:pPr>
          <a:r>
            <a:rPr lang="en-US" sz="1100" dirty="0">
              <a:solidFill>
                <a:srgbClr val="000000"/>
              </a:solidFill>
            </a:rPr>
            <a:t>2015-2040	 </a:t>
          </a:r>
          <a:r>
            <a:rPr lang="en-US" sz="1100" dirty="0" smtClean="0">
              <a:solidFill>
                <a:srgbClr val="000000"/>
              </a:solidFill>
            </a:rPr>
            <a:t>0.9             </a:t>
          </a:r>
          <a:r>
            <a:rPr lang="en-US" sz="1100" dirty="0">
              <a:solidFill>
                <a:srgbClr val="000000"/>
              </a:solidFill>
            </a:rPr>
            <a:t>2.2</a:t>
          </a:r>
        </a:p>
      </cdr:txBody>
    </cdr:sp>
  </cdr:relSizeAnchor>
  <cdr:relSizeAnchor xmlns:cdr="http://schemas.openxmlformats.org/drawingml/2006/chartDrawing">
    <cdr:from>
      <cdr:x>0.12833</cdr:x>
      <cdr:y>0.24851</cdr:y>
    </cdr:from>
    <cdr:to>
      <cdr:x>0.70708</cdr:x>
      <cdr:y>0.41275</cdr:y>
    </cdr:to>
    <cdr:sp macro="" textlink="">
      <cdr:nvSpPr>
        <cdr:cNvPr id="14" name="AutoShape 20"/>
        <cdr:cNvSpPr>
          <a:spLocks xmlns:a="http://schemas.openxmlformats.org/drawingml/2006/main" noChangeArrowheads="1"/>
        </cdr:cNvSpPr>
      </cdr:nvSpPr>
      <cdr:spPr bwMode="auto">
        <a:xfrm xmlns:a="http://schemas.openxmlformats.org/drawingml/2006/main" rot="1260000">
          <a:off x="1049424" y="725423"/>
          <a:ext cx="4732525" cy="479424"/>
        </a:xfrm>
        <a:prstGeom xmlns:a="http://schemas.openxmlformats.org/drawingml/2006/main" prst="rightArrow">
          <a:avLst>
            <a:gd name="adj1" fmla="val 50000"/>
            <a:gd name="adj2" fmla="val 206597"/>
          </a:avLst>
        </a:prstGeom>
        <a:solidFill xmlns:a="http://schemas.openxmlformats.org/drawingml/2006/main">
          <a:schemeClr val="accent1">
            <a:lumMod val="20000"/>
            <a:lumOff val="80000"/>
          </a:schemeClr>
        </a:solidFill>
        <a:ln xmlns:a="http://schemas.openxmlformats.org/drawingml/2006/main" w="9525">
          <a:solidFill>
            <a:schemeClr val="tx1"/>
          </a:solidFill>
          <a:miter lim="800000"/>
          <a:headEnd/>
          <a:tailEnd/>
        </a:ln>
      </cdr:spPr>
      <cdr:txBody>
        <a:bodyPr xmlns:a="http://schemas.openxmlformats.org/drawingml/2006/main" wrap="none"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500" dirty="0">
            <a:solidFill>
              <a:srgbClr val="000000"/>
            </a:solidFill>
          </a:endParaRPr>
        </a:p>
      </cdr:txBody>
    </cdr:sp>
  </cdr:relSizeAnchor>
  <cdr:relSizeAnchor xmlns:cdr="http://schemas.openxmlformats.org/drawingml/2006/chartDrawing">
    <cdr:from>
      <cdr:x>0.12337</cdr:x>
      <cdr:y>0.29744</cdr:y>
    </cdr:from>
    <cdr:to>
      <cdr:x>0.72401</cdr:x>
      <cdr:y>0.38179</cdr:y>
    </cdr:to>
    <cdr:sp macro="" textlink="">
      <cdr:nvSpPr>
        <cdr:cNvPr id="13" name="Text Box 19"/>
        <cdr:cNvSpPr txBox="1">
          <a:spLocks xmlns:a="http://schemas.openxmlformats.org/drawingml/2006/main" noChangeArrowheads="1"/>
        </cdr:cNvSpPr>
      </cdr:nvSpPr>
      <cdr:spPr bwMode="auto">
        <a:xfrm xmlns:a="http://schemas.openxmlformats.org/drawingml/2006/main" rot="1260000">
          <a:off x="1008825" y="868255"/>
          <a:ext cx="4911573" cy="2462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ct val="50000"/>
            </a:spcBef>
          </a:pPr>
          <a:r>
            <a:rPr lang="en-US" sz="1000" dirty="0">
              <a:solidFill>
                <a:srgbClr val="000000"/>
              </a:solidFill>
            </a:rPr>
            <a:t>Structural Change in Economy - Higher prices - Standards - Improved efficiency</a:t>
          </a:r>
        </a:p>
      </cdr:txBody>
    </cdr:sp>
  </cdr:relSizeAnchor>
  <cdr:relSizeAnchor xmlns:cdr="http://schemas.openxmlformats.org/drawingml/2006/chartDrawing">
    <cdr:from>
      <cdr:x>0.7062</cdr:x>
      <cdr:y>0</cdr:y>
    </cdr:from>
    <cdr:to>
      <cdr:x>0.70733</cdr:x>
      <cdr:y>0.85749</cdr:y>
    </cdr:to>
    <cdr:sp macro="" textlink="">
      <cdr:nvSpPr>
        <cdr:cNvPr id="20" name="Straight Connector 19"/>
        <cdr:cNvSpPr/>
      </cdr:nvSpPr>
      <cdr:spPr bwMode="auto">
        <a:xfrm xmlns:a="http://schemas.openxmlformats.org/drawingml/2006/main" rot="16200000" flipH="1">
          <a:off x="4527831" y="1246910"/>
          <a:ext cx="2503055" cy="9235"/>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bg1">
              <a:lumMod val="65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solidFill>
              <a:srgbClr val="000000"/>
            </a:solidFill>
          </a:endParaRPr>
        </a:p>
      </cdr:txBody>
    </cdr:sp>
  </cdr:relSizeAnchor>
  <cdr:relSizeAnchor xmlns:cdr="http://schemas.openxmlformats.org/drawingml/2006/chartDrawing">
    <cdr:from>
      <cdr:x>0.06107</cdr:x>
      <cdr:y>0</cdr:y>
    </cdr:from>
    <cdr:to>
      <cdr:x>0.65706</cdr:x>
      <cdr:y>0.13395</cdr:y>
    </cdr:to>
    <cdr:sp macro="" textlink="">
      <cdr:nvSpPr>
        <cdr:cNvPr id="22" name="Text Box 9"/>
        <cdr:cNvSpPr txBox="1">
          <a:spLocks xmlns:a="http://schemas.openxmlformats.org/drawingml/2006/main" noChangeArrowheads="1"/>
        </cdr:cNvSpPr>
      </cdr:nvSpPr>
      <cdr:spPr bwMode="auto">
        <a:xfrm xmlns:a="http://schemas.openxmlformats.org/drawingml/2006/main">
          <a:off x="499371" y="-1514764"/>
          <a:ext cx="4873557" cy="391012"/>
        </a:xfrm>
        <a:prstGeom xmlns:a="http://schemas.openxmlformats.org/drawingml/2006/main" prst="rect">
          <a:avLst/>
        </a:prstGeom>
        <a:noFill xmlns:a="http://schemas.openxmlformats.org/drawingml/2006/main"/>
        <a:ln xmlns:a="http://schemas.openxmlformats.org/drawingml/2006/main" w="9525" algn="ctr">
          <a:noFill/>
          <a:miter lim="800000"/>
          <a:headEnd/>
          <a:tailEnd/>
        </a:l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solidFill>
                <a:srgbClr val="000000"/>
              </a:solidFill>
            </a:rPr>
            <a:t>History</a:t>
          </a:r>
        </a:p>
      </cdr:txBody>
    </cdr:sp>
  </cdr:relSizeAnchor>
</c:userShapes>
</file>

<file path=ppt/drawings/drawing3.xml><?xml version="1.0" encoding="utf-8"?>
<c:userShapes xmlns:c="http://schemas.openxmlformats.org/drawingml/2006/chart">
  <cdr:relSizeAnchor xmlns:cdr="http://schemas.openxmlformats.org/drawingml/2006/chartDrawing">
    <cdr:from>
      <cdr:x>0.05109</cdr:x>
      <cdr:y>0</cdr:y>
    </cdr:from>
    <cdr:to>
      <cdr:x>0.09846</cdr:x>
      <cdr:y>0.09351</cdr:y>
    </cdr:to>
    <cdr:sp macro="" textlink="">
      <cdr:nvSpPr>
        <cdr:cNvPr id="5" name="Text Box 7"/>
        <cdr:cNvSpPr txBox="1">
          <a:spLocks xmlns:a="http://schemas.openxmlformats.org/drawingml/2006/main" noChangeArrowheads="1"/>
        </cdr:cNvSpPr>
      </cdr:nvSpPr>
      <cdr:spPr bwMode="auto">
        <a:xfrm xmlns:a="http://schemas.openxmlformats.org/drawingml/2006/main">
          <a:off x="408753" y="0"/>
          <a:ext cx="379025" cy="287839"/>
        </a:xfrm>
        <a:prstGeom xmlns:a="http://schemas.openxmlformats.org/drawingml/2006/main" prst="rect">
          <a:avLst/>
        </a:prstGeom>
        <a:noFill xmlns:a="http://schemas.openxmlformats.org/drawingml/2006/main"/>
        <a:ln xmlns:a="http://schemas.openxmlformats.org/drawingml/2006/main" w="9525" algn="ctr">
          <a:noFill/>
          <a:miter lim="800000"/>
          <a:headEnd/>
          <a:tailEnd/>
        </a:l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pPr algn="ctr"/>
          <a:r>
            <a:rPr lang="en-US" sz="1400" dirty="0" smtClean="0">
              <a:solidFill>
                <a:srgbClr val="FFFFFF"/>
              </a:solidFill>
            </a:rPr>
            <a:t>13%</a:t>
          </a:r>
          <a:endParaRPr lang="en-US" sz="1400" dirty="0">
            <a:solidFill>
              <a:srgbClr val="FF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0.37287</cdr:x>
      <cdr:y>0.10195</cdr:y>
    </cdr:from>
    <cdr:to>
      <cdr:x>0.66249</cdr:x>
      <cdr:y>0.19978</cdr:y>
    </cdr:to>
    <cdr:sp macro="" textlink="">
      <cdr:nvSpPr>
        <cdr:cNvPr id="2" name="TextBox 2"/>
        <cdr:cNvSpPr txBox="1"/>
      </cdr:nvSpPr>
      <cdr:spPr>
        <a:xfrm xmlns:a="http://schemas.openxmlformats.org/drawingml/2006/main">
          <a:off x="2981533" y="303696"/>
          <a:ext cx="2315891" cy="2914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AEO2016 Reference</a:t>
          </a:r>
        </a:p>
      </cdr:txBody>
    </cdr:sp>
  </cdr:relSizeAnchor>
  <cdr:relSizeAnchor xmlns:cdr="http://schemas.openxmlformats.org/drawingml/2006/chartDrawing">
    <cdr:from>
      <cdr:x>0.65322</cdr:x>
      <cdr:y>0.10195</cdr:y>
    </cdr:from>
    <cdr:to>
      <cdr:x>0.96229</cdr:x>
      <cdr:y>0.19978</cdr:y>
    </cdr:to>
    <cdr:sp macro="" textlink="">
      <cdr:nvSpPr>
        <cdr:cNvPr id="3" name="TextBox 4"/>
        <cdr:cNvSpPr txBox="1"/>
      </cdr:nvSpPr>
      <cdr:spPr>
        <a:xfrm xmlns:a="http://schemas.openxmlformats.org/drawingml/2006/main">
          <a:off x="5223328" y="303696"/>
          <a:ext cx="2471352" cy="2914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No CPP</a:t>
          </a:r>
        </a:p>
      </cdr:txBody>
    </cdr:sp>
  </cdr:relSizeAnchor>
  <cdr:relSizeAnchor xmlns:cdr="http://schemas.openxmlformats.org/drawingml/2006/chartDrawing">
    <cdr:from>
      <cdr:x>0.35213</cdr:x>
      <cdr:y>0.07926</cdr:y>
    </cdr:from>
    <cdr:to>
      <cdr:x>0.3522</cdr:x>
      <cdr:y>0.87603</cdr:y>
    </cdr:to>
    <cdr:cxnSp macro="">
      <cdr:nvCxnSpPr>
        <cdr:cNvPr id="4" name="Straight Connector 3"/>
        <cdr:cNvCxnSpPr/>
      </cdr:nvCxnSpPr>
      <cdr:spPr bwMode="auto">
        <a:xfrm xmlns:a="http://schemas.openxmlformats.org/drawingml/2006/main" flipH="1">
          <a:off x="2815752" y="236096"/>
          <a:ext cx="490" cy="2373548"/>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bg1">
              <a:lumMod val="65000"/>
            </a:schemeClr>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0.32541</cdr:x>
      <cdr:y>0.01788</cdr:y>
    </cdr:from>
    <cdr:to>
      <cdr:x>0.36791</cdr:x>
      <cdr:y>0.09941</cdr:y>
    </cdr:to>
    <cdr:sp macro="" textlink="">
      <cdr:nvSpPr>
        <cdr:cNvPr id="5" name="TextBox 24"/>
        <cdr:cNvSpPr txBox="1"/>
      </cdr:nvSpPr>
      <cdr:spPr bwMode="auto">
        <a:xfrm xmlns:a="http://schemas.openxmlformats.org/drawingml/2006/main">
          <a:off x="2602081" y="53256"/>
          <a:ext cx="339837" cy="2428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solidFill>
                <a:srgbClr val="000000"/>
              </a:solidFill>
              <a:ea typeface="Times New Roman" charset="0"/>
              <a:cs typeface="Times New Roman" charset="0"/>
            </a:rPr>
            <a:t>2015</a:t>
          </a:r>
        </a:p>
      </cdr:txBody>
    </cdr:sp>
  </cdr:relSizeAnchor>
  <cdr:relSizeAnchor xmlns:cdr="http://schemas.openxmlformats.org/drawingml/2006/chartDrawing">
    <cdr:from>
      <cdr:x>0.14513</cdr:x>
      <cdr:y>0</cdr:y>
    </cdr:from>
    <cdr:to>
      <cdr:x>0.33393</cdr:x>
      <cdr:y>0.10733</cdr:y>
    </cdr:to>
    <cdr:sp macro="" textlink="">
      <cdr:nvSpPr>
        <cdr:cNvPr id="6" name="Text Box 9"/>
        <cdr:cNvSpPr txBox="1">
          <a:spLocks xmlns:a="http://schemas.openxmlformats.org/drawingml/2006/main" noChangeArrowheads="1"/>
        </cdr:cNvSpPr>
      </cdr:nvSpPr>
      <cdr:spPr bwMode="auto">
        <a:xfrm xmlns:a="http://schemas.openxmlformats.org/drawingml/2006/main">
          <a:off x="1160492" y="-1410512"/>
          <a:ext cx="1509683" cy="319716"/>
        </a:xfrm>
        <a:prstGeom xmlns:a="http://schemas.openxmlformats.org/drawingml/2006/main" prst="rect">
          <a:avLst/>
        </a:prstGeom>
        <a:noFill xmlns:a="http://schemas.openxmlformats.org/drawingml/2006/main"/>
        <a:ln xmlns:a="http://schemas.openxmlformats.org/drawingml/2006/main" w="9525" algn="ctr">
          <a:noFill/>
          <a:miter lim="800000"/>
          <a:headEnd/>
          <a:tailEnd/>
        </a:l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dirty="0">
              <a:solidFill>
                <a:srgbClr val="000000"/>
              </a:solidFill>
            </a:rPr>
            <a:t>History</a:t>
          </a:r>
        </a:p>
      </cdr:txBody>
    </cdr:sp>
  </cdr:relSizeAnchor>
  <cdr:relSizeAnchor xmlns:cdr="http://schemas.openxmlformats.org/drawingml/2006/chartDrawing">
    <cdr:from>
      <cdr:x>0.66313</cdr:x>
      <cdr:y>0.0256</cdr:y>
    </cdr:from>
    <cdr:to>
      <cdr:x>0.70563</cdr:x>
      <cdr:y>0.10713</cdr:y>
    </cdr:to>
    <cdr:sp macro="" textlink="">
      <cdr:nvSpPr>
        <cdr:cNvPr id="8" name="TextBox 27"/>
        <cdr:cNvSpPr txBox="1"/>
      </cdr:nvSpPr>
      <cdr:spPr bwMode="auto">
        <a:xfrm xmlns:a="http://schemas.openxmlformats.org/drawingml/2006/main">
          <a:off x="5302561" y="76259"/>
          <a:ext cx="339837" cy="2428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solidFill>
                <a:srgbClr val="000000"/>
              </a:solidFill>
              <a:ea typeface="Times New Roman" charset="0"/>
              <a:cs typeface="Times New Roman" charset="0"/>
            </a:rPr>
            <a:t>2015</a:t>
          </a:r>
        </a:p>
      </cdr:txBody>
    </cdr:sp>
  </cdr:relSizeAnchor>
  <cdr:relSizeAnchor xmlns:cdr="http://schemas.openxmlformats.org/drawingml/2006/chartDrawing">
    <cdr:from>
      <cdr:x>0.08647</cdr:x>
      <cdr:y>0.57039</cdr:y>
    </cdr:from>
    <cdr:to>
      <cdr:x>0.18425</cdr:x>
      <cdr:y>0.65192</cdr:y>
    </cdr:to>
    <cdr:sp macro="" textlink="">
      <cdr:nvSpPr>
        <cdr:cNvPr id="9" name="TextBox 9"/>
        <cdr:cNvSpPr txBox="1"/>
      </cdr:nvSpPr>
      <cdr:spPr bwMode="auto">
        <a:xfrm xmlns:a="http://schemas.openxmlformats.org/drawingml/2006/main">
          <a:off x="691433" y="1614978"/>
          <a:ext cx="781902" cy="23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solidFill>
                <a:schemeClr val="accent5"/>
              </a:solidFill>
              <a:ea typeface="Times New Roman" charset="0"/>
              <a:cs typeface="Times New Roman" charset="0"/>
            </a:rPr>
            <a:t>Nuclear</a:t>
          </a:r>
        </a:p>
      </cdr:txBody>
    </cdr:sp>
  </cdr:relSizeAnchor>
  <cdr:relSizeAnchor xmlns:cdr="http://schemas.openxmlformats.org/drawingml/2006/chartDrawing">
    <cdr:from>
      <cdr:x>0.11527</cdr:x>
      <cdr:y>0.77017</cdr:y>
    </cdr:from>
    <cdr:to>
      <cdr:x>0.20268</cdr:x>
      <cdr:y>0.8517</cdr:y>
    </cdr:to>
    <cdr:sp macro="" textlink="">
      <cdr:nvSpPr>
        <cdr:cNvPr id="10" name="TextBox 10"/>
        <cdr:cNvSpPr txBox="1"/>
      </cdr:nvSpPr>
      <cdr:spPr bwMode="auto">
        <a:xfrm xmlns:a="http://schemas.openxmlformats.org/drawingml/2006/main">
          <a:off x="921760" y="2180617"/>
          <a:ext cx="698909" cy="23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solidFill>
                <a:schemeClr val="accent2"/>
              </a:solidFill>
              <a:ea typeface="Times New Roman" charset="0"/>
              <a:cs typeface="Times New Roman" charset="0"/>
            </a:rPr>
            <a:t>Petroleum</a:t>
          </a:r>
        </a:p>
      </cdr:txBody>
    </cdr:sp>
  </cdr:relSizeAnchor>
  <cdr:relSizeAnchor xmlns:cdr="http://schemas.openxmlformats.org/drawingml/2006/chartDrawing">
    <cdr:from>
      <cdr:x>0.18414</cdr:x>
      <cdr:y>0.42669</cdr:y>
    </cdr:from>
    <cdr:to>
      <cdr:x>0.28217</cdr:x>
      <cdr:y>0.50822</cdr:y>
    </cdr:to>
    <cdr:sp macro="" textlink="">
      <cdr:nvSpPr>
        <cdr:cNvPr id="11" name="TextBox 11"/>
        <cdr:cNvSpPr txBox="1"/>
      </cdr:nvSpPr>
      <cdr:spPr bwMode="auto">
        <a:xfrm xmlns:a="http://schemas.openxmlformats.org/drawingml/2006/main">
          <a:off x="1472433" y="1208104"/>
          <a:ext cx="783869" cy="23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solidFill>
                <a:schemeClr val="accent1"/>
              </a:solidFill>
              <a:ea typeface="Times New Roman" charset="0"/>
              <a:cs typeface="Times New Roman" charset="0"/>
            </a:rPr>
            <a:t>Natural gas</a:t>
          </a:r>
        </a:p>
      </cdr:txBody>
    </cdr:sp>
  </cdr:relSizeAnchor>
  <cdr:relSizeAnchor xmlns:cdr="http://schemas.openxmlformats.org/drawingml/2006/chartDrawing">
    <cdr:from>
      <cdr:x>0.20621</cdr:x>
      <cdr:y>0.11253</cdr:y>
    </cdr:from>
    <cdr:to>
      <cdr:x>0.2455</cdr:x>
      <cdr:y>0.19406</cdr:y>
    </cdr:to>
    <cdr:sp macro="" textlink="">
      <cdr:nvSpPr>
        <cdr:cNvPr id="12" name="TextBox 12"/>
        <cdr:cNvSpPr txBox="1"/>
      </cdr:nvSpPr>
      <cdr:spPr bwMode="auto">
        <a:xfrm xmlns:a="http://schemas.openxmlformats.org/drawingml/2006/main">
          <a:off x="1648919" y="318610"/>
          <a:ext cx="314189" cy="23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ea typeface="Times New Roman" charset="0"/>
              <a:cs typeface="Times New Roman" charset="0"/>
            </a:rPr>
            <a:t>Coal</a:t>
          </a:r>
        </a:p>
      </cdr:txBody>
    </cdr:sp>
  </cdr:relSizeAnchor>
  <cdr:relSizeAnchor xmlns:cdr="http://schemas.openxmlformats.org/drawingml/2006/chartDrawing">
    <cdr:from>
      <cdr:x>0.2411</cdr:x>
      <cdr:y>0.76296</cdr:y>
    </cdr:from>
    <cdr:to>
      <cdr:x>0.34635</cdr:x>
      <cdr:y>0.84449</cdr:y>
    </cdr:to>
    <cdr:sp macro="" textlink="">
      <cdr:nvSpPr>
        <cdr:cNvPr id="13" name="TextBox 13"/>
        <cdr:cNvSpPr txBox="1"/>
      </cdr:nvSpPr>
      <cdr:spPr bwMode="auto">
        <a:xfrm xmlns:a="http://schemas.openxmlformats.org/drawingml/2006/main">
          <a:off x="1927899" y="2272807"/>
          <a:ext cx="841577" cy="2428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solidFill>
                <a:schemeClr val="accent3"/>
              </a:solidFill>
              <a:ea typeface="Times New Roman" charset="0"/>
              <a:cs typeface="Times New Roman" charset="0"/>
            </a:rPr>
            <a:t>Renewables</a:t>
          </a:r>
        </a:p>
      </cdr:txBody>
    </cdr:sp>
  </cdr:relSizeAnchor>
  <cdr:relSizeAnchor xmlns:cdr="http://schemas.openxmlformats.org/drawingml/2006/chartDrawing">
    <cdr:from>
      <cdr:x>0.99994</cdr:x>
      <cdr:y>0.07672</cdr:y>
    </cdr:from>
    <cdr:to>
      <cdr:x>1</cdr:x>
      <cdr:y>0.87349</cdr:y>
    </cdr:to>
    <cdr:cxnSp macro="">
      <cdr:nvCxnSpPr>
        <cdr:cNvPr id="16" name="Straight Connector 15"/>
        <cdr:cNvCxnSpPr/>
      </cdr:nvCxnSpPr>
      <cdr:spPr bwMode="auto">
        <a:xfrm xmlns:a="http://schemas.openxmlformats.org/drawingml/2006/main" flipH="1">
          <a:off x="7995748" y="228530"/>
          <a:ext cx="490" cy="2373548"/>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bg1">
              <a:lumMod val="65000"/>
            </a:schemeClr>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0.68567</cdr:x>
      <cdr:y>0.08075</cdr:y>
    </cdr:from>
    <cdr:to>
      <cdr:x>0.68573</cdr:x>
      <cdr:y>0.87753</cdr:y>
    </cdr:to>
    <cdr:cxnSp macro="">
      <cdr:nvCxnSpPr>
        <cdr:cNvPr id="18" name="Straight Connector 17"/>
        <cdr:cNvCxnSpPr/>
      </cdr:nvCxnSpPr>
      <cdr:spPr bwMode="auto">
        <a:xfrm xmlns:a="http://schemas.openxmlformats.org/drawingml/2006/main" flipH="1">
          <a:off x="5482793" y="240539"/>
          <a:ext cx="490" cy="2373548"/>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bg1">
              <a:lumMod val="65000"/>
            </a:schemeClr>
          </a:solidFill>
          <a:prstDash val="solid"/>
          <a:round/>
          <a:headEnd type="none" w="med" len="med"/>
          <a:tailEnd type="none" w="med" len="med"/>
        </a:ln>
        <a:effectLst xmlns:a="http://schemas.openxmlformats.org/drawingml/2006/main"/>
      </cdr:spPr>
    </cdr:cxnSp>
  </cdr:relSizeAnchor>
</c:userShapes>
</file>

<file path=ppt/drawings/drawing5.xml><?xml version="1.0" encoding="utf-8"?>
<c:userShapes xmlns:c="http://schemas.openxmlformats.org/drawingml/2006/chart">
  <cdr:relSizeAnchor xmlns:cdr="http://schemas.openxmlformats.org/drawingml/2006/chartDrawing">
    <cdr:from>
      <cdr:x>0.56701</cdr:x>
      <cdr:y>0.15283</cdr:y>
    </cdr:from>
    <cdr:to>
      <cdr:x>0.56717</cdr:x>
      <cdr:y>0.86255</cdr:y>
    </cdr:to>
    <cdr:cxnSp macro="">
      <cdr:nvCxnSpPr>
        <cdr:cNvPr id="3" name="Straight Connector 2"/>
        <cdr:cNvCxnSpPr/>
      </cdr:nvCxnSpPr>
      <cdr:spPr>
        <a:xfrm xmlns:a="http://schemas.openxmlformats.org/drawingml/2006/main" flipV="1">
          <a:off x="4457365" y="325955"/>
          <a:ext cx="1257" cy="1513710"/>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0.21908</cdr:x>
      <cdr:y>0</cdr:y>
    </cdr:from>
    <cdr:to>
      <cdr:x>0.49652</cdr:x>
      <cdr:y>0.25772</cdr:y>
    </cdr:to>
    <cdr:sp macro="" textlink="">
      <cdr:nvSpPr>
        <cdr:cNvPr id="5" name="TextBox 4"/>
        <cdr:cNvSpPr txBox="1"/>
      </cdr:nvSpPr>
      <cdr:spPr>
        <a:xfrm xmlns:a="http://schemas.openxmlformats.org/drawingml/2006/main">
          <a:off x="1201985" y="0"/>
          <a:ext cx="1522147" cy="7069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a:p xmlns:a="http://schemas.openxmlformats.org/drawingml/2006/main">
          <a:endParaRPr lang="en-US" sz="1400" dirty="0"/>
        </a:p>
        <a:p xmlns:a="http://schemas.openxmlformats.org/drawingml/2006/main">
          <a:pPr algn="ctr"/>
          <a:r>
            <a:rPr lang="en-US" sz="1000" dirty="0">
              <a:solidFill>
                <a:schemeClr val="bg2"/>
              </a:solidFill>
            </a:rPr>
            <a:t>History          Projections</a:t>
          </a:r>
        </a:p>
      </cdr:txBody>
    </cdr:sp>
  </cdr:relSizeAnchor>
  <cdr:relSizeAnchor xmlns:cdr="http://schemas.openxmlformats.org/drawingml/2006/chartDrawing">
    <cdr:from>
      <cdr:x>0.43558</cdr:x>
      <cdr:y>0.15964</cdr:y>
    </cdr:from>
    <cdr:to>
      <cdr:x>0.73954</cdr:x>
      <cdr:y>0.29076</cdr:y>
    </cdr:to>
    <cdr:sp macro="" textlink="">
      <cdr:nvSpPr>
        <cdr:cNvPr id="9" name="TextBox 1"/>
        <cdr:cNvSpPr txBox="1"/>
      </cdr:nvSpPr>
      <cdr:spPr>
        <a:xfrm xmlns:a="http://schemas.openxmlformats.org/drawingml/2006/main">
          <a:off x="3424167" y="340480"/>
          <a:ext cx="2389473" cy="2796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solidFill>
                <a:schemeClr val="bg2"/>
              </a:solidFill>
            </a:rPr>
            <a:t>History          </a:t>
          </a:r>
          <a:r>
            <a:rPr lang="en-US" sz="1000" dirty="0">
              <a:solidFill>
                <a:schemeClr val="bg2"/>
              </a:solidFill>
            </a:rPr>
            <a:t>Projections</a:t>
          </a:r>
        </a:p>
      </cdr:txBody>
    </cdr:sp>
  </cdr:relSizeAnchor>
  <cdr:relSizeAnchor xmlns:cdr="http://schemas.openxmlformats.org/drawingml/2006/chartDrawing">
    <cdr:from>
      <cdr:x>0.03348</cdr:x>
      <cdr:y>0</cdr:y>
    </cdr:from>
    <cdr:to>
      <cdr:x>0.32553</cdr:x>
      <cdr:y>0.22602</cdr:y>
    </cdr:to>
    <cdr:sp macro="" textlink="">
      <cdr:nvSpPr>
        <cdr:cNvPr id="6" name="TextBox 1"/>
        <cdr:cNvSpPr txBox="1"/>
      </cdr:nvSpPr>
      <cdr:spPr bwMode="auto">
        <a:xfrm xmlns:a="http://schemas.openxmlformats.org/drawingml/2006/main">
          <a:off x="263189" y="-1659375"/>
          <a:ext cx="2295847" cy="3278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000" b="1" dirty="0">
              <a:ea typeface="Times New Roman" charset="0"/>
              <a:cs typeface="Times New Roman" charset="0"/>
            </a:rPr>
            <a:t>AEO2016 Reference</a:t>
          </a:r>
        </a:p>
      </cdr:txBody>
    </cdr:sp>
  </cdr:relSizeAnchor>
</c:userShapes>
</file>

<file path=ppt/drawings/drawing6.xml><?xml version="1.0" encoding="utf-8"?>
<c:userShapes xmlns:c="http://schemas.openxmlformats.org/drawingml/2006/chart">
  <cdr:relSizeAnchor xmlns:cdr="http://schemas.openxmlformats.org/drawingml/2006/chartDrawing">
    <cdr:from>
      <cdr:x>0.56776</cdr:x>
      <cdr:y>0.17531</cdr:y>
    </cdr:from>
    <cdr:to>
      <cdr:x>0.56792</cdr:x>
      <cdr:y>0.88503</cdr:y>
    </cdr:to>
    <cdr:cxnSp macro="">
      <cdr:nvCxnSpPr>
        <cdr:cNvPr id="3" name="Straight Connector 2"/>
        <cdr:cNvCxnSpPr/>
      </cdr:nvCxnSpPr>
      <cdr:spPr>
        <a:xfrm xmlns:a="http://schemas.openxmlformats.org/drawingml/2006/main" flipV="1">
          <a:off x="4542564" y="373916"/>
          <a:ext cx="1280" cy="1513711"/>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0.21908</cdr:x>
      <cdr:y>0</cdr:y>
    </cdr:from>
    <cdr:to>
      <cdr:x>0.49652</cdr:x>
      <cdr:y>0.25772</cdr:y>
    </cdr:to>
    <cdr:sp macro="" textlink="">
      <cdr:nvSpPr>
        <cdr:cNvPr id="5" name="TextBox 4"/>
        <cdr:cNvSpPr txBox="1"/>
      </cdr:nvSpPr>
      <cdr:spPr>
        <a:xfrm xmlns:a="http://schemas.openxmlformats.org/drawingml/2006/main">
          <a:off x="1201985" y="0"/>
          <a:ext cx="1522147" cy="7069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a:p xmlns:a="http://schemas.openxmlformats.org/drawingml/2006/main">
          <a:endParaRPr lang="en-US" sz="1400" dirty="0"/>
        </a:p>
        <a:p xmlns:a="http://schemas.openxmlformats.org/drawingml/2006/main">
          <a:pPr algn="ctr"/>
          <a:r>
            <a:rPr lang="en-US" sz="1000" dirty="0">
              <a:solidFill>
                <a:schemeClr val="bg2"/>
              </a:solidFill>
            </a:rPr>
            <a:t>History          Projections</a:t>
          </a:r>
        </a:p>
      </cdr:txBody>
    </cdr:sp>
  </cdr:relSizeAnchor>
  <cdr:relSizeAnchor xmlns:cdr="http://schemas.openxmlformats.org/drawingml/2006/chartDrawing">
    <cdr:from>
      <cdr:x>0.03088</cdr:x>
      <cdr:y>0</cdr:y>
    </cdr:from>
    <cdr:to>
      <cdr:x>0.32812</cdr:x>
      <cdr:y>0.24439</cdr:y>
    </cdr:to>
    <cdr:sp macro="" textlink="">
      <cdr:nvSpPr>
        <cdr:cNvPr id="4" name="TextBox 1"/>
        <cdr:cNvSpPr txBox="1"/>
      </cdr:nvSpPr>
      <cdr:spPr bwMode="auto">
        <a:xfrm xmlns:a="http://schemas.openxmlformats.org/drawingml/2006/main">
          <a:off x="242790" y="0"/>
          <a:ext cx="2336646" cy="3451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000" b="1" dirty="0">
              <a:ea typeface="Times New Roman" charset="0"/>
              <a:cs typeface="Times New Roman" charset="0"/>
            </a:rPr>
            <a:t>No CPP </a:t>
          </a:r>
        </a:p>
      </cdr:txBody>
    </cdr:sp>
  </cdr:relSizeAnchor>
</c:userShapes>
</file>

<file path=ppt/drawings/drawing7.xml><?xml version="1.0" encoding="utf-8"?>
<c:userShapes xmlns:c="http://schemas.openxmlformats.org/drawingml/2006/chart">
  <cdr:relSizeAnchor xmlns:cdr="http://schemas.openxmlformats.org/drawingml/2006/chartDrawing">
    <cdr:from>
      <cdr:x>0.11597</cdr:x>
      <cdr:y>0.19845</cdr:y>
    </cdr:from>
    <cdr:to>
      <cdr:x>0.70897</cdr:x>
      <cdr:y>0.46592</cdr:y>
    </cdr:to>
    <cdr:cxnSp macro="">
      <cdr:nvCxnSpPr>
        <cdr:cNvPr id="7" name="Straight Connector 6"/>
        <cdr:cNvCxnSpPr/>
      </cdr:nvCxnSpPr>
      <cdr:spPr bwMode="auto">
        <a:xfrm xmlns:a="http://schemas.openxmlformats.org/drawingml/2006/main" flipH="1" flipV="1">
          <a:off x="593911" y="515471"/>
          <a:ext cx="3036796" cy="694766"/>
        </a:xfrm>
        <a:prstGeom xmlns:a="http://schemas.openxmlformats.org/drawingml/2006/main" prst="line">
          <a:avLst/>
        </a:prstGeom>
        <a:ln xmlns:a="http://schemas.openxmlformats.org/drawingml/2006/main" w="19050">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0.12473</cdr:x>
      <cdr:y>0.14668</cdr:y>
    </cdr:from>
    <cdr:to>
      <cdr:x>0.56455</cdr:x>
      <cdr:y>0.54789</cdr:y>
    </cdr:to>
    <cdr:cxnSp macro="">
      <cdr:nvCxnSpPr>
        <cdr:cNvPr id="11" name="Straight Connector 10"/>
        <cdr:cNvCxnSpPr/>
      </cdr:nvCxnSpPr>
      <cdr:spPr bwMode="auto">
        <a:xfrm xmlns:a="http://schemas.openxmlformats.org/drawingml/2006/main" flipH="1" flipV="1">
          <a:off x="638736" y="381000"/>
          <a:ext cx="2252381" cy="1042147"/>
        </a:xfrm>
        <a:prstGeom xmlns:a="http://schemas.openxmlformats.org/drawingml/2006/main" prst="line">
          <a:avLst/>
        </a:prstGeom>
        <a:ln xmlns:a="http://schemas.openxmlformats.org/drawingml/2006/main" w="19050">
          <a:headEnd type="none" w="med" len="med"/>
          <a:tailEnd type="none" w="med" len="med"/>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0.15053</cdr:x>
      <cdr:y>0.11427</cdr:y>
    </cdr:from>
    <cdr:to>
      <cdr:x>0.93137</cdr:x>
      <cdr:y>0.80346</cdr:y>
    </cdr:to>
    <cdr:grpSp>
      <cdr:nvGrpSpPr>
        <cdr:cNvPr id="2" name="Group 1"/>
        <cdr:cNvGrpSpPr/>
      </cdr:nvGrpSpPr>
      <cdr:grpSpPr>
        <a:xfrm xmlns:a="http://schemas.openxmlformats.org/drawingml/2006/main">
          <a:off x="1187185" y="352649"/>
          <a:ext cx="6158251" cy="2126909"/>
          <a:chOff x="1582872" y="492254"/>
          <a:chExt cx="8211042" cy="2835879"/>
        </a:xfrm>
      </cdr:grpSpPr>
      <cdr:cxnSp macro="">
        <cdr:nvCxnSpPr>
          <cdr:cNvPr id="3" name="Straight Connector 2"/>
          <cdr:cNvCxnSpPr/>
        </cdr:nvCxnSpPr>
        <cdr:spPr bwMode="auto">
          <a:xfrm xmlns:a="http://schemas.openxmlformats.org/drawingml/2006/main" flipH="1" flipV="1">
            <a:off x="6603902" y="2343214"/>
            <a:ext cx="2508076" cy="834317"/>
          </a:xfrm>
          <a:prstGeom xmlns:a="http://schemas.openxmlformats.org/drawingml/2006/main" prst="line">
            <a:avLst/>
          </a:prstGeom>
          <a:ln xmlns:a="http://schemas.openxmlformats.org/drawingml/2006/main" w="19050">
            <a:headEnd type="none" w="med" len="med"/>
            <a:tailEnd type="none" w="med" len="med"/>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sp macro="" textlink="">
        <cdr:nvSpPr>
          <cdr:cNvPr id="16" name="TextBox 1"/>
          <cdr:cNvSpPr txBox="1"/>
        </cdr:nvSpPr>
        <cdr:spPr bwMode="auto">
          <a:xfrm xmlns:a="http://schemas.openxmlformats.org/drawingml/2006/main">
            <a:off x="2909456" y="492254"/>
            <a:ext cx="3623571" cy="3257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solidFill>
                  <a:schemeClr val="accent1"/>
                </a:solidFill>
                <a:ea typeface="Times New Roman" charset="0"/>
                <a:cs typeface="Times New Roman" charset="0"/>
              </a:rPr>
              <a:t>~5% reduction in cost per doubling of capacity</a:t>
            </a:r>
          </a:p>
        </cdr:txBody>
      </cdr:sp>
      <cdr:sp macro="" textlink="">
        <cdr:nvSpPr>
          <cdr:cNvPr id="17" name="TextBox 1"/>
          <cdr:cNvSpPr txBox="1"/>
        </cdr:nvSpPr>
        <cdr:spPr bwMode="auto">
          <a:xfrm xmlns:a="http://schemas.openxmlformats.org/drawingml/2006/main">
            <a:off x="3675518" y="3047997"/>
            <a:ext cx="3417780" cy="2801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solidFill>
                  <a:srgbClr val="333333"/>
                </a:solidFill>
                <a:ea typeface="Times New Roman" charset="0"/>
                <a:cs typeface="Times New Roman" charset="0"/>
              </a:rPr>
              <a:t>~</a:t>
            </a:r>
            <a:r>
              <a:rPr lang="en-US" sz="1200" dirty="0" smtClean="0">
                <a:solidFill>
                  <a:srgbClr val="333333"/>
                </a:solidFill>
                <a:ea typeface="Times New Roman" charset="0"/>
                <a:cs typeface="Times New Roman" charset="0"/>
              </a:rPr>
              <a:t>10% </a:t>
            </a:r>
            <a:r>
              <a:rPr lang="en-US" sz="1200" dirty="0">
                <a:solidFill>
                  <a:srgbClr val="333333"/>
                </a:solidFill>
                <a:ea typeface="Times New Roman" charset="0"/>
                <a:cs typeface="Times New Roman" charset="0"/>
              </a:rPr>
              <a:t>reduction in cost per doubling of capacity</a:t>
            </a:r>
          </a:p>
        </cdr:txBody>
      </cdr:sp>
      <cdr:cxnSp macro="">
        <cdr:nvCxnSpPr>
          <cdr:cNvPr id="18" name="Straight Arrow Connector 17"/>
          <cdr:cNvCxnSpPr/>
        </cdr:nvCxnSpPr>
        <cdr:spPr bwMode="auto">
          <a:xfrm xmlns:a="http://schemas.openxmlformats.org/drawingml/2006/main" flipH="1" flipV="1">
            <a:off x="4157342" y="1658470"/>
            <a:ext cx="369834" cy="1288673"/>
          </a:xfrm>
          <a:prstGeom xmlns:a="http://schemas.openxmlformats.org/drawingml/2006/main" prst="straightConnector1">
            <a:avLst/>
          </a:prstGeom>
          <a:ln xmlns:a="http://schemas.openxmlformats.org/drawingml/2006/main">
            <a:solidFill>
              <a:schemeClr val="accent4"/>
            </a:solidFill>
            <a:headEnd type="none" w="med" len="med"/>
            <a:tailEnd type="arrow"/>
          </a:ln>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cxnSp macro="">
        <cdr:nvCxnSpPr>
          <cdr:cNvPr id="19" name="Straight Arrow Connector 18"/>
          <cdr:cNvCxnSpPr/>
        </cdr:nvCxnSpPr>
        <cdr:spPr bwMode="auto">
          <a:xfrm xmlns:a="http://schemas.openxmlformats.org/drawingml/2006/main" flipV="1">
            <a:off x="6342484" y="2431682"/>
            <a:ext cx="448280" cy="493036"/>
          </a:xfrm>
          <a:prstGeom xmlns:a="http://schemas.openxmlformats.org/drawingml/2006/main" prst="straightConnector1">
            <a:avLst/>
          </a:prstGeom>
          <a:ln xmlns:a="http://schemas.openxmlformats.org/drawingml/2006/main">
            <a:headEnd type="none" w="med" len="med"/>
            <a:tailEnd type="arrow"/>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cxnSp macro="">
        <cdr:nvCxnSpPr>
          <cdr:cNvPr id="20" name="Straight Arrow Connector 19"/>
          <cdr:cNvCxnSpPr/>
        </cdr:nvCxnSpPr>
        <cdr:spPr bwMode="auto">
          <a:xfrm xmlns:a="http://schemas.openxmlformats.org/drawingml/2006/main">
            <a:off x="5546874" y="694784"/>
            <a:ext cx="40064" cy="88497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accent1"/>
            </a:solidFill>
            <a:prstDash val="solid"/>
            <a:round/>
            <a:headEnd type="none" w="med" len="med"/>
            <a:tailEnd type="arrow"/>
          </a:ln>
          <a:effectLst xmlns:a="http://schemas.openxmlformats.org/drawingml/2006/main"/>
        </cdr:spPr>
      </cdr:cxnSp>
      <cdr:sp macro="" textlink="">
        <cdr:nvSpPr>
          <cdr:cNvPr id="22" name="TextBox 1"/>
          <cdr:cNvSpPr txBox="1"/>
        </cdr:nvSpPr>
        <cdr:spPr bwMode="auto">
          <a:xfrm xmlns:a="http://schemas.openxmlformats.org/drawingml/2006/main">
            <a:off x="7098556" y="1619832"/>
            <a:ext cx="1104138" cy="26277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accent1"/>
                </a:solidFill>
                <a:ea typeface="Times New Roman" charset="0"/>
                <a:cs typeface="Times New Roman" charset="0"/>
              </a:rPr>
              <a:t>LBNL, all PV</a:t>
            </a:r>
          </a:p>
        </cdr:txBody>
      </cdr:sp>
      <cdr:sp macro="" textlink="">
        <cdr:nvSpPr>
          <cdr:cNvPr id="23" name="TextBox 1"/>
          <cdr:cNvSpPr txBox="1"/>
        </cdr:nvSpPr>
        <cdr:spPr bwMode="auto">
          <a:xfrm xmlns:a="http://schemas.openxmlformats.org/drawingml/2006/main">
            <a:off x="8106161" y="2531302"/>
            <a:ext cx="1687753" cy="2365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1" dirty="0" smtClean="0">
                <a:solidFill>
                  <a:schemeClr val="accent3"/>
                </a:solidFill>
                <a:ea typeface="Times New Roman" charset="0"/>
                <a:cs typeface="Times New Roman" charset="0"/>
              </a:rPr>
              <a:t>Current EIA Thinking</a:t>
            </a:r>
          </a:p>
        </cdr:txBody>
      </cdr:sp>
      <cdr:sp macro="" textlink="">
        <cdr:nvSpPr>
          <cdr:cNvPr id="24" name="TextBox 1"/>
          <cdr:cNvSpPr txBox="1"/>
        </cdr:nvSpPr>
        <cdr:spPr bwMode="auto">
          <a:xfrm xmlns:a="http://schemas.openxmlformats.org/drawingml/2006/main">
            <a:off x="1582872" y="1431899"/>
            <a:ext cx="1553574" cy="2995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accent4"/>
                </a:solidFill>
                <a:ea typeface="Times New Roman" charset="0"/>
                <a:cs typeface="Times New Roman" charset="0"/>
              </a:rPr>
              <a:t>LBNL, Fixed Tilt c-Si</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19" tIns="45709" rIns="91419" bIns="457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1"/>
            <a:ext cx="3038475" cy="465138"/>
          </a:xfrm>
          <a:prstGeom prst="rect">
            <a:avLst/>
          </a:prstGeom>
        </p:spPr>
        <p:txBody>
          <a:bodyPr vert="horz" lIns="91419" tIns="45709" rIns="91419" bIns="4570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6/8/2016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19" tIns="45709" rIns="91419" bIns="4570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19" tIns="45709" rIns="91419" bIns="4570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6/8/2016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4C88-B6CE-4DF6-AC5C-0E11A83F5D76}" type="slidenum">
              <a:rPr lang="en-US" smtClean="0"/>
              <a:pPr/>
              <a:t>3</a:t>
            </a:fld>
            <a:endParaRPr lang="en-US"/>
          </a:p>
        </p:txBody>
      </p:sp>
    </p:spTree>
    <p:extLst>
      <p:ext uri="{BB962C8B-B14F-4D97-AF65-F5344CB8AC3E}">
        <p14:creationId xmlns:p14="http://schemas.microsoft.com/office/powerpoint/2010/main" val="315836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4</a:t>
            </a:fld>
            <a:endParaRPr lang="en-US" dirty="0"/>
          </a:p>
        </p:txBody>
      </p:sp>
    </p:spTree>
    <p:extLst>
      <p:ext uri="{BB962C8B-B14F-4D97-AF65-F5344CB8AC3E}">
        <p14:creationId xmlns:p14="http://schemas.microsoft.com/office/powerpoint/2010/main" val="34130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498" y="8685521"/>
            <a:ext cx="2972780" cy="457545"/>
          </a:xfrm>
          <a:prstGeom prst="rect">
            <a:avLst/>
          </a:prstGeom>
          <a:noFill/>
          <a:ln w="9525">
            <a:noFill/>
            <a:miter lim="800000"/>
            <a:headEnd/>
            <a:tailEnd/>
          </a:ln>
        </p:spPr>
        <p:txBody>
          <a:bodyPr lIns="91387" tIns="45694" rIns="91387" bIns="45694" anchor="b"/>
          <a:lstStyle/>
          <a:p>
            <a:pPr algn="r" defTabSz="912669"/>
            <a:fld id="{5F00C109-73B0-4675-BD0E-B9ED1BA0C62F}" type="slidenum">
              <a:rPr lang="en-US" sz="1200">
                <a:solidFill>
                  <a:prstClr val="black"/>
                </a:solidFill>
              </a:rPr>
              <a:pPr algn="r" defTabSz="912669"/>
              <a:t>5</a:t>
            </a:fld>
            <a:endParaRPr lang="en-US" sz="1200" dirty="0">
              <a:solidFill>
                <a:prstClr val="black"/>
              </a:solidFill>
            </a:endParaRPr>
          </a:p>
        </p:txBody>
      </p:sp>
      <p:sp>
        <p:nvSpPr>
          <p:cNvPr id="26627" name="Rectangle 7"/>
          <p:cNvSpPr txBox="1">
            <a:spLocks noGrp="1" noChangeArrowheads="1"/>
          </p:cNvSpPr>
          <p:nvPr/>
        </p:nvSpPr>
        <p:spPr bwMode="auto">
          <a:xfrm>
            <a:off x="3884498" y="8687084"/>
            <a:ext cx="2972780" cy="455983"/>
          </a:xfrm>
          <a:prstGeom prst="rect">
            <a:avLst/>
          </a:prstGeom>
          <a:noFill/>
          <a:ln w="9525">
            <a:noFill/>
            <a:miter lim="800000"/>
            <a:headEnd/>
            <a:tailEnd/>
          </a:ln>
        </p:spPr>
        <p:txBody>
          <a:bodyPr lIns="91472" tIns="45738" rIns="91472" bIns="45738" anchor="b"/>
          <a:lstStyle/>
          <a:p>
            <a:pPr algn="r" defTabSz="914227"/>
            <a:fld id="{FD524CA2-E62A-423A-A7CA-92EFC83E5EC6}" type="slidenum">
              <a:rPr lang="en-US" sz="1200">
                <a:solidFill>
                  <a:prstClr val="black"/>
                </a:solidFill>
              </a:rPr>
              <a:pPr algn="r" defTabSz="914227"/>
              <a:t>5</a:t>
            </a:fld>
            <a:endParaRPr lang="en-US" sz="1200" dirty="0">
              <a:solidFill>
                <a:prstClr val="black"/>
              </a:solidFill>
            </a:endParaRPr>
          </a:p>
        </p:txBody>
      </p:sp>
      <p:sp>
        <p:nvSpPr>
          <p:cNvPr id="26628" name="Rectangle 2"/>
          <p:cNvSpPr>
            <a:spLocks noGrp="1" noRot="1" noChangeAspect="1" noChangeArrowheads="1" noTextEdit="1"/>
          </p:cNvSpPr>
          <p:nvPr>
            <p:ph type="sldImg"/>
          </p:nvPr>
        </p:nvSpPr>
        <p:spPr>
          <a:xfrm>
            <a:off x="379413" y="682625"/>
            <a:ext cx="6091237" cy="3427413"/>
          </a:xfrm>
          <a:ln/>
        </p:spPr>
      </p:sp>
      <p:sp>
        <p:nvSpPr>
          <p:cNvPr id="26629" name="Rectangle 3"/>
          <p:cNvSpPr>
            <a:spLocks noGrp="1" noChangeArrowheads="1"/>
          </p:cNvSpPr>
          <p:nvPr>
            <p:ph type="body" idx="1"/>
          </p:nvPr>
        </p:nvSpPr>
        <p:spPr>
          <a:xfrm>
            <a:off x="149649" y="4175129"/>
            <a:ext cx="6490946" cy="4624839"/>
          </a:xfrm>
          <a:noFill/>
          <a:ln/>
        </p:spPr>
        <p:txBody>
          <a:bodyPr lIns="91472" tIns="45738" rIns="91472" bIns="45738">
            <a:noAutofit/>
          </a:bodyPr>
          <a:lstStyle/>
          <a:p>
            <a:pPr marL="342900" marR="0" lvl="0" indent="-342900">
              <a:spcBef>
                <a:spcPts val="0"/>
              </a:spcBef>
              <a:spcAft>
                <a:spcPts val="800"/>
              </a:spcAft>
              <a:buFont typeface="Times New Roman" panose="02020603050405020304" pitchFamily="18" charset="0"/>
              <a:buChar char="•"/>
              <a:tabLst>
                <a:tab pos="457200" algn="l"/>
              </a:tabLst>
            </a:pPr>
            <a:endParaRPr lang="en-US" dirty="0"/>
          </a:p>
        </p:txBody>
      </p:sp>
    </p:spTree>
    <p:extLst>
      <p:ext uri="{BB962C8B-B14F-4D97-AF65-F5344CB8AC3E}">
        <p14:creationId xmlns:p14="http://schemas.microsoft.com/office/powerpoint/2010/main" val="17208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a:xfrm>
            <a:off x="203250" y="4379598"/>
            <a:ext cx="6483664" cy="4516222"/>
          </a:xfrm>
        </p:spPr>
        <p:txBody>
          <a:bodyPr>
            <a:normAutofit/>
          </a:bodyPr>
          <a:lstStyle/>
          <a:p>
            <a:pPr marL="169838" indent="-169838">
              <a:spcAft>
                <a:spcPts val="800"/>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6</a:t>
            </a:fld>
            <a:endParaRPr lang="en-US" dirty="0"/>
          </a:p>
        </p:txBody>
      </p:sp>
    </p:spTree>
    <p:extLst>
      <p:ext uri="{BB962C8B-B14F-4D97-AF65-F5344CB8AC3E}">
        <p14:creationId xmlns:p14="http://schemas.microsoft.com/office/powerpoint/2010/main" val="379373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20970"/>
            <a:fld id="{38FABFD5-4B9A-4C7C-B778-B3DA3431C652}" type="slidenum">
              <a:rPr lang="en-US" smtClean="0">
                <a:solidFill>
                  <a:prstClr val="black"/>
                </a:solidFill>
              </a:rPr>
              <a:pPr defTabSz="920970"/>
              <a:t>7</a:t>
            </a:fld>
            <a:endParaRPr lang="en-US" dirty="0" smtClean="0">
              <a:solidFill>
                <a:prstClr val="black"/>
              </a:solidFill>
            </a:endParaRPr>
          </a:p>
        </p:txBody>
      </p:sp>
      <p:sp>
        <p:nvSpPr>
          <p:cNvPr id="27651" name="Rectangle 7"/>
          <p:cNvSpPr txBox="1">
            <a:spLocks noGrp="1" noChangeArrowheads="1"/>
          </p:cNvSpPr>
          <p:nvPr/>
        </p:nvSpPr>
        <p:spPr bwMode="auto">
          <a:xfrm>
            <a:off x="3927187" y="8758882"/>
            <a:ext cx="3005448" cy="459751"/>
          </a:xfrm>
          <a:prstGeom prst="rect">
            <a:avLst/>
          </a:prstGeom>
          <a:noFill/>
          <a:ln w="9525">
            <a:noFill/>
            <a:miter lim="800000"/>
            <a:headEnd/>
            <a:tailEnd/>
          </a:ln>
        </p:spPr>
        <p:txBody>
          <a:bodyPr lIns="92302" tIns="46155" rIns="92302" bIns="46155" anchor="b"/>
          <a:lstStyle/>
          <a:p>
            <a:pPr algn="r" defTabSz="922545"/>
            <a:fld id="{91856C08-444A-42C3-9610-F62298ABB2C7}" type="slidenum">
              <a:rPr lang="en-US" sz="1200">
                <a:solidFill>
                  <a:prstClr val="black"/>
                </a:solidFill>
              </a:rPr>
              <a:pPr algn="r" defTabSz="922545"/>
              <a:t>7</a:t>
            </a:fld>
            <a:endParaRPr lang="en-US" sz="1200" dirty="0">
              <a:solidFill>
                <a:prstClr val="black"/>
              </a:solidFill>
            </a:endParaRPr>
          </a:p>
        </p:txBody>
      </p:sp>
      <p:sp>
        <p:nvSpPr>
          <p:cNvPr id="27652" name="Rectangle 2"/>
          <p:cNvSpPr>
            <a:spLocks noGrp="1" noRot="1" noChangeAspect="1" noChangeArrowheads="1" noTextEdit="1"/>
          </p:cNvSpPr>
          <p:nvPr>
            <p:ph type="sldImg"/>
          </p:nvPr>
        </p:nvSpPr>
        <p:spPr>
          <a:xfrm>
            <a:off x="393700" y="688975"/>
            <a:ext cx="6140450" cy="3454400"/>
          </a:xfrm>
          <a:ln/>
        </p:spPr>
      </p:sp>
      <p:sp>
        <p:nvSpPr>
          <p:cNvPr id="27653" name="Rectangle 3"/>
          <p:cNvSpPr>
            <a:spLocks noGrp="1" noChangeArrowheads="1"/>
          </p:cNvSpPr>
          <p:nvPr>
            <p:ph type="body" idx="1"/>
          </p:nvPr>
        </p:nvSpPr>
        <p:spPr>
          <a:xfrm>
            <a:off x="122926" y="4270014"/>
            <a:ext cx="6685199" cy="4718743"/>
          </a:xfrm>
          <a:noFill/>
          <a:ln/>
        </p:spPr>
        <p:txBody>
          <a:bodyPr lIns="92302" tIns="46155" rIns="92302" bIns="46155">
            <a:noAutofit/>
          </a:bodyPr>
          <a:lstStyle/>
          <a:p>
            <a:pPr marL="283666" indent="-283666">
              <a:spcAft>
                <a:spcPts val="800"/>
              </a:spcAft>
              <a:buFont typeface="Arial" panose="020B0604020202020204" pitchFamily="34" charset="0"/>
              <a:buChar char="•"/>
            </a:pPr>
            <a:endParaRPr lang="en-US" dirty="0"/>
          </a:p>
        </p:txBody>
      </p:sp>
    </p:spTree>
    <p:extLst>
      <p:ext uri="{BB962C8B-B14F-4D97-AF65-F5344CB8AC3E}">
        <p14:creationId xmlns:p14="http://schemas.microsoft.com/office/powerpoint/2010/main" val="173127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0563"/>
            <a:ext cx="6146800" cy="3457575"/>
          </a:xfrm>
        </p:spPr>
      </p:sp>
      <p:sp>
        <p:nvSpPr>
          <p:cNvPr id="3" name="Notes Placeholder 2"/>
          <p:cNvSpPr>
            <a:spLocks noGrp="1"/>
          </p:cNvSpPr>
          <p:nvPr>
            <p:ph type="body" idx="1"/>
          </p:nvPr>
        </p:nvSpPr>
        <p:spPr>
          <a:xfrm>
            <a:off x="132112" y="4379597"/>
            <a:ext cx="6605613" cy="4577362"/>
          </a:xfrm>
        </p:spPr>
        <p:txBody>
          <a:bodyPr>
            <a:normAutofit/>
          </a:bodyPr>
          <a:lstStyle/>
          <a:p>
            <a:pPr marL="169838" indent="-169838">
              <a:spcAft>
                <a:spcPts val="800"/>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9</a:t>
            </a:fld>
            <a:endParaRPr lang="en-US" dirty="0"/>
          </a:p>
        </p:txBody>
      </p:sp>
    </p:spTree>
    <p:extLst>
      <p:ext uri="{BB962C8B-B14F-4D97-AF65-F5344CB8AC3E}">
        <p14:creationId xmlns:p14="http://schemas.microsoft.com/office/powerpoint/2010/main" val="296625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11</a:t>
            </a:fld>
            <a:endParaRPr lang="en-US" dirty="0"/>
          </a:p>
        </p:txBody>
      </p:sp>
    </p:spTree>
    <p:extLst>
      <p:ext uri="{BB962C8B-B14F-4D97-AF65-F5344CB8AC3E}">
        <p14:creationId xmlns:p14="http://schemas.microsoft.com/office/powerpoint/2010/main" val="326594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14</a:t>
            </a:fld>
            <a:endParaRPr lang="en-US" dirty="0"/>
          </a:p>
        </p:txBody>
      </p:sp>
    </p:spTree>
    <p:extLst>
      <p:ext uri="{BB962C8B-B14F-4D97-AF65-F5344CB8AC3E}">
        <p14:creationId xmlns:p14="http://schemas.microsoft.com/office/powerpoint/2010/main" val="849936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57914" y="4904385"/>
            <a:ext cx="13692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399" y="1873863"/>
            <a:ext cx="7164449" cy="363309"/>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181513" y="4772025"/>
            <a:ext cx="391148" cy="270213"/>
          </a:xfrm>
          <a:prstGeom prst="rect">
            <a:avLst/>
          </a:prstGeom>
          <a:noFill/>
          <a:ln>
            <a:noFill/>
          </a:ln>
        </p:spPr>
      </p:pic>
      <p:sp>
        <p:nvSpPr>
          <p:cNvPr id="9"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hasCustomPrompt="1"/>
          </p:nvPr>
        </p:nvSpPr>
        <p:spPr>
          <a:xfrm>
            <a:off x="914400" y="387963"/>
            <a:ext cx="7772400" cy="10287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dirty="0" smtClean="0"/>
              <a:t>Title – Click to edit</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0"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2"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13" name="Title 1"/>
          <p:cNvSpPr>
            <a:spLocks noGrp="1"/>
          </p:cNvSpPr>
          <p:nvPr>
            <p:ph type="title" hasCustomPrompt="1"/>
          </p:nvPr>
        </p:nvSpPr>
        <p:spPr>
          <a:xfrm>
            <a:off x="685800" y="68579"/>
            <a:ext cx="8001000" cy="776247"/>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a:t>
            </a:r>
            <a:br>
              <a:rPr lang="en-US" dirty="0" smtClean="0"/>
            </a:br>
            <a:r>
              <a:rPr lang="en-US" dirty="0" smtClean="0"/>
              <a:t>text.</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cxnSp>
        <p:nvCxnSpPr>
          <p:cNvPr id="8"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21"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3"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cxnSp>
        <p:nvCxnSpPr>
          <p:cNvPr id="7"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6"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8"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19" name="Title 1"/>
          <p:cNvSpPr>
            <a:spLocks noGrp="1"/>
          </p:cNvSpPr>
          <p:nvPr>
            <p:ph type="title"/>
          </p:nvPr>
        </p:nvSpPr>
        <p:spPr>
          <a:xfrm>
            <a:off x="685800" y="68579"/>
            <a:ext cx="8001000" cy="776247"/>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5"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3"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pic>
        <p:nvPicPr>
          <p:cNvPr id="1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18" name="Title 1"/>
          <p:cNvSpPr>
            <a:spLocks noGrp="1"/>
          </p:cNvSpPr>
          <p:nvPr>
            <p:ph type="title" hasCustomPrompt="1"/>
          </p:nvPr>
        </p:nvSpPr>
        <p:spPr>
          <a:xfrm>
            <a:off x="685800" y="68579"/>
            <a:ext cx="8001000" cy="766308"/>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10"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cxnSp>
        <p:nvCxnSpPr>
          <p:cNvPr id="3"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0"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11"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edits">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685800" y="68579"/>
            <a:ext cx="8001000" cy="766307"/>
          </a:xfrm>
          <a:prstGeom prst="rect">
            <a:avLst/>
          </a:prstGeom>
        </p:spPr>
        <p:txBody>
          <a:bodyPr lIns="0" tIns="0" rIns="0" bIns="0" anchor="b" anchorCtr="0"/>
          <a:lstStyle>
            <a:lvl1pPr algn="l">
              <a:defRPr sz="2400" baseline="0">
                <a:solidFill>
                  <a:schemeClr val="accent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smtClean="0"/>
              <a:t>Click to edit Master text styles</a:t>
            </a:r>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cxnSp>
        <p:nvCxnSpPr>
          <p:cNvPr id="7" name="Straight Connector 10"/>
          <p:cNvCxnSpPr>
            <a:cxnSpLocks noChangeShapeType="1"/>
          </p:cNvCxnSpPr>
          <p:nvPr/>
        </p:nvCxnSpPr>
        <p:spPr bwMode="auto">
          <a:xfrm rot="10800000" flipH="1">
            <a:off x="608013" y="2384546"/>
            <a:ext cx="8050212" cy="0"/>
          </a:xfrm>
          <a:prstGeom prst="line">
            <a:avLst/>
          </a:prstGeom>
          <a:noFill/>
          <a:ln w="28575" algn="ctr">
            <a:solidFill>
              <a:schemeClr val="accent1"/>
            </a:solidFill>
            <a:round/>
            <a:headEnd/>
            <a:tailEnd/>
          </a:ln>
        </p:spPr>
      </p:cxnSp>
      <p:sp>
        <p:nvSpPr>
          <p:cNvPr id="10" name="TextBox 12"/>
          <p:cNvSpPr txBox="1">
            <a:spLocks noChangeArrowheads="1"/>
          </p:cNvSpPr>
          <p:nvPr/>
        </p:nvSpPr>
        <p:spPr bwMode="auto">
          <a:xfrm>
            <a:off x="776288" y="4789379"/>
            <a:ext cx="4030662" cy="323165"/>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73882" y="4962525"/>
            <a:ext cx="214313" cy="0"/>
          </a:xfrm>
          <a:prstGeom prst="line">
            <a:avLst/>
          </a:prstGeom>
          <a:noFill/>
          <a:ln w="9525">
            <a:solidFill>
              <a:schemeClr val="bg1">
                <a:alpha val="39999"/>
              </a:schemeClr>
            </a:solidFill>
            <a:round/>
            <a:headEnd/>
            <a:tailEnd/>
          </a:ln>
        </p:spPr>
      </p:cxnSp>
      <p:sp>
        <p:nvSpPr>
          <p:cNvPr id="2" name="Title 1"/>
          <p:cNvSpPr>
            <a:spLocks noGrp="1"/>
          </p:cNvSpPr>
          <p:nvPr>
            <p:ph type="title"/>
          </p:nvPr>
        </p:nvSpPr>
        <p:spPr>
          <a:xfrm>
            <a:off x="914400" y="387963"/>
            <a:ext cx="7772400" cy="54864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28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914400" y="2507085"/>
            <a:ext cx="7388352" cy="106299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6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991467"/>
            <a:ext cx="7388352" cy="630936"/>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0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pic>
        <p:nvPicPr>
          <p:cNvPr id="16" name="Picture 11" descr="icon_row-01.png"/>
          <p:cNvPicPr>
            <a:picLocks noChangeAspect="1"/>
          </p:cNvPicPr>
          <p:nvPr userDrawn="1"/>
        </p:nvPicPr>
        <p:blipFill>
          <a:blip r:embed="rId3" cstate="print"/>
          <a:srcRect/>
          <a:stretch>
            <a:fillRect/>
          </a:stretch>
        </p:blipFill>
        <p:spPr bwMode="auto">
          <a:xfrm>
            <a:off x="1041399" y="1873863"/>
            <a:ext cx="7164449" cy="363309"/>
          </a:xfrm>
          <a:prstGeom prst="rect">
            <a:avLst/>
          </a:prstGeom>
          <a:noFill/>
          <a:ln w="9525">
            <a:noFill/>
            <a:miter lim="800000"/>
            <a:headEnd/>
            <a:tailEnd/>
          </a:ln>
        </p:spPr>
      </p:pic>
      <p:sp>
        <p:nvSpPr>
          <p:cNvPr id="20" name="TextBox 19"/>
          <p:cNvSpPr txBox="1">
            <a:spLocks noChangeArrowheads="1"/>
          </p:cNvSpPr>
          <p:nvPr userDrawn="1"/>
        </p:nvSpPr>
        <p:spPr bwMode="auto">
          <a:xfrm>
            <a:off x="7924801" y="4828781"/>
            <a:ext cx="811213"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21" name="Straight Connector 12"/>
          <p:cNvCxnSpPr>
            <a:cxnSpLocks noChangeShapeType="1"/>
          </p:cNvCxnSpPr>
          <p:nvPr userDrawn="1"/>
        </p:nvCxnSpPr>
        <p:spPr bwMode="auto">
          <a:xfrm rot="5400000">
            <a:off x="7757914" y="4904385"/>
            <a:ext cx="136922" cy="0"/>
          </a:xfrm>
          <a:prstGeom prst="line">
            <a:avLst/>
          </a:prstGeom>
          <a:noFill/>
          <a:ln w="9525">
            <a:solidFill>
              <a:schemeClr val="bg1">
                <a:alpha val="39999"/>
              </a:schemeClr>
            </a:solidFill>
            <a:round/>
            <a:headEnd/>
            <a:tailEnd/>
          </a:ln>
        </p:spPr>
      </p:cxnSp>
      <p:sp>
        <p:nvSpPr>
          <p:cNvPr id="22" name="TextBox 14"/>
          <p:cNvSpPr txBox="1">
            <a:spLocks noChangeArrowheads="1"/>
          </p:cNvSpPr>
          <p:nvPr userDrawn="1"/>
        </p:nvSpPr>
        <p:spPr bwMode="auto">
          <a:xfrm>
            <a:off x="5672138" y="4828781"/>
            <a:ext cx="2082800" cy="230832"/>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600" baseline="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12"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4"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9" name="Text Placeholder 8"/>
          <p:cNvSpPr>
            <a:spLocks noGrp="1"/>
          </p:cNvSpPr>
          <p:nvPr>
            <p:ph type="body" sz="quarter" idx="12"/>
          </p:nvPr>
        </p:nvSpPr>
        <p:spPr>
          <a:xfrm>
            <a:off x="685800" y="891540"/>
            <a:ext cx="8001000" cy="363474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sz="1000"/>
            </a:lvl1pPr>
          </a:lstStyle>
          <a:p>
            <a:pPr>
              <a:defRPr/>
            </a:pPr>
            <a:r>
              <a:rPr lang="en-US" smtClean="0"/>
              <a:t>Howard Gruenspecht, Harvard Electricity Policy Group   June 3, 2016</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3"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Title 1"/>
          <p:cNvSpPr>
            <a:spLocks noGrp="1"/>
          </p:cNvSpPr>
          <p:nvPr>
            <p:ph type="title" hasCustomPrompt="1"/>
          </p:nvPr>
        </p:nvSpPr>
        <p:spPr>
          <a:xfrm>
            <a:off x="685800" y="79513"/>
            <a:ext cx="8001000" cy="755374"/>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2"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5"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2"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3"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7" name="Footer Placeholder 2"/>
          <p:cNvSpPr>
            <a:spLocks noGrp="1"/>
          </p:cNvSpPr>
          <p:nvPr>
            <p:ph type="ftr" sz="quarter" idx="17"/>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6" name="Title 1"/>
          <p:cNvSpPr>
            <a:spLocks noGrp="1"/>
          </p:cNvSpPr>
          <p:nvPr>
            <p:ph type="title" hasCustomPrompt="1"/>
          </p:nvPr>
        </p:nvSpPr>
        <p:spPr>
          <a:xfrm>
            <a:off x="685800" y="69574"/>
            <a:ext cx="8001000" cy="765314"/>
          </a:xfrm>
          <a:prstGeom prst="rect">
            <a:avLst/>
          </a:prstGeom>
        </p:spPr>
        <p:txBody>
          <a:bodyPr lIns="0" tIns="0" rIns="0" bIns="0" anchor="b" anchorCtr="0"/>
          <a:lstStyle>
            <a:lvl1pPr algn="l">
              <a:defRPr sz="2200">
                <a:solidFill>
                  <a:schemeClr val="accent1"/>
                </a:solidFill>
              </a:defRPr>
            </a:lvl1pPr>
          </a:lstStyle>
          <a:p>
            <a:r>
              <a:rPr lang="en-US" dirty="0" smtClean="0"/>
              <a:t>Click to edit Master title style. You can have up to two lines of text.</a:t>
            </a:r>
            <a:endParaRPr lang="en-US" dirty="0"/>
          </a:p>
        </p:txBody>
      </p:sp>
      <p:sp>
        <p:nvSpPr>
          <p:cNvPr id="18"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cxnSp>
        <p:nvCxnSpPr>
          <p:cNvPr id="6"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pic>
        <p:nvPicPr>
          <p:cNvPr id="1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8"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20" name="Footer Placeholder 2"/>
          <p:cNvSpPr>
            <a:spLocks noGrp="1"/>
          </p:cNvSpPr>
          <p:nvPr>
            <p:ph type="ftr" sz="quarter" idx="19"/>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21" name="Title 1"/>
          <p:cNvSpPr>
            <a:spLocks noGrp="1"/>
          </p:cNvSpPr>
          <p:nvPr>
            <p:ph type="title"/>
          </p:nvPr>
        </p:nvSpPr>
        <p:spPr>
          <a:xfrm>
            <a:off x="685800" y="91440"/>
            <a:ext cx="8001000" cy="743448"/>
          </a:xfrm>
          <a:prstGeom prst="rect">
            <a:avLst/>
          </a:prstGeom>
        </p:spPr>
        <p:txBody>
          <a:bodyPr lIns="0" tIns="0" rIns="0" bIns="0" anchor="b" anchorCtr="0"/>
          <a:lstStyle>
            <a:lvl1pPr algn="l">
              <a:defRPr sz="2200">
                <a:solidFill>
                  <a:schemeClr val="accent1"/>
                </a:solidFill>
              </a:defRPr>
            </a:lvl1pPr>
          </a:lstStyle>
          <a:p>
            <a:r>
              <a:rPr lang="en-US" smtClean="0"/>
              <a:t>Click to edit Master title style</a:t>
            </a:r>
            <a:endParaRPr lang="en-US" dirty="0"/>
          </a:p>
        </p:txBody>
      </p:sp>
      <p:sp>
        <p:nvSpPr>
          <p:cNvPr id="14"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9"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smtClean="0"/>
              <a:t>Section Title — click to edit</a:t>
            </a:r>
            <a:endParaRPr lang="en-US" dirty="0"/>
          </a:p>
        </p:txBody>
      </p:sp>
      <p:pic>
        <p:nvPicPr>
          <p:cNvPr id="8"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9"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1"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10"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12"/>
          <p:cNvCxnSpPr>
            <a:cxnSpLocks noChangeShapeType="1"/>
          </p:cNvCxnSpPr>
          <p:nvPr/>
        </p:nvCxnSpPr>
        <p:spPr bwMode="auto">
          <a:xfrm rot="5400000">
            <a:off x="506413" y="4909344"/>
            <a:ext cx="328613" cy="1588"/>
          </a:xfrm>
          <a:prstGeom prst="line">
            <a:avLst/>
          </a:prstGeom>
          <a:noFill/>
          <a:ln w="9525">
            <a:solidFill>
              <a:schemeClr val="bg1">
                <a:alpha val="39999"/>
              </a:schemeClr>
            </a:solidFill>
            <a:round/>
            <a:headEnd/>
            <a:tailEnd/>
          </a:ln>
        </p:spPr>
      </p:cxnSp>
      <p:sp>
        <p:nvSpPr>
          <p:cNvPr id="8" name="Title 1"/>
          <p:cNvSpPr>
            <a:spLocks noGrp="1"/>
          </p:cNvSpPr>
          <p:nvPr>
            <p:ph type="title" hasCustomPrompt="1"/>
          </p:nvPr>
        </p:nvSpPr>
        <p:spPr>
          <a:xfrm>
            <a:off x="685800" y="68580"/>
            <a:ext cx="8001000" cy="766307"/>
          </a:xfrm>
          <a:prstGeom prst="rect">
            <a:avLst/>
          </a:prstGeom>
        </p:spPr>
        <p:txBody>
          <a:bodyPr lIns="0" tIns="0" rIns="0" bIns="0" anchor="b" anchorCtr="0"/>
          <a:lstStyle>
            <a:lvl1pPr algn="l">
              <a:defRPr sz="2600">
                <a:solidFill>
                  <a:schemeClr val="accent1"/>
                </a:solidFill>
              </a:defRPr>
            </a:lvl1pPr>
          </a:lstStyle>
          <a:p>
            <a:r>
              <a:rPr lang="en-US" dirty="0" smtClean="0"/>
              <a:t>Click to edit Master title style. You can have up to two lines of text.</a:t>
            </a:r>
            <a:endParaRPr lang="en-US" dirty="0"/>
          </a:p>
        </p:txBody>
      </p: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181513" y="4772025"/>
            <a:ext cx="391148" cy="270213"/>
          </a:xfrm>
          <a:prstGeom prst="rect">
            <a:avLst/>
          </a:prstGeom>
          <a:noFill/>
          <a:ln>
            <a:noFill/>
          </a:ln>
        </p:spPr>
      </p:pic>
      <p:sp>
        <p:nvSpPr>
          <p:cNvPr id="11" name="Oval 13"/>
          <p:cNvSpPr>
            <a:spLocks/>
          </p:cNvSpPr>
          <p:nvPr userDrawn="1"/>
        </p:nvSpPr>
        <p:spPr bwMode="auto">
          <a:xfrm>
            <a:off x="8732839" y="4842273"/>
            <a:ext cx="210312" cy="210312"/>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13" name="Footer Placeholder 2"/>
          <p:cNvSpPr>
            <a:spLocks noGrp="1"/>
          </p:cNvSpPr>
          <p:nvPr>
            <p:ph type="ftr" sz="quarter" idx="13"/>
          </p:nvPr>
        </p:nvSpPr>
        <p:spPr>
          <a:xfrm>
            <a:off x="666750" y="4793456"/>
            <a:ext cx="2808288" cy="295275"/>
          </a:xfrm>
        </p:spPr>
        <p:txBody>
          <a:bodyPr/>
          <a:lstStyle>
            <a:lvl1pPr>
              <a:defRPr sz="1000"/>
            </a:lvl1pPr>
          </a:lstStyle>
          <a:p>
            <a:pPr>
              <a:defRPr/>
            </a:pPr>
            <a:r>
              <a:rPr lang="en-US" smtClean="0"/>
              <a:t>Howard Gruenspecht, Harvard Electricity Policy Group   June 3, 2016</a:t>
            </a:r>
            <a:endParaRPr lang="en-US" dirty="0"/>
          </a:p>
        </p:txBody>
      </p:sp>
      <p:sp>
        <p:nvSpPr>
          <p:cNvPr id="9"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4"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8" cstate="print"/>
          <a:srcRect t="10667" b="10667"/>
          <a:stretch>
            <a:fillRect/>
          </a:stretch>
        </p:blipFill>
        <p:spPr bwMode="auto">
          <a:xfrm>
            <a:off x="0" y="4669632"/>
            <a:ext cx="9144000" cy="473869"/>
          </a:xfrm>
          <a:prstGeom prst="rect">
            <a:avLst/>
          </a:prstGeom>
          <a:noFill/>
          <a:ln w="9525">
            <a:noFill/>
            <a:miter lim="800000"/>
            <a:headEnd/>
            <a:tailEnd/>
          </a:ln>
        </p:spPr>
      </p:pic>
      <p:sp>
        <p:nvSpPr>
          <p:cNvPr id="1027" name="Rectangle 7"/>
          <p:cNvSpPr>
            <a:spLocks noChangeArrowheads="1"/>
          </p:cNvSpPr>
          <p:nvPr/>
        </p:nvSpPr>
        <p:spPr bwMode="auto">
          <a:xfrm>
            <a:off x="0" y="1"/>
            <a:ext cx="9144000" cy="69056"/>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4793456"/>
            <a:ext cx="2808288" cy="295275"/>
          </a:xfrm>
          <a:prstGeom prst="rect">
            <a:avLst/>
          </a:prstGeom>
        </p:spPr>
        <p:txBody>
          <a:bodyPr vert="horz" lIns="91440" tIns="45720" rIns="91440" bIns="0" rtlCol="0" anchor="b" anchorCtr="0"/>
          <a:lstStyle>
            <a:lvl1pPr algn="l" fontAlgn="auto">
              <a:spcBef>
                <a:spcPts val="0"/>
              </a:spcBef>
              <a:spcAft>
                <a:spcPts val="0"/>
              </a:spcAft>
              <a:defRPr sz="1000" i="1">
                <a:solidFill>
                  <a:schemeClr val="bg1"/>
                </a:solidFill>
                <a:latin typeface="+mn-lt"/>
                <a:cs typeface="+mn-cs"/>
              </a:defRPr>
            </a:lvl1pPr>
          </a:lstStyle>
          <a:p>
            <a:pPr>
              <a:defRPr/>
            </a:pPr>
            <a:r>
              <a:rPr lang="en-US" smtClean="0"/>
              <a:t>Howard Gruenspecht, Harvard Electricity Policy Group   June 3, 2016</a:t>
            </a:r>
            <a:endParaRPr lang="en-US" dirty="0"/>
          </a:p>
        </p:txBody>
      </p:sp>
      <p:sp>
        <p:nvSpPr>
          <p:cNvPr id="6" name="Slide Number Placeholder 5"/>
          <p:cNvSpPr>
            <a:spLocks noGrp="1"/>
          </p:cNvSpPr>
          <p:nvPr>
            <p:ph type="sldNum" sz="quarter" idx="4"/>
          </p:nvPr>
        </p:nvSpPr>
        <p:spPr>
          <a:xfrm>
            <a:off x="8663051" y="481488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73" r:id="rId7"/>
    <p:sldLayoutId id="2147485262" r:id="rId8"/>
    <p:sldLayoutId id="2147485263" r:id="rId9"/>
    <p:sldLayoutId id="2147485264" r:id="rId10"/>
    <p:sldLayoutId id="2147485265" r:id="rId11"/>
    <p:sldLayoutId id="2147485266" r:id="rId12"/>
    <p:sldLayoutId id="2147485267" r:id="rId13"/>
    <p:sldLayoutId id="2147485268" r:id="rId14"/>
    <p:sldLayoutId id="2147485269" r:id="rId15"/>
    <p:sldLayoutId id="2147485274"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eia.gov/state" TargetMode="External"/><Relationship Id="rId3" Type="http://schemas.openxmlformats.org/officeDocument/2006/relationships/hyperlink" Target="http://www.eia.gov/" TargetMode="External"/><Relationship Id="rId7" Type="http://schemas.openxmlformats.org/officeDocument/2006/relationships/hyperlink" Target="http://www.eia.gov/todayinenerg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eia.gov/steo" TargetMode="External"/><Relationship Id="rId5" Type="http://schemas.openxmlformats.org/officeDocument/2006/relationships/hyperlink" Target="http://www.eia.gov/aeo" TargetMode="External"/><Relationship Id="rId4" Type="http://schemas.openxmlformats.org/officeDocument/2006/relationships/hyperlink" Target="http://www.eia.gov/m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501" y="652823"/>
            <a:ext cx="7772400" cy="1028700"/>
          </a:xfrm>
        </p:spPr>
        <p:txBody>
          <a:bodyPr/>
          <a:lstStyle/>
          <a:p>
            <a:r>
              <a:rPr lang="en-US" dirty="0"/>
              <a:t>Renewable Generation Technologies:  Costs and Market Outlook</a:t>
            </a:r>
          </a:p>
        </p:txBody>
      </p:sp>
      <p:sp>
        <p:nvSpPr>
          <p:cNvPr id="3" name="Text Placeholder 2"/>
          <p:cNvSpPr>
            <a:spLocks noGrp="1"/>
          </p:cNvSpPr>
          <p:nvPr>
            <p:ph type="body" sz="quarter" idx="10"/>
          </p:nvPr>
        </p:nvSpPr>
        <p:spPr/>
        <p:txBody>
          <a:bodyPr/>
          <a:lstStyle/>
          <a:p>
            <a:r>
              <a:rPr lang="en-US" dirty="0" smtClean="0"/>
              <a:t>for</a:t>
            </a:r>
          </a:p>
          <a:p>
            <a:r>
              <a:rPr lang="en-US" dirty="0"/>
              <a:t>Harvard Electricity Policy Group</a:t>
            </a:r>
          </a:p>
          <a:p>
            <a:r>
              <a:rPr lang="en-US" dirty="0"/>
              <a:t>June 3, 2016 | Cambridge, </a:t>
            </a:r>
            <a:r>
              <a:rPr lang="en-US" dirty="0" smtClean="0"/>
              <a:t>MA</a:t>
            </a:r>
          </a:p>
          <a:p>
            <a:endParaRPr lang="en-US" dirty="0" smtClean="0"/>
          </a:p>
          <a:p>
            <a:r>
              <a:rPr lang="en-US" dirty="0" smtClean="0"/>
              <a:t>by</a:t>
            </a:r>
          </a:p>
          <a:p>
            <a:r>
              <a:rPr lang="en-US" dirty="0"/>
              <a:t>Howard Gruenspecht, Deputy Administrator</a:t>
            </a:r>
          </a:p>
        </p:txBody>
      </p:sp>
    </p:spTree>
    <p:extLst>
      <p:ext uri="{BB962C8B-B14F-4D97-AF65-F5344CB8AC3E}">
        <p14:creationId xmlns:p14="http://schemas.microsoft.com/office/powerpoint/2010/main" val="365845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885829" y="858564"/>
            <a:ext cx="5254111" cy="3193026"/>
          </a:xfrm>
          <a:prstGeom prst="rect">
            <a:avLst/>
          </a:prstGeom>
          <a:noFill/>
        </p:spPr>
      </p:pic>
      <p:sp>
        <p:nvSpPr>
          <p:cNvPr id="2" name="Title 1"/>
          <p:cNvSpPr>
            <a:spLocks noGrp="1"/>
          </p:cNvSpPr>
          <p:nvPr>
            <p:ph type="title"/>
          </p:nvPr>
        </p:nvSpPr>
        <p:spPr/>
        <p:txBody>
          <a:bodyPr/>
          <a:lstStyle/>
          <a:p>
            <a:r>
              <a:rPr lang="en-US" dirty="0"/>
              <a:t>New wind costs yield a capacity-weighted average of approximately $1770/kW </a:t>
            </a:r>
            <a:r>
              <a:rPr lang="en-US" dirty="0" smtClean="0"/>
              <a:t>(</a:t>
            </a:r>
            <a:r>
              <a:rPr lang="en-US" dirty="0"/>
              <a:t>in 2015$), when compared to 2014 capacity additions</a:t>
            </a:r>
          </a:p>
        </p:txBody>
      </p:sp>
      <p:sp>
        <p:nvSpPr>
          <p:cNvPr id="10" name="Text Placeholder 9"/>
          <p:cNvSpPr>
            <a:spLocks noGrp="1"/>
          </p:cNvSpPr>
          <p:nvPr>
            <p:ph type="body" sz="quarter" idx="12"/>
          </p:nvPr>
        </p:nvSpPr>
        <p:spPr/>
        <p:txBody>
          <a:bodyPr/>
          <a:lstStyle/>
          <a:p>
            <a:pPr marL="0" indent="0">
              <a:buNone/>
            </a:pPr>
            <a:r>
              <a:rPr lang="en-US" sz="1050" dirty="0"/>
              <a:t>LBNL reports $1743/kW capacity-weighted average for 2014 (2015$, reported as $1710/KW in 2014$)</a:t>
            </a:r>
            <a:endParaRPr lang="en-US" sz="1200" dirty="0"/>
          </a:p>
          <a:p>
            <a:pPr marL="0" indent="0">
              <a:buNone/>
            </a:pPr>
            <a:endParaRPr lang="en-US" sz="1200" dirty="0"/>
          </a:p>
        </p:txBody>
      </p:sp>
      <p:sp>
        <p:nvSpPr>
          <p:cNvPr id="11" name="Footer Placeholder 3"/>
          <p:cNvSpPr>
            <a:spLocks noGrp="1"/>
          </p:cNvSpPr>
          <p:nvPr>
            <p:ph type="ftr" sz="quarter" idx="13"/>
          </p:nvPr>
        </p:nvSpPr>
        <p:spPr>
          <a:xfrm>
            <a:off x="666750" y="4793456"/>
            <a:ext cx="3448050" cy="295275"/>
          </a:xfrm>
        </p:spPr>
        <p:txBody>
          <a:bodyPr/>
          <a:lstStyle/>
          <a:p>
            <a:r>
              <a:rPr lang="en-US" dirty="0" smtClean="0"/>
              <a:t>Howard Gruenspecht, Harvard Electricity Policy Group   June 3, 2016</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10</a:t>
            </a:fld>
            <a:endParaRPr lang="en-US" dirty="0"/>
          </a:p>
        </p:txBody>
      </p:sp>
      <p:graphicFrame>
        <p:nvGraphicFramePr>
          <p:cNvPr id="8" name="Table 7"/>
          <p:cNvGraphicFramePr>
            <a:graphicFrameLocks noGrp="1"/>
          </p:cNvGraphicFramePr>
          <p:nvPr>
            <p:extLst/>
          </p:nvPr>
        </p:nvGraphicFramePr>
        <p:xfrm>
          <a:off x="438671" y="3704092"/>
          <a:ext cx="8379456" cy="855164"/>
        </p:xfrm>
        <a:graphic>
          <a:graphicData uri="http://schemas.openxmlformats.org/drawingml/2006/table">
            <a:tbl>
              <a:tblPr>
                <a:tableStyleId>{5C22544A-7EE6-4342-B048-85BDC9FD1C3A}</a:tableStyleId>
              </a:tblPr>
              <a:tblGrid>
                <a:gridCol w="704329"/>
                <a:gridCol w="265562"/>
                <a:gridCol w="313385"/>
                <a:gridCol w="354809"/>
                <a:gridCol w="354809"/>
                <a:gridCol w="354809"/>
                <a:gridCol w="354809"/>
                <a:gridCol w="354809"/>
                <a:gridCol w="354809"/>
                <a:gridCol w="354809"/>
                <a:gridCol w="354809"/>
                <a:gridCol w="354809"/>
                <a:gridCol w="354809"/>
                <a:gridCol w="354809"/>
                <a:gridCol w="354809"/>
                <a:gridCol w="354809"/>
                <a:gridCol w="354809"/>
                <a:gridCol w="354809"/>
                <a:gridCol w="354809"/>
                <a:gridCol w="354809"/>
                <a:gridCol w="354809"/>
                <a:gridCol w="354809"/>
                <a:gridCol w="354809"/>
              </a:tblGrid>
              <a:tr h="118493">
                <a:tc gridSpan="23">
                  <a:txBody>
                    <a:bodyPr/>
                    <a:lstStyle/>
                    <a:p>
                      <a:pPr algn="ctr" fontAlgn="b"/>
                      <a:r>
                        <a:rPr lang="en-US" sz="800" b="1" i="0" u="none" strike="noStrike" dirty="0" smtClean="0">
                          <a:solidFill>
                            <a:srgbClr val="000000"/>
                          </a:solidFill>
                          <a:effectLst/>
                          <a:latin typeface="Calibri"/>
                        </a:rPr>
                        <a:t>Region</a:t>
                      </a:r>
                      <a:endParaRPr lang="en-US" sz="800" b="1" i="0" u="none" strike="noStrike" dirty="0">
                        <a:solidFill>
                          <a:srgbClr val="000000"/>
                        </a:solidFill>
                        <a:effectLst/>
                        <a:latin typeface="Calibri"/>
                      </a:endParaRPr>
                    </a:p>
                  </a:txBody>
                  <a:tcPr marL="4193" marR="4193" marT="4193"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dirty="0">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a:solidFill>
                          <a:srgbClr val="000000"/>
                        </a:solidFill>
                        <a:effectLst/>
                        <a:latin typeface="Calibri"/>
                      </a:endParaRPr>
                    </a:p>
                  </a:txBody>
                  <a:tcPr marL="5591" marR="5591" marT="5591" marB="0" anchor="b"/>
                </a:tc>
                <a:tc hMerge="1">
                  <a:txBody>
                    <a:bodyPr/>
                    <a:lstStyle/>
                    <a:p>
                      <a:pPr algn="r" fontAlgn="b"/>
                      <a:endParaRPr lang="en-US" sz="900" b="0" i="0" u="none" strike="noStrike" dirty="0">
                        <a:solidFill>
                          <a:srgbClr val="000000"/>
                        </a:solidFill>
                        <a:effectLst/>
                        <a:latin typeface="Calibri"/>
                      </a:endParaRPr>
                    </a:p>
                  </a:txBody>
                  <a:tcPr marL="5591" marR="5591" marT="5591" marB="0" anchor="b"/>
                </a:tc>
              </a:tr>
              <a:tr h="165657">
                <a:tc>
                  <a:txBody>
                    <a:bodyPr/>
                    <a:lstStyle/>
                    <a:p>
                      <a:pPr algn="l" fontAlgn="b"/>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1</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2</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3</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4</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5</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6</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a:effectLst/>
                        </a:rPr>
                        <a:t>7</a:t>
                      </a:r>
                      <a:endParaRPr lang="en-US" sz="800" b="1" i="0" u="none" strike="noStrike">
                        <a:solidFill>
                          <a:srgbClr val="000000"/>
                        </a:solidFill>
                        <a:effectLst/>
                        <a:latin typeface="Calibri"/>
                      </a:endParaRPr>
                    </a:p>
                  </a:txBody>
                  <a:tcPr marL="4193" marR="4193" marT="4193" marB="0" anchor="b"/>
                </a:tc>
                <a:tc>
                  <a:txBody>
                    <a:bodyPr/>
                    <a:lstStyle/>
                    <a:p>
                      <a:pPr algn="r" fontAlgn="b"/>
                      <a:r>
                        <a:rPr lang="en-US" sz="800" b="1" u="none" strike="noStrike" dirty="0">
                          <a:effectLst/>
                        </a:rPr>
                        <a:t>8</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9</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10</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a:effectLst/>
                        </a:rPr>
                        <a:t>11</a:t>
                      </a:r>
                      <a:endParaRPr lang="en-US" sz="800" b="1" i="0" u="none" strike="noStrike">
                        <a:solidFill>
                          <a:srgbClr val="000000"/>
                        </a:solidFill>
                        <a:effectLst/>
                        <a:latin typeface="Calibri"/>
                      </a:endParaRPr>
                    </a:p>
                  </a:txBody>
                  <a:tcPr marL="4193" marR="4193" marT="4193" marB="0" anchor="b"/>
                </a:tc>
                <a:tc>
                  <a:txBody>
                    <a:bodyPr/>
                    <a:lstStyle/>
                    <a:p>
                      <a:pPr algn="r" fontAlgn="b"/>
                      <a:r>
                        <a:rPr lang="en-US" sz="800" b="1" u="none" strike="noStrike" dirty="0">
                          <a:effectLst/>
                        </a:rPr>
                        <a:t>12</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13</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14</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15</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16</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a:effectLst/>
                        </a:rPr>
                        <a:t>17</a:t>
                      </a:r>
                      <a:endParaRPr lang="en-US" sz="800" b="1" i="0" u="none" strike="noStrike">
                        <a:solidFill>
                          <a:srgbClr val="000000"/>
                        </a:solidFill>
                        <a:effectLst/>
                        <a:latin typeface="Calibri"/>
                      </a:endParaRPr>
                    </a:p>
                  </a:txBody>
                  <a:tcPr marL="4193" marR="4193" marT="4193" marB="0" anchor="b"/>
                </a:tc>
                <a:tc>
                  <a:txBody>
                    <a:bodyPr/>
                    <a:lstStyle/>
                    <a:p>
                      <a:pPr algn="r" fontAlgn="b"/>
                      <a:r>
                        <a:rPr lang="en-US" sz="800" b="1" u="none" strike="noStrike">
                          <a:effectLst/>
                        </a:rPr>
                        <a:t>18</a:t>
                      </a:r>
                      <a:endParaRPr lang="en-US" sz="800" b="1" i="0" u="none" strike="noStrike">
                        <a:solidFill>
                          <a:srgbClr val="000000"/>
                        </a:solidFill>
                        <a:effectLst/>
                        <a:latin typeface="Calibri"/>
                      </a:endParaRPr>
                    </a:p>
                  </a:txBody>
                  <a:tcPr marL="4193" marR="4193" marT="4193" marB="0" anchor="b"/>
                </a:tc>
                <a:tc>
                  <a:txBody>
                    <a:bodyPr/>
                    <a:lstStyle/>
                    <a:p>
                      <a:pPr algn="r" fontAlgn="b"/>
                      <a:r>
                        <a:rPr lang="en-US" sz="800" b="1" u="none" strike="noStrike">
                          <a:effectLst/>
                        </a:rPr>
                        <a:t>19</a:t>
                      </a:r>
                      <a:endParaRPr lang="en-US" sz="800" b="1" i="0" u="none" strike="noStrike">
                        <a:solidFill>
                          <a:srgbClr val="000000"/>
                        </a:solidFill>
                        <a:effectLst/>
                        <a:latin typeface="Calibri"/>
                      </a:endParaRPr>
                    </a:p>
                  </a:txBody>
                  <a:tcPr marL="4193" marR="4193" marT="4193" marB="0" anchor="b"/>
                </a:tc>
                <a:tc>
                  <a:txBody>
                    <a:bodyPr/>
                    <a:lstStyle/>
                    <a:p>
                      <a:pPr algn="r" fontAlgn="b"/>
                      <a:r>
                        <a:rPr lang="en-US" sz="800" b="1" u="none" strike="noStrike">
                          <a:effectLst/>
                        </a:rPr>
                        <a:t>20</a:t>
                      </a:r>
                      <a:endParaRPr lang="en-US" sz="800" b="1" i="0" u="none" strike="noStrike">
                        <a:solidFill>
                          <a:srgbClr val="000000"/>
                        </a:solidFill>
                        <a:effectLst/>
                        <a:latin typeface="Calibri"/>
                      </a:endParaRPr>
                    </a:p>
                  </a:txBody>
                  <a:tcPr marL="4193" marR="4193" marT="4193" marB="0" anchor="b"/>
                </a:tc>
                <a:tc>
                  <a:txBody>
                    <a:bodyPr/>
                    <a:lstStyle/>
                    <a:p>
                      <a:pPr algn="r" fontAlgn="b"/>
                      <a:r>
                        <a:rPr lang="en-US" sz="800" b="1" u="none" strike="noStrike" dirty="0">
                          <a:effectLst/>
                        </a:rPr>
                        <a:t>21</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b="1" u="none" strike="noStrike" dirty="0">
                          <a:effectLst/>
                        </a:rPr>
                        <a:t>22</a:t>
                      </a:r>
                      <a:endParaRPr lang="en-US" sz="800" b="1" i="0" u="none" strike="noStrike" dirty="0">
                        <a:solidFill>
                          <a:srgbClr val="000000"/>
                        </a:solidFill>
                        <a:effectLst/>
                        <a:latin typeface="Calibri"/>
                      </a:endParaRPr>
                    </a:p>
                  </a:txBody>
                  <a:tcPr marL="4193" marR="4193" marT="4193" marB="0" anchor="b"/>
                </a:tc>
              </a:tr>
              <a:tr h="260552">
                <a:tc>
                  <a:txBody>
                    <a:bodyPr/>
                    <a:lstStyle/>
                    <a:p>
                      <a:pPr algn="l" fontAlgn="b"/>
                      <a:r>
                        <a:rPr lang="en-US" sz="800" b="1" u="none" strike="noStrike" dirty="0" smtClean="0">
                          <a:effectLst/>
                        </a:rPr>
                        <a:t>Net Cost (2015$/KW)</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1,654</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2,444</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2,256</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1,861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2,301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2,301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2,301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2,301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2,301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2,256</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2,256</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2,444</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2,256</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2,444</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2,444</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2,444</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1,555</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1,555</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2,021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2,021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2,021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1,555</a:t>
                      </a:r>
                      <a:endParaRPr lang="en-US" sz="800" b="0" i="0" u="none" strike="noStrike" dirty="0">
                        <a:solidFill>
                          <a:srgbClr val="000000"/>
                        </a:solidFill>
                        <a:effectLst/>
                        <a:latin typeface="Calibri"/>
                      </a:endParaRPr>
                    </a:p>
                  </a:txBody>
                  <a:tcPr marL="4193" marR="4193" marT="4193" marB="0" anchor="b"/>
                </a:tc>
              </a:tr>
              <a:tr h="302842">
                <a:tc>
                  <a:txBody>
                    <a:bodyPr/>
                    <a:lstStyle/>
                    <a:p>
                      <a:pPr algn="l" fontAlgn="b"/>
                      <a:r>
                        <a:rPr lang="en-US" sz="800" b="1" u="none" strike="noStrike" dirty="0">
                          <a:effectLst/>
                        </a:rPr>
                        <a:t>2014 New </a:t>
                      </a:r>
                      <a:r>
                        <a:rPr lang="en-US" sz="800" b="1" u="none" strike="noStrike" dirty="0" smtClean="0">
                          <a:effectLst/>
                        </a:rPr>
                        <a:t>Cap. (MW)</a:t>
                      </a:r>
                      <a:endParaRPr lang="en-US" sz="800" b="1"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577</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a:effectLst/>
                        </a:rPr>
                        <a:t>0</a:t>
                      </a:r>
                      <a:endParaRPr lang="en-US" sz="800" b="0" i="0" u="none" strike="noStrike">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1,259</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a:effectLst/>
                        </a:rPr>
                        <a:t>0</a:t>
                      </a:r>
                      <a:endParaRPr lang="en-US" sz="800" b="0" i="0" u="none" strike="noStrike">
                        <a:solidFill>
                          <a:srgbClr val="000000"/>
                        </a:solidFill>
                        <a:effectLst/>
                        <a:latin typeface="Calibri"/>
                      </a:endParaRPr>
                    </a:p>
                  </a:txBody>
                  <a:tcPr marL="4193" marR="4193" marT="4193" marB="0" anchor="b"/>
                </a:tc>
                <a:tc>
                  <a:txBody>
                    <a:bodyPr/>
                    <a:lstStyle/>
                    <a:p>
                      <a:pPr algn="r" fontAlgn="b"/>
                      <a:r>
                        <a:rPr lang="en-US" sz="800" u="none" strike="noStrike">
                          <a:effectLst/>
                        </a:rPr>
                        <a:t>0</a:t>
                      </a:r>
                      <a:endParaRPr lang="en-US" sz="800" b="0" i="0" u="none" strike="noStrike">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37</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317</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240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smtClean="0">
                          <a:effectLst/>
                        </a:rPr>
                        <a:t>1,781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331</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20</a:t>
                      </a:r>
                      <a:endParaRPr lang="en-US" sz="800" b="0" i="0" u="none" strike="noStrike" dirty="0">
                        <a:solidFill>
                          <a:srgbClr val="000000"/>
                        </a:solidFill>
                        <a:effectLst/>
                        <a:latin typeface="Calibri"/>
                      </a:endParaRPr>
                    </a:p>
                  </a:txBody>
                  <a:tcPr marL="4193" marR="4193" marT="4193" marB="0" anchor="b"/>
                </a:tc>
                <a:tc>
                  <a:txBody>
                    <a:bodyPr/>
                    <a:lstStyle/>
                    <a:p>
                      <a:pPr algn="r" fontAlgn="b"/>
                      <a:r>
                        <a:rPr lang="en-US" sz="800" u="none" strike="noStrike" dirty="0">
                          <a:effectLst/>
                        </a:rPr>
                        <a:t>235</a:t>
                      </a:r>
                      <a:endParaRPr lang="en-US" sz="800" b="0" i="0" u="none" strike="noStrike" dirty="0">
                        <a:solidFill>
                          <a:srgbClr val="000000"/>
                        </a:solidFill>
                        <a:effectLst/>
                        <a:latin typeface="Calibri"/>
                      </a:endParaRPr>
                    </a:p>
                  </a:txBody>
                  <a:tcPr marL="4193" marR="4193" marT="4193" marB="0" anchor="b"/>
                </a:tc>
              </a:tr>
            </a:tbl>
          </a:graphicData>
        </a:graphic>
      </p:graphicFrame>
    </p:spTree>
    <p:extLst>
      <p:ext uri="{BB962C8B-B14F-4D97-AF65-F5344CB8AC3E}">
        <p14:creationId xmlns:p14="http://schemas.microsoft.com/office/powerpoint/2010/main" val="4157191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a:t>PV cost trajectory</a:t>
            </a:r>
          </a:p>
          <a:p>
            <a:r>
              <a:rPr lang="en-US" dirty="0" smtClean="0"/>
              <a:t>2015$/</a:t>
            </a:r>
            <a:r>
              <a:rPr lang="en-US" dirty="0" err="1" smtClean="0"/>
              <a:t>kWAC</a:t>
            </a:r>
            <a:endParaRPr lang="en-US" dirty="0"/>
          </a:p>
        </p:txBody>
      </p:sp>
      <p:sp>
        <p:nvSpPr>
          <p:cNvPr id="7" name="Footer Placeholder 3"/>
          <p:cNvSpPr>
            <a:spLocks noGrp="1"/>
          </p:cNvSpPr>
          <p:nvPr>
            <p:ph type="ftr" sz="quarter" idx="17"/>
          </p:nvPr>
        </p:nvSpPr>
        <p:spPr>
          <a:xfrm>
            <a:off x="666750" y="4793456"/>
            <a:ext cx="3455670" cy="295275"/>
          </a:xfrm>
        </p:spPr>
        <p:txBody>
          <a:bodyPr/>
          <a:lstStyle/>
          <a:p>
            <a:r>
              <a:rPr lang="en-US" dirty="0" smtClean="0"/>
              <a:t>Howard Gruenspecht, Harvard Electricity Policy Group   June 3, 2016</a:t>
            </a:r>
            <a:endParaRPr lang="en-US" dirty="0"/>
          </a:p>
        </p:txBody>
      </p:sp>
      <p:sp>
        <p:nvSpPr>
          <p:cNvPr id="2" name="Title 1"/>
          <p:cNvSpPr>
            <a:spLocks noGrp="1"/>
          </p:cNvSpPr>
          <p:nvPr>
            <p:ph type="title"/>
          </p:nvPr>
        </p:nvSpPr>
        <p:spPr/>
        <p:txBody>
          <a:bodyPr/>
          <a:lstStyle/>
          <a:p>
            <a:r>
              <a:rPr lang="en-US" sz="1800" dirty="0"/>
              <a:t>Initial lower solar costs results in increased PV uptake, faster and deeper cost reductions over time</a:t>
            </a:r>
          </a:p>
        </p:txBody>
      </p:sp>
      <p:sp>
        <p:nvSpPr>
          <p:cNvPr id="11" name="Text Placeholder 10"/>
          <p:cNvSpPr>
            <a:spLocks noGrp="1"/>
          </p:cNvSpPr>
          <p:nvPr>
            <p:ph type="body" sz="quarter" idx="18"/>
          </p:nvPr>
        </p:nvSpPr>
        <p:spPr/>
        <p:txBody>
          <a:bodyPr/>
          <a:lstStyle/>
          <a:p>
            <a:r>
              <a:rPr lang="en-US" dirty="0"/>
              <a:t>Source:  EIA, Annual Energy Outlook 2016</a:t>
            </a:r>
          </a:p>
        </p:txBody>
      </p:sp>
      <p:sp>
        <p:nvSpPr>
          <p:cNvPr id="3" name="Slide Number Placeholder 2"/>
          <p:cNvSpPr>
            <a:spLocks noGrp="1"/>
          </p:cNvSpPr>
          <p:nvPr>
            <p:ph type="sldNum" sz="quarter" idx="4"/>
          </p:nvPr>
        </p:nvSpPr>
        <p:spPr/>
        <p:txBody>
          <a:bodyPr/>
          <a:lstStyle/>
          <a:p>
            <a:fld id="{2D80C5C9-96E0-47EC-B500-37C5FE284639}" type="slidenum">
              <a:rPr lang="en-US" smtClean="0"/>
              <a:pPr/>
              <a:t>11</a:t>
            </a:fld>
            <a:endParaRPr lang="en-US" dirty="0"/>
          </a:p>
        </p:txBody>
      </p:sp>
      <p:sp>
        <p:nvSpPr>
          <p:cNvPr id="13" name="Text Placeholder 3"/>
          <p:cNvSpPr txBox="1">
            <a:spLocks/>
          </p:cNvSpPr>
          <p:nvPr/>
        </p:nvSpPr>
        <p:spPr>
          <a:xfrm>
            <a:off x="2819400" y="690143"/>
            <a:ext cx="6164580" cy="621132"/>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50"/>
              </a:spcBef>
            </a:pPr>
            <a:r>
              <a:rPr lang="en-US" dirty="0" smtClean="0">
                <a:latin typeface="Arial" panose="020B0604020202020204" pitchFamily="34" charset="0"/>
                <a:cs typeface="Arial" panose="020B0604020202020204" pitchFamily="34" charset="0"/>
              </a:rPr>
              <a:t>By 2020, costs drop by over 20% with new assumptions</a:t>
            </a:r>
          </a:p>
          <a:p>
            <a:pPr>
              <a:spcBef>
                <a:spcPts val="750"/>
              </a:spcBef>
            </a:pPr>
            <a:r>
              <a:rPr lang="en-US" dirty="0" smtClean="0">
                <a:latin typeface="Arial" panose="020B0604020202020204" pitchFamily="34" charset="0"/>
                <a:cs typeface="Arial" panose="020B0604020202020204" pitchFamily="34" charset="0"/>
              </a:rPr>
              <a:t>For 2014, LBNL reports $3,800/kW capacity-weighted average (all tech), with $2,800/kW median for fixed-tilt c-Si</a:t>
            </a:r>
            <a:endParaRPr lang="en-US" dirty="0">
              <a:latin typeface="Arial" panose="020B0604020202020204" pitchFamily="34" charset="0"/>
              <a:cs typeface="Arial" panose="020B0604020202020204" pitchFamily="34" charset="0"/>
            </a:endParaRPr>
          </a:p>
        </p:txBody>
      </p:sp>
      <p:graphicFrame>
        <p:nvGraphicFramePr>
          <p:cNvPr id="15" name="Chart Placeholder 14"/>
          <p:cNvGraphicFramePr>
            <a:graphicFrameLocks noGrp="1"/>
          </p:cNvGraphicFramePr>
          <p:nvPr>
            <p:ph type="chart" sz="quarter" idx="12"/>
            <p:extLst>
              <p:ext uri="{D42A27DB-BD31-4B8C-83A1-F6EECF244321}">
                <p14:modId xmlns:p14="http://schemas.microsoft.com/office/powerpoint/2010/main" val="397750985"/>
              </p:ext>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145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smtClean="0"/>
              <a:t>EIA PV learning using updated initial costs is more optimistic than fleet average, but similar to the more limited data from fixed tilt systems</a:t>
            </a:r>
            <a:endParaRPr lang="en-US" sz="2000" dirty="0"/>
          </a:p>
        </p:txBody>
      </p:sp>
      <p:sp>
        <p:nvSpPr>
          <p:cNvPr id="15" name="Footer Placeholder 3"/>
          <p:cNvSpPr>
            <a:spLocks noGrp="1"/>
          </p:cNvSpPr>
          <p:nvPr>
            <p:ph type="ftr" sz="quarter" idx="13"/>
          </p:nvPr>
        </p:nvSpPr>
        <p:spPr>
          <a:xfrm>
            <a:off x="666750" y="4793456"/>
            <a:ext cx="3463290" cy="295275"/>
          </a:xfrm>
        </p:spPr>
        <p:txBody>
          <a:bodyPr/>
          <a:lstStyle/>
          <a:p>
            <a:r>
              <a:rPr lang="en-US" smtClean="0"/>
              <a:t>Howard Gruenspecht, Harvard Electricity Policy Group   June 3, 2016</a:t>
            </a:r>
            <a:endParaRPr lang="en-US" dirty="0"/>
          </a:p>
        </p:txBody>
      </p:sp>
      <p:sp>
        <p:nvSpPr>
          <p:cNvPr id="4" name="Text Placeholder 3"/>
          <p:cNvSpPr>
            <a:spLocks noGrp="1"/>
          </p:cNvSpPr>
          <p:nvPr>
            <p:ph type="body" sz="quarter" idx="16"/>
          </p:nvPr>
        </p:nvSpPr>
        <p:spPr/>
        <p:txBody>
          <a:bodyPr/>
          <a:lstStyle/>
          <a:p>
            <a:r>
              <a:rPr lang="en-US" dirty="0" smtClean="0"/>
              <a:t>Note: Current EIA thinking shows gross cost reduction from learning and macro cost adjustments, which are implicitly embedded in reported costs from LBNL and other public sources</a:t>
            </a:r>
            <a:endParaRPr lang="en-US" dirty="0"/>
          </a:p>
        </p:txBody>
      </p:sp>
      <p:sp>
        <p:nvSpPr>
          <p:cNvPr id="3" name="Slide Number Placeholder 2"/>
          <p:cNvSpPr>
            <a:spLocks noGrp="1"/>
          </p:cNvSpPr>
          <p:nvPr>
            <p:ph type="sldNum" sz="quarter" idx="4"/>
          </p:nvPr>
        </p:nvSpPr>
        <p:spPr/>
        <p:txBody>
          <a:bodyPr/>
          <a:lstStyle/>
          <a:p>
            <a:fld id="{2D80C5C9-96E0-47EC-B500-37C5FE284639}" type="slidenum">
              <a:rPr lang="en-US" smtClean="0"/>
              <a:pPr/>
              <a:t>12</a:t>
            </a:fld>
            <a:endParaRPr lang="en-US" dirty="0"/>
          </a:p>
        </p:txBody>
      </p:sp>
      <p:grpSp>
        <p:nvGrpSpPr>
          <p:cNvPr id="10" name="Group 9"/>
          <p:cNvGrpSpPr/>
          <p:nvPr/>
        </p:nvGrpSpPr>
        <p:grpSpPr>
          <a:xfrm>
            <a:off x="628650" y="1028700"/>
            <a:ext cx="7886700" cy="3086100"/>
            <a:chOff x="838200" y="1371600"/>
            <a:chExt cx="10515600" cy="4114800"/>
          </a:xfrm>
        </p:grpSpPr>
        <p:graphicFrame>
          <p:nvGraphicFramePr>
            <p:cNvPr id="11" name="Chart 10"/>
            <p:cNvGraphicFramePr>
              <a:graphicFrameLocks/>
            </p:cNvGraphicFramePr>
            <p:nvPr>
              <p:extLst>
                <p:ext uri="{D42A27DB-BD31-4B8C-83A1-F6EECF244321}">
                  <p14:modId xmlns:p14="http://schemas.microsoft.com/office/powerpoint/2010/main" val="2532473317"/>
                </p:ext>
              </p:extLst>
            </p:nvPr>
          </p:nvGraphicFramePr>
          <p:xfrm>
            <a:off x="838200" y="1371600"/>
            <a:ext cx="10515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bwMode="auto">
            <a:xfrm rot="16200000">
              <a:off x="854609" y="3175859"/>
              <a:ext cx="436017" cy="246221"/>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900" i="1" dirty="0">
                  <a:ea typeface="Times New Roman" charset="0"/>
                  <a:cs typeface="Times New Roman" charset="0"/>
                </a:rPr>
                <a:t>$/</a:t>
              </a:r>
              <a:r>
                <a:rPr lang="en-US" sz="900" i="1" dirty="0" err="1">
                  <a:ea typeface="Times New Roman" charset="0"/>
                  <a:cs typeface="Times New Roman" charset="0"/>
                </a:rPr>
                <a:t>Wac</a:t>
              </a:r>
              <a:endParaRPr lang="en-US" sz="900" i="1" dirty="0">
                <a:ea typeface="Times New Roman" charset="0"/>
                <a:cs typeface="Times New Roman" charset="0"/>
              </a:endParaRPr>
            </a:p>
          </p:txBody>
        </p:sp>
      </p:grpSp>
      <p:sp>
        <p:nvSpPr>
          <p:cNvPr id="13" name="TextBox 12"/>
          <p:cNvSpPr txBox="1"/>
          <p:nvPr/>
        </p:nvSpPr>
        <p:spPr bwMode="auto">
          <a:xfrm>
            <a:off x="3650950" y="4088105"/>
            <a:ext cx="1833835" cy="184666"/>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900" dirty="0">
                <a:solidFill>
                  <a:srgbClr val="333333"/>
                </a:solidFill>
                <a:ea typeface="Times New Roman" charset="0"/>
                <a:cs typeface="Times New Roman" charset="0"/>
              </a:rPr>
              <a:t>Cumulative Installed Capacity (MW)</a:t>
            </a:r>
          </a:p>
        </p:txBody>
      </p:sp>
    </p:spTree>
    <p:extLst>
      <p:ext uri="{BB962C8B-B14F-4D97-AF65-F5344CB8AC3E}">
        <p14:creationId xmlns:p14="http://schemas.microsoft.com/office/powerpoint/2010/main" val="1445074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6"/>
          <p:cNvGraphicFramePr>
            <a:graphicFrameLocks noGrp="1"/>
          </p:cNvGraphicFramePr>
          <p:nvPr>
            <p:ph sz="quarter" idx="12"/>
            <p:extLst>
              <p:ext uri="{D42A27DB-BD31-4B8C-83A1-F6EECF244321}">
                <p14:modId xmlns:p14="http://schemas.microsoft.com/office/powerpoint/2010/main" val="1132111807"/>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11"/>
          <p:cNvGraphicFramePr>
            <a:graphicFrameLocks noGrp="1"/>
          </p:cNvGraphicFramePr>
          <p:nvPr>
            <p:ph sz="quarter" idx="13"/>
            <p:extLst>
              <p:ext uri="{D42A27DB-BD31-4B8C-83A1-F6EECF244321}">
                <p14:modId xmlns:p14="http://schemas.microsoft.com/office/powerpoint/2010/main" val="3909146847"/>
              </p:ext>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16"/>
          <p:cNvSpPr>
            <a:spLocks noGrp="1"/>
          </p:cNvSpPr>
          <p:nvPr>
            <p:ph type="body" sz="quarter" idx="17"/>
          </p:nvPr>
        </p:nvSpPr>
        <p:spPr/>
        <p:txBody>
          <a:bodyPr/>
          <a:lstStyle/>
          <a:p>
            <a:r>
              <a:rPr lang="en-US" dirty="0"/>
              <a:t>residential installed cost </a:t>
            </a:r>
          </a:p>
          <a:p>
            <a:r>
              <a:rPr lang="en-US" dirty="0"/>
              <a:t>$/</a:t>
            </a:r>
            <a:r>
              <a:rPr lang="en-US" dirty="0" err="1" smtClean="0"/>
              <a:t>kWdc</a:t>
            </a:r>
            <a:endParaRPr lang="en-US" dirty="0"/>
          </a:p>
        </p:txBody>
      </p:sp>
      <p:sp>
        <p:nvSpPr>
          <p:cNvPr id="18" name="Text Placeholder 17"/>
          <p:cNvSpPr>
            <a:spLocks noGrp="1"/>
          </p:cNvSpPr>
          <p:nvPr>
            <p:ph type="body" sz="quarter" idx="18"/>
          </p:nvPr>
        </p:nvSpPr>
        <p:spPr/>
        <p:txBody>
          <a:bodyPr/>
          <a:lstStyle/>
          <a:p>
            <a:r>
              <a:rPr lang="en-US" dirty="0"/>
              <a:t>commercial installed cost </a:t>
            </a:r>
          </a:p>
          <a:p>
            <a:r>
              <a:rPr lang="en-US" dirty="0"/>
              <a:t>$/</a:t>
            </a:r>
            <a:r>
              <a:rPr lang="en-US" dirty="0" err="1" smtClean="0"/>
              <a:t>kWdc</a:t>
            </a:r>
            <a:endParaRPr lang="en-US" dirty="0"/>
          </a:p>
        </p:txBody>
      </p:sp>
      <p:sp>
        <p:nvSpPr>
          <p:cNvPr id="15" name="Footer Placeholder 3"/>
          <p:cNvSpPr>
            <a:spLocks noGrp="1"/>
          </p:cNvSpPr>
          <p:nvPr>
            <p:ph type="ftr" sz="quarter" idx="19"/>
          </p:nvPr>
        </p:nvSpPr>
        <p:spPr>
          <a:xfrm>
            <a:off x="666750" y="4793456"/>
            <a:ext cx="3463290" cy="295275"/>
          </a:xfrm>
        </p:spPr>
        <p:txBody>
          <a:bodyPr/>
          <a:lstStyle/>
          <a:p>
            <a:r>
              <a:rPr lang="en-US" dirty="0" smtClean="0"/>
              <a:t>Howard Gruenspecht, Harvard Electricity Policy Group   June 3, 2016</a:t>
            </a:r>
            <a:endParaRPr lang="en-US" dirty="0"/>
          </a:p>
        </p:txBody>
      </p:sp>
      <p:sp>
        <p:nvSpPr>
          <p:cNvPr id="2" name="Title 1"/>
          <p:cNvSpPr>
            <a:spLocks noGrp="1"/>
          </p:cNvSpPr>
          <p:nvPr>
            <p:ph type="title"/>
          </p:nvPr>
        </p:nvSpPr>
        <p:spPr>
          <a:xfrm>
            <a:off x="685800" y="91440"/>
            <a:ext cx="8001000" cy="551793"/>
          </a:xfrm>
        </p:spPr>
        <p:txBody>
          <a:bodyPr/>
          <a:lstStyle/>
          <a:p>
            <a:r>
              <a:rPr lang="en-US" dirty="0" smtClean="0"/>
              <a:t>Updated residential and commercial installed solar PV cost projections </a:t>
            </a:r>
            <a:endParaRPr lang="en-US" dirty="0"/>
          </a:p>
        </p:txBody>
      </p:sp>
      <p:sp>
        <p:nvSpPr>
          <p:cNvPr id="16" name="Text Placeholder 15"/>
          <p:cNvSpPr>
            <a:spLocks noGrp="1"/>
          </p:cNvSpPr>
          <p:nvPr>
            <p:ph type="body" sz="quarter" idx="16"/>
          </p:nvPr>
        </p:nvSpPr>
        <p:spPr/>
        <p:txBody>
          <a:bodyPr/>
          <a:lstStyle/>
          <a:p>
            <a:r>
              <a:rPr lang="en-US" dirty="0"/>
              <a:t>Source:  EIA, Annual Energy Outlook 2016</a:t>
            </a:r>
          </a:p>
        </p:txBody>
      </p:sp>
      <p:sp>
        <p:nvSpPr>
          <p:cNvPr id="3" name="Slide Number Placeholder 2"/>
          <p:cNvSpPr>
            <a:spLocks noGrp="1"/>
          </p:cNvSpPr>
          <p:nvPr>
            <p:ph type="sldNum" sz="quarter" idx="4"/>
          </p:nvPr>
        </p:nvSpPr>
        <p:spPr/>
        <p:txBody>
          <a:bodyPr/>
          <a:lstStyle/>
          <a:p>
            <a:fld id="{2D80C5C9-96E0-47EC-B500-37C5FE284639}" type="slidenum">
              <a:rPr lang="en-US" smtClean="0"/>
              <a:pPr/>
              <a:t>13</a:t>
            </a:fld>
            <a:endParaRPr lang="en-US" dirty="0"/>
          </a:p>
        </p:txBody>
      </p:sp>
    </p:spTree>
    <p:extLst>
      <p:ext uri="{BB962C8B-B14F-4D97-AF65-F5344CB8AC3E}">
        <p14:creationId xmlns:p14="http://schemas.microsoft.com/office/powerpoint/2010/main" val="1577289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For more information</a:t>
            </a:r>
            <a:endParaRPr lang="en-US" dirty="0"/>
          </a:p>
        </p:txBody>
      </p:sp>
      <p:sp>
        <p:nvSpPr>
          <p:cNvPr id="11" name="Text Placeholder 10"/>
          <p:cNvSpPr>
            <a:spLocks noGrp="1"/>
          </p:cNvSpPr>
          <p:nvPr>
            <p:ph type="body" sz="quarter" idx="12"/>
          </p:nvPr>
        </p:nvSpPr>
        <p:spPr>
          <a:xfrm>
            <a:off x="685800" y="891540"/>
            <a:ext cx="8001000" cy="3750034"/>
          </a:xfrm>
        </p:spPr>
        <p:txBody>
          <a:bodyPr>
            <a:normAutofit/>
          </a:bodyPr>
          <a:lstStyle/>
          <a:p>
            <a:pPr marL="0" indent="0">
              <a:buNone/>
            </a:pPr>
            <a:r>
              <a:rPr lang="en-US" dirty="0" smtClean="0"/>
              <a:t>U.S. Energy Information Administration home page | </a:t>
            </a:r>
            <a:r>
              <a:rPr lang="en-US" dirty="0" smtClean="0">
                <a:hlinkClick r:id="rId3"/>
              </a:rPr>
              <a:t>www.eia.gov</a:t>
            </a:r>
            <a:endParaRPr lang="en-US" dirty="0" smtClean="0"/>
          </a:p>
          <a:p>
            <a:pPr marL="0" indent="0">
              <a:buNone/>
            </a:pPr>
            <a:r>
              <a:rPr lang="en-US" dirty="0"/>
              <a:t>Electric Power Monthly  | </a:t>
            </a:r>
            <a:r>
              <a:rPr lang="en-US" dirty="0">
                <a:solidFill>
                  <a:srgbClr val="000000"/>
                </a:solidFill>
                <a:hlinkClick r:id="rId4"/>
              </a:rPr>
              <a:t>www.eia.gov/electricity/monthly</a:t>
            </a:r>
            <a:endParaRPr lang="en-US" dirty="0"/>
          </a:p>
          <a:p>
            <a:pPr marL="0" indent="0">
              <a:buNone/>
            </a:pPr>
            <a:r>
              <a:rPr lang="en-US" dirty="0" smtClean="0"/>
              <a:t>Annual Energy Outlook | </a:t>
            </a:r>
            <a:r>
              <a:rPr lang="en-US" dirty="0" smtClean="0">
                <a:hlinkClick r:id="rId5"/>
              </a:rPr>
              <a:t>www.eia.gov/aeo</a:t>
            </a:r>
            <a:endParaRPr lang="en-US" dirty="0" smtClean="0"/>
          </a:p>
          <a:p>
            <a:pPr marL="0" indent="0">
              <a:buNone/>
            </a:pPr>
            <a:r>
              <a:rPr lang="en-US" dirty="0" smtClean="0"/>
              <a:t>Short-Term Energy Outlook | </a:t>
            </a:r>
            <a:r>
              <a:rPr lang="en-US" dirty="0" smtClean="0">
                <a:hlinkClick r:id="rId6"/>
              </a:rPr>
              <a:t>www.eia.gov/steo</a:t>
            </a:r>
            <a:endParaRPr lang="en-US" dirty="0" smtClean="0"/>
          </a:p>
          <a:p>
            <a:pPr marL="0" indent="0">
              <a:buNone/>
            </a:pPr>
            <a:r>
              <a:rPr lang="en-US" dirty="0"/>
              <a:t>Today in Energy | </a:t>
            </a:r>
            <a:r>
              <a:rPr lang="en-US" dirty="0" smtClean="0">
                <a:hlinkClick r:id="rId7"/>
              </a:rPr>
              <a:t>www.eia.gov/todayinenergy</a:t>
            </a:r>
            <a:endParaRPr lang="en-US" dirty="0" smtClean="0"/>
          </a:p>
          <a:p>
            <a:pPr marL="0" indent="0">
              <a:buNone/>
            </a:pPr>
            <a:r>
              <a:rPr lang="en-US" dirty="0" smtClean="0"/>
              <a:t>Monthly Energy Review | </a:t>
            </a:r>
            <a:r>
              <a:rPr lang="en-US" dirty="0" smtClean="0">
                <a:hlinkClick r:id="rId4"/>
              </a:rPr>
              <a:t>www.eia.gov/mer</a:t>
            </a:r>
            <a:endParaRPr lang="en-US" dirty="0" smtClean="0"/>
          </a:p>
          <a:p>
            <a:pPr marL="0" indent="0">
              <a:buNone/>
            </a:pPr>
            <a:r>
              <a:rPr lang="en-US" dirty="0" smtClean="0"/>
              <a:t>State Energy Profiles | </a:t>
            </a:r>
            <a:r>
              <a:rPr lang="en-US" dirty="0" smtClean="0">
                <a:hlinkClick r:id="rId8"/>
              </a:rPr>
              <a:t>www.eia.gov/state</a:t>
            </a:r>
            <a:endParaRPr lang="en-US" dirty="0" smtClean="0"/>
          </a:p>
          <a:p>
            <a:pPr marL="0" indent="0">
              <a:buNone/>
            </a:pPr>
            <a:endParaRPr lang="en-US" dirty="0" smtClean="0"/>
          </a:p>
        </p:txBody>
      </p:sp>
      <p:sp>
        <p:nvSpPr>
          <p:cNvPr id="3" name="Slide Number Placeholder 2"/>
          <p:cNvSpPr>
            <a:spLocks noGrp="1"/>
          </p:cNvSpPr>
          <p:nvPr>
            <p:ph type="sldNum" sz="quarter" idx="4"/>
          </p:nvPr>
        </p:nvSpPr>
        <p:spPr>
          <a:xfrm>
            <a:off x="8663051" y="4814888"/>
            <a:ext cx="384175" cy="273844"/>
          </a:xfrm>
        </p:spPr>
        <p:txBody>
          <a:bodyPr/>
          <a:lstStyle/>
          <a:p>
            <a:fld id="{2D80C5C9-96E0-47EC-B500-37C5FE284639}" type="slidenum">
              <a:rPr lang="en-US" smtClean="0"/>
              <a:pPr/>
              <a:t>14</a:t>
            </a:fld>
            <a:endParaRPr lang="en-US" dirty="0"/>
          </a:p>
        </p:txBody>
      </p:sp>
      <p:sp>
        <p:nvSpPr>
          <p:cNvPr id="6" name="Footer Placeholder 3"/>
          <p:cNvSpPr>
            <a:spLocks noGrp="1"/>
          </p:cNvSpPr>
          <p:nvPr>
            <p:ph type="ftr" sz="quarter" idx="13"/>
          </p:nvPr>
        </p:nvSpPr>
        <p:spPr>
          <a:xfrm>
            <a:off x="666750" y="4793456"/>
            <a:ext cx="3455670" cy="295275"/>
          </a:xfrm>
        </p:spPr>
        <p:txBody>
          <a:bodyPr/>
          <a:lstStyle/>
          <a:p>
            <a:pPr>
              <a:defRPr/>
            </a:pPr>
            <a:r>
              <a:rPr lang="en-US" dirty="0" smtClean="0"/>
              <a:t>Howard Gruenspecht, Harvard Electricity Policy Group   June 3, 2016</a:t>
            </a:r>
            <a:endParaRPr lang="en-US" dirty="0"/>
          </a:p>
        </p:txBody>
      </p:sp>
    </p:spTree>
    <p:extLst>
      <p:ext uri="{BB962C8B-B14F-4D97-AF65-F5344CB8AC3E}">
        <p14:creationId xmlns:p14="http://schemas.microsoft.com/office/powerpoint/2010/main" val="4029918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
            <a:ext cx="8001000" cy="524204"/>
          </a:xfrm>
        </p:spPr>
        <p:txBody>
          <a:bodyPr/>
          <a:lstStyle/>
          <a:p>
            <a:r>
              <a:rPr lang="en-US" dirty="0" smtClean="0"/>
              <a:t>Key takeaways</a:t>
            </a:r>
            <a:endParaRPr lang="en-US" dirty="0"/>
          </a:p>
        </p:txBody>
      </p:sp>
      <p:sp>
        <p:nvSpPr>
          <p:cNvPr id="3" name="Text Placeholder 2"/>
          <p:cNvSpPr>
            <a:spLocks noGrp="1"/>
          </p:cNvSpPr>
          <p:nvPr>
            <p:ph type="body" sz="quarter" idx="12"/>
          </p:nvPr>
        </p:nvSpPr>
        <p:spPr>
          <a:xfrm>
            <a:off x="685800" y="592784"/>
            <a:ext cx="8001000" cy="3933496"/>
          </a:xfrm>
        </p:spPr>
        <p:txBody>
          <a:bodyPr/>
          <a:lstStyle/>
          <a:p>
            <a:r>
              <a:rPr lang="en-US" sz="1400" dirty="0" smtClean="0"/>
              <a:t>EIA has a great interest in both data and analysis issues surrounding renewable electricity generation and has recently extended its work in these areas</a:t>
            </a:r>
          </a:p>
          <a:p>
            <a:r>
              <a:rPr lang="en-US" sz="1400" dirty="0" smtClean="0"/>
              <a:t>Policies at both the state and federal levels have been the main drivers of growth in non-hydro renewable capacity and generation since 2009</a:t>
            </a:r>
          </a:p>
          <a:p>
            <a:r>
              <a:rPr lang="en-US" sz="1400" dirty="0" smtClean="0"/>
              <a:t>Looking forward, support from recently extended tax credits as well as reductions in renewable technology costs (especially solar) are important to the growth of renewable generation through the early 2020s; the Clean Power Plan is an important driver beyond the early 2020s.  </a:t>
            </a:r>
          </a:p>
          <a:p>
            <a:r>
              <a:rPr lang="en-US" sz="1400" dirty="0" smtClean="0"/>
              <a:t>Slow/no electricity load growth and low natural gas prices are factors that tend to limit the opportunity for cost-effective renewable generation growth, although low natural gas prices may create “headroom” for regulators to choose renewables even when they engender higher costs</a:t>
            </a:r>
          </a:p>
          <a:p>
            <a:r>
              <a:rPr lang="en-US" sz="1400" dirty="0" smtClean="0"/>
              <a:t>The levelized cost of electricity (LCOE) is </a:t>
            </a:r>
            <a:r>
              <a:rPr lang="en-US" sz="1400" u="sng" dirty="0" smtClean="0"/>
              <a:t>not</a:t>
            </a:r>
            <a:r>
              <a:rPr lang="en-US" sz="1400" dirty="0"/>
              <a:t> </a:t>
            </a:r>
            <a:r>
              <a:rPr lang="en-US" sz="1400" dirty="0" smtClean="0"/>
              <a:t>a good metric for choosing generation technologies to minimize system cost; avoided cost is a more useful concept</a:t>
            </a:r>
            <a:endParaRPr lang="en-US" sz="1400" dirty="0"/>
          </a:p>
        </p:txBody>
      </p:sp>
      <p:sp>
        <p:nvSpPr>
          <p:cNvPr id="4" name="Footer Placeholder 3"/>
          <p:cNvSpPr>
            <a:spLocks noGrp="1"/>
          </p:cNvSpPr>
          <p:nvPr>
            <p:ph type="ftr" sz="quarter" idx="13"/>
          </p:nvPr>
        </p:nvSpPr>
        <p:spPr>
          <a:xfrm>
            <a:off x="666750" y="4793456"/>
            <a:ext cx="3455670" cy="295275"/>
          </a:xfrm>
        </p:spPr>
        <p:txBody>
          <a:bodyPr/>
          <a:lstStyle/>
          <a:p>
            <a:pPr>
              <a:defRPr/>
            </a:pPr>
            <a:r>
              <a:rPr lang="en-US" dirty="0" smtClean="0"/>
              <a:t>Howard Gruenspecht, Harvard Electricity Policy Group   June 3, 2016</a:t>
            </a:r>
            <a:endParaRPr lang="en-US" dirty="0"/>
          </a:p>
        </p:txBody>
      </p:sp>
      <p:sp>
        <p:nvSpPr>
          <p:cNvPr id="5" name="Text Placeholder 4"/>
          <p:cNvSpPr>
            <a:spLocks noGrp="1"/>
          </p:cNvSpPr>
          <p:nvPr>
            <p:ph type="body" sz="quarter" idx="16"/>
          </p:nvPr>
        </p:nvSpPr>
        <p:spPr/>
        <p:txBody>
          <a:bodyPr/>
          <a:lstStyle/>
          <a:p>
            <a:endParaRPr lang="en-US"/>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2</a:t>
            </a:fld>
            <a:endParaRPr lang="en-US" dirty="0"/>
          </a:p>
        </p:txBody>
      </p:sp>
    </p:spTree>
    <p:extLst>
      <p:ext uri="{BB962C8B-B14F-4D97-AF65-F5344CB8AC3E}">
        <p14:creationId xmlns:p14="http://schemas.microsoft.com/office/powerpoint/2010/main" val="185666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a:xfrm>
            <a:off x="666750" y="4793456"/>
            <a:ext cx="3455670" cy="295275"/>
          </a:xfrm>
        </p:spPr>
        <p:txBody>
          <a:bodyPr/>
          <a:lstStyle/>
          <a:p>
            <a:r>
              <a:rPr lang="en-US" dirty="0" smtClean="0"/>
              <a:t>Howard Gruenspecht, Harvard Electricity Policy Group   June 3, 2016</a:t>
            </a:r>
            <a:endParaRPr lang="en-US" dirty="0"/>
          </a:p>
        </p:txBody>
      </p:sp>
      <p:sp>
        <p:nvSpPr>
          <p:cNvPr id="2" name="Title 1"/>
          <p:cNvSpPr>
            <a:spLocks noGrp="1"/>
          </p:cNvSpPr>
          <p:nvPr>
            <p:ph type="title"/>
          </p:nvPr>
        </p:nvSpPr>
        <p:spPr>
          <a:xfrm>
            <a:off x="685800" y="68579"/>
            <a:ext cx="8001000" cy="636292"/>
          </a:xfrm>
        </p:spPr>
        <p:txBody>
          <a:bodyPr/>
          <a:lstStyle/>
          <a:p>
            <a:r>
              <a:rPr lang="en-US" sz="2000" dirty="0"/>
              <a:t>When the PTC assumption is properly aligned with realized policy, EIA’s wind projections </a:t>
            </a:r>
            <a:r>
              <a:rPr lang="en-US" sz="2000" dirty="0" smtClean="0"/>
              <a:t>have proven to be reasonably accurate </a:t>
            </a:r>
            <a:endParaRPr lang="en-US" sz="2000" dirty="0"/>
          </a:p>
        </p:txBody>
      </p:sp>
      <p:sp>
        <p:nvSpPr>
          <p:cNvPr id="6" name="Text Placeholder 7"/>
          <p:cNvSpPr>
            <a:spLocks noGrp="1"/>
          </p:cNvSpPr>
          <p:nvPr>
            <p:ph type="body" sz="quarter" idx="17"/>
          </p:nvPr>
        </p:nvSpPr>
        <p:spPr>
          <a:prstGeom prst="rect">
            <a:avLst/>
          </a:prstGeom>
        </p:spPr>
        <p:txBody>
          <a:bodyPr/>
          <a:lstStyle/>
          <a:p>
            <a:pPr marL="0" indent="0">
              <a:buNone/>
            </a:pPr>
            <a:r>
              <a:rPr lang="en-US" sz="825" i="1" dirty="0"/>
              <a:t>Source: EIA, Form EIA-860, </a:t>
            </a:r>
            <a:r>
              <a:rPr lang="en-US" sz="825" i="1" dirty="0" smtClean="0"/>
              <a:t>AEO 2009 </a:t>
            </a:r>
            <a:r>
              <a:rPr lang="en-US" sz="825" i="1" dirty="0"/>
              <a:t>[Pre- and Post-American Recovery and Reinvestment Act (ARRA)], and AEO 2015</a:t>
            </a:r>
          </a:p>
          <a:p>
            <a:pPr marL="0" indent="0">
              <a:buNone/>
            </a:pPr>
            <a:r>
              <a:rPr lang="en-US" sz="825" i="1" dirty="0"/>
              <a:t>Note: In 2013 the American Tax Payer Relief Act changed the Production Tax Credit (PTC) expiration from a placed-in-service deadline to a construction start date deadline for all qualifying technologies</a:t>
            </a:r>
          </a:p>
        </p:txBody>
      </p:sp>
      <p:sp>
        <p:nvSpPr>
          <p:cNvPr id="4" name="Slide Number Placeholder 3"/>
          <p:cNvSpPr>
            <a:spLocks noGrp="1"/>
          </p:cNvSpPr>
          <p:nvPr>
            <p:ph type="sldNum" sz="quarter" idx="4"/>
          </p:nvPr>
        </p:nvSpPr>
        <p:spPr/>
        <p:txBody>
          <a:bodyPr/>
          <a:lstStyle/>
          <a:p>
            <a:fld id="{2D80C5C9-96E0-47EC-B500-37C5FE284639}" type="slidenum">
              <a:rPr lang="en-US" smtClean="0"/>
              <a:pPr/>
              <a:t>3</a:t>
            </a:fld>
            <a:endParaRPr lang="en-US" dirty="0"/>
          </a:p>
        </p:txBody>
      </p:sp>
      <p:sp>
        <p:nvSpPr>
          <p:cNvPr id="5" name="TextBox 4"/>
          <p:cNvSpPr txBox="1"/>
          <p:nvPr/>
        </p:nvSpPr>
        <p:spPr>
          <a:xfrm>
            <a:off x="3241391" y="3147149"/>
            <a:ext cx="521015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900" i="1" dirty="0"/>
              <a:t>“In 2009… [EIA] made a forecast for the next two decades: U.S. wind power would grow modestly, reaching 44 [GW] of generating capacity in 2030, while solar power would remain scarce, inching up to 12 GW. Just six years later, U.S. wind capacity is already up to 66 GW, and solar has shot up to 21 GW.” </a:t>
            </a:r>
            <a:r>
              <a:rPr lang="en-US" sz="900" i="1" dirty="0" smtClean="0"/>
              <a:t>– Politico, June 2015 article “Why are the government’s energy forecasts so bad?”</a:t>
            </a:r>
            <a:endParaRPr lang="en-US" sz="900" i="1" dirty="0"/>
          </a:p>
        </p:txBody>
      </p:sp>
      <p:sp>
        <p:nvSpPr>
          <p:cNvPr id="9" name="TextBox 1"/>
          <p:cNvSpPr txBox="1"/>
          <p:nvPr/>
        </p:nvSpPr>
        <p:spPr bwMode="auto">
          <a:xfrm>
            <a:off x="685800" y="766664"/>
            <a:ext cx="6035040" cy="395637"/>
          </a:xfrm>
          <a:prstGeom prst="rect">
            <a:avLst/>
          </a:prstGeom>
          <a:noFill/>
          <a:ln w="9525">
            <a:noFill/>
            <a:miter lim="800000"/>
            <a:headEnd/>
            <a:tailEnd/>
          </a:ln>
        </p:spPr>
        <p:txBody>
          <a:bodyPr wrap="square" lIns="34290" tIns="3429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050" dirty="0">
                <a:latin typeface="Arial" panose="020B0604020202020204" pitchFamily="34" charset="0"/>
                <a:ea typeface="Times New Roman" charset="0"/>
                <a:cs typeface="Arial" panose="020B0604020202020204" pitchFamily="34" charset="0"/>
              </a:rPr>
              <a:t>Total wind capacity projections in various Reference cases</a:t>
            </a:r>
          </a:p>
          <a:p>
            <a:pPr eaLnBrk="0" hangingPunct="0"/>
            <a:r>
              <a:rPr lang="en-US" sz="1050" dirty="0">
                <a:latin typeface="Arial" panose="020B0604020202020204" pitchFamily="34" charset="0"/>
                <a:ea typeface="Times New Roman" charset="0"/>
                <a:cs typeface="Arial" panose="020B0604020202020204" pitchFamily="34" charset="0"/>
              </a:rPr>
              <a:t>gigawatts (GW) </a:t>
            </a:r>
            <a:endParaRPr lang="en-US" sz="1050" baseline="-25000" dirty="0">
              <a:latin typeface="Arial" panose="020B0604020202020204" pitchFamily="34" charset="0"/>
              <a:ea typeface="Times New Roman" charset="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1972294453"/>
              </p:ext>
            </p:extLst>
          </p:nvPr>
        </p:nvGraphicFramePr>
        <p:xfrm>
          <a:off x="666750" y="1081400"/>
          <a:ext cx="7948974" cy="3044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900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7"/>
          </p:nvPr>
        </p:nvSpPr>
        <p:spPr>
          <a:xfrm>
            <a:off x="666750" y="4793456"/>
            <a:ext cx="3455670" cy="295275"/>
          </a:xfrm>
        </p:spPr>
        <p:txBody>
          <a:bodyPr/>
          <a:lstStyle/>
          <a:p>
            <a:pPr>
              <a:defRPr/>
            </a:pPr>
            <a:r>
              <a:rPr lang="en-US" dirty="0" smtClean="0"/>
              <a:t>Howard Gruenspecht, </a:t>
            </a:r>
            <a:r>
              <a:rPr lang="en-US" dirty="0"/>
              <a:t>Harvard Electricity Policy Group   </a:t>
            </a:r>
            <a:r>
              <a:rPr lang="en-US" dirty="0" smtClean="0"/>
              <a:t>June 3, 2016</a:t>
            </a:r>
            <a:endParaRPr lang="en-US" dirty="0"/>
          </a:p>
        </p:txBody>
      </p:sp>
      <p:sp>
        <p:nvSpPr>
          <p:cNvPr id="12" name="Text Placeholder 11"/>
          <p:cNvSpPr>
            <a:spLocks noGrp="1"/>
          </p:cNvSpPr>
          <p:nvPr>
            <p:ph type="body" sz="quarter" idx="16"/>
          </p:nvPr>
        </p:nvSpPr>
        <p:spPr/>
        <p:txBody>
          <a:bodyPr/>
          <a:lstStyle/>
          <a:p>
            <a:endParaRPr lang="en-US" dirty="0"/>
          </a:p>
        </p:txBody>
      </p:sp>
      <p:sp>
        <p:nvSpPr>
          <p:cNvPr id="9" name="Title 8"/>
          <p:cNvSpPr>
            <a:spLocks noGrp="1"/>
          </p:cNvSpPr>
          <p:nvPr>
            <p:ph type="title"/>
          </p:nvPr>
        </p:nvSpPr>
        <p:spPr>
          <a:xfrm>
            <a:off x="685800" y="296077"/>
            <a:ext cx="8001000" cy="765314"/>
          </a:xfrm>
        </p:spPr>
        <p:txBody>
          <a:bodyPr/>
          <a:lstStyle/>
          <a:p>
            <a:r>
              <a:rPr lang="en-US" dirty="0"/>
              <a:t>Electricity use (including direct use) is expected to continue to </a:t>
            </a:r>
            <a:r>
              <a:rPr lang="en-US" dirty="0" smtClean="0"/>
              <a:t>grow, but </a:t>
            </a:r>
            <a:r>
              <a:rPr lang="en-US" dirty="0"/>
              <a:t>the rate of growth slows over time as it has almost continuously over </a:t>
            </a:r>
            <a:r>
              <a:rPr lang="en-US" dirty="0" smtClean="0"/>
              <a:t>the past 60 </a:t>
            </a:r>
            <a:r>
              <a:rPr lang="en-US" dirty="0"/>
              <a:t>years </a:t>
            </a:r>
          </a:p>
        </p:txBody>
      </p:sp>
      <p:sp>
        <p:nvSpPr>
          <p:cNvPr id="8" name="Slide Number Placeholder 7"/>
          <p:cNvSpPr>
            <a:spLocks noGrp="1"/>
          </p:cNvSpPr>
          <p:nvPr>
            <p:ph type="sldNum" sz="quarter" idx="4"/>
          </p:nvPr>
        </p:nvSpPr>
        <p:spPr>
          <a:xfrm>
            <a:off x="8646274" y="4806500"/>
            <a:ext cx="384175" cy="273844"/>
          </a:xfrm>
        </p:spPr>
        <p:txBody>
          <a:bodyPr/>
          <a:lstStyle/>
          <a:p>
            <a:pPr>
              <a:defRPr/>
            </a:pPr>
            <a:fld id="{84948DD1-5963-4816-BE5A-05BCCCAC15E0}" type="slidenum">
              <a:rPr lang="en-US" smtClean="0"/>
              <a:pPr>
                <a:defRPr/>
              </a:pPr>
              <a:t>4</a:t>
            </a:fld>
            <a:endParaRPr lang="en-US" dirty="0"/>
          </a:p>
        </p:txBody>
      </p:sp>
      <p:sp>
        <p:nvSpPr>
          <p:cNvPr id="10" name="Text Placeholder 15"/>
          <p:cNvSpPr txBox="1">
            <a:spLocks/>
          </p:cNvSpPr>
          <p:nvPr/>
        </p:nvSpPr>
        <p:spPr>
          <a:xfrm>
            <a:off x="629679" y="1073026"/>
            <a:ext cx="4259724" cy="548640"/>
          </a:xfrm>
          <a:prstGeom prst="rect">
            <a:avLst/>
          </a:prstGeom>
        </p:spPr>
        <p:txBody>
          <a:bodyPr tIns="0"/>
          <a:lstStyle>
            <a:lvl1pPr marL="237744" indent="-237744" algn="l" rtl="0" eaLnBrk="1" fontAlgn="base" hangingPunct="1">
              <a:spcBef>
                <a:spcPts val="1600"/>
              </a:spcBef>
              <a:spcAft>
                <a:spcPts val="600"/>
              </a:spcAft>
              <a:buFont typeface="Arial" charset="0"/>
              <a:buChar char="•"/>
              <a:defRPr sz="1800" kern="1200">
                <a:solidFill>
                  <a:schemeClr val="tx1"/>
                </a:solidFill>
                <a:latin typeface="+mn-lt"/>
                <a:ea typeface="+mn-ea"/>
                <a:cs typeface="+mn-cs"/>
              </a:defRPr>
            </a:lvl1pPr>
            <a:lvl2pPr marL="742950" indent="-285750"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2pPr>
            <a:lvl3pPr marL="1143000" indent="-228600"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1200" dirty="0"/>
              <a:t>U.S. electricity use and GDP</a:t>
            </a:r>
          </a:p>
          <a:p>
            <a:pPr marL="0" indent="0">
              <a:spcBef>
                <a:spcPts val="0"/>
              </a:spcBef>
              <a:spcAft>
                <a:spcPts val="0"/>
              </a:spcAft>
              <a:buNone/>
            </a:pPr>
            <a:r>
              <a:rPr lang="en-US" sz="1200" dirty="0"/>
              <a:t>percent growth (rolling average of 3-year periods)</a:t>
            </a:r>
          </a:p>
        </p:txBody>
      </p:sp>
      <p:graphicFrame>
        <p:nvGraphicFramePr>
          <p:cNvPr id="24" name="Object 2"/>
          <p:cNvGraphicFramePr>
            <a:graphicFrameLocks/>
          </p:cNvGraphicFramePr>
          <p:nvPr>
            <p:extLst/>
          </p:nvPr>
        </p:nvGraphicFramePr>
        <p:xfrm>
          <a:off x="469041" y="1514765"/>
          <a:ext cx="8177232" cy="2919045"/>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4"/>
          <p:cNvSpPr txBox="1">
            <a:spLocks noChangeArrowheads="1"/>
          </p:cNvSpPr>
          <p:nvPr/>
        </p:nvSpPr>
        <p:spPr bwMode="auto">
          <a:xfrm>
            <a:off x="5763515" y="1230725"/>
            <a:ext cx="914400" cy="277268"/>
          </a:xfrm>
          <a:prstGeom prst="rect">
            <a:avLst/>
          </a:prstGeom>
          <a:noFill/>
          <a:ln w="9525">
            <a:noFill/>
            <a:miter lim="800000"/>
            <a:headEnd/>
            <a:tailEnd/>
          </a:ln>
        </p:spPr>
        <p:txBody>
          <a:bodyPr lIns="0" tIns="45853" rIns="0" bIns="45853">
            <a:spAutoFit/>
          </a:bodyPr>
          <a:lstStyle/>
          <a:p>
            <a:pPr algn="ctr" eaLnBrk="0" hangingPunct="0">
              <a:spcBef>
                <a:spcPct val="50000"/>
              </a:spcBef>
              <a:buFont typeface="Wingdings" pitchFamily="2" charset="2"/>
              <a:buNone/>
            </a:pPr>
            <a:r>
              <a:rPr lang="en-US" sz="1200" dirty="0">
                <a:solidFill>
                  <a:srgbClr val="000000"/>
                </a:solidFill>
              </a:rPr>
              <a:t>2015</a:t>
            </a:r>
            <a:endParaRPr lang="en-GB" sz="1200" dirty="0">
              <a:solidFill>
                <a:srgbClr val="000000"/>
              </a:solidFill>
            </a:endParaRPr>
          </a:p>
        </p:txBody>
      </p:sp>
      <p:sp>
        <p:nvSpPr>
          <p:cNvPr id="26" name="Text Box 8"/>
          <p:cNvSpPr txBox="1">
            <a:spLocks noChangeArrowheads="1"/>
          </p:cNvSpPr>
          <p:nvPr/>
        </p:nvSpPr>
        <p:spPr bwMode="auto">
          <a:xfrm>
            <a:off x="6423508" y="1199486"/>
            <a:ext cx="2159540" cy="409575"/>
          </a:xfrm>
          <a:prstGeom prst="rect">
            <a:avLst/>
          </a:prstGeom>
          <a:noFill/>
          <a:ln w="9525" algn="ctr">
            <a:noFill/>
            <a:miter lim="800000"/>
            <a:headEnd/>
            <a:tailEnd/>
          </a:ln>
        </p:spPr>
        <p:txBody>
          <a:bodyPr/>
          <a:lstStyle/>
          <a:p>
            <a:pPr algn="ctr"/>
            <a:r>
              <a:rPr lang="en-US" sz="1200" dirty="0">
                <a:solidFill>
                  <a:srgbClr val="000000"/>
                </a:solidFill>
              </a:rPr>
              <a:t>Projections</a:t>
            </a:r>
          </a:p>
        </p:txBody>
      </p:sp>
    </p:spTree>
    <p:extLst>
      <p:ext uri="{BB962C8B-B14F-4D97-AF65-F5344CB8AC3E}">
        <p14:creationId xmlns:p14="http://schemas.microsoft.com/office/powerpoint/2010/main" val="215528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5"/>
          <p:cNvSpPr txBox="1">
            <a:spLocks noGrp="1" noChangeArrowheads="1"/>
          </p:cNvSpPr>
          <p:nvPr/>
        </p:nvSpPr>
        <p:spPr bwMode="auto">
          <a:xfrm>
            <a:off x="6400800" y="4857751"/>
            <a:ext cx="1600200" cy="357188"/>
          </a:xfrm>
          <a:prstGeom prst="rect">
            <a:avLst/>
          </a:prstGeom>
          <a:noFill/>
          <a:ln w="9525">
            <a:noFill/>
            <a:miter lim="800000"/>
            <a:headEnd/>
            <a:tailEnd/>
          </a:ln>
        </p:spPr>
        <p:txBody>
          <a:bodyPr/>
          <a:lstStyle/>
          <a:p>
            <a:pPr algn="r"/>
            <a:endParaRPr lang="en-US" dirty="0">
              <a:solidFill>
                <a:srgbClr val="003399"/>
              </a:solidFill>
            </a:endParaRPr>
          </a:p>
        </p:txBody>
      </p:sp>
      <p:graphicFrame>
        <p:nvGraphicFramePr>
          <p:cNvPr id="42" name="Object 2"/>
          <p:cNvGraphicFramePr>
            <a:graphicFrameLocks noGrp="1"/>
          </p:cNvGraphicFramePr>
          <p:nvPr>
            <p:ph type="chart" sz="quarter" idx="12"/>
            <p:extLst/>
          </p:nvPr>
        </p:nvGraphicFramePr>
        <p:xfrm>
          <a:off x="685800" y="1447671"/>
          <a:ext cx="8001000" cy="2941768"/>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 Placeholder 33"/>
          <p:cNvSpPr>
            <a:spLocks noGrp="1"/>
          </p:cNvSpPr>
          <p:nvPr>
            <p:ph type="body" sz="quarter" idx="13"/>
          </p:nvPr>
        </p:nvSpPr>
        <p:spPr>
          <a:xfrm>
            <a:off x="685800" y="943653"/>
            <a:ext cx="4005072" cy="411480"/>
          </a:xfrm>
        </p:spPr>
        <p:txBody>
          <a:bodyPr/>
          <a:lstStyle/>
          <a:p>
            <a:pPr eaLnBrk="0" hangingPunct="0"/>
            <a:r>
              <a:rPr lang="en-US" dirty="0"/>
              <a:t>e</a:t>
            </a:r>
            <a:r>
              <a:rPr lang="en-US" dirty="0" smtClean="0">
                <a:solidFill>
                  <a:schemeClr val="tx1"/>
                </a:solidFill>
              </a:rPr>
              <a:t>lectricity net generation</a:t>
            </a:r>
          </a:p>
          <a:p>
            <a:pPr eaLnBrk="0" hangingPunct="0"/>
            <a:r>
              <a:rPr lang="en-US" dirty="0" smtClean="0">
                <a:solidFill>
                  <a:schemeClr val="tx1"/>
                </a:solidFill>
              </a:rPr>
              <a:t>trillion kilowatthours</a:t>
            </a:r>
            <a:endParaRPr lang="en-GB" dirty="0" smtClean="0">
              <a:solidFill>
                <a:schemeClr val="tx1"/>
              </a:solidFill>
            </a:endParaRPr>
          </a:p>
        </p:txBody>
      </p:sp>
      <p:sp>
        <p:nvSpPr>
          <p:cNvPr id="2" name="Footer Placeholder 1"/>
          <p:cNvSpPr>
            <a:spLocks noGrp="1"/>
          </p:cNvSpPr>
          <p:nvPr>
            <p:ph type="ftr" sz="quarter" idx="17"/>
          </p:nvPr>
        </p:nvSpPr>
        <p:spPr>
          <a:xfrm>
            <a:off x="666750" y="4793456"/>
            <a:ext cx="3455669" cy="295275"/>
          </a:xfrm>
          <a:prstGeom prst="rect">
            <a:avLst/>
          </a:prstGeom>
        </p:spPr>
        <p:txBody>
          <a:bodyPr/>
          <a:lstStyle/>
          <a:p>
            <a:r>
              <a:rPr lang="en-US" dirty="0" smtClean="0">
                <a:solidFill>
                  <a:srgbClr val="FFFFFF"/>
                </a:solidFill>
              </a:rPr>
              <a:t>Howard Gruenspecht, Harvard Electricity Policy Group   June 3, 2016</a:t>
            </a:r>
            <a:endParaRPr lang="en-US" dirty="0">
              <a:solidFill>
                <a:srgbClr val="FFFFFF"/>
              </a:solidFill>
            </a:endParaRPr>
          </a:p>
        </p:txBody>
      </p:sp>
      <p:sp>
        <p:nvSpPr>
          <p:cNvPr id="30" name="Title 29"/>
          <p:cNvSpPr>
            <a:spLocks noGrp="1"/>
          </p:cNvSpPr>
          <p:nvPr>
            <p:ph type="title"/>
          </p:nvPr>
        </p:nvSpPr>
        <p:spPr>
          <a:xfrm>
            <a:off x="685800" y="172092"/>
            <a:ext cx="8001000" cy="766308"/>
          </a:xfrm>
        </p:spPr>
        <p:txBody>
          <a:bodyPr anchor="b"/>
          <a:lstStyle/>
          <a:p>
            <a:r>
              <a:rPr lang="en-US" sz="2000" dirty="0"/>
              <a:t>Clean Power Plan accelerates shift to lower-carbon options for generation, led by growth in renewables and gas-fired generation; results are likely sensitive to CPP implementation approach </a:t>
            </a:r>
          </a:p>
        </p:txBody>
      </p:sp>
      <p:sp>
        <p:nvSpPr>
          <p:cNvPr id="6" name="Text Placeholder 5"/>
          <p:cNvSpPr>
            <a:spLocks noGrp="1"/>
          </p:cNvSpPr>
          <p:nvPr>
            <p:ph type="body" sz="quarter" idx="18"/>
          </p:nvPr>
        </p:nvSpPr>
        <p:spPr/>
        <p:txBody>
          <a:bodyPr/>
          <a:lstStyle/>
          <a:p>
            <a:r>
              <a:rPr lang="en-US" dirty="0"/>
              <a:t>Source:  EIA, Annual Energy Outlook </a:t>
            </a:r>
            <a:r>
              <a:rPr lang="en-US" dirty="0" smtClean="0"/>
              <a:t>2016</a:t>
            </a:r>
            <a:endParaRPr lang="en-US" dirty="0"/>
          </a:p>
        </p:txBody>
      </p:sp>
      <p:sp>
        <p:nvSpPr>
          <p:cNvPr id="33" name="Slide Number Placeholder 32"/>
          <p:cNvSpPr>
            <a:spLocks noGrp="1"/>
          </p:cNvSpPr>
          <p:nvPr>
            <p:ph type="sldNum" sz="quarter" idx="4"/>
          </p:nvPr>
        </p:nvSpPr>
        <p:spPr>
          <a:prstGeom prst="rect">
            <a:avLst/>
          </a:prstGeom>
        </p:spPr>
        <p:txBody>
          <a:bodyPr/>
          <a:lstStyle/>
          <a:p>
            <a:pPr>
              <a:defRPr/>
            </a:pPr>
            <a:fld id="{BBC9DE89-4C55-418A-B189-333C322F4D76}" type="slidenum">
              <a:rPr lang="en-US" smtClean="0">
                <a:solidFill>
                  <a:srgbClr val="000000"/>
                </a:solidFill>
              </a:rPr>
              <a:pPr>
                <a:defRPr/>
              </a:pPr>
              <a:t>5</a:t>
            </a:fld>
            <a:endParaRPr lang="en-US" dirty="0">
              <a:solidFill>
                <a:srgbClr val="000000"/>
              </a:solidFill>
            </a:endParaRPr>
          </a:p>
        </p:txBody>
      </p:sp>
      <p:sp>
        <p:nvSpPr>
          <p:cNvPr id="5146" name="Line 28"/>
          <p:cNvSpPr>
            <a:spLocks noChangeShapeType="1"/>
          </p:cNvSpPr>
          <p:nvPr/>
        </p:nvSpPr>
        <p:spPr bwMode="auto">
          <a:xfrm flipH="1">
            <a:off x="3688088" y="3772352"/>
            <a:ext cx="123" cy="233694"/>
          </a:xfrm>
          <a:prstGeom prst="line">
            <a:avLst/>
          </a:prstGeom>
          <a:noFill/>
          <a:ln w="19050">
            <a:solidFill>
              <a:schemeClr val="bg1"/>
            </a:solidFill>
            <a:round/>
            <a:headEnd/>
            <a:tailEnd type="triangle" w="med" len="med"/>
          </a:ln>
        </p:spPr>
        <p:txBody>
          <a:bodyPr/>
          <a:lstStyle/>
          <a:p>
            <a:endParaRPr lang="en-US" sz="1200" dirty="0">
              <a:ln>
                <a:solidFill>
                  <a:srgbClr val="FFC702">
                    <a:lumMod val="20000"/>
                    <a:lumOff val="80000"/>
                  </a:srgbClr>
                </a:solidFill>
              </a:ln>
              <a:solidFill>
                <a:srgbClr val="000000"/>
              </a:solidFill>
            </a:endParaRPr>
          </a:p>
        </p:txBody>
      </p:sp>
      <p:cxnSp>
        <p:nvCxnSpPr>
          <p:cNvPr id="19" name="Straight Connector 18"/>
          <p:cNvCxnSpPr/>
          <p:nvPr/>
        </p:nvCxnSpPr>
        <p:spPr bwMode="auto">
          <a:xfrm>
            <a:off x="3305224" y="1568188"/>
            <a:ext cx="20263" cy="2462683"/>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21" name="TextBox 20"/>
          <p:cNvSpPr txBox="1"/>
          <p:nvPr/>
        </p:nvSpPr>
        <p:spPr bwMode="auto">
          <a:xfrm>
            <a:off x="3142892" y="1429844"/>
            <a:ext cx="404939" cy="230832"/>
          </a:xfrm>
          <a:prstGeom prst="rect">
            <a:avLst/>
          </a:prstGeom>
          <a:noFill/>
          <a:ln w="9525">
            <a:noFill/>
            <a:miter lim="800000"/>
            <a:headEnd/>
            <a:tailEnd/>
          </a:ln>
        </p:spPr>
        <p:txBody>
          <a:bodyPr wrap="squar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2015</a:t>
            </a:r>
          </a:p>
        </p:txBody>
      </p:sp>
      <p:sp>
        <p:nvSpPr>
          <p:cNvPr id="45" name="Text Box 9"/>
          <p:cNvSpPr txBox="1">
            <a:spLocks noChangeArrowheads="1"/>
          </p:cNvSpPr>
          <p:nvPr/>
        </p:nvSpPr>
        <p:spPr bwMode="auto">
          <a:xfrm>
            <a:off x="1836010" y="1223647"/>
            <a:ext cx="1925814" cy="276105"/>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rPr>
              <a:t>History</a:t>
            </a:r>
          </a:p>
        </p:txBody>
      </p:sp>
      <p:sp>
        <p:nvSpPr>
          <p:cNvPr id="47" name="TextBox 46"/>
          <p:cNvSpPr txBox="1"/>
          <p:nvPr/>
        </p:nvSpPr>
        <p:spPr bwMode="auto">
          <a:xfrm>
            <a:off x="1078021" y="1456054"/>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1993</a:t>
            </a:r>
          </a:p>
        </p:txBody>
      </p:sp>
      <p:sp>
        <p:nvSpPr>
          <p:cNvPr id="5147" name="Line 29"/>
          <p:cNvSpPr>
            <a:spLocks noChangeShapeType="1"/>
          </p:cNvSpPr>
          <p:nvPr/>
        </p:nvSpPr>
        <p:spPr bwMode="auto">
          <a:xfrm>
            <a:off x="3235341" y="3878970"/>
            <a:ext cx="65420" cy="54529"/>
          </a:xfrm>
          <a:prstGeom prst="line">
            <a:avLst/>
          </a:prstGeom>
          <a:noFill/>
          <a:ln w="19050">
            <a:solidFill>
              <a:schemeClr val="bg1"/>
            </a:solidFill>
            <a:round/>
            <a:headEnd/>
            <a:tailEnd type="triangle" w="med" len="med"/>
          </a:ln>
        </p:spPr>
        <p:txBody>
          <a:bodyPr/>
          <a:lstStyle/>
          <a:p>
            <a:endParaRPr lang="en-US" sz="1200" dirty="0">
              <a:solidFill>
                <a:srgbClr val="000000"/>
              </a:solidFill>
            </a:endParaRPr>
          </a:p>
        </p:txBody>
      </p:sp>
      <p:cxnSp>
        <p:nvCxnSpPr>
          <p:cNvPr id="46" name="Straight Connector 45"/>
          <p:cNvCxnSpPr/>
          <p:nvPr/>
        </p:nvCxnSpPr>
        <p:spPr>
          <a:xfrm>
            <a:off x="1215633" y="1581492"/>
            <a:ext cx="26140" cy="2449378"/>
          </a:xfrm>
          <a:prstGeom prst="line">
            <a:avLst/>
          </a:prstGeom>
          <a:ln w="12700">
            <a:solidFill>
              <a:schemeClr val="bg1">
                <a:lumMod val="65000"/>
                <a:alpha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bwMode="auto">
          <a:xfrm>
            <a:off x="8151670" y="1462398"/>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2040</a:t>
            </a:r>
          </a:p>
        </p:txBody>
      </p:sp>
      <p:sp>
        <p:nvSpPr>
          <p:cNvPr id="63" name="Rectangle 62"/>
          <p:cNvSpPr/>
          <p:nvPr/>
        </p:nvSpPr>
        <p:spPr>
          <a:xfrm>
            <a:off x="5576636" y="1262436"/>
            <a:ext cx="373225" cy="2745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0" name="Straight Connector 59"/>
          <p:cNvCxnSpPr/>
          <p:nvPr/>
        </p:nvCxnSpPr>
        <p:spPr bwMode="auto">
          <a:xfrm flipH="1">
            <a:off x="8302545" y="1558904"/>
            <a:ext cx="3182" cy="2437461"/>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cxnSp>
        <p:nvCxnSpPr>
          <p:cNvPr id="72" name="Straight Connector 71"/>
          <p:cNvCxnSpPr/>
          <p:nvPr/>
        </p:nvCxnSpPr>
        <p:spPr bwMode="auto">
          <a:xfrm flipH="1">
            <a:off x="5536156" y="1530578"/>
            <a:ext cx="4340" cy="2440463"/>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sp>
        <p:nvSpPr>
          <p:cNvPr id="74" name="Line 29"/>
          <p:cNvSpPr>
            <a:spLocks noChangeShapeType="1"/>
          </p:cNvSpPr>
          <p:nvPr/>
        </p:nvSpPr>
        <p:spPr bwMode="auto">
          <a:xfrm flipH="1">
            <a:off x="5571407" y="3916467"/>
            <a:ext cx="74687" cy="56774"/>
          </a:xfrm>
          <a:prstGeom prst="line">
            <a:avLst/>
          </a:prstGeom>
          <a:noFill/>
          <a:ln w="19050">
            <a:solidFill>
              <a:schemeClr val="tx1"/>
            </a:solidFill>
            <a:round/>
            <a:headEnd/>
            <a:tailEnd type="triangle" w="med" len="med"/>
          </a:ln>
        </p:spPr>
        <p:txBody>
          <a:bodyPr/>
          <a:lstStyle/>
          <a:p>
            <a:endParaRPr lang="en-US" sz="1200" dirty="0">
              <a:solidFill>
                <a:srgbClr val="000000"/>
              </a:solidFill>
            </a:endParaRPr>
          </a:p>
        </p:txBody>
      </p:sp>
      <p:sp>
        <p:nvSpPr>
          <p:cNvPr id="75" name="Text Box 9"/>
          <p:cNvSpPr txBox="1">
            <a:spLocks noChangeArrowheads="1"/>
          </p:cNvSpPr>
          <p:nvPr/>
        </p:nvSpPr>
        <p:spPr bwMode="auto">
          <a:xfrm>
            <a:off x="3530644" y="1180840"/>
            <a:ext cx="1799228" cy="235404"/>
          </a:xfrm>
          <a:prstGeom prst="rect">
            <a:avLst/>
          </a:prstGeom>
          <a:noFill/>
          <a:ln w="9525" algn="ctr">
            <a:noFill/>
            <a:miter lim="800000"/>
            <a:headEnd/>
            <a:tailEnd/>
          </a:ln>
        </p:spPr>
        <p:txBody>
          <a:bodyPr/>
          <a:lstStyle/>
          <a:p>
            <a:pPr algn="ctr"/>
            <a:r>
              <a:rPr lang="en-US" sz="1050" b="1" dirty="0">
                <a:solidFill>
                  <a:srgbClr val="000000"/>
                </a:solidFill>
                <a:cs typeface="Arial" pitchFamily="34" charset="0"/>
              </a:rPr>
              <a:t>AEO2016 Reference</a:t>
            </a:r>
          </a:p>
        </p:txBody>
      </p:sp>
      <p:sp>
        <p:nvSpPr>
          <p:cNvPr id="76" name="Text Box 9"/>
          <p:cNvSpPr txBox="1">
            <a:spLocks noChangeArrowheads="1"/>
          </p:cNvSpPr>
          <p:nvPr/>
        </p:nvSpPr>
        <p:spPr bwMode="auto">
          <a:xfrm>
            <a:off x="5539822" y="1188530"/>
            <a:ext cx="1799228" cy="235404"/>
          </a:xfrm>
          <a:prstGeom prst="rect">
            <a:avLst/>
          </a:prstGeom>
          <a:noFill/>
          <a:ln w="9525" algn="ctr">
            <a:noFill/>
            <a:miter lim="800000"/>
            <a:headEnd/>
            <a:tailEnd/>
          </a:ln>
        </p:spPr>
        <p:txBody>
          <a:bodyPr/>
          <a:lstStyle/>
          <a:p>
            <a:pPr algn="ctr"/>
            <a:r>
              <a:rPr lang="en-US" sz="1050" b="1" dirty="0">
                <a:solidFill>
                  <a:srgbClr val="000000"/>
                </a:solidFill>
                <a:cs typeface="Arial" pitchFamily="34" charset="0"/>
              </a:rPr>
              <a:t>No CPP</a:t>
            </a:r>
          </a:p>
        </p:txBody>
      </p:sp>
      <p:cxnSp>
        <p:nvCxnSpPr>
          <p:cNvPr id="77" name="Straight Connector 76"/>
          <p:cNvCxnSpPr/>
          <p:nvPr/>
        </p:nvCxnSpPr>
        <p:spPr bwMode="auto">
          <a:xfrm>
            <a:off x="5985886" y="1467952"/>
            <a:ext cx="14574" cy="2514483"/>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78" name="TextBox 77"/>
          <p:cNvSpPr txBox="1"/>
          <p:nvPr/>
        </p:nvSpPr>
        <p:spPr bwMode="auto">
          <a:xfrm>
            <a:off x="5849915" y="1429843"/>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2015</a:t>
            </a:r>
          </a:p>
        </p:txBody>
      </p:sp>
      <p:sp>
        <p:nvSpPr>
          <p:cNvPr id="64" name="Text Box 7"/>
          <p:cNvSpPr txBox="1">
            <a:spLocks noChangeArrowheads="1"/>
          </p:cNvSpPr>
          <p:nvPr/>
        </p:nvSpPr>
        <p:spPr bwMode="auto">
          <a:xfrm>
            <a:off x="5545675" y="3770700"/>
            <a:ext cx="571500" cy="307181"/>
          </a:xfrm>
          <a:prstGeom prst="rect">
            <a:avLst/>
          </a:prstGeom>
          <a:noFill/>
          <a:ln w="9525" algn="ctr">
            <a:noFill/>
            <a:miter lim="800000"/>
            <a:headEnd/>
            <a:tailEnd/>
          </a:ln>
        </p:spPr>
        <p:txBody>
          <a:bodyPr/>
          <a:lstStyle/>
          <a:p>
            <a:r>
              <a:rPr lang="en-US" sz="1200" dirty="0">
                <a:solidFill>
                  <a:srgbClr val="000000"/>
                </a:solidFill>
              </a:rPr>
              <a:t>1%</a:t>
            </a:r>
          </a:p>
        </p:txBody>
      </p:sp>
      <p:sp>
        <p:nvSpPr>
          <p:cNvPr id="65" name="TextBox 64"/>
          <p:cNvSpPr txBox="1"/>
          <p:nvPr/>
        </p:nvSpPr>
        <p:spPr bwMode="auto">
          <a:xfrm>
            <a:off x="5341756" y="1449480"/>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2040</a:t>
            </a:r>
          </a:p>
        </p:txBody>
      </p:sp>
      <p:grpSp>
        <p:nvGrpSpPr>
          <p:cNvPr id="3" name="Group 2"/>
          <p:cNvGrpSpPr/>
          <p:nvPr/>
        </p:nvGrpSpPr>
        <p:grpSpPr>
          <a:xfrm>
            <a:off x="1045030" y="2115642"/>
            <a:ext cx="8129330" cy="2031250"/>
            <a:chOff x="1185283" y="2776621"/>
            <a:chExt cx="7980903" cy="2767518"/>
          </a:xfrm>
        </p:grpSpPr>
        <p:sp>
          <p:nvSpPr>
            <p:cNvPr id="23" name="Text Box 7"/>
            <p:cNvSpPr txBox="1">
              <a:spLocks noChangeArrowheads="1"/>
            </p:cNvSpPr>
            <p:nvPr/>
          </p:nvSpPr>
          <p:spPr bwMode="auto">
            <a:xfrm>
              <a:off x="2697947" y="3103137"/>
              <a:ext cx="762000" cy="409575"/>
            </a:xfrm>
            <a:prstGeom prst="rect">
              <a:avLst/>
            </a:prstGeom>
            <a:noFill/>
            <a:ln w="9525" algn="ctr">
              <a:noFill/>
              <a:miter lim="800000"/>
              <a:headEnd/>
              <a:tailEnd/>
            </a:ln>
          </p:spPr>
          <p:txBody>
            <a:bodyPr/>
            <a:lstStyle/>
            <a:p>
              <a:pPr algn="r"/>
              <a:r>
                <a:rPr lang="en-US" sz="1200" dirty="0">
                  <a:solidFill>
                    <a:srgbClr val="FFFFFF"/>
                  </a:solidFill>
                </a:rPr>
                <a:t>33%</a:t>
              </a:r>
            </a:p>
          </p:txBody>
        </p:sp>
        <p:sp>
          <p:nvSpPr>
            <p:cNvPr id="25" name="Text Box 7"/>
            <p:cNvSpPr txBox="1">
              <a:spLocks noChangeArrowheads="1"/>
            </p:cNvSpPr>
            <p:nvPr/>
          </p:nvSpPr>
          <p:spPr bwMode="auto">
            <a:xfrm>
              <a:off x="2701842" y="4338633"/>
              <a:ext cx="762000" cy="409575"/>
            </a:xfrm>
            <a:prstGeom prst="rect">
              <a:avLst/>
            </a:prstGeom>
            <a:noFill/>
            <a:ln w="9525" algn="ctr">
              <a:noFill/>
              <a:miter lim="800000"/>
              <a:headEnd/>
              <a:tailEnd/>
            </a:ln>
          </p:spPr>
          <p:txBody>
            <a:bodyPr/>
            <a:lstStyle/>
            <a:p>
              <a:pPr algn="r"/>
              <a:r>
                <a:rPr lang="en-US" sz="1200" dirty="0">
                  <a:solidFill>
                    <a:srgbClr val="FFC702">
                      <a:lumMod val="20000"/>
                      <a:lumOff val="80000"/>
                    </a:srgbClr>
                  </a:solidFill>
                </a:rPr>
                <a:t>33%</a:t>
              </a:r>
            </a:p>
          </p:txBody>
        </p:sp>
        <p:sp>
          <p:nvSpPr>
            <p:cNvPr id="26" name="Text Box 7"/>
            <p:cNvSpPr txBox="1">
              <a:spLocks noChangeArrowheads="1"/>
            </p:cNvSpPr>
            <p:nvPr/>
          </p:nvSpPr>
          <p:spPr bwMode="auto">
            <a:xfrm>
              <a:off x="2694288" y="3738055"/>
              <a:ext cx="762000" cy="409575"/>
            </a:xfrm>
            <a:prstGeom prst="rect">
              <a:avLst/>
            </a:prstGeom>
            <a:noFill/>
            <a:ln w="9525" algn="ctr">
              <a:noFill/>
              <a:miter lim="800000"/>
              <a:headEnd/>
              <a:tailEnd/>
            </a:ln>
          </p:spPr>
          <p:txBody>
            <a:bodyPr/>
            <a:lstStyle/>
            <a:p>
              <a:pPr algn="r"/>
              <a:r>
                <a:rPr lang="en-US" sz="1200" dirty="0">
                  <a:solidFill>
                    <a:srgbClr val="FFFFFF"/>
                  </a:solidFill>
                </a:rPr>
                <a:t>13%</a:t>
              </a:r>
            </a:p>
          </p:txBody>
        </p:sp>
        <p:sp>
          <p:nvSpPr>
            <p:cNvPr id="37" name="TextBox 36"/>
            <p:cNvSpPr txBox="1"/>
            <p:nvPr/>
          </p:nvSpPr>
          <p:spPr bwMode="auto">
            <a:xfrm>
              <a:off x="6819859" y="5003682"/>
              <a:ext cx="517759" cy="314502"/>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a:solidFill>
                    <a:srgbClr val="FFFFFF"/>
                  </a:solidFill>
                  <a:ea typeface="Times New Roman" charset="0"/>
                  <a:cs typeface="Times New Roman" charset="0"/>
                </a:rPr>
                <a:t>Nuclear</a:t>
              </a:r>
            </a:p>
          </p:txBody>
        </p:sp>
        <p:sp>
          <p:nvSpPr>
            <p:cNvPr id="39" name="TextBox 38"/>
            <p:cNvSpPr txBox="1"/>
            <p:nvPr/>
          </p:nvSpPr>
          <p:spPr bwMode="auto">
            <a:xfrm>
              <a:off x="6725640" y="2987402"/>
              <a:ext cx="769557" cy="314502"/>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a:solidFill>
                    <a:srgbClr val="FFFFFF"/>
                  </a:solidFill>
                  <a:ea typeface="Times New Roman" charset="0"/>
                  <a:cs typeface="Times New Roman" charset="0"/>
                </a:rPr>
                <a:t>Natural gas</a:t>
              </a:r>
            </a:p>
          </p:txBody>
        </p:sp>
        <p:sp>
          <p:nvSpPr>
            <p:cNvPr id="40" name="TextBox 39"/>
            <p:cNvSpPr txBox="1"/>
            <p:nvPr/>
          </p:nvSpPr>
          <p:spPr bwMode="auto">
            <a:xfrm>
              <a:off x="6924511" y="4349496"/>
              <a:ext cx="308452" cy="314502"/>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a:solidFill>
                    <a:srgbClr val="FFC702">
                      <a:lumMod val="20000"/>
                      <a:lumOff val="80000"/>
                    </a:srgbClr>
                  </a:solidFill>
                  <a:ea typeface="Times New Roman" charset="0"/>
                  <a:cs typeface="Times New Roman" charset="0"/>
                </a:rPr>
                <a:t>Coal</a:t>
              </a:r>
            </a:p>
          </p:txBody>
        </p:sp>
        <p:sp>
          <p:nvSpPr>
            <p:cNvPr id="41" name="TextBox 40"/>
            <p:cNvSpPr txBox="1"/>
            <p:nvPr/>
          </p:nvSpPr>
          <p:spPr bwMode="auto">
            <a:xfrm>
              <a:off x="6696578" y="3693367"/>
              <a:ext cx="826211" cy="314502"/>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a:solidFill>
                    <a:srgbClr val="FFFFFF"/>
                  </a:solidFill>
                  <a:ea typeface="Times New Roman" charset="0"/>
                  <a:cs typeface="Times New Roman" charset="0"/>
                </a:rPr>
                <a:t>Renewables</a:t>
              </a:r>
            </a:p>
          </p:txBody>
        </p:sp>
        <p:sp>
          <p:nvSpPr>
            <p:cNvPr id="5135" name="Text Box 18"/>
            <p:cNvSpPr txBox="1">
              <a:spLocks noChangeArrowheads="1"/>
            </p:cNvSpPr>
            <p:nvPr/>
          </p:nvSpPr>
          <p:spPr bwMode="auto">
            <a:xfrm>
              <a:off x="7658093" y="4975865"/>
              <a:ext cx="609600" cy="377403"/>
            </a:xfrm>
            <a:prstGeom prst="rect">
              <a:avLst/>
            </a:prstGeom>
            <a:noFill/>
            <a:ln w="9525">
              <a:noFill/>
              <a:miter lim="800000"/>
              <a:headEnd/>
              <a:tailEnd/>
            </a:ln>
          </p:spPr>
          <p:txBody>
            <a:bodyPr>
              <a:spAutoFit/>
            </a:bodyPr>
            <a:lstStyle/>
            <a:p>
              <a:pPr algn="r">
                <a:spcBef>
                  <a:spcPct val="50000"/>
                </a:spcBef>
              </a:pPr>
              <a:r>
                <a:rPr lang="en-US" sz="1200" dirty="0">
                  <a:solidFill>
                    <a:srgbClr val="FFFFFF"/>
                  </a:solidFill>
                </a:rPr>
                <a:t>15%</a:t>
              </a:r>
            </a:p>
          </p:txBody>
        </p:sp>
        <p:sp>
          <p:nvSpPr>
            <p:cNvPr id="5139" name="Text Box 22"/>
            <p:cNvSpPr txBox="1">
              <a:spLocks noChangeArrowheads="1"/>
            </p:cNvSpPr>
            <p:nvPr/>
          </p:nvSpPr>
          <p:spPr bwMode="auto">
            <a:xfrm>
              <a:off x="7667303" y="3585713"/>
              <a:ext cx="609600" cy="377403"/>
            </a:xfrm>
            <a:prstGeom prst="rect">
              <a:avLst/>
            </a:prstGeom>
            <a:noFill/>
            <a:ln w="9525">
              <a:noFill/>
              <a:miter lim="800000"/>
              <a:headEnd/>
              <a:tailEnd/>
            </a:ln>
          </p:spPr>
          <p:txBody>
            <a:bodyPr>
              <a:spAutoFit/>
            </a:bodyPr>
            <a:lstStyle/>
            <a:p>
              <a:pPr algn="r">
                <a:spcBef>
                  <a:spcPct val="50000"/>
                </a:spcBef>
              </a:pPr>
              <a:r>
                <a:rPr lang="en-US" sz="1200" dirty="0">
                  <a:solidFill>
                    <a:srgbClr val="FFFFFF"/>
                  </a:solidFill>
                </a:rPr>
                <a:t>23%</a:t>
              </a:r>
            </a:p>
          </p:txBody>
        </p:sp>
        <p:sp>
          <p:nvSpPr>
            <p:cNvPr id="28" name="Text Box 7"/>
            <p:cNvSpPr txBox="1">
              <a:spLocks noChangeArrowheads="1"/>
            </p:cNvSpPr>
            <p:nvPr/>
          </p:nvSpPr>
          <p:spPr bwMode="auto">
            <a:xfrm>
              <a:off x="7496333" y="4313380"/>
              <a:ext cx="762000" cy="409575"/>
            </a:xfrm>
            <a:prstGeom prst="rect">
              <a:avLst/>
            </a:prstGeom>
            <a:noFill/>
            <a:ln w="9525" algn="ctr">
              <a:noFill/>
              <a:miter lim="800000"/>
              <a:headEnd/>
              <a:tailEnd/>
            </a:ln>
          </p:spPr>
          <p:txBody>
            <a:bodyPr/>
            <a:lstStyle/>
            <a:p>
              <a:pPr algn="r"/>
              <a:r>
                <a:rPr lang="en-US" sz="1200" dirty="0">
                  <a:solidFill>
                    <a:srgbClr val="FFFFFF"/>
                  </a:solidFill>
                </a:rPr>
                <a:t>26%</a:t>
              </a:r>
            </a:p>
          </p:txBody>
        </p:sp>
        <p:sp>
          <p:nvSpPr>
            <p:cNvPr id="32" name="Text Box 7"/>
            <p:cNvSpPr txBox="1">
              <a:spLocks noChangeArrowheads="1"/>
            </p:cNvSpPr>
            <p:nvPr/>
          </p:nvSpPr>
          <p:spPr bwMode="auto">
            <a:xfrm>
              <a:off x="7496333" y="2776621"/>
              <a:ext cx="762000" cy="409575"/>
            </a:xfrm>
            <a:prstGeom prst="rect">
              <a:avLst/>
            </a:prstGeom>
            <a:noFill/>
            <a:ln w="9525" algn="ctr">
              <a:noFill/>
              <a:miter lim="800000"/>
              <a:headEnd/>
              <a:tailEnd/>
            </a:ln>
          </p:spPr>
          <p:txBody>
            <a:bodyPr/>
            <a:lstStyle/>
            <a:p>
              <a:pPr algn="r"/>
              <a:r>
                <a:rPr lang="en-US" sz="1200" dirty="0">
                  <a:solidFill>
                    <a:srgbClr val="FFFFFF"/>
                  </a:solidFill>
                </a:rPr>
                <a:t>34%</a:t>
              </a:r>
            </a:p>
          </p:txBody>
        </p:sp>
        <p:sp>
          <p:nvSpPr>
            <p:cNvPr id="36" name="Text Box 7"/>
            <p:cNvSpPr txBox="1">
              <a:spLocks noChangeArrowheads="1"/>
            </p:cNvSpPr>
            <p:nvPr/>
          </p:nvSpPr>
          <p:spPr bwMode="auto">
            <a:xfrm>
              <a:off x="8404186" y="5057753"/>
              <a:ext cx="762000" cy="409576"/>
            </a:xfrm>
            <a:prstGeom prst="rect">
              <a:avLst/>
            </a:prstGeom>
            <a:noFill/>
            <a:ln w="9525" algn="ctr">
              <a:noFill/>
              <a:miter lim="800000"/>
              <a:headEnd/>
              <a:tailEnd/>
            </a:ln>
          </p:spPr>
          <p:txBody>
            <a:bodyPr/>
            <a:lstStyle/>
            <a:p>
              <a:r>
                <a:rPr lang="en-US" sz="900" dirty="0">
                  <a:solidFill>
                    <a:srgbClr val="000000"/>
                  </a:solidFill>
                </a:rPr>
                <a:t>1%</a:t>
              </a:r>
            </a:p>
          </p:txBody>
        </p:sp>
        <p:sp>
          <p:nvSpPr>
            <p:cNvPr id="48" name="Text Box 7"/>
            <p:cNvSpPr txBox="1">
              <a:spLocks noChangeArrowheads="1"/>
            </p:cNvSpPr>
            <p:nvPr/>
          </p:nvSpPr>
          <p:spPr bwMode="auto">
            <a:xfrm>
              <a:off x="1194546" y="3832852"/>
              <a:ext cx="762000" cy="409574"/>
            </a:xfrm>
            <a:prstGeom prst="rect">
              <a:avLst/>
            </a:prstGeom>
            <a:noFill/>
            <a:ln w="9525" algn="ctr">
              <a:noFill/>
              <a:miter lim="800000"/>
              <a:headEnd/>
              <a:tailEnd/>
            </a:ln>
          </p:spPr>
          <p:txBody>
            <a:bodyPr/>
            <a:lstStyle/>
            <a:p>
              <a:pPr algn="ctr"/>
              <a:r>
                <a:rPr lang="en-US" sz="1200" dirty="0">
                  <a:solidFill>
                    <a:srgbClr val="FFC702">
                      <a:lumMod val="20000"/>
                      <a:lumOff val="80000"/>
                    </a:srgbClr>
                  </a:solidFill>
                </a:rPr>
                <a:t>11%</a:t>
              </a:r>
            </a:p>
          </p:txBody>
        </p:sp>
        <p:sp>
          <p:nvSpPr>
            <p:cNvPr id="49" name="Text Box 7"/>
            <p:cNvSpPr txBox="1">
              <a:spLocks noChangeArrowheads="1"/>
            </p:cNvSpPr>
            <p:nvPr/>
          </p:nvSpPr>
          <p:spPr bwMode="auto">
            <a:xfrm>
              <a:off x="1185283" y="3571474"/>
              <a:ext cx="762000" cy="409574"/>
            </a:xfrm>
            <a:prstGeom prst="rect">
              <a:avLst/>
            </a:prstGeom>
            <a:noFill/>
            <a:ln w="9525" algn="ctr">
              <a:noFill/>
              <a:miter lim="800000"/>
              <a:headEnd/>
              <a:tailEnd/>
            </a:ln>
          </p:spPr>
          <p:txBody>
            <a:bodyPr/>
            <a:lstStyle/>
            <a:p>
              <a:pPr algn="ctr"/>
              <a:r>
                <a:rPr lang="en-US" sz="1200" dirty="0">
                  <a:solidFill>
                    <a:srgbClr val="FFFFFF"/>
                  </a:solidFill>
                </a:rPr>
                <a:t>13%</a:t>
              </a:r>
            </a:p>
          </p:txBody>
        </p:sp>
        <p:sp>
          <p:nvSpPr>
            <p:cNvPr id="43" name="Text Box 7"/>
            <p:cNvSpPr txBox="1">
              <a:spLocks noChangeArrowheads="1"/>
            </p:cNvSpPr>
            <p:nvPr/>
          </p:nvSpPr>
          <p:spPr bwMode="auto">
            <a:xfrm>
              <a:off x="1185283" y="4921836"/>
              <a:ext cx="762000" cy="409575"/>
            </a:xfrm>
            <a:prstGeom prst="rect">
              <a:avLst/>
            </a:prstGeom>
            <a:noFill/>
            <a:ln w="9525" algn="ctr">
              <a:noFill/>
              <a:miter lim="800000"/>
              <a:headEnd/>
              <a:tailEnd/>
            </a:ln>
          </p:spPr>
          <p:txBody>
            <a:bodyPr/>
            <a:lstStyle/>
            <a:p>
              <a:pPr algn="ctr"/>
              <a:r>
                <a:rPr lang="en-US" sz="1200" dirty="0">
                  <a:solidFill>
                    <a:srgbClr val="FFFFFF"/>
                  </a:solidFill>
                </a:rPr>
                <a:t>19%</a:t>
              </a:r>
            </a:p>
          </p:txBody>
        </p:sp>
        <p:sp>
          <p:nvSpPr>
            <p:cNvPr id="51" name="Text Box 7"/>
            <p:cNvSpPr txBox="1">
              <a:spLocks noChangeArrowheads="1"/>
            </p:cNvSpPr>
            <p:nvPr/>
          </p:nvSpPr>
          <p:spPr bwMode="auto">
            <a:xfrm>
              <a:off x="1223067" y="4391680"/>
              <a:ext cx="761960" cy="409609"/>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FFFFFF"/>
                  </a:solidFill>
                </a:rPr>
                <a:t>53%</a:t>
              </a:r>
            </a:p>
          </p:txBody>
        </p:sp>
        <p:sp>
          <p:nvSpPr>
            <p:cNvPr id="52" name="Text Box 7"/>
            <p:cNvSpPr txBox="1">
              <a:spLocks noChangeArrowheads="1"/>
            </p:cNvSpPr>
            <p:nvPr/>
          </p:nvSpPr>
          <p:spPr bwMode="auto">
            <a:xfrm>
              <a:off x="1203218" y="5134575"/>
              <a:ext cx="762040" cy="409564"/>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4%</a:t>
              </a:r>
            </a:p>
          </p:txBody>
        </p:sp>
        <p:sp>
          <p:nvSpPr>
            <p:cNvPr id="62" name="Line 29"/>
            <p:cNvSpPr>
              <a:spLocks noChangeShapeType="1"/>
            </p:cNvSpPr>
            <p:nvPr/>
          </p:nvSpPr>
          <p:spPr bwMode="auto">
            <a:xfrm flipH="1">
              <a:off x="8307855" y="5203287"/>
              <a:ext cx="187238" cy="128190"/>
            </a:xfrm>
            <a:prstGeom prst="line">
              <a:avLst/>
            </a:prstGeom>
            <a:noFill/>
            <a:ln w="19050">
              <a:solidFill>
                <a:schemeClr val="tx1"/>
              </a:solidFill>
              <a:round/>
              <a:headEnd/>
              <a:tailEnd type="triangle" w="med" len="med"/>
            </a:ln>
          </p:spPr>
          <p:txBody>
            <a:bodyPr/>
            <a:lstStyle/>
            <a:p>
              <a:endParaRPr lang="en-US" sz="900" dirty="0">
                <a:solidFill>
                  <a:srgbClr val="000000"/>
                </a:solidFill>
              </a:endParaRPr>
            </a:p>
          </p:txBody>
        </p:sp>
        <p:sp>
          <p:nvSpPr>
            <p:cNvPr id="66" name="Text Box 18"/>
            <p:cNvSpPr txBox="1">
              <a:spLocks noChangeArrowheads="1"/>
            </p:cNvSpPr>
            <p:nvPr/>
          </p:nvSpPr>
          <p:spPr bwMode="auto">
            <a:xfrm>
              <a:off x="5040582" y="5052231"/>
              <a:ext cx="609600" cy="377403"/>
            </a:xfrm>
            <a:prstGeom prst="rect">
              <a:avLst/>
            </a:prstGeom>
            <a:noFill/>
            <a:ln w="9525">
              <a:noFill/>
              <a:miter lim="800000"/>
              <a:headEnd/>
              <a:tailEnd/>
            </a:ln>
          </p:spPr>
          <p:txBody>
            <a:bodyPr>
              <a:spAutoFit/>
            </a:bodyPr>
            <a:lstStyle/>
            <a:p>
              <a:pPr algn="r">
                <a:spcBef>
                  <a:spcPct val="50000"/>
                </a:spcBef>
              </a:pPr>
              <a:r>
                <a:rPr lang="en-US" sz="1200" dirty="0">
                  <a:solidFill>
                    <a:srgbClr val="FFFFFF"/>
                  </a:solidFill>
                </a:rPr>
                <a:t>16%</a:t>
              </a:r>
            </a:p>
          </p:txBody>
        </p:sp>
        <p:sp>
          <p:nvSpPr>
            <p:cNvPr id="68" name="Text Box 22"/>
            <p:cNvSpPr txBox="1">
              <a:spLocks noChangeArrowheads="1"/>
            </p:cNvSpPr>
            <p:nvPr/>
          </p:nvSpPr>
          <p:spPr bwMode="auto">
            <a:xfrm>
              <a:off x="5021373" y="3764099"/>
              <a:ext cx="609600" cy="377403"/>
            </a:xfrm>
            <a:prstGeom prst="rect">
              <a:avLst/>
            </a:prstGeom>
            <a:noFill/>
            <a:ln w="9525">
              <a:noFill/>
              <a:miter lim="800000"/>
              <a:headEnd/>
              <a:tailEnd/>
            </a:ln>
          </p:spPr>
          <p:txBody>
            <a:bodyPr>
              <a:spAutoFit/>
            </a:bodyPr>
            <a:lstStyle/>
            <a:p>
              <a:pPr algn="r">
                <a:spcBef>
                  <a:spcPct val="50000"/>
                </a:spcBef>
              </a:pPr>
              <a:r>
                <a:rPr lang="en-US" sz="1200" dirty="0">
                  <a:solidFill>
                    <a:srgbClr val="FFFFFF"/>
                  </a:solidFill>
                </a:rPr>
                <a:t>27%</a:t>
              </a:r>
            </a:p>
          </p:txBody>
        </p:sp>
        <p:sp>
          <p:nvSpPr>
            <p:cNvPr id="69" name="Text Box 7"/>
            <p:cNvSpPr txBox="1">
              <a:spLocks noChangeArrowheads="1"/>
            </p:cNvSpPr>
            <p:nvPr/>
          </p:nvSpPr>
          <p:spPr bwMode="auto">
            <a:xfrm>
              <a:off x="4862223" y="4418468"/>
              <a:ext cx="762000" cy="409576"/>
            </a:xfrm>
            <a:prstGeom prst="rect">
              <a:avLst/>
            </a:prstGeom>
            <a:noFill/>
            <a:ln w="9525" algn="ctr">
              <a:noFill/>
              <a:miter lim="800000"/>
              <a:headEnd/>
              <a:tailEnd/>
            </a:ln>
          </p:spPr>
          <p:txBody>
            <a:bodyPr/>
            <a:lstStyle/>
            <a:p>
              <a:pPr algn="r"/>
              <a:r>
                <a:rPr lang="en-US" sz="1200" dirty="0">
                  <a:solidFill>
                    <a:srgbClr val="FFFFFF"/>
                  </a:solidFill>
                </a:rPr>
                <a:t>18%</a:t>
              </a:r>
            </a:p>
          </p:txBody>
        </p:sp>
        <p:sp>
          <p:nvSpPr>
            <p:cNvPr id="70" name="Text Box 7"/>
            <p:cNvSpPr txBox="1">
              <a:spLocks noChangeArrowheads="1"/>
            </p:cNvSpPr>
            <p:nvPr/>
          </p:nvSpPr>
          <p:spPr bwMode="auto">
            <a:xfrm>
              <a:off x="4853727" y="2794266"/>
              <a:ext cx="762000" cy="409576"/>
            </a:xfrm>
            <a:prstGeom prst="rect">
              <a:avLst/>
            </a:prstGeom>
            <a:noFill/>
            <a:ln w="9525" algn="ctr">
              <a:noFill/>
              <a:miter lim="800000"/>
              <a:headEnd/>
              <a:tailEnd/>
            </a:ln>
          </p:spPr>
          <p:txBody>
            <a:bodyPr/>
            <a:lstStyle/>
            <a:p>
              <a:pPr algn="r"/>
              <a:r>
                <a:rPr lang="en-US" sz="1200" dirty="0">
                  <a:solidFill>
                    <a:srgbClr val="FFFFFF"/>
                  </a:solidFill>
                </a:rPr>
                <a:t>38%</a:t>
              </a:r>
            </a:p>
          </p:txBody>
        </p:sp>
        <p:sp>
          <p:nvSpPr>
            <p:cNvPr id="67" name="Text Box 7"/>
            <p:cNvSpPr txBox="1">
              <a:spLocks noChangeArrowheads="1"/>
            </p:cNvSpPr>
            <p:nvPr/>
          </p:nvSpPr>
          <p:spPr bwMode="auto">
            <a:xfrm>
              <a:off x="2652287" y="4883440"/>
              <a:ext cx="762000" cy="409575"/>
            </a:xfrm>
            <a:prstGeom prst="rect">
              <a:avLst/>
            </a:prstGeom>
            <a:noFill/>
            <a:ln w="9525" algn="ctr">
              <a:noFill/>
              <a:miter lim="800000"/>
              <a:headEnd/>
              <a:tailEnd/>
            </a:ln>
          </p:spPr>
          <p:txBody>
            <a:bodyPr/>
            <a:lstStyle/>
            <a:p>
              <a:pPr algn="r"/>
              <a:r>
                <a:rPr lang="en-US" sz="1200" dirty="0">
                  <a:solidFill>
                    <a:srgbClr val="FFFFFF"/>
                  </a:solidFill>
                </a:rPr>
                <a:t>20%</a:t>
              </a:r>
            </a:p>
          </p:txBody>
        </p:sp>
        <p:sp>
          <p:nvSpPr>
            <p:cNvPr id="79" name="Text Box 7"/>
            <p:cNvSpPr txBox="1">
              <a:spLocks noChangeArrowheads="1"/>
            </p:cNvSpPr>
            <p:nvPr/>
          </p:nvSpPr>
          <p:spPr bwMode="auto">
            <a:xfrm>
              <a:off x="2834049" y="5074358"/>
              <a:ext cx="762000" cy="409575"/>
            </a:xfrm>
            <a:prstGeom prst="rect">
              <a:avLst/>
            </a:prstGeom>
            <a:noFill/>
            <a:ln w="9525" algn="ctr">
              <a:noFill/>
              <a:miter lim="800000"/>
              <a:headEnd/>
              <a:tailEnd/>
            </a:ln>
          </p:spPr>
          <p:txBody>
            <a:bodyPr/>
            <a:lstStyle/>
            <a:p>
              <a:pPr algn="ctr"/>
              <a:r>
                <a:rPr lang="en-US" sz="900" dirty="0">
                  <a:solidFill>
                    <a:srgbClr val="FFFFFF"/>
                  </a:solidFill>
                </a:rPr>
                <a:t>1%</a:t>
              </a:r>
            </a:p>
          </p:txBody>
        </p:sp>
        <p:sp>
          <p:nvSpPr>
            <p:cNvPr id="80" name="TextBox 79"/>
            <p:cNvSpPr txBox="1"/>
            <p:nvPr/>
          </p:nvSpPr>
          <p:spPr bwMode="auto">
            <a:xfrm>
              <a:off x="3680338" y="4879301"/>
              <a:ext cx="1831828" cy="314502"/>
            </a:xfrm>
            <a:prstGeom prst="rect">
              <a:avLst/>
            </a:prstGeom>
            <a:noFill/>
            <a:ln w="9525">
              <a:noFill/>
              <a:miter lim="800000"/>
              <a:headEnd/>
              <a:tailEnd/>
            </a:ln>
          </p:spPr>
          <p:txBody>
            <a:bodyPr wrap="none" lIns="0" tIns="0" rIns="0" rtlCol="0">
              <a:prstTxWarp prst="textNoShape">
                <a:avLst/>
              </a:prstTxWarp>
              <a:spAutoFit/>
            </a:bodyPr>
            <a:lstStyle/>
            <a:p>
              <a:pPr algn="ctr" eaLnBrk="0" hangingPunct="0"/>
              <a:r>
                <a:rPr lang="en-US" sz="1200" dirty="0">
                  <a:solidFill>
                    <a:srgbClr val="FFFFFF"/>
                  </a:solidFill>
                  <a:ea typeface="Times New Roman" charset="0"/>
                  <a:cs typeface="Times New Roman" charset="0"/>
                </a:rPr>
                <a:t>Petroleum and other liquids</a:t>
              </a:r>
            </a:p>
          </p:txBody>
        </p:sp>
      </p:grpSp>
    </p:spTree>
    <p:extLst>
      <p:ext uri="{BB962C8B-B14F-4D97-AF65-F5344CB8AC3E}">
        <p14:creationId xmlns:p14="http://schemas.microsoft.com/office/powerpoint/2010/main" val="18690678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7"/>
          <p:cNvSpPr>
            <a:spLocks noGrp="1"/>
          </p:cNvSpPr>
          <p:nvPr>
            <p:ph type="ftr" sz="quarter" idx="17"/>
          </p:nvPr>
        </p:nvSpPr>
        <p:spPr>
          <a:xfrm>
            <a:off x="666750" y="4793456"/>
            <a:ext cx="3455670" cy="295275"/>
          </a:xfrm>
          <a:prstGeom prst="rect">
            <a:avLst/>
          </a:prstGeom>
        </p:spPr>
        <p:txBody>
          <a:bodyPr/>
          <a:lstStyle/>
          <a:p>
            <a:r>
              <a:rPr lang="en-US" dirty="0" smtClean="0"/>
              <a:t>Howard Gruenspecht, Harvard Electricity Policy Group   June 3, 2016</a:t>
            </a:r>
            <a:endParaRPr lang="en-US" dirty="0"/>
          </a:p>
        </p:txBody>
      </p:sp>
      <p:sp>
        <p:nvSpPr>
          <p:cNvPr id="2" name="Title 1"/>
          <p:cNvSpPr>
            <a:spLocks noGrp="1"/>
          </p:cNvSpPr>
          <p:nvPr>
            <p:ph type="title"/>
          </p:nvPr>
        </p:nvSpPr>
        <p:spPr>
          <a:xfrm>
            <a:off x="685800" y="309064"/>
            <a:ext cx="8001000" cy="765314"/>
          </a:xfrm>
        </p:spPr>
        <p:txBody>
          <a:bodyPr/>
          <a:lstStyle/>
          <a:p>
            <a:pPr marL="60323"/>
            <a:r>
              <a:rPr lang="en-US" sz="2100" dirty="0"/>
              <a:t>Natural gas generation falls through 2021; both gas and renewable generation surpass coal by 2030 in the Reference case, but only natural gas does so in the No CPP case</a:t>
            </a:r>
          </a:p>
        </p:txBody>
      </p:sp>
      <p:sp>
        <p:nvSpPr>
          <p:cNvPr id="4" name="Slide Number Placeholder 3"/>
          <p:cNvSpPr>
            <a:spLocks noGrp="1"/>
          </p:cNvSpPr>
          <p:nvPr>
            <p:ph type="sldNum" sz="quarter" idx="4"/>
          </p:nvPr>
        </p:nvSpPr>
        <p:spPr>
          <a:prstGeom prst="rect">
            <a:avLst/>
          </a:prstGeom>
        </p:spPr>
        <p:txBody>
          <a:bodyPr/>
          <a:lstStyle/>
          <a:p>
            <a:fld id="{2D80C5C9-96E0-47EC-B500-37C5FE284639}" type="slidenum">
              <a:rPr lang="en-US" smtClean="0"/>
              <a:pPr/>
              <a:t>6</a:t>
            </a:fld>
            <a:endParaRPr lang="en-US" dirty="0"/>
          </a:p>
        </p:txBody>
      </p:sp>
      <p:graphicFrame>
        <p:nvGraphicFramePr>
          <p:cNvPr id="9" name="Content Placeholder 15"/>
          <p:cNvGraphicFramePr>
            <a:graphicFrameLocks noGrp="1"/>
          </p:cNvGraphicFramePr>
          <p:nvPr>
            <p:ph sz="quarter" idx="12"/>
            <p:extLst/>
          </p:nvPr>
        </p:nvGraphicFramePr>
        <p:xfrm>
          <a:off x="666751" y="1410512"/>
          <a:ext cx="7996238" cy="29789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5"/>
          <p:cNvSpPr>
            <a:spLocks noGrp="1"/>
          </p:cNvSpPr>
          <p:nvPr>
            <p:ph type="body" sz="quarter" idx="13"/>
          </p:nvPr>
        </p:nvSpPr>
        <p:spPr>
          <a:xfrm>
            <a:off x="573532" y="1108690"/>
            <a:ext cx="5526786" cy="415103"/>
          </a:xfrm>
        </p:spPr>
        <p:txBody>
          <a:bodyPr/>
          <a:lstStyle/>
          <a:p>
            <a:pPr marL="60323" indent="0">
              <a:spcBef>
                <a:spcPts val="0"/>
              </a:spcBef>
              <a:spcAft>
                <a:spcPts val="0"/>
              </a:spcAft>
              <a:buNone/>
            </a:pPr>
            <a:r>
              <a:rPr lang="en-US" sz="1200" dirty="0"/>
              <a:t>net electricity generation</a:t>
            </a:r>
          </a:p>
          <a:p>
            <a:pPr marL="60323" indent="0">
              <a:spcBef>
                <a:spcPts val="0"/>
              </a:spcBef>
              <a:spcAft>
                <a:spcPts val="0"/>
              </a:spcAft>
              <a:buNone/>
            </a:pPr>
            <a:r>
              <a:rPr lang="en-US" sz="1200" dirty="0"/>
              <a:t>billion kilowatthours</a:t>
            </a:r>
          </a:p>
        </p:txBody>
      </p:sp>
      <p:sp>
        <p:nvSpPr>
          <p:cNvPr id="11" name="Text Placeholder 7"/>
          <p:cNvSpPr>
            <a:spLocks noGrp="1"/>
          </p:cNvSpPr>
          <p:nvPr>
            <p:ph type="body" sz="quarter" idx="4294967295"/>
          </p:nvPr>
        </p:nvSpPr>
        <p:spPr>
          <a:xfrm>
            <a:off x="666750" y="4423752"/>
            <a:ext cx="7867650" cy="246888"/>
          </a:xfrm>
          <a:prstGeom prst="rect">
            <a:avLst/>
          </a:prstGeom>
        </p:spPr>
        <p:txBody>
          <a:bodyPr/>
          <a:lstStyle/>
          <a:p>
            <a:pPr marL="0" indent="0">
              <a:spcBef>
                <a:spcPts val="0"/>
              </a:spcBef>
              <a:buNone/>
            </a:pPr>
            <a:r>
              <a:rPr lang="en-US" sz="1000" dirty="0"/>
              <a:t>Source:  EIA, Annual Energy Outlook 2016</a:t>
            </a:r>
          </a:p>
        </p:txBody>
      </p:sp>
      <p:sp>
        <p:nvSpPr>
          <p:cNvPr id="8" name="Rectangle 7"/>
          <p:cNvSpPr/>
          <p:nvPr/>
        </p:nvSpPr>
        <p:spPr>
          <a:xfrm>
            <a:off x="5758776" y="1692615"/>
            <a:ext cx="287236" cy="238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rgbClr val="FFFFFF"/>
              </a:solidFill>
            </a:endParaRPr>
          </a:p>
        </p:txBody>
      </p:sp>
    </p:spTree>
    <p:extLst>
      <p:ext uri="{BB962C8B-B14F-4D97-AF65-F5344CB8AC3E}">
        <p14:creationId xmlns:p14="http://schemas.microsoft.com/office/powerpoint/2010/main" val="3635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
          <p:cNvGraphicFramePr>
            <a:graphicFrameLocks noGrp="1" noChangeAspect="1"/>
          </p:cNvGraphicFramePr>
          <p:nvPr>
            <p:ph type="chart" sz="quarter" idx="12"/>
            <p:extLst/>
          </p:nvPr>
        </p:nvGraphicFramePr>
        <p:xfrm>
          <a:off x="509048" y="1311276"/>
          <a:ext cx="7984504"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24"/>
          <p:cNvSpPr>
            <a:spLocks noGrp="1"/>
          </p:cNvSpPr>
          <p:nvPr>
            <p:ph type="body" sz="quarter" idx="13"/>
          </p:nvPr>
        </p:nvSpPr>
        <p:spPr/>
        <p:txBody>
          <a:bodyPr/>
          <a:lstStyle/>
          <a:p>
            <a:pPr eaLnBrk="0" hangingPunct="0"/>
            <a:r>
              <a:rPr lang="en-US" dirty="0"/>
              <a:t>r</a:t>
            </a:r>
            <a:r>
              <a:rPr lang="en-US" dirty="0" smtClean="0"/>
              <a:t>enewable electricity generation by fuel type</a:t>
            </a:r>
            <a:endParaRPr lang="en-US" dirty="0" smtClean="0">
              <a:solidFill>
                <a:schemeClr val="tx1"/>
              </a:solidFill>
            </a:endParaRPr>
          </a:p>
          <a:p>
            <a:pPr eaLnBrk="0" hangingPunct="0"/>
            <a:r>
              <a:rPr lang="en-US" dirty="0" smtClean="0">
                <a:solidFill>
                  <a:schemeClr val="tx1"/>
                </a:solidFill>
              </a:rPr>
              <a:t>billion kilowatthours</a:t>
            </a:r>
            <a:endParaRPr lang="en-GB" dirty="0" smtClean="0">
              <a:solidFill>
                <a:schemeClr val="tx1"/>
              </a:solidFill>
            </a:endParaRPr>
          </a:p>
        </p:txBody>
      </p:sp>
      <p:sp>
        <p:nvSpPr>
          <p:cNvPr id="3" name="Footer Placeholder 2"/>
          <p:cNvSpPr>
            <a:spLocks noGrp="1"/>
          </p:cNvSpPr>
          <p:nvPr>
            <p:ph type="ftr" sz="quarter" idx="17"/>
          </p:nvPr>
        </p:nvSpPr>
        <p:spPr>
          <a:xfrm>
            <a:off x="666750" y="4793456"/>
            <a:ext cx="3455670" cy="295275"/>
          </a:xfrm>
          <a:prstGeom prst="rect">
            <a:avLst/>
          </a:prstGeom>
        </p:spPr>
        <p:txBody>
          <a:bodyPr/>
          <a:lstStyle/>
          <a:p>
            <a:r>
              <a:rPr lang="en-US" dirty="0" smtClean="0">
                <a:solidFill>
                  <a:srgbClr val="FFFFFF"/>
                </a:solidFill>
              </a:rPr>
              <a:t>Howard Gruenspecht, Harvard Electricity Policy Group   June 3, 2016</a:t>
            </a:r>
            <a:endParaRPr lang="en-US" dirty="0">
              <a:solidFill>
                <a:srgbClr val="FFFFFF"/>
              </a:solidFill>
            </a:endParaRPr>
          </a:p>
        </p:txBody>
      </p:sp>
      <p:sp>
        <p:nvSpPr>
          <p:cNvPr id="11267" name="Rectangle 3"/>
          <p:cNvSpPr>
            <a:spLocks noGrp="1" noChangeArrowheads="1"/>
          </p:cNvSpPr>
          <p:nvPr>
            <p:ph type="title"/>
          </p:nvPr>
        </p:nvSpPr>
        <p:spPr>
          <a:prstGeom prst="rect">
            <a:avLst/>
          </a:prstGeom>
          <a:noFill/>
        </p:spPr>
        <p:txBody>
          <a:bodyPr anchor="b" anchorCtr="0">
            <a:noAutofit/>
          </a:bodyPr>
          <a:lstStyle/>
          <a:p>
            <a:pPr eaLnBrk="1" hangingPunct="1">
              <a:defRPr/>
            </a:pPr>
            <a:r>
              <a:rPr lang="en-US" dirty="0" smtClean="0">
                <a:solidFill>
                  <a:srgbClr val="169DD8"/>
                </a:solidFill>
              </a:rPr>
              <a:t>Changing tax and cost assumptions contribute to stronger solar growth, with the Clean Power Plan providing a boost to renewables</a:t>
            </a:r>
          </a:p>
        </p:txBody>
      </p:sp>
      <p:sp>
        <p:nvSpPr>
          <p:cNvPr id="5" name="Text Placeholder 4"/>
          <p:cNvSpPr>
            <a:spLocks noGrp="1"/>
          </p:cNvSpPr>
          <p:nvPr>
            <p:ph type="body" sz="quarter" idx="18"/>
          </p:nvPr>
        </p:nvSpPr>
        <p:spPr/>
        <p:txBody>
          <a:bodyPr/>
          <a:lstStyle/>
          <a:p>
            <a:r>
              <a:rPr lang="en-US" dirty="0"/>
              <a:t>Source:  EIA, Annual Energy Outlook </a:t>
            </a:r>
            <a:r>
              <a:rPr lang="en-US" dirty="0" smtClean="0"/>
              <a:t>2016</a:t>
            </a:r>
            <a:endParaRPr lang="en-US" dirty="0"/>
          </a:p>
        </p:txBody>
      </p:sp>
      <p:sp>
        <p:nvSpPr>
          <p:cNvPr id="18" name="Slide Number Placeholder 17"/>
          <p:cNvSpPr>
            <a:spLocks noGrp="1"/>
          </p:cNvSpPr>
          <p:nvPr>
            <p:ph type="sldNum" sz="quarter" idx="4"/>
          </p:nvPr>
        </p:nvSpPr>
        <p:spPr>
          <a:prstGeom prst="rect">
            <a:avLst/>
          </a:prstGeom>
        </p:spPr>
        <p:txBody>
          <a:bodyPr/>
          <a:lstStyle/>
          <a:p>
            <a:pPr>
              <a:defRPr/>
            </a:pPr>
            <a:fld id="{096FE1F6-4E0A-4585-92EE-28C615204475}" type="slidenum">
              <a:rPr lang="en-US" smtClean="0">
                <a:solidFill>
                  <a:srgbClr val="000000"/>
                </a:solidFill>
              </a:rPr>
              <a:pPr>
                <a:defRPr/>
              </a:pPr>
              <a:t>7</a:t>
            </a:fld>
            <a:endParaRPr lang="en-US" dirty="0">
              <a:solidFill>
                <a:srgbClr val="000000"/>
              </a:solidFill>
            </a:endParaRPr>
          </a:p>
        </p:txBody>
      </p:sp>
      <p:sp>
        <p:nvSpPr>
          <p:cNvPr id="6149" name="Text Box 6"/>
          <p:cNvSpPr txBox="1">
            <a:spLocks noChangeArrowheads="1"/>
          </p:cNvSpPr>
          <p:nvPr/>
        </p:nvSpPr>
        <p:spPr bwMode="auto">
          <a:xfrm>
            <a:off x="4215442" y="2840644"/>
            <a:ext cx="1028700" cy="307181"/>
          </a:xfrm>
          <a:prstGeom prst="rect">
            <a:avLst/>
          </a:prstGeom>
          <a:noFill/>
          <a:ln w="9525" algn="ctr">
            <a:noFill/>
            <a:miter lim="800000"/>
            <a:headEnd/>
            <a:tailEnd/>
          </a:ln>
        </p:spPr>
        <p:txBody>
          <a:bodyPr/>
          <a:lstStyle/>
          <a:p>
            <a:pPr algn="ctr"/>
            <a:r>
              <a:rPr lang="en-US" sz="1200" dirty="0">
                <a:solidFill>
                  <a:srgbClr val="FFFFFF"/>
                </a:solidFill>
              </a:rPr>
              <a:t>Solar</a:t>
            </a:r>
          </a:p>
        </p:txBody>
      </p:sp>
      <p:sp>
        <p:nvSpPr>
          <p:cNvPr id="11274" name="Text Box 11"/>
          <p:cNvSpPr txBox="1">
            <a:spLocks noChangeArrowheads="1"/>
          </p:cNvSpPr>
          <p:nvPr/>
        </p:nvSpPr>
        <p:spPr bwMode="auto">
          <a:xfrm>
            <a:off x="7951078" y="2919002"/>
            <a:ext cx="1096148" cy="307181"/>
          </a:xfrm>
          <a:prstGeom prst="rect">
            <a:avLst/>
          </a:prstGeom>
          <a:noFill/>
          <a:ln w="9525" algn="ctr">
            <a:noFill/>
            <a:miter lim="800000"/>
            <a:headEnd/>
            <a:tailEnd/>
          </a:ln>
        </p:spPr>
        <p:txBody>
          <a:bodyPr/>
          <a:lstStyle/>
          <a:p>
            <a:pPr algn="ctr">
              <a:defRPr/>
            </a:pPr>
            <a:r>
              <a:rPr lang="en-US" sz="1200" dirty="0">
                <a:solidFill>
                  <a:schemeClr val="accent5"/>
                </a:solidFill>
                <a:cs typeface="Arial" pitchFamily="34" charset="0"/>
              </a:rPr>
              <a:t>Geothermal</a:t>
            </a:r>
          </a:p>
        </p:txBody>
      </p:sp>
      <p:sp>
        <p:nvSpPr>
          <p:cNvPr id="6155" name="Text Box 14"/>
          <p:cNvSpPr txBox="1">
            <a:spLocks noChangeArrowheads="1"/>
          </p:cNvSpPr>
          <p:nvPr/>
        </p:nvSpPr>
        <p:spPr bwMode="auto">
          <a:xfrm>
            <a:off x="8135248" y="3266077"/>
            <a:ext cx="840075" cy="307181"/>
          </a:xfrm>
          <a:prstGeom prst="rect">
            <a:avLst/>
          </a:prstGeom>
          <a:noFill/>
          <a:ln w="9525" algn="ctr">
            <a:noFill/>
            <a:miter lim="800000"/>
            <a:headEnd/>
            <a:tailEnd/>
          </a:ln>
        </p:spPr>
        <p:txBody>
          <a:bodyPr/>
          <a:lstStyle/>
          <a:p>
            <a:r>
              <a:rPr lang="en-US" sz="1200" dirty="0"/>
              <a:t>Biomass</a:t>
            </a:r>
          </a:p>
        </p:txBody>
      </p:sp>
      <p:sp>
        <p:nvSpPr>
          <p:cNvPr id="6156" name="Text Box 16"/>
          <p:cNvSpPr txBox="1">
            <a:spLocks noChangeArrowheads="1"/>
          </p:cNvSpPr>
          <p:nvPr/>
        </p:nvSpPr>
        <p:spPr bwMode="auto">
          <a:xfrm>
            <a:off x="1349609" y="2533463"/>
            <a:ext cx="1386687" cy="307181"/>
          </a:xfrm>
          <a:prstGeom prst="rect">
            <a:avLst/>
          </a:prstGeom>
          <a:noFill/>
          <a:ln w="9525" algn="ctr">
            <a:noFill/>
            <a:miter lim="800000"/>
            <a:headEnd/>
            <a:tailEnd/>
          </a:ln>
        </p:spPr>
        <p:txBody>
          <a:bodyPr/>
          <a:lstStyle/>
          <a:p>
            <a:pPr algn="ctr"/>
            <a:r>
              <a:rPr lang="en-US" sz="1200" dirty="0">
                <a:solidFill>
                  <a:schemeClr val="accent6"/>
                </a:solidFill>
              </a:rPr>
              <a:t>Municipal waste/</a:t>
            </a:r>
          </a:p>
          <a:p>
            <a:pPr algn="ctr"/>
            <a:r>
              <a:rPr lang="en-US" sz="1200" dirty="0">
                <a:solidFill>
                  <a:schemeClr val="accent6"/>
                </a:solidFill>
              </a:rPr>
              <a:t>landfill gas</a:t>
            </a:r>
          </a:p>
        </p:txBody>
      </p:sp>
      <p:sp>
        <p:nvSpPr>
          <p:cNvPr id="6153" name="Text Box 12"/>
          <p:cNvSpPr txBox="1">
            <a:spLocks noChangeArrowheads="1"/>
          </p:cNvSpPr>
          <p:nvPr/>
        </p:nvSpPr>
        <p:spPr bwMode="auto">
          <a:xfrm>
            <a:off x="4048598" y="2090566"/>
            <a:ext cx="1143000" cy="228056"/>
          </a:xfrm>
          <a:prstGeom prst="rect">
            <a:avLst/>
          </a:prstGeom>
          <a:noFill/>
          <a:ln w="9525" algn="ctr">
            <a:noFill/>
            <a:miter lim="800000"/>
            <a:headEnd/>
            <a:tailEnd/>
          </a:ln>
        </p:spPr>
        <p:txBody>
          <a:bodyPr/>
          <a:lstStyle/>
          <a:p>
            <a:pPr algn="ctr"/>
            <a:r>
              <a:rPr lang="en-US" sz="1200" dirty="0">
                <a:solidFill>
                  <a:srgbClr val="FFFFFF"/>
                </a:solidFill>
              </a:rPr>
              <a:t>Wind</a:t>
            </a:r>
          </a:p>
        </p:txBody>
      </p:sp>
      <p:cxnSp>
        <p:nvCxnSpPr>
          <p:cNvPr id="21" name="Straight Connector 20"/>
          <p:cNvCxnSpPr/>
          <p:nvPr/>
        </p:nvCxnSpPr>
        <p:spPr bwMode="auto">
          <a:xfrm>
            <a:off x="2674011" y="1356550"/>
            <a:ext cx="19616" cy="2650832"/>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22" name="TextBox 21"/>
          <p:cNvSpPr txBox="1"/>
          <p:nvPr/>
        </p:nvSpPr>
        <p:spPr bwMode="auto">
          <a:xfrm>
            <a:off x="2493951" y="1288288"/>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2015</a:t>
            </a:r>
          </a:p>
        </p:txBody>
      </p:sp>
      <p:sp>
        <p:nvSpPr>
          <p:cNvPr id="33" name="Text Box 9"/>
          <p:cNvSpPr txBox="1">
            <a:spLocks noChangeArrowheads="1"/>
          </p:cNvSpPr>
          <p:nvPr/>
        </p:nvSpPr>
        <p:spPr bwMode="auto">
          <a:xfrm>
            <a:off x="1349610" y="1238905"/>
            <a:ext cx="1132262" cy="227906"/>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rgbClr val="000000"/>
                </a:solidFill>
              </a:rPr>
              <a:t>History</a:t>
            </a:r>
          </a:p>
        </p:txBody>
      </p:sp>
      <p:sp>
        <p:nvSpPr>
          <p:cNvPr id="2" name="TextBox 1"/>
          <p:cNvSpPr txBox="1"/>
          <p:nvPr/>
        </p:nvSpPr>
        <p:spPr>
          <a:xfrm>
            <a:off x="3392990" y="3566452"/>
            <a:ext cx="1584387" cy="461665"/>
          </a:xfrm>
          <a:prstGeom prst="rect">
            <a:avLst/>
          </a:prstGeom>
          <a:noFill/>
        </p:spPr>
        <p:txBody>
          <a:bodyPr wrap="square" rtlCol="0">
            <a:spAutoFit/>
          </a:bodyPr>
          <a:lstStyle/>
          <a:p>
            <a:pPr algn="ctr"/>
            <a:r>
              <a:rPr lang="en-US" sz="1200" dirty="0">
                <a:solidFill>
                  <a:schemeClr val="bg1"/>
                </a:solidFill>
              </a:rPr>
              <a:t>Conventional hydroelectric power</a:t>
            </a:r>
          </a:p>
        </p:txBody>
      </p:sp>
      <p:sp>
        <p:nvSpPr>
          <p:cNvPr id="19" name="Rectangle 18"/>
          <p:cNvSpPr/>
          <p:nvPr/>
        </p:nvSpPr>
        <p:spPr>
          <a:xfrm>
            <a:off x="5191598" y="1315010"/>
            <a:ext cx="351954" cy="2756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25" dirty="0">
              <a:solidFill>
                <a:srgbClr val="FFFFFF"/>
              </a:solidFill>
            </a:endParaRPr>
          </a:p>
        </p:txBody>
      </p:sp>
      <p:sp>
        <p:nvSpPr>
          <p:cNvPr id="20" name="TextBox 19"/>
          <p:cNvSpPr txBox="1"/>
          <p:nvPr/>
        </p:nvSpPr>
        <p:spPr>
          <a:xfrm>
            <a:off x="3504028" y="1245450"/>
            <a:ext cx="1736918" cy="276999"/>
          </a:xfrm>
          <a:prstGeom prst="rect">
            <a:avLst/>
          </a:prstGeom>
          <a:noFill/>
        </p:spPr>
        <p:txBody>
          <a:bodyPr wrap="square" rtlCol="0">
            <a:spAutoFit/>
          </a:bodyPr>
          <a:lstStyle/>
          <a:p>
            <a:pPr algn="ctr"/>
            <a:r>
              <a:rPr lang="en-US" sz="1200" b="1" dirty="0"/>
              <a:t>AEO2016 Reference</a:t>
            </a:r>
          </a:p>
        </p:txBody>
      </p:sp>
      <p:sp>
        <p:nvSpPr>
          <p:cNvPr id="23" name="TextBox 22"/>
          <p:cNvSpPr txBox="1"/>
          <p:nvPr/>
        </p:nvSpPr>
        <p:spPr>
          <a:xfrm>
            <a:off x="5417623" y="1221021"/>
            <a:ext cx="1853514" cy="276999"/>
          </a:xfrm>
          <a:prstGeom prst="rect">
            <a:avLst/>
          </a:prstGeom>
          <a:noFill/>
        </p:spPr>
        <p:txBody>
          <a:bodyPr wrap="square" rtlCol="0">
            <a:spAutoFit/>
          </a:bodyPr>
          <a:lstStyle/>
          <a:p>
            <a:pPr algn="ctr"/>
            <a:r>
              <a:rPr lang="en-US" sz="1200" b="1" dirty="0"/>
              <a:t>No CPP</a:t>
            </a:r>
          </a:p>
        </p:txBody>
      </p:sp>
      <p:cxnSp>
        <p:nvCxnSpPr>
          <p:cNvPr id="26" name="Straight Connector 25"/>
          <p:cNvCxnSpPr/>
          <p:nvPr/>
        </p:nvCxnSpPr>
        <p:spPr bwMode="auto">
          <a:xfrm>
            <a:off x="5597152" y="1363637"/>
            <a:ext cx="23217" cy="2640435"/>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27" name="TextBox 26"/>
          <p:cNvSpPr txBox="1"/>
          <p:nvPr/>
        </p:nvSpPr>
        <p:spPr bwMode="auto">
          <a:xfrm>
            <a:off x="5446619" y="1203505"/>
            <a:ext cx="339837" cy="230832"/>
          </a:xfrm>
          <a:prstGeom prst="rect">
            <a:avLst/>
          </a:prstGeom>
          <a:noFill/>
          <a:ln w="9525">
            <a:noFill/>
            <a:miter lim="800000"/>
            <a:headEnd/>
            <a:tailEnd/>
          </a:ln>
        </p:spPr>
        <p:txBody>
          <a:bodyPr wrap="none" lIns="0" tIns="0" rIns="0" rtlCol="0">
            <a:prstTxWarp prst="textNoShape">
              <a:avLst/>
            </a:prstTxWarp>
            <a:spAutoFit/>
          </a:bodyPr>
          <a:lstStyle/>
          <a:p>
            <a:pPr eaLnBrk="0" hangingPunct="0"/>
            <a:r>
              <a:rPr lang="en-US" sz="1200" dirty="0">
                <a:solidFill>
                  <a:srgbClr val="000000"/>
                </a:solidFill>
                <a:ea typeface="Times New Roman" charset="0"/>
                <a:cs typeface="Times New Roman" charset="0"/>
              </a:rPr>
              <a:t>2015</a:t>
            </a:r>
          </a:p>
        </p:txBody>
      </p:sp>
      <p:cxnSp>
        <p:nvCxnSpPr>
          <p:cNvPr id="28" name="Straight Connector 27"/>
          <p:cNvCxnSpPr/>
          <p:nvPr/>
        </p:nvCxnSpPr>
        <p:spPr>
          <a:xfrm flipH="1">
            <a:off x="7191974" y="3352750"/>
            <a:ext cx="184462" cy="9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16682" y="2948414"/>
            <a:ext cx="141682" cy="54437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102533" y="3162558"/>
            <a:ext cx="366116" cy="18650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7930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up 50"/>
          <p:cNvGrpSpPr/>
          <p:nvPr/>
        </p:nvGrpSpPr>
        <p:grpSpPr>
          <a:xfrm>
            <a:off x="1016001" y="1048722"/>
            <a:ext cx="6858504" cy="3626147"/>
            <a:chOff x="760083" y="1066800"/>
            <a:chExt cx="8215258" cy="5054600"/>
          </a:xfrm>
        </p:grpSpPr>
        <p:pic>
          <p:nvPicPr>
            <p:cNvPr id="139" name="Picture 3" descr="NEMS22Reg"/>
            <p:cNvPicPr>
              <a:picLocks noChangeAspect="1" noChangeArrowheads="1"/>
            </p:cNvPicPr>
            <p:nvPr/>
          </p:nvPicPr>
          <p:blipFill>
            <a:blip r:embed="rId2" cstate="print"/>
            <a:srcRect t="7194" b="9438"/>
            <a:stretch>
              <a:fillRect/>
            </a:stretch>
          </p:blipFill>
          <p:spPr bwMode="auto">
            <a:xfrm>
              <a:off x="760083" y="1066800"/>
              <a:ext cx="8106434" cy="5054600"/>
            </a:xfrm>
            <a:prstGeom prst="rect">
              <a:avLst/>
            </a:prstGeom>
            <a:noFill/>
            <a:ln w="9525">
              <a:noFill/>
              <a:miter lim="800000"/>
              <a:headEnd/>
              <a:tailEnd/>
            </a:ln>
          </p:spPr>
        </p:pic>
        <p:sp>
          <p:nvSpPr>
            <p:cNvPr id="140" name="TextBox 139"/>
            <p:cNvSpPr txBox="1"/>
            <p:nvPr/>
          </p:nvSpPr>
          <p:spPr bwMode="auto">
            <a:xfrm>
              <a:off x="4318000" y="49784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$2.22</a:t>
              </a:r>
              <a:endParaRPr lang="en-US" sz="1000" b="1" dirty="0">
                <a:latin typeface="Arial" pitchFamily="34" charset="0"/>
                <a:ea typeface="Times New Roman" charset="0"/>
                <a:cs typeface="Arial" pitchFamily="34" charset="0"/>
              </a:endParaRPr>
            </a:p>
          </p:txBody>
        </p:sp>
        <p:sp>
          <p:nvSpPr>
            <p:cNvPr id="141" name="TextBox 140"/>
            <p:cNvSpPr txBox="1"/>
            <p:nvPr/>
          </p:nvSpPr>
          <p:spPr bwMode="auto">
            <a:xfrm>
              <a:off x="4991101" y="41910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$2.19</a:t>
              </a:r>
              <a:endParaRPr lang="en-US" sz="1000" b="1" dirty="0">
                <a:latin typeface="Arial" pitchFamily="34" charset="0"/>
                <a:ea typeface="Times New Roman" charset="0"/>
                <a:cs typeface="Arial" pitchFamily="34" charset="0"/>
              </a:endParaRPr>
            </a:p>
          </p:txBody>
        </p:sp>
        <p:sp>
          <p:nvSpPr>
            <p:cNvPr id="142" name="TextBox 141"/>
            <p:cNvSpPr txBox="1"/>
            <p:nvPr/>
          </p:nvSpPr>
          <p:spPr bwMode="auto">
            <a:xfrm>
              <a:off x="4927601" y="35433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$1.94</a:t>
              </a:r>
              <a:endParaRPr lang="en-US" sz="1000" b="1" dirty="0">
                <a:latin typeface="Arial" pitchFamily="34" charset="0"/>
                <a:ea typeface="Times New Roman" charset="0"/>
                <a:cs typeface="Arial" pitchFamily="34" charset="0"/>
              </a:endParaRPr>
            </a:p>
          </p:txBody>
        </p:sp>
        <p:sp>
          <p:nvSpPr>
            <p:cNvPr id="143" name="TextBox 142"/>
            <p:cNvSpPr txBox="1"/>
            <p:nvPr/>
          </p:nvSpPr>
          <p:spPr bwMode="auto">
            <a:xfrm>
              <a:off x="5600700" y="45212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$2.21</a:t>
              </a:r>
              <a:endParaRPr lang="en-US" sz="1000" b="1" dirty="0">
                <a:latin typeface="Arial" pitchFamily="34" charset="0"/>
                <a:ea typeface="Times New Roman" charset="0"/>
                <a:cs typeface="Arial" pitchFamily="34" charset="0"/>
              </a:endParaRPr>
            </a:p>
          </p:txBody>
        </p:sp>
        <p:sp>
          <p:nvSpPr>
            <p:cNvPr id="144" name="TextBox 143"/>
            <p:cNvSpPr txBox="1"/>
            <p:nvPr/>
          </p:nvSpPr>
          <p:spPr bwMode="auto">
            <a:xfrm>
              <a:off x="4648201" y="27178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a:latin typeface="Arial" pitchFamily="34" charset="0"/>
                  <a:ea typeface="Times New Roman" charset="0"/>
                  <a:cs typeface="Arial" pitchFamily="34" charset="0"/>
                </a:rPr>
                <a:t>$</a:t>
              </a:r>
              <a:r>
                <a:rPr lang="en-US" sz="1000" b="1" dirty="0" smtClean="0">
                  <a:latin typeface="Arial" pitchFamily="34" charset="0"/>
                  <a:ea typeface="Times New Roman" charset="0"/>
                  <a:cs typeface="Arial" pitchFamily="34" charset="0"/>
                </a:rPr>
                <a:t>1.81</a:t>
              </a:r>
              <a:endParaRPr lang="en-US" sz="1000" b="1" dirty="0">
                <a:latin typeface="Arial" pitchFamily="34" charset="0"/>
                <a:ea typeface="Times New Roman" charset="0"/>
                <a:cs typeface="Arial" pitchFamily="34" charset="0"/>
              </a:endParaRPr>
            </a:p>
          </p:txBody>
        </p:sp>
        <p:sp>
          <p:nvSpPr>
            <p:cNvPr id="145" name="TextBox 144"/>
            <p:cNvSpPr txBox="1"/>
            <p:nvPr/>
          </p:nvSpPr>
          <p:spPr bwMode="auto">
            <a:xfrm>
              <a:off x="3543300" y="35433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a:latin typeface="Arial" pitchFamily="34" charset="0"/>
                  <a:ea typeface="Times New Roman" charset="0"/>
                  <a:cs typeface="Arial" pitchFamily="34" charset="0"/>
                </a:rPr>
                <a:t>$</a:t>
              </a:r>
              <a:r>
                <a:rPr lang="en-US" sz="1000" b="1" dirty="0" smtClean="0">
                  <a:latin typeface="Arial" pitchFamily="34" charset="0"/>
                  <a:ea typeface="Times New Roman" charset="0"/>
                  <a:cs typeface="Arial" pitchFamily="34" charset="0"/>
                </a:rPr>
                <a:t>1.74</a:t>
              </a:r>
              <a:endParaRPr lang="en-US" sz="1000" b="1" dirty="0">
                <a:latin typeface="Arial" pitchFamily="34" charset="0"/>
                <a:ea typeface="Times New Roman" charset="0"/>
                <a:cs typeface="Arial" pitchFamily="34" charset="0"/>
              </a:endParaRPr>
            </a:p>
          </p:txBody>
        </p:sp>
        <p:sp>
          <p:nvSpPr>
            <p:cNvPr id="146" name="TextBox 145"/>
            <p:cNvSpPr txBox="1"/>
            <p:nvPr/>
          </p:nvSpPr>
          <p:spPr bwMode="auto">
            <a:xfrm>
              <a:off x="2844800" y="43307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$2.28</a:t>
              </a:r>
              <a:endParaRPr lang="en-US" sz="1000" b="1" dirty="0">
                <a:latin typeface="Arial" pitchFamily="34" charset="0"/>
                <a:ea typeface="Times New Roman" charset="0"/>
                <a:cs typeface="Arial" pitchFamily="34" charset="0"/>
              </a:endParaRPr>
            </a:p>
          </p:txBody>
        </p:sp>
        <p:sp>
          <p:nvSpPr>
            <p:cNvPr id="147" name="TextBox 146"/>
            <p:cNvSpPr txBox="1"/>
            <p:nvPr/>
          </p:nvSpPr>
          <p:spPr bwMode="auto">
            <a:xfrm>
              <a:off x="1689100" y="3695700"/>
              <a:ext cx="295696"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1.96</a:t>
              </a:r>
              <a:endParaRPr lang="en-US" sz="1000" b="1" dirty="0">
                <a:latin typeface="Arial" pitchFamily="34" charset="0"/>
                <a:ea typeface="Times New Roman" charset="0"/>
                <a:cs typeface="Arial" pitchFamily="34" charset="0"/>
              </a:endParaRPr>
            </a:p>
          </p:txBody>
        </p:sp>
        <p:sp>
          <p:nvSpPr>
            <p:cNvPr id="148" name="TextBox 147"/>
            <p:cNvSpPr txBox="1"/>
            <p:nvPr/>
          </p:nvSpPr>
          <p:spPr bwMode="auto">
            <a:xfrm>
              <a:off x="2438400" y="2603501"/>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$1.66</a:t>
              </a:r>
              <a:endParaRPr lang="en-US" sz="1000" b="1" dirty="0">
                <a:latin typeface="Arial" pitchFamily="34" charset="0"/>
                <a:ea typeface="Times New Roman" charset="0"/>
                <a:cs typeface="Arial" pitchFamily="34" charset="0"/>
              </a:endParaRPr>
            </a:p>
          </p:txBody>
        </p:sp>
        <p:sp>
          <p:nvSpPr>
            <p:cNvPr id="149" name="TextBox 148"/>
            <p:cNvSpPr txBox="1"/>
            <p:nvPr/>
          </p:nvSpPr>
          <p:spPr bwMode="auto">
            <a:xfrm>
              <a:off x="6261101" y="39497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a:latin typeface="Arial" pitchFamily="34" charset="0"/>
                  <a:ea typeface="Times New Roman" charset="0"/>
                  <a:cs typeface="Arial" pitchFamily="34" charset="0"/>
                </a:rPr>
                <a:t>$</a:t>
              </a:r>
              <a:r>
                <a:rPr lang="en-US" sz="1000" b="1" dirty="0" smtClean="0">
                  <a:latin typeface="Arial" pitchFamily="34" charset="0"/>
                  <a:ea typeface="Times New Roman" charset="0"/>
                  <a:cs typeface="Arial" pitchFamily="34" charset="0"/>
                </a:rPr>
                <a:t>2.44</a:t>
              </a:r>
              <a:endParaRPr lang="en-US" sz="1000" b="1" dirty="0">
                <a:latin typeface="Arial" pitchFamily="34" charset="0"/>
                <a:ea typeface="Times New Roman" charset="0"/>
                <a:cs typeface="Arial" pitchFamily="34" charset="0"/>
              </a:endParaRPr>
            </a:p>
          </p:txBody>
        </p:sp>
        <p:sp>
          <p:nvSpPr>
            <p:cNvPr id="150" name="TextBox 149"/>
            <p:cNvSpPr txBox="1"/>
            <p:nvPr/>
          </p:nvSpPr>
          <p:spPr bwMode="auto">
            <a:xfrm>
              <a:off x="6858000" y="31877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a:latin typeface="Arial" pitchFamily="34" charset="0"/>
                  <a:ea typeface="Times New Roman" charset="0"/>
                  <a:cs typeface="Arial" pitchFamily="34" charset="0"/>
                </a:rPr>
                <a:t>$</a:t>
              </a:r>
              <a:r>
                <a:rPr lang="en-US" sz="1000" b="1" dirty="0" smtClean="0">
                  <a:latin typeface="Arial" pitchFamily="34" charset="0"/>
                  <a:ea typeface="Times New Roman" charset="0"/>
                  <a:cs typeface="Arial" pitchFamily="34" charset="0"/>
                </a:rPr>
                <a:t>2.41</a:t>
              </a:r>
              <a:endParaRPr lang="en-US" sz="1000" b="1" dirty="0">
                <a:latin typeface="Arial" pitchFamily="34" charset="0"/>
                <a:ea typeface="Times New Roman" charset="0"/>
                <a:cs typeface="Arial" pitchFamily="34" charset="0"/>
              </a:endParaRPr>
            </a:p>
          </p:txBody>
        </p:sp>
        <p:sp>
          <p:nvSpPr>
            <p:cNvPr id="151" name="TextBox 150"/>
            <p:cNvSpPr txBox="1"/>
            <p:nvPr/>
          </p:nvSpPr>
          <p:spPr bwMode="auto">
            <a:xfrm>
              <a:off x="7112002" y="40259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$3.31</a:t>
              </a:r>
              <a:endParaRPr lang="en-US" sz="1000" b="1" dirty="0">
                <a:latin typeface="Arial" pitchFamily="34" charset="0"/>
                <a:ea typeface="Times New Roman" charset="0"/>
                <a:cs typeface="Arial" pitchFamily="34" charset="0"/>
              </a:endParaRPr>
            </a:p>
          </p:txBody>
        </p:sp>
        <p:sp>
          <p:nvSpPr>
            <p:cNvPr id="152" name="TextBox 151"/>
            <p:cNvSpPr txBox="1"/>
            <p:nvPr/>
          </p:nvSpPr>
          <p:spPr bwMode="auto">
            <a:xfrm>
              <a:off x="7748985" y="5271885"/>
              <a:ext cx="422426" cy="278863"/>
            </a:xfrm>
            <a:prstGeom prst="rect">
              <a:avLst/>
            </a:prstGeom>
            <a:solidFill>
              <a:schemeClr val="bg1"/>
            </a:solidFill>
            <a:ln w="9525">
              <a:solidFill>
                <a:schemeClr val="tx1"/>
              </a:solidFill>
              <a:miter lim="800000"/>
              <a:headEnd/>
              <a:tailEnd/>
            </a:ln>
          </p:spPr>
          <p:txBody>
            <a:bodyPr wrap="none" lIns="0" tIns="0" rIns="0" rtlCol="0" anchor="ctr">
              <a:prstTxWarp prst="textNoShape">
                <a:avLst/>
              </a:prstTxWarp>
              <a:spAutoFit/>
            </a:bodyPr>
            <a:lstStyle/>
            <a:p>
              <a:pPr algn="ctr" eaLnBrk="0" hangingPunct="0"/>
              <a:r>
                <a:rPr lang="en-US" sz="1000" b="1" dirty="0" smtClean="0">
                  <a:latin typeface="Arial" pitchFamily="34" charset="0"/>
                  <a:ea typeface="Times New Roman" charset="0"/>
                  <a:cs typeface="Arial" pitchFamily="34" charset="0"/>
                </a:rPr>
                <a:t>$2.82 </a:t>
              </a:r>
              <a:endParaRPr lang="en-US" sz="1000" b="1" dirty="0">
                <a:latin typeface="Arial" pitchFamily="34" charset="0"/>
                <a:ea typeface="Times New Roman" charset="0"/>
                <a:cs typeface="Arial" pitchFamily="34" charset="0"/>
              </a:endParaRPr>
            </a:p>
          </p:txBody>
        </p:sp>
        <p:sp>
          <p:nvSpPr>
            <p:cNvPr id="153" name="TextBox 152"/>
            <p:cNvSpPr txBox="1"/>
            <p:nvPr/>
          </p:nvSpPr>
          <p:spPr bwMode="auto">
            <a:xfrm>
              <a:off x="6438901" y="46609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$2.64</a:t>
              </a:r>
              <a:endParaRPr lang="en-US" sz="1000" b="1" dirty="0">
                <a:latin typeface="Arial" pitchFamily="34" charset="0"/>
                <a:ea typeface="Times New Roman" charset="0"/>
                <a:cs typeface="Arial" pitchFamily="34" charset="0"/>
              </a:endParaRPr>
            </a:p>
          </p:txBody>
        </p:sp>
        <p:sp>
          <p:nvSpPr>
            <p:cNvPr id="154" name="TextBox 153"/>
            <p:cNvSpPr txBox="1"/>
            <p:nvPr/>
          </p:nvSpPr>
          <p:spPr bwMode="auto">
            <a:xfrm>
              <a:off x="5626103" y="3505200"/>
              <a:ext cx="380182" cy="278863"/>
            </a:xfrm>
            <a:prstGeom prst="rect">
              <a:avLst/>
            </a:prstGeom>
            <a:solidFill>
              <a:schemeClr val="bg1"/>
            </a:solidFill>
            <a:ln w="9525">
              <a:noFill/>
              <a:miter lim="800000"/>
              <a:headEnd/>
              <a:tailEnd/>
            </a:ln>
          </p:spPr>
          <p:txBody>
            <a:bodyPr wrap="none" lIns="0" tIns="0" rIns="0" rtlCol="0">
              <a:prstTxWarp prst="textNoShape">
                <a:avLst/>
              </a:prstTxWarp>
              <a:spAutoFit/>
            </a:bodyPr>
            <a:lstStyle/>
            <a:p>
              <a:pPr eaLnBrk="0" hangingPunct="0"/>
              <a:r>
                <a:rPr lang="en-US" sz="1000" b="1" dirty="0" smtClean="0">
                  <a:latin typeface="Arial" pitchFamily="34" charset="0"/>
                  <a:ea typeface="Times New Roman" charset="0"/>
                  <a:cs typeface="Arial" pitchFamily="34" charset="0"/>
                </a:rPr>
                <a:t>$2.12</a:t>
              </a:r>
              <a:endParaRPr lang="en-US" sz="1000" b="1" dirty="0">
                <a:latin typeface="Arial" pitchFamily="34" charset="0"/>
                <a:ea typeface="Times New Roman" charset="0"/>
                <a:cs typeface="Arial" pitchFamily="34" charset="0"/>
              </a:endParaRPr>
            </a:p>
          </p:txBody>
        </p:sp>
        <p:cxnSp>
          <p:nvCxnSpPr>
            <p:cNvPr id="155" name="Straight Arrow Connector 154"/>
            <p:cNvCxnSpPr/>
            <p:nvPr/>
          </p:nvCxnSpPr>
          <p:spPr bwMode="auto">
            <a:xfrm flipV="1">
              <a:off x="7404100" y="5422900"/>
              <a:ext cx="304800" cy="2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6" name="TextBox 155"/>
            <p:cNvSpPr txBox="1"/>
            <p:nvPr/>
          </p:nvSpPr>
          <p:spPr bwMode="auto">
            <a:xfrm>
              <a:off x="5882086" y="1436485"/>
              <a:ext cx="422426" cy="278863"/>
            </a:xfrm>
            <a:prstGeom prst="rect">
              <a:avLst/>
            </a:prstGeom>
            <a:solidFill>
              <a:schemeClr val="bg1"/>
            </a:solidFill>
            <a:ln w="9525">
              <a:solidFill>
                <a:schemeClr val="tx1"/>
              </a:solidFill>
              <a:miter lim="800000"/>
              <a:headEnd/>
              <a:tailEnd/>
            </a:ln>
          </p:spPr>
          <p:txBody>
            <a:bodyPr wrap="none" lIns="0" tIns="0" rIns="0" rtlCol="0" anchor="ctr">
              <a:prstTxWarp prst="textNoShape">
                <a:avLst/>
              </a:prstTxWarp>
              <a:spAutoFit/>
            </a:bodyPr>
            <a:lstStyle/>
            <a:p>
              <a:pPr algn="ctr" eaLnBrk="0" hangingPunct="0"/>
              <a:r>
                <a:rPr lang="en-US" sz="1000" b="1" dirty="0">
                  <a:latin typeface="Arial" pitchFamily="34" charset="0"/>
                  <a:ea typeface="Times New Roman" charset="0"/>
                  <a:cs typeface="Arial" pitchFamily="34" charset="0"/>
                </a:rPr>
                <a:t>$</a:t>
              </a:r>
              <a:r>
                <a:rPr lang="en-US" sz="1000" b="1" dirty="0" smtClean="0">
                  <a:latin typeface="Arial" pitchFamily="34" charset="0"/>
                  <a:ea typeface="Times New Roman" charset="0"/>
                  <a:cs typeface="Arial" pitchFamily="34" charset="0"/>
                </a:rPr>
                <a:t>2.27 </a:t>
              </a:r>
              <a:endParaRPr lang="en-US" sz="1000" b="1" dirty="0">
                <a:latin typeface="Arial" pitchFamily="34" charset="0"/>
                <a:ea typeface="Times New Roman" charset="0"/>
                <a:cs typeface="Arial" pitchFamily="34" charset="0"/>
              </a:endParaRPr>
            </a:p>
          </p:txBody>
        </p:sp>
        <p:cxnSp>
          <p:nvCxnSpPr>
            <p:cNvPr id="157" name="Straight Arrow Connector 156"/>
            <p:cNvCxnSpPr/>
            <p:nvPr/>
          </p:nvCxnSpPr>
          <p:spPr bwMode="auto">
            <a:xfrm rot="5400000" flipH="1" flipV="1">
              <a:off x="5638800" y="1981200"/>
              <a:ext cx="596900" cy="88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8" name="TextBox 157"/>
            <p:cNvSpPr txBox="1"/>
            <p:nvPr/>
          </p:nvSpPr>
          <p:spPr bwMode="auto">
            <a:xfrm>
              <a:off x="7266386" y="1525385"/>
              <a:ext cx="422426" cy="278863"/>
            </a:xfrm>
            <a:prstGeom prst="rect">
              <a:avLst/>
            </a:prstGeom>
            <a:solidFill>
              <a:schemeClr val="bg1"/>
            </a:solidFill>
            <a:ln w="9525">
              <a:solidFill>
                <a:schemeClr val="tx1"/>
              </a:solidFill>
              <a:miter lim="800000"/>
              <a:headEnd/>
              <a:tailEnd/>
            </a:ln>
          </p:spPr>
          <p:txBody>
            <a:bodyPr wrap="none" lIns="0" tIns="0" rIns="0" rtlCol="0" anchor="ctr">
              <a:prstTxWarp prst="textNoShape">
                <a:avLst/>
              </a:prstTxWarp>
              <a:spAutoFit/>
            </a:bodyPr>
            <a:lstStyle/>
            <a:p>
              <a:pPr algn="ctr" eaLnBrk="0" hangingPunct="0"/>
              <a:r>
                <a:rPr lang="en-US" sz="1000" b="1" dirty="0" smtClean="0">
                  <a:latin typeface="Arial" pitchFamily="34" charset="0"/>
                  <a:ea typeface="Times New Roman" charset="0"/>
                  <a:cs typeface="Arial" pitchFamily="34" charset="0"/>
                </a:rPr>
                <a:t>$2.66 </a:t>
              </a:r>
              <a:endParaRPr lang="en-US" sz="1000" b="1" dirty="0">
                <a:latin typeface="Arial" pitchFamily="34" charset="0"/>
                <a:ea typeface="Times New Roman" charset="0"/>
                <a:cs typeface="Arial" pitchFamily="34" charset="0"/>
              </a:endParaRPr>
            </a:p>
          </p:txBody>
        </p:sp>
        <p:cxnSp>
          <p:nvCxnSpPr>
            <p:cNvPr id="159" name="Straight Arrow Connector 158"/>
            <p:cNvCxnSpPr/>
            <p:nvPr/>
          </p:nvCxnSpPr>
          <p:spPr bwMode="auto">
            <a:xfrm rot="16200000" flipV="1">
              <a:off x="7480300" y="1993900"/>
              <a:ext cx="419100" cy="190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0" name="TextBox 159"/>
            <p:cNvSpPr txBox="1"/>
            <p:nvPr/>
          </p:nvSpPr>
          <p:spPr bwMode="auto">
            <a:xfrm>
              <a:off x="8333185" y="1068184"/>
              <a:ext cx="422426" cy="278863"/>
            </a:xfrm>
            <a:prstGeom prst="rect">
              <a:avLst/>
            </a:prstGeom>
            <a:solidFill>
              <a:schemeClr val="bg1"/>
            </a:solidFill>
            <a:ln w="9525">
              <a:solidFill>
                <a:schemeClr val="tx1"/>
              </a:solidFill>
              <a:miter lim="800000"/>
              <a:headEnd/>
              <a:tailEnd/>
            </a:ln>
          </p:spPr>
          <p:txBody>
            <a:bodyPr wrap="none" lIns="0" tIns="0" rIns="0" rtlCol="0" anchor="ctr">
              <a:prstTxWarp prst="textNoShape">
                <a:avLst/>
              </a:prstTxWarp>
              <a:spAutoFit/>
            </a:bodyPr>
            <a:lstStyle/>
            <a:p>
              <a:pPr algn="ctr" eaLnBrk="0" hangingPunct="0"/>
              <a:r>
                <a:rPr lang="en-US" sz="1000" b="1" dirty="0" smtClean="0">
                  <a:latin typeface="Arial" pitchFamily="34" charset="0"/>
                  <a:ea typeface="Times New Roman" charset="0"/>
                  <a:cs typeface="Arial" pitchFamily="34" charset="0"/>
                </a:rPr>
                <a:t>$2.78 </a:t>
              </a:r>
              <a:endParaRPr lang="en-US" sz="1000" b="1" dirty="0">
                <a:latin typeface="Arial" pitchFamily="34" charset="0"/>
                <a:ea typeface="Times New Roman" charset="0"/>
                <a:cs typeface="Arial" pitchFamily="34" charset="0"/>
              </a:endParaRPr>
            </a:p>
          </p:txBody>
        </p:sp>
        <p:cxnSp>
          <p:nvCxnSpPr>
            <p:cNvPr id="161" name="Straight Arrow Connector 160"/>
            <p:cNvCxnSpPr/>
            <p:nvPr/>
          </p:nvCxnSpPr>
          <p:spPr bwMode="auto">
            <a:xfrm rot="5400000" flipH="1" flipV="1">
              <a:off x="8305800" y="1498600"/>
              <a:ext cx="355600" cy="127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2" name="TextBox 161"/>
            <p:cNvSpPr txBox="1"/>
            <p:nvPr/>
          </p:nvSpPr>
          <p:spPr bwMode="auto">
            <a:xfrm>
              <a:off x="6428188" y="1715887"/>
              <a:ext cx="422426" cy="278863"/>
            </a:xfrm>
            <a:prstGeom prst="rect">
              <a:avLst/>
            </a:prstGeom>
            <a:solidFill>
              <a:schemeClr val="bg1"/>
            </a:solidFill>
            <a:ln w="9525">
              <a:solidFill>
                <a:schemeClr val="tx1"/>
              </a:solidFill>
              <a:miter lim="800000"/>
              <a:headEnd/>
              <a:tailEnd/>
            </a:ln>
          </p:spPr>
          <p:txBody>
            <a:bodyPr wrap="none" lIns="0" tIns="0" rIns="0" rtlCol="0" anchor="ctr">
              <a:prstTxWarp prst="textNoShape">
                <a:avLst/>
              </a:prstTxWarp>
              <a:spAutoFit/>
            </a:bodyPr>
            <a:lstStyle/>
            <a:p>
              <a:pPr algn="ctr" eaLnBrk="0" hangingPunct="0"/>
              <a:r>
                <a:rPr lang="en-US" sz="1000" b="1" dirty="0">
                  <a:latin typeface="Arial" pitchFamily="34" charset="0"/>
                  <a:ea typeface="Times New Roman" charset="0"/>
                  <a:cs typeface="Arial" pitchFamily="34" charset="0"/>
                </a:rPr>
                <a:t>$</a:t>
              </a:r>
              <a:r>
                <a:rPr lang="en-US" sz="1000" b="1" dirty="0" smtClean="0">
                  <a:latin typeface="Arial" pitchFamily="34" charset="0"/>
                  <a:ea typeface="Times New Roman" charset="0"/>
                  <a:cs typeface="Arial" pitchFamily="34" charset="0"/>
                </a:rPr>
                <a:t>2.27 </a:t>
              </a:r>
              <a:endParaRPr lang="en-US" sz="1000" b="1" dirty="0">
                <a:latin typeface="Arial" pitchFamily="34" charset="0"/>
                <a:ea typeface="Times New Roman" charset="0"/>
                <a:cs typeface="Arial" pitchFamily="34" charset="0"/>
              </a:endParaRPr>
            </a:p>
          </p:txBody>
        </p:sp>
        <p:cxnSp>
          <p:nvCxnSpPr>
            <p:cNvPr id="163" name="Straight Arrow Connector 162"/>
            <p:cNvCxnSpPr/>
            <p:nvPr/>
          </p:nvCxnSpPr>
          <p:spPr bwMode="auto">
            <a:xfrm rot="5400000" flipH="1" flipV="1">
              <a:off x="6362700" y="2171700"/>
              <a:ext cx="355600" cy="50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4" name="TextBox 163"/>
            <p:cNvSpPr txBox="1"/>
            <p:nvPr/>
          </p:nvSpPr>
          <p:spPr bwMode="auto">
            <a:xfrm>
              <a:off x="8091888" y="3252585"/>
              <a:ext cx="422426" cy="278863"/>
            </a:xfrm>
            <a:prstGeom prst="rect">
              <a:avLst/>
            </a:prstGeom>
            <a:solidFill>
              <a:schemeClr val="bg1"/>
            </a:solidFill>
            <a:ln w="9525">
              <a:solidFill>
                <a:schemeClr val="tx1"/>
              </a:solidFill>
              <a:miter lim="800000"/>
              <a:headEnd/>
              <a:tailEnd/>
            </a:ln>
          </p:spPr>
          <p:txBody>
            <a:bodyPr wrap="none" lIns="0" tIns="0" rIns="0" rtlCol="0" anchor="ctr">
              <a:prstTxWarp prst="textNoShape">
                <a:avLst/>
              </a:prstTxWarp>
              <a:spAutoFit/>
            </a:bodyPr>
            <a:lstStyle/>
            <a:p>
              <a:pPr algn="ctr" eaLnBrk="0" hangingPunct="0"/>
              <a:r>
                <a:rPr lang="en-US" sz="1000" b="1" dirty="0" smtClean="0">
                  <a:latin typeface="Arial" pitchFamily="34" charset="0"/>
                  <a:ea typeface="Times New Roman" charset="0"/>
                  <a:cs typeface="Arial" pitchFamily="34" charset="0"/>
                </a:rPr>
                <a:t>$2.64 </a:t>
              </a:r>
              <a:endParaRPr lang="en-US" sz="1000" b="1" dirty="0">
                <a:latin typeface="Arial" pitchFamily="34" charset="0"/>
                <a:ea typeface="Times New Roman" charset="0"/>
                <a:cs typeface="Arial" pitchFamily="34" charset="0"/>
              </a:endParaRPr>
            </a:p>
          </p:txBody>
        </p:sp>
        <p:cxnSp>
          <p:nvCxnSpPr>
            <p:cNvPr id="165" name="Straight Arrow Connector 164"/>
            <p:cNvCxnSpPr/>
            <p:nvPr/>
          </p:nvCxnSpPr>
          <p:spPr bwMode="auto">
            <a:xfrm>
              <a:off x="7708900" y="3009900"/>
              <a:ext cx="368300" cy="241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6" name="TextBox 165"/>
            <p:cNvSpPr txBox="1"/>
            <p:nvPr/>
          </p:nvSpPr>
          <p:spPr bwMode="auto">
            <a:xfrm>
              <a:off x="8684966" y="2846185"/>
              <a:ext cx="264975" cy="278863"/>
            </a:xfrm>
            <a:prstGeom prst="rect">
              <a:avLst/>
            </a:prstGeom>
            <a:solidFill>
              <a:schemeClr val="bg1"/>
            </a:solidFill>
            <a:ln w="9525">
              <a:solidFill>
                <a:schemeClr val="tx1"/>
              </a:solidFill>
              <a:miter lim="800000"/>
              <a:headEnd/>
              <a:tailEnd/>
            </a:ln>
          </p:spPr>
          <p:txBody>
            <a:bodyPr wrap="none" lIns="0" tIns="0" rIns="0" rtlCol="0" anchor="ctr">
              <a:prstTxWarp prst="textNoShape">
                <a:avLst/>
              </a:prstTxWarp>
              <a:spAutoFit/>
            </a:bodyPr>
            <a:lstStyle/>
            <a:p>
              <a:pPr algn="ctr" eaLnBrk="0" hangingPunct="0"/>
              <a:r>
                <a:rPr lang="en-US" sz="1000" b="1" dirty="0">
                  <a:latin typeface="Arial" pitchFamily="34" charset="0"/>
                  <a:ea typeface="Times New Roman" charset="0"/>
                  <a:cs typeface="Arial" pitchFamily="34" charset="0"/>
                </a:rPr>
                <a:t>N/A</a:t>
              </a:r>
            </a:p>
          </p:txBody>
        </p:sp>
        <p:sp>
          <p:nvSpPr>
            <p:cNvPr id="167" name="TextBox 166"/>
            <p:cNvSpPr txBox="1"/>
            <p:nvPr/>
          </p:nvSpPr>
          <p:spPr bwMode="auto">
            <a:xfrm>
              <a:off x="8710366" y="2388984"/>
              <a:ext cx="264975" cy="278863"/>
            </a:xfrm>
            <a:prstGeom prst="rect">
              <a:avLst/>
            </a:prstGeom>
            <a:solidFill>
              <a:schemeClr val="bg1"/>
            </a:solidFill>
            <a:ln w="9525">
              <a:solidFill>
                <a:schemeClr val="tx1"/>
              </a:solidFill>
              <a:miter lim="800000"/>
              <a:headEnd/>
              <a:tailEnd/>
            </a:ln>
          </p:spPr>
          <p:txBody>
            <a:bodyPr wrap="none" lIns="0" tIns="0" rIns="0" rtlCol="0" anchor="ctr">
              <a:prstTxWarp prst="textNoShape">
                <a:avLst/>
              </a:prstTxWarp>
              <a:spAutoFit/>
            </a:bodyPr>
            <a:lstStyle/>
            <a:p>
              <a:pPr algn="ctr" eaLnBrk="0" hangingPunct="0"/>
              <a:r>
                <a:rPr lang="en-US" sz="1000" b="1" dirty="0">
                  <a:latin typeface="Arial" pitchFamily="34" charset="0"/>
                  <a:ea typeface="Times New Roman" charset="0"/>
                  <a:cs typeface="Arial" pitchFamily="34" charset="0"/>
                </a:rPr>
                <a:t>N/A</a:t>
              </a:r>
            </a:p>
          </p:txBody>
        </p:sp>
        <p:cxnSp>
          <p:nvCxnSpPr>
            <p:cNvPr id="168" name="Straight Arrow Connector 167"/>
            <p:cNvCxnSpPr/>
            <p:nvPr/>
          </p:nvCxnSpPr>
          <p:spPr bwMode="auto">
            <a:xfrm flipV="1">
              <a:off x="8432800" y="2514600"/>
              <a:ext cx="241300" cy="127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9" name="Straight Arrow Connector 168"/>
            <p:cNvCxnSpPr/>
            <p:nvPr/>
          </p:nvCxnSpPr>
          <p:spPr bwMode="auto">
            <a:xfrm>
              <a:off x="8407400" y="2933700"/>
              <a:ext cx="241300" cy="2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3" name="Footer Placeholder 2"/>
          <p:cNvSpPr>
            <a:spLocks noGrp="1"/>
          </p:cNvSpPr>
          <p:nvPr>
            <p:ph type="ftr" sz="quarter" idx="13"/>
          </p:nvPr>
        </p:nvSpPr>
        <p:spPr>
          <a:xfrm>
            <a:off x="666750" y="4793456"/>
            <a:ext cx="3463290" cy="295275"/>
          </a:xfrm>
          <a:prstGeom prst="rect">
            <a:avLst/>
          </a:prstGeom>
        </p:spPr>
        <p:txBody>
          <a:bodyPr/>
          <a:lstStyle/>
          <a:p>
            <a:r>
              <a:rPr lang="en-US" dirty="0" smtClean="0"/>
              <a:t>Howard Gruenspecht, Harvard Electricity Policy Group   June 3, 2016</a:t>
            </a:r>
            <a:endParaRPr lang="en-US" dirty="0"/>
          </a:p>
        </p:txBody>
      </p:sp>
      <p:sp>
        <p:nvSpPr>
          <p:cNvPr id="2" name="Title 1"/>
          <p:cNvSpPr>
            <a:spLocks noGrp="1"/>
          </p:cNvSpPr>
          <p:nvPr>
            <p:ph type="title"/>
          </p:nvPr>
        </p:nvSpPr>
        <p:spPr/>
        <p:txBody>
          <a:bodyPr/>
          <a:lstStyle/>
          <a:p>
            <a:pPr lvl="0"/>
            <a:r>
              <a:rPr lang="en-US" sz="2300" dirty="0" smtClean="0"/>
              <a:t>The average delivered price of coal to electricity generators varies widely across U.S. regions – transport costs are a key reason</a:t>
            </a:r>
            <a:endParaRPr lang="en-US" sz="2300" dirty="0"/>
          </a:p>
        </p:txBody>
      </p:sp>
      <p:sp>
        <p:nvSpPr>
          <p:cNvPr id="6" name="Text Placeholder 5"/>
          <p:cNvSpPr>
            <a:spLocks noGrp="1"/>
          </p:cNvSpPr>
          <p:nvPr>
            <p:ph type="body" sz="quarter" idx="17"/>
          </p:nvPr>
        </p:nvSpPr>
        <p:spPr/>
        <p:txBody>
          <a:bodyPr/>
          <a:lstStyle/>
          <a:p>
            <a:r>
              <a:rPr lang="en-US" dirty="0" smtClean="0"/>
              <a:t>Source</a:t>
            </a:r>
            <a:r>
              <a:rPr lang="en-US" dirty="0"/>
              <a:t>:  EIA, Annual Energy Outlook </a:t>
            </a:r>
            <a:r>
              <a:rPr lang="en-US" dirty="0" smtClean="0"/>
              <a:t>2016</a:t>
            </a:r>
            <a:endParaRPr lang="en-US" dirty="0"/>
          </a:p>
        </p:txBody>
      </p:sp>
      <p:sp>
        <p:nvSpPr>
          <p:cNvPr id="4" name="Slide Number Placeholder 3"/>
          <p:cNvSpPr>
            <a:spLocks noGrp="1"/>
          </p:cNvSpPr>
          <p:nvPr>
            <p:ph type="sldNum" sz="quarter" idx="4"/>
          </p:nvPr>
        </p:nvSpPr>
        <p:spPr>
          <a:prstGeom prst="rect">
            <a:avLst/>
          </a:prstGeom>
        </p:spPr>
        <p:txBody>
          <a:bodyPr/>
          <a:lstStyle/>
          <a:p>
            <a:fld id="{2D80C5C9-96E0-47EC-B500-37C5FE284639}" type="slidenum">
              <a:rPr lang="en-US" smtClean="0"/>
              <a:pPr/>
              <a:t>8</a:t>
            </a:fld>
            <a:endParaRPr lang="en-US" dirty="0"/>
          </a:p>
        </p:txBody>
      </p:sp>
      <p:graphicFrame>
        <p:nvGraphicFramePr>
          <p:cNvPr id="73" name="Table 72"/>
          <p:cNvGraphicFramePr>
            <a:graphicFrameLocks noGrp="1"/>
          </p:cNvGraphicFramePr>
          <p:nvPr>
            <p:extLst/>
          </p:nvPr>
        </p:nvGraphicFramePr>
        <p:xfrm>
          <a:off x="1038132" y="3831413"/>
          <a:ext cx="2200275" cy="566114"/>
        </p:xfrm>
        <a:graphic>
          <a:graphicData uri="http://schemas.openxmlformats.org/drawingml/2006/table">
            <a:tbl>
              <a:tblPr/>
              <a:tblGrid>
                <a:gridCol w="733425"/>
                <a:gridCol w="733425"/>
                <a:gridCol w="733425"/>
              </a:tblGrid>
              <a:tr h="376090">
                <a:tc>
                  <a:txBody>
                    <a:bodyPr/>
                    <a:lstStyle/>
                    <a:p>
                      <a:pPr algn="ctr" fontAlgn="b"/>
                      <a:r>
                        <a:rPr lang="en-US" sz="1200" b="0" i="0" u="none" strike="noStrike" dirty="0">
                          <a:solidFill>
                            <a:schemeClr val="tx1"/>
                          </a:solidFill>
                          <a:latin typeface="Arial" pitchFamily="34" charset="0"/>
                          <a:cs typeface="Arial" pitchFamily="34" charset="0"/>
                        </a:rPr>
                        <a:t>National Average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latin typeface="Arial" pitchFamily="34" charset="0"/>
                          <a:cs typeface="Arial" pitchFamily="34" charset="0"/>
                        </a:rPr>
                        <a:t>Minimum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latin typeface="Arial" pitchFamily="34" charset="0"/>
                          <a:cs typeface="Arial" pitchFamily="34" charset="0"/>
                        </a:rPr>
                        <a:t>Maximum</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885">
                <a:tc>
                  <a:txBody>
                    <a:bodyPr/>
                    <a:lstStyle/>
                    <a:p>
                      <a:pPr algn="ctr" fontAlgn="b"/>
                      <a:r>
                        <a:rPr lang="en-US" sz="1200" b="0" i="0" u="none" strike="noStrike" dirty="0" smtClean="0">
                          <a:solidFill>
                            <a:schemeClr val="tx1"/>
                          </a:solidFill>
                          <a:latin typeface="Arial" pitchFamily="34" charset="0"/>
                          <a:cs typeface="Arial" pitchFamily="34" charset="0"/>
                        </a:rPr>
                        <a:t>$2.35</a:t>
                      </a:r>
                      <a:endParaRPr lang="en-US" sz="1200" b="0" i="0" u="none" strike="noStrike" dirty="0">
                        <a:solidFill>
                          <a:schemeClr val="tx1"/>
                        </a:solidFill>
                        <a:latin typeface="Arial" pitchFamily="34" charset="0"/>
                        <a:cs typeface="Arial"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chemeClr val="tx1"/>
                          </a:solidFill>
                          <a:latin typeface="Arial" pitchFamily="34" charset="0"/>
                          <a:cs typeface="Arial" pitchFamily="34" charset="0"/>
                        </a:rPr>
                        <a:t>$1.66</a:t>
                      </a:r>
                      <a:endParaRPr lang="en-US" sz="1200" b="0" i="0" u="none" strike="noStrike" dirty="0">
                        <a:solidFill>
                          <a:schemeClr val="tx1"/>
                        </a:solidFill>
                        <a:latin typeface="Arial" pitchFamily="34" charset="0"/>
                        <a:cs typeface="Arial"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chemeClr val="tx1"/>
                          </a:solidFill>
                          <a:latin typeface="Arial" pitchFamily="34" charset="0"/>
                          <a:cs typeface="Arial" pitchFamily="34" charset="0"/>
                        </a:rPr>
                        <a:t>$3.31</a:t>
                      </a:r>
                      <a:endParaRPr lang="en-US" sz="1200" b="0" i="0" u="none" strike="noStrike" dirty="0">
                        <a:solidFill>
                          <a:schemeClr val="tx1"/>
                        </a:solidFill>
                        <a:latin typeface="Arial" pitchFamily="34" charset="0"/>
                        <a:cs typeface="Arial"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632229" y="800849"/>
            <a:ext cx="3947160" cy="276999"/>
          </a:xfrm>
          <a:prstGeom prst="rect">
            <a:avLst/>
          </a:prstGeom>
          <a:noFill/>
        </p:spPr>
        <p:txBody>
          <a:bodyPr wrap="square" rtlCol="0">
            <a:spAutoFit/>
          </a:bodyPr>
          <a:lstStyle/>
          <a:p>
            <a:r>
              <a:rPr lang="en-US" sz="1200" dirty="0" smtClean="0">
                <a:latin typeface="+mn-lt"/>
                <a:ea typeface="Times New Roman" charset="0"/>
                <a:cs typeface="Times New Roman" charset="0"/>
              </a:rPr>
              <a:t>2014 </a:t>
            </a:r>
            <a:r>
              <a:rPr lang="en-US" sz="1200" dirty="0">
                <a:latin typeface="+mn-lt"/>
                <a:ea typeface="Times New Roman" charset="0"/>
                <a:cs typeface="Times New Roman" charset="0"/>
              </a:rPr>
              <a:t>delivered coal prices, </a:t>
            </a:r>
            <a:r>
              <a:rPr lang="en-US" sz="1200" dirty="0" smtClean="0">
                <a:latin typeface="+mn-lt"/>
                <a:ea typeface="Times New Roman" charset="0"/>
                <a:cs typeface="Times New Roman" charset="0"/>
              </a:rPr>
              <a:t>nominal $ </a:t>
            </a:r>
            <a:r>
              <a:rPr lang="en-US" sz="1200" dirty="0">
                <a:latin typeface="+mn-lt"/>
                <a:ea typeface="Times New Roman" charset="0"/>
                <a:cs typeface="Times New Roman" charset="0"/>
              </a:rPr>
              <a:t>per million </a:t>
            </a:r>
            <a:r>
              <a:rPr lang="en-US" sz="1200" dirty="0" smtClean="0">
                <a:latin typeface="+mn-lt"/>
                <a:ea typeface="Times New Roman" charset="0"/>
                <a:cs typeface="Times New Roman" charset="0"/>
              </a:rPr>
              <a:t>Btu</a:t>
            </a:r>
            <a:endParaRPr lang="en-US" sz="1200" dirty="0">
              <a:latin typeface="+mn-lt"/>
              <a:ea typeface="Times New Roman" charset="0"/>
              <a:cs typeface="Times New Roman" charset="0"/>
            </a:endParaRPr>
          </a:p>
        </p:txBody>
      </p:sp>
    </p:spTree>
    <p:extLst>
      <p:ext uri="{BB962C8B-B14F-4D97-AF65-F5344CB8AC3E}">
        <p14:creationId xmlns:p14="http://schemas.microsoft.com/office/powerpoint/2010/main" val="354109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7"/>
          </p:nvPr>
        </p:nvSpPr>
        <p:spPr>
          <a:xfrm>
            <a:off x="666750" y="4793456"/>
            <a:ext cx="3455670" cy="295275"/>
          </a:xfrm>
          <a:prstGeom prst="rect">
            <a:avLst/>
          </a:prstGeom>
        </p:spPr>
        <p:txBody>
          <a:bodyPr/>
          <a:lstStyle/>
          <a:p>
            <a:r>
              <a:rPr lang="en-US" dirty="0" smtClean="0"/>
              <a:t>Howard Gruenspecht, Harvard Electricity Policy Group   June 3, 2016</a:t>
            </a:r>
            <a:endParaRPr lang="en-US" dirty="0"/>
          </a:p>
        </p:txBody>
      </p:sp>
      <p:sp>
        <p:nvSpPr>
          <p:cNvPr id="9" name="Title 1"/>
          <p:cNvSpPr>
            <a:spLocks noGrp="1"/>
          </p:cNvSpPr>
          <p:nvPr>
            <p:ph type="title"/>
          </p:nvPr>
        </p:nvSpPr>
        <p:spPr>
          <a:xfrm>
            <a:off x="685800" y="304467"/>
            <a:ext cx="8156196" cy="765314"/>
          </a:xfrm>
        </p:spPr>
        <p:txBody>
          <a:bodyPr/>
          <a:lstStyle/>
          <a:p>
            <a:r>
              <a:rPr lang="en-US" dirty="0">
                <a:cs typeface="Arial" panose="020B0604020202020204" pitchFamily="34" charset="0"/>
              </a:rPr>
              <a:t>Lower costs and extension of renewable tax credits boost projected additions of wind and solar capacity prior to the 2022 effective date of the </a:t>
            </a:r>
            <a:r>
              <a:rPr lang="en-US" dirty="0" smtClean="0">
                <a:cs typeface="Arial" panose="020B0604020202020204" pitchFamily="34" charset="0"/>
              </a:rPr>
              <a:t>Clean Power Plan (CPP)</a:t>
            </a:r>
            <a:endParaRPr lang="en-US" dirty="0">
              <a:cs typeface="Arial" panose="020B0604020202020204" pitchFamily="34" charset="0"/>
            </a:endParaRPr>
          </a:p>
        </p:txBody>
      </p:sp>
      <p:sp>
        <p:nvSpPr>
          <p:cNvPr id="3" name="Slide Number Placeholder 2"/>
          <p:cNvSpPr>
            <a:spLocks noGrp="1"/>
          </p:cNvSpPr>
          <p:nvPr>
            <p:ph type="sldNum" sz="quarter" idx="4"/>
          </p:nvPr>
        </p:nvSpPr>
        <p:spPr>
          <a:xfrm>
            <a:off x="8646274" y="4806500"/>
            <a:ext cx="384175" cy="273844"/>
          </a:xfrm>
          <a:prstGeom prst="rect">
            <a:avLst/>
          </a:prstGeom>
        </p:spPr>
        <p:txBody>
          <a:bodyPr/>
          <a:lstStyle/>
          <a:p>
            <a:fld id="{2D80C5C9-96E0-47EC-B500-37C5FE284639}" type="slidenum">
              <a:rPr lang="en-US" smtClean="0"/>
              <a:pPr/>
              <a:t>9</a:t>
            </a:fld>
            <a:endParaRPr lang="en-US" dirty="0"/>
          </a:p>
        </p:txBody>
      </p:sp>
      <p:graphicFrame>
        <p:nvGraphicFramePr>
          <p:cNvPr id="20" name="Object 2"/>
          <p:cNvGraphicFramePr>
            <a:graphicFrameLocks noGrp="1"/>
          </p:cNvGraphicFramePr>
          <p:nvPr>
            <p:extLst>
              <p:ext uri="{D42A27DB-BD31-4B8C-83A1-F6EECF244321}">
                <p14:modId xmlns:p14="http://schemas.microsoft.com/office/powerpoint/2010/main" val="339047407"/>
              </p:ext>
            </p:extLst>
          </p:nvPr>
        </p:nvGraphicFramePr>
        <p:xfrm>
          <a:off x="481552" y="1583645"/>
          <a:ext cx="7861142" cy="1450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2"/>
          <p:cNvGraphicFramePr>
            <a:graphicFrameLocks noGrp="1"/>
          </p:cNvGraphicFramePr>
          <p:nvPr>
            <p:extLst>
              <p:ext uri="{D42A27DB-BD31-4B8C-83A1-F6EECF244321}">
                <p14:modId xmlns:p14="http://schemas.microsoft.com/office/powerpoint/2010/main" val="3872498203"/>
              </p:ext>
            </p:extLst>
          </p:nvPr>
        </p:nvGraphicFramePr>
        <p:xfrm>
          <a:off x="481552" y="3168326"/>
          <a:ext cx="7861142" cy="1412313"/>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594073" y="1061564"/>
            <a:ext cx="1904689" cy="461665"/>
          </a:xfrm>
          <a:prstGeom prst="rect">
            <a:avLst/>
          </a:prstGeom>
          <a:noFill/>
        </p:spPr>
        <p:txBody>
          <a:bodyPr wrap="none" rtlCol="0">
            <a:spAutoFit/>
          </a:bodyPr>
          <a:lstStyle/>
          <a:p>
            <a:r>
              <a:rPr lang="en-US" sz="1200" dirty="0"/>
              <a:t>annual capacity </a:t>
            </a:r>
            <a:r>
              <a:rPr lang="en-US" sz="1200" dirty="0" smtClean="0"/>
              <a:t>additions</a:t>
            </a:r>
          </a:p>
          <a:p>
            <a:r>
              <a:rPr lang="en-US" sz="1200" dirty="0" smtClean="0"/>
              <a:t>gigawatts</a:t>
            </a:r>
            <a:endParaRPr lang="en-US" sz="1200" dirty="0"/>
          </a:p>
        </p:txBody>
      </p:sp>
      <p:sp>
        <p:nvSpPr>
          <p:cNvPr id="6" name="Rectangle 5"/>
          <p:cNvSpPr/>
          <p:nvPr/>
        </p:nvSpPr>
        <p:spPr>
          <a:xfrm>
            <a:off x="594072" y="4481579"/>
            <a:ext cx="2597186" cy="246221"/>
          </a:xfrm>
          <a:prstGeom prst="rect">
            <a:avLst/>
          </a:prstGeom>
        </p:spPr>
        <p:txBody>
          <a:bodyPr wrap="none">
            <a:spAutoFit/>
          </a:bodyPr>
          <a:lstStyle/>
          <a:p>
            <a:r>
              <a:rPr lang="en-US" sz="1000" i="1" dirty="0"/>
              <a:t>Source:  EIA, Annual Energy Outlook 2016</a:t>
            </a:r>
          </a:p>
        </p:txBody>
      </p:sp>
    </p:spTree>
    <p:extLst>
      <p:ext uri="{BB962C8B-B14F-4D97-AF65-F5344CB8AC3E}">
        <p14:creationId xmlns:p14="http://schemas.microsoft.com/office/powerpoint/2010/main" val="961384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IA.potx" id="{29447570-E686-4A5C-B0E9-1075197C0273}" vid="{0F2230B6-DAD3-44F8-9B30-CFD495AC81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191</TotalTime>
  <Words>1327</Words>
  <Application>Microsoft Office PowerPoint</Application>
  <PresentationFormat>On-screen Show (16:9)</PresentationFormat>
  <Paragraphs>287</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eia_template_16x9</vt:lpstr>
      <vt:lpstr>Renewable Generation Technologies:  Costs and Market Outlook</vt:lpstr>
      <vt:lpstr>Key takeaways</vt:lpstr>
      <vt:lpstr>When the PTC assumption is properly aligned with realized policy, EIA’s wind projections have proven to be reasonably accurate </vt:lpstr>
      <vt:lpstr>Electricity use (including direct use) is expected to continue to grow, but the rate of growth slows over time as it has almost continuously over the past 60 years </vt:lpstr>
      <vt:lpstr>Clean Power Plan accelerates shift to lower-carbon options for generation, led by growth in renewables and gas-fired generation; results are likely sensitive to CPP implementation approach </vt:lpstr>
      <vt:lpstr>Natural gas generation falls through 2021; both gas and renewable generation surpass coal by 2030 in the Reference case, but only natural gas does so in the No CPP case</vt:lpstr>
      <vt:lpstr>Changing tax and cost assumptions contribute to stronger solar growth, with the Clean Power Plan providing a boost to renewables</vt:lpstr>
      <vt:lpstr>The average delivered price of coal to electricity generators varies widely across U.S. regions – transport costs are a key reason</vt:lpstr>
      <vt:lpstr>Lower costs and extension of renewable tax credits boost projected additions of wind and solar capacity prior to the 2022 effective date of the Clean Power Plan (CPP)</vt:lpstr>
      <vt:lpstr>New wind costs yield a capacity-weighted average of approximately $1770/kW (in 2015$), when compared to 2014 capacity additions</vt:lpstr>
      <vt:lpstr>Initial lower solar costs results in increased PV uptake, faster and deeper cost reductions over time</vt:lpstr>
      <vt:lpstr>EIA PV learning using updated initial costs is more optimistic than fleet average, but similar to the more limited data from fixed tilt systems</vt:lpstr>
      <vt:lpstr>Updated residential and commercial installed solar PV cost projections </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Generation Technologies:  Costs and Market Outlook</dc:title>
  <dc:creator>Kevin Jarzomski</dc:creator>
  <cp:lastModifiedBy>Gilchrist, Laverne</cp:lastModifiedBy>
  <cp:revision>23</cp:revision>
  <cp:lastPrinted>2014-08-29T14:41:04Z</cp:lastPrinted>
  <dcterms:created xsi:type="dcterms:W3CDTF">2016-06-01T13:22:49Z</dcterms:created>
  <dcterms:modified xsi:type="dcterms:W3CDTF">2016-06-08T17:11:21Z</dcterms:modified>
</cp:coreProperties>
</file>