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drawings/drawing2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3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theme/themeOverride5.xml" ContentType="application/vnd.openxmlformats-officedocument.themeOverride+xml"/>
  <Override PartName="/ppt/drawings/drawing4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drawings/drawing5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3.xml" ContentType="application/vnd.openxmlformats-officedocument.drawingml.chart+xml"/>
  <Override PartName="/ppt/notesSlides/notesSlide19.xml" ContentType="application/vnd.openxmlformats-officedocument.presentationml.notesSlide+xml"/>
  <Override PartName="/ppt/charts/chart14.xml" ContentType="application/vnd.openxmlformats-officedocument.drawingml.chart+xml"/>
  <Override PartName="/ppt/theme/themeOverride6.xml" ContentType="application/vnd.openxmlformats-officedocument.themeOverride+xml"/>
  <Override PartName="/ppt/notesSlides/notesSlide20.xml" ContentType="application/vnd.openxmlformats-officedocument.presentationml.notesSlide+xml"/>
  <Override PartName="/ppt/charts/chart15.xml" ContentType="application/vnd.openxmlformats-officedocument.drawingml.chart+xml"/>
  <Override PartName="/ppt/theme/themeOverride7.xml" ContentType="application/vnd.openxmlformats-officedocument.themeOverride+xml"/>
  <Override PartName="/ppt/notesSlides/notesSlide21.xml" ContentType="application/vnd.openxmlformats-officedocument.presentationml.notesSlide+xml"/>
  <Override PartName="/ppt/charts/chart16.xml" ContentType="application/vnd.openxmlformats-officedocument.drawingml.chart+xml"/>
  <Override PartName="/ppt/theme/themeOverride8.xml" ContentType="application/vnd.openxmlformats-officedocument.themeOverride+xml"/>
  <Override PartName="/ppt/drawings/drawing6.xml" ContentType="application/vnd.openxmlformats-officedocument.drawingml.chartshapes+xml"/>
  <Override PartName="/ppt/notesSlides/notesSlide22.xml" ContentType="application/vnd.openxmlformats-officedocument.presentationml.notesSlide+xml"/>
  <Override PartName="/ppt/charts/chart1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9.xml" ContentType="application/vnd.openxmlformats-officedocument.themeOverride+xml"/>
  <Override PartName="/ppt/drawings/drawing7.xml" ContentType="application/vnd.openxmlformats-officedocument.drawingml.chartshapes+xml"/>
  <Override PartName="/ppt/notesSlides/notesSlide23.xml" ContentType="application/vnd.openxmlformats-officedocument.presentationml.notesSlide+xml"/>
  <Override PartName="/ppt/charts/chart18.xml" ContentType="application/vnd.openxmlformats-officedocument.drawingml.chart+xml"/>
  <Override PartName="/ppt/theme/themeOverride10.xml" ContentType="application/vnd.openxmlformats-officedocument.themeOverride+xml"/>
  <Override PartName="/ppt/drawings/drawing8.xml" ContentType="application/vnd.openxmlformats-officedocument.drawingml.chartshapes+xml"/>
  <Override PartName="/ppt/charts/chart19.xml" ContentType="application/vnd.openxmlformats-officedocument.drawingml.chart+xml"/>
  <Override PartName="/ppt/theme/themeOverride11.xml" ContentType="application/vnd.openxmlformats-officedocument.themeOverride+xml"/>
  <Override PartName="/ppt/drawings/drawing9.xml" ContentType="application/vnd.openxmlformats-officedocument.drawingml.chartshapes+xml"/>
  <Override PartName="/ppt/notesSlides/notesSlide24.xml" ContentType="application/vnd.openxmlformats-officedocument.presentationml.notesSlide+xml"/>
  <Override PartName="/ppt/charts/chart20.xml" ContentType="application/vnd.openxmlformats-officedocument.drawingml.chart+xml"/>
  <Override PartName="/ppt/theme/themeOverride12.xml" ContentType="application/vnd.openxmlformats-officedocument.themeOverride+xml"/>
  <Override PartName="/ppt/notesSlides/notesSlide25.xml" ContentType="application/vnd.openxmlformats-officedocument.presentationml.notesSlide+xml"/>
  <Override PartName="/ppt/charts/chart21.xml" ContentType="application/vnd.openxmlformats-officedocument.drawingml.chart+xml"/>
  <Override PartName="/ppt/theme/themeOverride13.xml" ContentType="application/vnd.openxmlformats-officedocument.themeOverride+xml"/>
  <Override PartName="/ppt/notesSlides/notesSlide26.xml" ContentType="application/vnd.openxmlformats-officedocument.presentationml.notesSlide+xml"/>
  <Override PartName="/ppt/charts/chart22.xml" ContentType="application/vnd.openxmlformats-officedocument.drawingml.chart+xml"/>
  <Override PartName="/ppt/theme/themeOverride14.xml" ContentType="application/vnd.openxmlformats-officedocument.themeOverride+xml"/>
  <Override PartName="/ppt/notesSlides/notesSlide27.xml" ContentType="application/vnd.openxmlformats-officedocument.presentationml.notesSlide+xml"/>
  <Override PartName="/ppt/charts/chart23.xml" ContentType="application/vnd.openxmlformats-officedocument.drawingml.chart+xml"/>
  <Override PartName="/ppt/theme/themeOverride15.xml" ContentType="application/vnd.openxmlformats-officedocument.themeOverr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58" r:id="rId4"/>
    <p:sldId id="259" r:id="rId5"/>
    <p:sldId id="288" r:id="rId6"/>
    <p:sldId id="290" r:id="rId7"/>
    <p:sldId id="269" r:id="rId8"/>
    <p:sldId id="289" r:id="rId9"/>
    <p:sldId id="284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1" r:id="rId18"/>
    <p:sldId id="285" r:id="rId19"/>
    <p:sldId id="272" r:id="rId20"/>
    <p:sldId id="273" r:id="rId21"/>
    <p:sldId id="274" r:id="rId22"/>
    <p:sldId id="275" r:id="rId23"/>
    <p:sldId id="286" r:id="rId24"/>
    <p:sldId id="276" r:id="rId25"/>
    <p:sldId id="277" r:id="rId26"/>
    <p:sldId id="278" r:id="rId27"/>
    <p:sldId id="279" r:id="rId28"/>
    <p:sldId id="280" r:id="rId29"/>
    <p:sldId id="287" r:id="rId30"/>
    <p:sldId id="281" r:id="rId31"/>
    <p:sldId id="282" r:id="rId32"/>
    <p:sldId id="283" r:id="rId33"/>
  </p:sldIdLst>
  <p:sldSz cx="9144000" cy="5143500" type="screen16x9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69DD8"/>
    <a:srgbClr val="C5600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87259" autoAdjust="0"/>
  </p:normalViewPr>
  <p:slideViewPr>
    <p:cSldViewPr snapToGrid="0">
      <p:cViewPr varScale="1">
        <p:scale>
          <a:sx n="102" d="100"/>
          <a:sy n="102" d="100"/>
        </p:scale>
        <p:origin x="82" y="629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686" y="612"/>
      </p:cViewPr>
      <p:guideLst>
        <p:guide orient="horz" pos="2924"/>
        <p:guide pos="2200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5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6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7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8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7.xml"/><Relationship Id="rId4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0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1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12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13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14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15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558430196225475E-2"/>
          <c:y val="5.4852226311947694E-2"/>
          <c:w val="0.90715060617422816"/>
          <c:h val="0.83096671618754414"/>
        </c:manualLayout>
      </c:layout>
      <c:barChart>
        <c:barDir val="col"/>
        <c:grouping val="clustered"/>
        <c:varyColors val="0"/>
        <c:ser>
          <c:idx val="2"/>
          <c:order val="2"/>
          <c:tx>
            <c:v>Implied stock change and balance (right axis)</c:v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cat>
            <c:strRef>
              <c:f>'Fig32'!$A$28:$A$55</c:f>
              <c:strCache>
                <c:ptCount val="28"/>
                <c:pt idx="0">
                  <c:v>2011-Q1</c:v>
                </c:pt>
                <c:pt idx="1">
                  <c:v>2011-Q2</c:v>
                </c:pt>
                <c:pt idx="2">
                  <c:v>2011-Q3</c:v>
                </c:pt>
                <c:pt idx="3">
                  <c:v>2011-Q4</c:v>
                </c:pt>
                <c:pt idx="4">
                  <c:v>2012-Q1</c:v>
                </c:pt>
                <c:pt idx="5">
                  <c:v>2012-Q2</c:v>
                </c:pt>
                <c:pt idx="6">
                  <c:v>2012-Q3</c:v>
                </c:pt>
                <c:pt idx="7">
                  <c:v>2012-Q4</c:v>
                </c:pt>
                <c:pt idx="8">
                  <c:v>2013-Q1</c:v>
                </c:pt>
                <c:pt idx="9">
                  <c:v>2013-Q2</c:v>
                </c:pt>
                <c:pt idx="10">
                  <c:v>2013-Q3</c:v>
                </c:pt>
                <c:pt idx="11">
                  <c:v>2013-Q4</c:v>
                </c:pt>
                <c:pt idx="12">
                  <c:v>2014-Q1</c:v>
                </c:pt>
                <c:pt idx="13">
                  <c:v>2014-Q2</c:v>
                </c:pt>
                <c:pt idx="14">
                  <c:v>2014-Q3</c:v>
                </c:pt>
                <c:pt idx="15">
                  <c:v>2014-Q4</c:v>
                </c:pt>
                <c:pt idx="16">
                  <c:v>2015-Q1</c:v>
                </c:pt>
                <c:pt idx="17">
                  <c:v>2015-Q2</c:v>
                </c:pt>
                <c:pt idx="18">
                  <c:v>2015-Q3</c:v>
                </c:pt>
                <c:pt idx="19">
                  <c:v>2015-Q4</c:v>
                </c:pt>
                <c:pt idx="20">
                  <c:v>2016-Q1</c:v>
                </c:pt>
                <c:pt idx="21">
                  <c:v>2016-Q2</c:v>
                </c:pt>
                <c:pt idx="22">
                  <c:v>2016-Q3</c:v>
                </c:pt>
                <c:pt idx="23">
                  <c:v>2016-Q4</c:v>
                </c:pt>
                <c:pt idx="24">
                  <c:v>2017-Q1</c:v>
                </c:pt>
                <c:pt idx="25">
                  <c:v>2017-Q2</c:v>
                </c:pt>
                <c:pt idx="26">
                  <c:v>2017-Q3</c:v>
                </c:pt>
                <c:pt idx="27">
                  <c:v>2017-Q4</c:v>
                </c:pt>
              </c:strCache>
            </c:strRef>
          </c:cat>
          <c:val>
            <c:numRef>
              <c:f>'Fig32'!$E$28:$E$55</c:f>
              <c:numCache>
                <c:formatCode>0.00</c:formatCode>
                <c:ptCount val="28"/>
                <c:pt idx="0">
                  <c:v>-0.37256088770000001</c:v>
                </c:pt>
                <c:pt idx="1">
                  <c:v>-0.21189043233999999</c:v>
                </c:pt>
                <c:pt idx="2">
                  <c:v>-1.2151223212</c:v>
                </c:pt>
                <c:pt idx="3">
                  <c:v>-0.63271152159999999</c:v>
                </c:pt>
                <c:pt idx="4">
                  <c:v>1.3642720253</c:v>
                </c:pt>
                <c:pt idx="5">
                  <c:v>0.54928113719000005</c:v>
                </c:pt>
                <c:pt idx="6">
                  <c:v>-0.83394671646999996</c:v>
                </c:pt>
                <c:pt idx="7">
                  <c:v>-0.86357533767000005</c:v>
                </c:pt>
                <c:pt idx="8">
                  <c:v>-0.50562885607999997</c:v>
                </c:pt>
                <c:pt idx="9">
                  <c:v>0.20922139477999999</c:v>
                </c:pt>
                <c:pt idx="10">
                  <c:v>-0.42285305037999998</c:v>
                </c:pt>
                <c:pt idx="11">
                  <c:v>-0.80819511531999999</c:v>
                </c:pt>
                <c:pt idx="12">
                  <c:v>0.49900951920999997</c:v>
                </c:pt>
                <c:pt idx="13">
                  <c:v>0.73875005472999999</c:v>
                </c:pt>
                <c:pt idx="14">
                  <c:v>0.43476719679999998</c:v>
                </c:pt>
                <c:pt idx="15">
                  <c:v>1.9107563017</c:v>
                </c:pt>
                <c:pt idx="16">
                  <c:v>1.8027214416999999</c:v>
                </c:pt>
                <c:pt idx="17">
                  <c:v>2.0997109582000002</c:v>
                </c:pt>
                <c:pt idx="18">
                  <c:v>1.4752869194</c:v>
                </c:pt>
                <c:pt idx="19">
                  <c:v>2.4529991833000002</c:v>
                </c:pt>
                <c:pt idx="20">
                  <c:v>1.3264104664</c:v>
                </c:pt>
                <c:pt idx="21">
                  <c:v>1.0432614084</c:v>
                </c:pt>
                <c:pt idx="22">
                  <c:v>0.77681783800000004</c:v>
                </c:pt>
                <c:pt idx="23">
                  <c:v>0.81766775035999995</c:v>
                </c:pt>
                <c:pt idx="24">
                  <c:v>0.40716342648999998</c:v>
                </c:pt>
                <c:pt idx="25">
                  <c:v>0.63093436835000005</c:v>
                </c:pt>
                <c:pt idx="26">
                  <c:v>-0.25897851948</c:v>
                </c:pt>
                <c:pt idx="27">
                  <c:v>6.0632322597999999E-2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9037312"/>
        <c:axId val="190972992"/>
      </c:barChart>
      <c:lineChart>
        <c:grouping val="standard"/>
        <c:varyColors val="0"/>
        <c:ser>
          <c:idx val="0"/>
          <c:order val="0"/>
          <c:tx>
            <c:v>World production (left axis)</c:v>
          </c:tx>
          <c:spPr>
            <a:ln w="22225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'Fig32'!$A$28:$A$55</c:f>
              <c:strCache>
                <c:ptCount val="28"/>
                <c:pt idx="0">
                  <c:v>2011-Q1</c:v>
                </c:pt>
                <c:pt idx="1">
                  <c:v>2011-Q2</c:v>
                </c:pt>
                <c:pt idx="2">
                  <c:v>2011-Q3</c:v>
                </c:pt>
                <c:pt idx="3">
                  <c:v>2011-Q4</c:v>
                </c:pt>
                <c:pt idx="4">
                  <c:v>2012-Q1</c:v>
                </c:pt>
                <c:pt idx="5">
                  <c:v>2012-Q2</c:v>
                </c:pt>
                <c:pt idx="6">
                  <c:v>2012-Q3</c:v>
                </c:pt>
                <c:pt idx="7">
                  <c:v>2012-Q4</c:v>
                </c:pt>
                <c:pt idx="8">
                  <c:v>2013-Q1</c:v>
                </c:pt>
                <c:pt idx="9">
                  <c:v>2013-Q2</c:v>
                </c:pt>
                <c:pt idx="10">
                  <c:v>2013-Q3</c:v>
                </c:pt>
                <c:pt idx="11">
                  <c:v>2013-Q4</c:v>
                </c:pt>
                <c:pt idx="12">
                  <c:v>2014-Q1</c:v>
                </c:pt>
                <c:pt idx="13">
                  <c:v>2014-Q2</c:v>
                </c:pt>
                <c:pt idx="14">
                  <c:v>2014-Q3</c:v>
                </c:pt>
                <c:pt idx="15">
                  <c:v>2014-Q4</c:v>
                </c:pt>
                <c:pt idx="16">
                  <c:v>2015-Q1</c:v>
                </c:pt>
                <c:pt idx="17">
                  <c:v>2015-Q2</c:v>
                </c:pt>
                <c:pt idx="18">
                  <c:v>2015-Q3</c:v>
                </c:pt>
                <c:pt idx="19">
                  <c:v>2015-Q4</c:v>
                </c:pt>
                <c:pt idx="20">
                  <c:v>2016-Q1</c:v>
                </c:pt>
                <c:pt idx="21">
                  <c:v>2016-Q2</c:v>
                </c:pt>
                <c:pt idx="22">
                  <c:v>2016-Q3</c:v>
                </c:pt>
                <c:pt idx="23">
                  <c:v>2016-Q4</c:v>
                </c:pt>
                <c:pt idx="24">
                  <c:v>2017-Q1</c:v>
                </c:pt>
                <c:pt idx="25">
                  <c:v>2017-Q2</c:v>
                </c:pt>
                <c:pt idx="26">
                  <c:v>2017-Q3</c:v>
                </c:pt>
                <c:pt idx="27">
                  <c:v>2017-Q4</c:v>
                </c:pt>
              </c:strCache>
            </c:strRef>
          </c:cat>
          <c:val>
            <c:numRef>
              <c:f>'Fig32'!$C$28:$C$55</c:f>
              <c:numCache>
                <c:formatCode>0.00</c:formatCode>
                <c:ptCount val="28"/>
                <c:pt idx="0">
                  <c:v>88.366616407999999</c:v>
                </c:pt>
                <c:pt idx="1">
                  <c:v>87.580567868000003</c:v>
                </c:pt>
                <c:pt idx="2">
                  <c:v>88.645038674000006</c:v>
                </c:pt>
                <c:pt idx="3">
                  <c:v>89.534491595000006</c:v>
                </c:pt>
                <c:pt idx="4">
                  <c:v>90.481883472000007</c:v>
                </c:pt>
                <c:pt idx="5">
                  <c:v>90.312561748999997</c:v>
                </c:pt>
                <c:pt idx="6">
                  <c:v>90.310769409000002</c:v>
                </c:pt>
                <c:pt idx="7">
                  <c:v>90.793377563000007</c:v>
                </c:pt>
                <c:pt idx="8">
                  <c:v>89.781609158999998</c:v>
                </c:pt>
                <c:pt idx="9">
                  <c:v>90.934486363000005</c:v>
                </c:pt>
                <c:pt idx="10">
                  <c:v>91.517661954999994</c:v>
                </c:pt>
                <c:pt idx="11">
                  <c:v>91.598539469000002</c:v>
                </c:pt>
                <c:pt idx="12">
                  <c:v>91.895682135000001</c:v>
                </c:pt>
                <c:pt idx="13">
                  <c:v>92.542585278999994</c:v>
                </c:pt>
                <c:pt idx="14">
                  <c:v>93.715678347999997</c:v>
                </c:pt>
                <c:pt idx="15">
                  <c:v>95.051846861000001</c:v>
                </c:pt>
                <c:pt idx="16">
                  <c:v>94.645394128999996</c:v>
                </c:pt>
                <c:pt idx="17">
                  <c:v>95.423778107000004</c:v>
                </c:pt>
                <c:pt idx="18">
                  <c:v>96.449460317000003</c:v>
                </c:pt>
                <c:pt idx="19">
                  <c:v>96.534802788999997</c:v>
                </c:pt>
                <c:pt idx="20">
                  <c:v>95.472138266000002</c:v>
                </c:pt>
                <c:pt idx="21">
                  <c:v>96.030774027000007</c:v>
                </c:pt>
                <c:pt idx="22">
                  <c:v>96.720908734000005</c:v>
                </c:pt>
                <c:pt idx="23">
                  <c:v>96.669781130999993</c:v>
                </c:pt>
                <c:pt idx="24">
                  <c:v>96.140372529000004</c:v>
                </c:pt>
                <c:pt idx="25">
                  <c:v>97.036838719000002</c:v>
                </c:pt>
                <c:pt idx="26">
                  <c:v>97.291403963999997</c:v>
                </c:pt>
                <c:pt idx="27">
                  <c:v>97.465559278000001</c:v>
                </c:pt>
              </c:numCache>
            </c:numRef>
          </c:val>
          <c:smooth val="0"/>
        </c:ser>
        <c:ser>
          <c:idx val="1"/>
          <c:order val="1"/>
          <c:tx>
            <c:v>World consumption (left axis)</c:v>
          </c:tx>
          <c:spPr>
            <a:ln w="22225">
              <a:solidFill>
                <a:schemeClr val="accent6"/>
              </a:solidFill>
            </a:ln>
          </c:spPr>
          <c:marker>
            <c:symbol val="none"/>
          </c:marker>
          <c:cat>
            <c:strRef>
              <c:f>'Fig32'!$A$28:$A$55</c:f>
              <c:strCache>
                <c:ptCount val="28"/>
                <c:pt idx="0">
                  <c:v>2011-Q1</c:v>
                </c:pt>
                <c:pt idx="1">
                  <c:v>2011-Q2</c:v>
                </c:pt>
                <c:pt idx="2">
                  <c:v>2011-Q3</c:v>
                </c:pt>
                <c:pt idx="3">
                  <c:v>2011-Q4</c:v>
                </c:pt>
                <c:pt idx="4">
                  <c:v>2012-Q1</c:v>
                </c:pt>
                <c:pt idx="5">
                  <c:v>2012-Q2</c:v>
                </c:pt>
                <c:pt idx="6">
                  <c:v>2012-Q3</c:v>
                </c:pt>
                <c:pt idx="7">
                  <c:v>2012-Q4</c:v>
                </c:pt>
                <c:pt idx="8">
                  <c:v>2013-Q1</c:v>
                </c:pt>
                <c:pt idx="9">
                  <c:v>2013-Q2</c:v>
                </c:pt>
                <c:pt idx="10">
                  <c:v>2013-Q3</c:v>
                </c:pt>
                <c:pt idx="11">
                  <c:v>2013-Q4</c:v>
                </c:pt>
                <c:pt idx="12">
                  <c:v>2014-Q1</c:v>
                </c:pt>
                <c:pt idx="13">
                  <c:v>2014-Q2</c:v>
                </c:pt>
                <c:pt idx="14">
                  <c:v>2014-Q3</c:v>
                </c:pt>
                <c:pt idx="15">
                  <c:v>2014-Q4</c:v>
                </c:pt>
                <c:pt idx="16">
                  <c:v>2015-Q1</c:v>
                </c:pt>
                <c:pt idx="17">
                  <c:v>2015-Q2</c:v>
                </c:pt>
                <c:pt idx="18">
                  <c:v>2015-Q3</c:v>
                </c:pt>
                <c:pt idx="19">
                  <c:v>2015-Q4</c:v>
                </c:pt>
                <c:pt idx="20">
                  <c:v>2016-Q1</c:v>
                </c:pt>
                <c:pt idx="21">
                  <c:v>2016-Q2</c:v>
                </c:pt>
                <c:pt idx="22">
                  <c:v>2016-Q3</c:v>
                </c:pt>
                <c:pt idx="23">
                  <c:v>2016-Q4</c:v>
                </c:pt>
                <c:pt idx="24">
                  <c:v>2017-Q1</c:v>
                </c:pt>
                <c:pt idx="25">
                  <c:v>2017-Q2</c:v>
                </c:pt>
                <c:pt idx="26">
                  <c:v>2017-Q3</c:v>
                </c:pt>
                <c:pt idx="27">
                  <c:v>2017-Q4</c:v>
                </c:pt>
              </c:strCache>
            </c:strRef>
          </c:cat>
          <c:val>
            <c:numRef>
              <c:f>'Fig32'!$D$28:$D$55</c:f>
              <c:numCache>
                <c:formatCode>0.00</c:formatCode>
                <c:ptCount val="28"/>
                <c:pt idx="0">
                  <c:v>88.739177295999994</c:v>
                </c:pt>
                <c:pt idx="1">
                  <c:v>87.792458300000007</c:v>
                </c:pt>
                <c:pt idx="2">
                  <c:v>89.860160996000005</c:v>
                </c:pt>
                <c:pt idx="3">
                  <c:v>90.167203117</c:v>
                </c:pt>
                <c:pt idx="4">
                  <c:v>89.117611447000002</c:v>
                </c:pt>
                <c:pt idx="5">
                  <c:v>89.763280612000003</c:v>
                </c:pt>
                <c:pt idx="6">
                  <c:v>91.144716126000006</c:v>
                </c:pt>
                <c:pt idx="7">
                  <c:v>91.656952900999997</c:v>
                </c:pt>
                <c:pt idx="8">
                  <c:v>90.287238015</c:v>
                </c:pt>
                <c:pt idx="9">
                  <c:v>90.725264968000005</c:v>
                </c:pt>
                <c:pt idx="10">
                  <c:v>91.940515004999995</c:v>
                </c:pt>
                <c:pt idx="11">
                  <c:v>92.406734584999995</c:v>
                </c:pt>
                <c:pt idx="12">
                  <c:v>91.396672616000004</c:v>
                </c:pt>
                <c:pt idx="13">
                  <c:v>91.803835223999997</c:v>
                </c:pt>
                <c:pt idx="14">
                  <c:v>93.280911150999998</c:v>
                </c:pt>
                <c:pt idx="15">
                  <c:v>93.141090559000006</c:v>
                </c:pt>
                <c:pt idx="16">
                  <c:v>92.842672687000004</c:v>
                </c:pt>
                <c:pt idx="17">
                  <c:v>93.324067149000001</c:v>
                </c:pt>
                <c:pt idx="18">
                  <c:v>94.974173398000005</c:v>
                </c:pt>
                <c:pt idx="19">
                  <c:v>94.081803605999994</c:v>
                </c:pt>
                <c:pt idx="20">
                  <c:v>94.145727800000003</c:v>
                </c:pt>
                <c:pt idx="21">
                  <c:v>94.987512617999997</c:v>
                </c:pt>
                <c:pt idx="22">
                  <c:v>95.944090896000006</c:v>
                </c:pt>
                <c:pt idx="23">
                  <c:v>95.852113380999995</c:v>
                </c:pt>
                <c:pt idx="24">
                  <c:v>95.733209102999993</c:v>
                </c:pt>
                <c:pt idx="25">
                  <c:v>96.40590435</c:v>
                </c:pt>
                <c:pt idx="26">
                  <c:v>97.550382483000007</c:v>
                </c:pt>
                <c:pt idx="27">
                  <c:v>97.404926954999993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0971872"/>
        <c:axId val="190972432"/>
      </c:lineChart>
      <c:scatterChart>
        <c:scatterStyle val="lineMarker"/>
        <c:varyColors val="0"/>
        <c:ser>
          <c:idx val="3"/>
          <c:order val="3"/>
          <c:tx>
            <c:strRef>
              <c:f>'Fig32'!$B$58</c:f>
              <c:strCache>
                <c:ptCount val="1"/>
                <c:pt idx="0">
                  <c:v>Forecast</c:v>
                </c:pt>
              </c:strCache>
            </c:strRef>
          </c:tx>
          <c:spPr>
            <a:ln w="12700">
              <a:solidFill>
                <a:schemeClr val="tx1"/>
              </a:solidFill>
              <a:prstDash val="dash"/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7165903042607397E-2"/>
                  <c:y val="3.1633442804574086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'Fig32'!$A$59:$A$60</c:f>
              <c:numCache>
                <c:formatCode>General</c:formatCode>
                <c:ptCount val="2"/>
                <c:pt idx="0">
                  <c:v>21.5</c:v>
                </c:pt>
                <c:pt idx="1">
                  <c:v>21.5</c:v>
                </c:pt>
              </c:numCache>
            </c:numRef>
          </c:xVal>
          <c:yVal>
            <c:numRef>
              <c:f>'Fig32'!$B$59:$B$60</c:f>
              <c:numCache>
                <c:formatCode>0</c:formatCode>
                <c:ptCount val="2"/>
                <c:pt idx="0">
                  <c:v>78</c:v>
                </c:pt>
                <c:pt idx="1">
                  <c:v>100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0971872"/>
        <c:axId val="190972432"/>
      </c:scatterChart>
      <c:catAx>
        <c:axId val="190971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0972432"/>
        <c:crosses val="autoZero"/>
        <c:auto val="1"/>
        <c:lblAlgn val="ctr"/>
        <c:lblOffset val="100"/>
        <c:tickLblSkip val="4"/>
        <c:noMultiLvlLbl val="0"/>
      </c:catAx>
      <c:valAx>
        <c:axId val="190972432"/>
        <c:scaling>
          <c:orientation val="minMax"/>
          <c:max val="100"/>
          <c:min val="82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noFill/>
          </a:ln>
        </c:spPr>
        <c:crossAx val="190971872"/>
        <c:crosses val="autoZero"/>
        <c:crossBetween val="between"/>
        <c:majorUnit val="2"/>
      </c:valAx>
      <c:valAx>
        <c:axId val="190972992"/>
        <c:scaling>
          <c:orientation val="minMax"/>
          <c:max val="6"/>
          <c:min val="-3"/>
        </c:scaling>
        <c:delete val="0"/>
        <c:axPos val="r"/>
        <c:numFmt formatCode="0" sourceLinked="0"/>
        <c:majorTickMark val="out"/>
        <c:minorTickMark val="none"/>
        <c:tickLblPos val="nextTo"/>
        <c:spPr>
          <a:ln>
            <a:noFill/>
          </a:ln>
        </c:spPr>
        <c:crossAx val="189037312"/>
        <c:crosses val="max"/>
        <c:crossBetween val="between"/>
      </c:valAx>
      <c:catAx>
        <c:axId val="189037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>
            <a:solidFill>
              <a:schemeClr val="tx1"/>
            </a:solidFill>
          </a:ln>
        </c:spPr>
        <c:crossAx val="190972992"/>
        <c:crossesAt val="0"/>
        <c:auto val="1"/>
        <c:lblAlgn val="ctr"/>
        <c:lblOffset val="100"/>
        <c:tickLblSkip val="1"/>
        <c:noMultiLvlLbl val="0"/>
      </c:catAx>
    </c:plotArea>
    <c:legend>
      <c:legendPos val="l"/>
      <c:legendEntry>
        <c:idx val="3"/>
        <c:delete val="1"/>
      </c:legendEntry>
      <c:layout>
        <c:manualLayout>
          <c:xMode val="edge"/>
          <c:yMode val="edge"/>
          <c:x val="5.8072009291521488E-2"/>
          <c:y val="6.5976176054916236E-2"/>
          <c:w val="0.54332171893147563"/>
          <c:h val="0.28552019754927083"/>
        </c:manualLayout>
      </c:layout>
      <c:overlay val="1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99631296087989E-2"/>
          <c:y val="5.2212876718958412E-2"/>
          <c:w val="0.92932245969253846"/>
          <c:h val="0.86524607738585113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OPEC crude oil and lease condensate</c:v>
                </c:pt>
              </c:strCache>
            </c:strRef>
          </c:tx>
          <c:spPr>
            <a:ln w="22225">
              <a:solidFill>
                <a:srgbClr val="002060"/>
              </a:solidFill>
            </a:ln>
          </c:spPr>
          <c:marker>
            <c:symbol val="none"/>
          </c:marker>
          <c:cat>
            <c:strRef>
              <c:f>Sheet1!$B$1:$AP$1</c:f>
              <c:strCache>
                <c:ptCount val="4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</c:strCache>
            </c:strRef>
          </c:cat>
          <c:val>
            <c:numRef>
              <c:f>Sheet1!$B$2:$AP$2</c:f>
              <c:numCache>
                <c:formatCode>#,##0.0</c:formatCode>
                <c:ptCount val="41"/>
                <c:pt idx="0">
                  <c:v>28.944093841530041</c:v>
                </c:pt>
                <c:pt idx="1">
                  <c:v>28.129157520547917</c:v>
                </c:pt>
                <c:pt idx="2">
                  <c:v>26.465189273972573</c:v>
                </c:pt>
                <c:pt idx="3">
                  <c:v>27.977097452054782</c:v>
                </c:pt>
                <c:pt idx="4">
                  <c:v>30.431938959016371</c:v>
                </c:pt>
                <c:pt idx="5">
                  <c:v>31.897157221917777</c:v>
                </c:pt>
                <c:pt idx="6">
                  <c:v>31.606638668493105</c:v>
                </c:pt>
                <c:pt idx="7">
                  <c:v>31.35408166575337</c:v>
                </c:pt>
                <c:pt idx="8">
                  <c:v>32.722918822076466</c:v>
                </c:pt>
                <c:pt idx="9">
                  <c:v>31.044989088657498</c:v>
                </c:pt>
                <c:pt idx="10">
                  <c:v>32.003440160821903</c:v>
                </c:pt>
                <c:pt idx="11">
                  <c:v>32.229503937410939</c:v>
                </c:pt>
                <c:pt idx="12">
                  <c:v>33.401865226775904</c:v>
                </c:pt>
                <c:pt idx="13">
                  <c:v>32.46032061095886</c:v>
                </c:pt>
                <c:pt idx="14">
                  <c:v>32.43345561643833</c:v>
                </c:pt>
                <c:pt idx="15">
                  <c:v>33.240251267090592</c:v>
                </c:pt>
                <c:pt idx="16">
                  <c:v>33.385173270969119</c:v>
                </c:pt>
                <c:pt idx="17">
                  <c:v>33.250930167576293</c:v>
                </c:pt>
                <c:pt idx="18">
                  <c:v>33.358346724316007</c:v>
                </c:pt>
                <c:pt idx="19">
                  <c:v>33.968110112111802</c:v>
                </c:pt>
                <c:pt idx="20">
                  <c:v>34.836253384866176</c:v>
                </c:pt>
                <c:pt idx="21">
                  <c:v>35.389333604664188</c:v>
                </c:pt>
                <c:pt idx="22">
                  <c:v>35.850992192381682</c:v>
                </c:pt>
                <c:pt idx="23">
                  <c:v>36.235333475266664</c:v>
                </c:pt>
                <c:pt idx="24">
                  <c:v>36.583603009866287</c:v>
                </c:pt>
                <c:pt idx="25">
                  <c:v>36.78519450197274</c:v>
                </c:pt>
                <c:pt idx="26">
                  <c:v>37.415007108762801</c:v>
                </c:pt>
                <c:pt idx="27">
                  <c:v>37.844722509211053</c:v>
                </c:pt>
                <c:pt idx="28">
                  <c:v>38.427964316187882</c:v>
                </c:pt>
                <c:pt idx="29">
                  <c:v>39.082041658272622</c:v>
                </c:pt>
                <c:pt idx="30">
                  <c:v>39.729027615108016</c:v>
                </c:pt>
                <c:pt idx="31">
                  <c:v>40.575662506073186</c:v>
                </c:pt>
                <c:pt idx="32">
                  <c:v>41.362726620566185</c:v>
                </c:pt>
                <c:pt idx="33">
                  <c:v>42.068382383482714</c:v>
                </c:pt>
                <c:pt idx="34">
                  <c:v>42.62893992856084</c:v>
                </c:pt>
                <c:pt idx="35">
                  <c:v>43.407233090908164</c:v>
                </c:pt>
                <c:pt idx="36">
                  <c:v>44.057377654636326</c:v>
                </c:pt>
                <c:pt idx="37">
                  <c:v>44.72099593035351</c:v>
                </c:pt>
                <c:pt idx="38">
                  <c:v>45.441406975031079</c:v>
                </c:pt>
                <c:pt idx="39">
                  <c:v>45.958005065227404</c:v>
                </c:pt>
                <c:pt idx="40">
                  <c:v>46.563629893516541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Non-OPEC crude oil and lease condensate</c:v>
                </c:pt>
              </c:strCache>
            </c:strRef>
          </c:tx>
          <c:spPr>
            <a:ln w="22225">
              <a:solidFill>
                <a:srgbClr val="A33340"/>
              </a:solidFill>
            </a:ln>
          </c:spPr>
          <c:marker>
            <c:symbol val="none"/>
          </c:marker>
          <c:cat>
            <c:strRef>
              <c:f>Sheet1!$B$1:$AP$1</c:f>
              <c:strCache>
                <c:ptCount val="4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</c:strCache>
            </c:strRef>
          </c:cat>
          <c:val>
            <c:numRef>
              <c:f>Sheet1!$B$3:$AP$3</c:f>
              <c:numCache>
                <c:formatCode>#,##0.0</c:formatCode>
                <c:ptCount val="41"/>
                <c:pt idx="0">
                  <c:v>39.582959252403192</c:v>
                </c:pt>
                <c:pt idx="1">
                  <c:v>39.988350363459745</c:v>
                </c:pt>
                <c:pt idx="2">
                  <c:v>40.810907056668441</c:v>
                </c:pt>
                <c:pt idx="3">
                  <c:v>41.46840843472161</c:v>
                </c:pt>
                <c:pt idx="4">
                  <c:v>42.164329396186346</c:v>
                </c:pt>
                <c:pt idx="5">
                  <c:v>41.963483448409022</c:v>
                </c:pt>
                <c:pt idx="6">
                  <c:v>41.890888467760234</c:v>
                </c:pt>
                <c:pt idx="7">
                  <c:v>41.835387769482494</c:v>
                </c:pt>
                <c:pt idx="8">
                  <c:v>41.361689368991684</c:v>
                </c:pt>
                <c:pt idx="9">
                  <c:v>41.824452709861106</c:v>
                </c:pt>
                <c:pt idx="10">
                  <c:v>42.604820819589079</c:v>
                </c:pt>
                <c:pt idx="11">
                  <c:v>42.512810640630796</c:v>
                </c:pt>
                <c:pt idx="12">
                  <c:v>42.773402623217528</c:v>
                </c:pt>
                <c:pt idx="13">
                  <c:v>43.793135210767986</c:v>
                </c:pt>
                <c:pt idx="14">
                  <c:v>45.463869565772697</c:v>
                </c:pt>
                <c:pt idx="15">
                  <c:v>46.221378346040311</c:v>
                </c:pt>
                <c:pt idx="16">
                  <c:v>46.535677463042248</c:v>
                </c:pt>
                <c:pt idx="17">
                  <c:v>46.528133161974694</c:v>
                </c:pt>
                <c:pt idx="18">
                  <c:v>46.917639937985804</c:v>
                </c:pt>
                <c:pt idx="19">
                  <c:v>47.475198364413394</c:v>
                </c:pt>
                <c:pt idx="20">
                  <c:v>47.835843348365444</c:v>
                </c:pt>
                <c:pt idx="21">
                  <c:v>47.763772685087133</c:v>
                </c:pt>
                <c:pt idx="22">
                  <c:v>47.971011423300332</c:v>
                </c:pt>
                <c:pt idx="23">
                  <c:v>48.192007597541277</c:v>
                </c:pt>
                <c:pt idx="24">
                  <c:v>48.5281852495322</c:v>
                </c:pt>
                <c:pt idx="25">
                  <c:v>49.051621495284103</c:v>
                </c:pt>
                <c:pt idx="26">
                  <c:v>49.128420718089629</c:v>
                </c:pt>
                <c:pt idx="27">
                  <c:v>49.342596988896283</c:v>
                </c:pt>
                <c:pt idx="28">
                  <c:v>49.507046785546464</c:v>
                </c:pt>
                <c:pt idx="29">
                  <c:v>49.625301369184712</c:v>
                </c:pt>
                <c:pt idx="30">
                  <c:v>49.747899256747829</c:v>
                </c:pt>
                <c:pt idx="31">
                  <c:v>49.802895477900563</c:v>
                </c:pt>
                <c:pt idx="32">
                  <c:v>49.902072477340511</c:v>
                </c:pt>
                <c:pt idx="33">
                  <c:v>50.094239527763875</c:v>
                </c:pt>
                <c:pt idx="34">
                  <c:v>50.48948068762526</c:v>
                </c:pt>
                <c:pt idx="35">
                  <c:v>50.71387664384676</c:v>
                </c:pt>
                <c:pt idx="36">
                  <c:v>51.079184071436813</c:v>
                </c:pt>
                <c:pt idx="37">
                  <c:v>51.481366463647333</c:v>
                </c:pt>
                <c:pt idx="38">
                  <c:v>51.871359847654041</c:v>
                </c:pt>
                <c:pt idx="39">
                  <c:v>52.404382713225772</c:v>
                </c:pt>
                <c:pt idx="40">
                  <c:v>52.924263244972522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Other liquids</c:v>
                </c:pt>
              </c:strCache>
            </c:strRef>
          </c:tx>
          <c:spPr>
            <a:ln w="22225">
              <a:solidFill>
                <a:srgbClr val="9E5710"/>
              </a:solidFill>
            </a:ln>
          </c:spPr>
          <c:marker>
            <c:symbol val="none"/>
          </c:marker>
          <c:cat>
            <c:strRef>
              <c:f>Sheet1!$B$1:$AP$1</c:f>
              <c:strCache>
                <c:ptCount val="4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</c:strCache>
            </c:strRef>
          </c:cat>
          <c:val>
            <c:numRef>
              <c:f>Sheet1!$B$4:$AP$4</c:f>
              <c:numCache>
                <c:formatCode>#,##0.0</c:formatCode>
                <c:ptCount val="41"/>
                <c:pt idx="0">
                  <c:v>9.1973508762121909</c:v>
                </c:pt>
                <c:pt idx="1">
                  <c:v>9.5385687147667166</c:v>
                </c:pt>
                <c:pt idx="2">
                  <c:v>9.8092411362140464</c:v>
                </c:pt>
                <c:pt idx="3">
                  <c:v>10.143605092984984</c:v>
                </c:pt>
                <c:pt idx="4">
                  <c:v>10.809692246105879</c:v>
                </c:pt>
                <c:pt idx="5">
                  <c:v>11.217975930151322</c:v>
                </c:pt>
                <c:pt idx="6">
                  <c:v>11.655359331102165</c:v>
                </c:pt>
                <c:pt idx="7">
                  <c:v>11.952552123341425</c:v>
                </c:pt>
                <c:pt idx="8">
                  <c:v>12.437447161067242</c:v>
                </c:pt>
                <c:pt idx="9">
                  <c:v>12.828264851280515</c:v>
                </c:pt>
                <c:pt idx="10">
                  <c:v>13.450660962301068</c:v>
                </c:pt>
                <c:pt idx="11">
                  <c:v>13.709298305809289</c:v>
                </c:pt>
                <c:pt idx="12">
                  <c:v>14.212765490550103</c:v>
                </c:pt>
                <c:pt idx="13">
                  <c:v>14.725645049003385</c:v>
                </c:pt>
                <c:pt idx="14">
                  <c:v>15.242304556260205</c:v>
                </c:pt>
                <c:pt idx="15">
                  <c:v>15.585370386869101</c:v>
                </c:pt>
                <c:pt idx="16">
                  <c:v>16.102149265988583</c:v>
                </c:pt>
                <c:pt idx="17">
                  <c:v>16.824687003249245</c:v>
                </c:pt>
                <c:pt idx="18">
                  <c:v>17.100013337698201</c:v>
                </c:pt>
                <c:pt idx="19">
                  <c:v>17.376691523474779</c:v>
                </c:pt>
                <c:pt idx="20">
                  <c:v>17.60290326676834</c:v>
                </c:pt>
                <c:pt idx="21">
                  <c:v>17.861893710248715</c:v>
                </c:pt>
                <c:pt idx="22">
                  <c:v>18.067996384317954</c:v>
                </c:pt>
                <c:pt idx="23">
                  <c:v>18.252658927192019</c:v>
                </c:pt>
                <c:pt idx="24">
                  <c:v>18.438211740601453</c:v>
                </c:pt>
                <c:pt idx="25">
                  <c:v>18.622184002743133</c:v>
                </c:pt>
                <c:pt idx="26">
                  <c:v>18.792572173147548</c:v>
                </c:pt>
                <c:pt idx="27">
                  <c:v>18.997680501892631</c:v>
                </c:pt>
                <c:pt idx="28">
                  <c:v>19.193988898265641</c:v>
                </c:pt>
                <c:pt idx="29">
                  <c:v>19.386656972542696</c:v>
                </c:pt>
                <c:pt idx="30">
                  <c:v>19.573073128144163</c:v>
                </c:pt>
                <c:pt idx="31">
                  <c:v>19.740442016026229</c:v>
                </c:pt>
                <c:pt idx="32">
                  <c:v>19.913200902093287</c:v>
                </c:pt>
                <c:pt idx="33">
                  <c:v>20.096378088753415</c:v>
                </c:pt>
                <c:pt idx="34">
                  <c:v>20.286579383813926</c:v>
                </c:pt>
                <c:pt idx="35">
                  <c:v>20.487890265245056</c:v>
                </c:pt>
                <c:pt idx="36">
                  <c:v>20.716438273926883</c:v>
                </c:pt>
                <c:pt idx="37">
                  <c:v>20.923637605999211</c:v>
                </c:pt>
                <c:pt idx="38">
                  <c:v>21.100233177314902</c:v>
                </c:pt>
                <c:pt idx="39">
                  <c:v>21.257612221546793</c:v>
                </c:pt>
                <c:pt idx="40">
                  <c:v>21.401106861510907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4354688"/>
        <c:axId val="194355248"/>
      </c:lineChart>
      <c:catAx>
        <c:axId val="194354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</a:ln>
        </c:spPr>
        <c:crossAx val="194355248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194355248"/>
        <c:scaling>
          <c:orientation val="minMax"/>
          <c:max val="60"/>
          <c:min val="0"/>
        </c:scaling>
        <c:delete val="0"/>
        <c:axPos val="l"/>
        <c:majorGridlines>
          <c:spPr>
            <a:ln>
              <a:solidFill>
                <a:srgbClr val="FFFFFF">
                  <a:lumMod val="65000"/>
                </a:srgb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194354688"/>
        <c:crosses val="autoZero"/>
        <c:crossBetween val="midCat"/>
        <c:majorUnit val="1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0558430196225482E-2"/>
          <c:y val="7.3373632260539806E-2"/>
          <c:w val="0.94944156980377448"/>
          <c:h val="0.825123620808904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OECD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57.484000000000002</c:v>
                </c:pt>
                <c:pt idx="1">
                  <c:v>60.889000000000003</c:v>
                </c:pt>
                <c:pt idx="2">
                  <c:v>64.727999999999994</c:v>
                </c:pt>
                <c:pt idx="3">
                  <c:v>69.171999999999997</c:v>
                </c:pt>
                <c:pt idx="4">
                  <c:v>73.194999999999993</c:v>
                </c:pt>
                <c:pt idx="5">
                  <c:v>77.631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Non-OECD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62.332000000000001</c:v>
                </c:pt>
                <c:pt idx="1">
                  <c:v>72.304000000000002</c:v>
                </c:pt>
                <c:pt idx="2">
                  <c:v>84.355000000000004</c:v>
                </c:pt>
                <c:pt idx="3">
                  <c:v>97.468000000000004</c:v>
                </c:pt>
                <c:pt idx="4">
                  <c:v>112.02500000000001</c:v>
                </c:pt>
                <c:pt idx="5">
                  <c:v>125.65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1"/>
        <c:axId val="194358048"/>
        <c:axId val="236100352"/>
      </c:barChart>
      <c:catAx>
        <c:axId val="194358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crossAx val="236100352"/>
        <c:crosses val="autoZero"/>
        <c:auto val="1"/>
        <c:lblAlgn val="ctr"/>
        <c:lblOffset val="100"/>
        <c:noMultiLvlLbl val="0"/>
      </c:catAx>
      <c:valAx>
        <c:axId val="236100352"/>
        <c:scaling>
          <c:orientation val="minMax"/>
          <c:max val="150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194358048"/>
        <c:crosses val="autoZero"/>
        <c:crossBetween val="between"/>
        <c:majorUnit val="30"/>
      </c:valAx>
    </c:plotArea>
    <c:legend>
      <c:legendPos val="t"/>
      <c:layout>
        <c:manualLayout>
          <c:xMode val="edge"/>
          <c:yMode val="edge"/>
          <c:x val="0.38778865141857266"/>
          <c:y val="9.0768422594904821E-2"/>
          <c:w val="0.22759730033745781"/>
          <c:h val="7.952925169979628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877415323084615"/>
          <c:y val="4.5384211297452411E-2"/>
          <c:w val="0.69110686164229473"/>
          <c:h val="0.8425853341749608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2012-2040</c:v>
                </c:pt>
              </c:strCache>
            </c:strRef>
          </c:tx>
          <c:spPr>
            <a:solidFill>
              <a:srgbClr val="5D9732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2060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5"/>
              </a:solidFill>
            </c:spPr>
          </c:dPt>
          <c:cat>
            <c:strRef>
              <c:f>Sheet1!$A$2:$A$7</c:f>
              <c:strCache>
                <c:ptCount val="6"/>
                <c:pt idx="0">
                  <c:v>Other OECD</c:v>
                </c:pt>
                <c:pt idx="1">
                  <c:v>Non-OECD Europe and Eurasia</c:v>
                </c:pt>
                <c:pt idx="2">
                  <c:v>Other non-OECD</c:v>
                </c:pt>
                <c:pt idx="3">
                  <c:v>OECD Americas</c:v>
                </c:pt>
                <c:pt idx="4">
                  <c:v>Middle East</c:v>
                </c:pt>
                <c:pt idx="5">
                  <c:v>Non-OECD Asia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0">
                  <c:v>6.5308969120075506</c:v>
                </c:pt>
                <c:pt idx="1">
                  <c:v>10.02</c:v>
                </c:pt>
                <c:pt idx="2">
                  <c:v>12.890235835592113</c:v>
                </c:pt>
                <c:pt idx="3">
                  <c:v>11.288429999999998</c:v>
                </c:pt>
                <c:pt idx="4">
                  <c:v>6.7742959940436043</c:v>
                </c:pt>
                <c:pt idx="5">
                  <c:v>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2012-2041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4"/>
            <c:invertIfNegative val="0"/>
            <c:bubble3D val="0"/>
            <c:spPr>
              <a:solidFill>
                <a:srgbClr val="C5600D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3"/>
              </a:solidFill>
            </c:spPr>
          </c:dPt>
          <c:cat>
            <c:strRef>
              <c:f>Sheet1!$A$2:$A$7</c:f>
              <c:strCache>
                <c:ptCount val="6"/>
                <c:pt idx="0">
                  <c:v>Other OECD</c:v>
                </c:pt>
                <c:pt idx="1">
                  <c:v>Non-OECD Europe and Eurasia</c:v>
                </c:pt>
                <c:pt idx="2">
                  <c:v>Other non-OECD</c:v>
                </c:pt>
                <c:pt idx="3">
                  <c:v>OECD Americas</c:v>
                </c:pt>
                <c:pt idx="4">
                  <c:v>Middle East</c:v>
                </c:pt>
                <c:pt idx="5">
                  <c:v>Non-OECD Asia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1">
                  <c:v>2.4340000000000002</c:v>
                </c:pt>
                <c:pt idx="3">
                  <c:v>4.1839426154641366</c:v>
                </c:pt>
                <c:pt idx="4">
                  <c:v>3.3803891565235173</c:v>
                </c:pt>
                <c:pt idx="5">
                  <c:v>3.7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2012-2042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Other OECD</c:v>
                </c:pt>
                <c:pt idx="1">
                  <c:v>Non-OECD Europe and Eurasia</c:v>
                </c:pt>
                <c:pt idx="2">
                  <c:v>Other non-OECD</c:v>
                </c:pt>
                <c:pt idx="3">
                  <c:v>OECD Americas</c:v>
                </c:pt>
                <c:pt idx="4">
                  <c:v>Middle East</c:v>
                </c:pt>
                <c:pt idx="5">
                  <c:v>Non-OECD Asia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4">
                  <c:v>6.4589234537718632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8"/>
        <c:overlap val="100"/>
        <c:axId val="236103712"/>
        <c:axId val="236104272"/>
      </c:barChart>
      <c:catAx>
        <c:axId val="2361037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spPr>
          <a:ln w="12700">
            <a:solidFill>
              <a:schemeClr val="tx1"/>
            </a:solidFill>
          </a:ln>
        </c:spPr>
        <c:crossAx val="236104272"/>
        <c:crosses val="autoZero"/>
        <c:auto val="1"/>
        <c:lblAlgn val="ctr"/>
        <c:lblOffset val="100"/>
        <c:noMultiLvlLbl val="0"/>
      </c:catAx>
      <c:valAx>
        <c:axId val="236104272"/>
        <c:scaling>
          <c:orientation val="minMax"/>
          <c:max val="20"/>
          <c:min val="0"/>
        </c:scaling>
        <c:delete val="0"/>
        <c:axPos val="b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noFill/>
          </a:ln>
        </c:spPr>
        <c:crossAx val="236103712"/>
        <c:crosses val="autoZero"/>
        <c:crossBetween val="between"/>
        <c:majorUnit val="5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537102473498226E-2"/>
          <c:y val="6.5822784810127405E-2"/>
          <c:w val="0.89634864546525328"/>
          <c:h val="0.80506329113924047"/>
        </c:manualLayout>
      </c:layout>
      <c:areaChart>
        <c:grouping val="stacked"/>
        <c:varyColors val="0"/>
        <c:ser>
          <c:idx val="3"/>
          <c:order val="0"/>
          <c:tx>
            <c:strRef>
              <c:f>Sheet1!$A$2</c:f>
              <c:strCache>
                <c:ptCount val="1"/>
                <c:pt idx="0">
                  <c:v>Coal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</c:spPr>
          <c:cat>
            <c:numRef>
              <c:f>Sheet1!$B$1:$CN$1</c:f>
              <c:numCache>
                <c:formatCode>General</c:formatCode>
                <c:ptCount val="9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  <c:pt idx="50">
                  <c:v>2030</c:v>
                </c:pt>
                <c:pt idx="51">
                  <c:v>2031</c:v>
                </c:pt>
                <c:pt idx="52">
                  <c:v>2032</c:v>
                </c:pt>
                <c:pt idx="53">
                  <c:v>2033</c:v>
                </c:pt>
                <c:pt idx="54">
                  <c:v>2034</c:v>
                </c:pt>
                <c:pt idx="55">
                  <c:v>2035</c:v>
                </c:pt>
                <c:pt idx="56">
                  <c:v>2036</c:v>
                </c:pt>
                <c:pt idx="57">
                  <c:v>2037</c:v>
                </c:pt>
                <c:pt idx="58">
                  <c:v>2038</c:v>
                </c:pt>
                <c:pt idx="59">
                  <c:v>2039</c:v>
                </c:pt>
                <c:pt idx="60">
                  <c:v>2040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  <c:pt idx="72">
                  <c:v>2022</c:v>
                </c:pt>
                <c:pt idx="73">
                  <c:v>2023</c:v>
                </c:pt>
                <c:pt idx="74">
                  <c:v>2024</c:v>
                </c:pt>
                <c:pt idx="75">
                  <c:v>2025</c:v>
                </c:pt>
                <c:pt idx="76">
                  <c:v>2026</c:v>
                </c:pt>
                <c:pt idx="77">
                  <c:v>2027</c:v>
                </c:pt>
                <c:pt idx="78">
                  <c:v>2028</c:v>
                </c:pt>
                <c:pt idx="79">
                  <c:v>2029</c:v>
                </c:pt>
                <c:pt idx="80">
                  <c:v>2030</c:v>
                </c:pt>
                <c:pt idx="81">
                  <c:v>2031</c:v>
                </c:pt>
                <c:pt idx="82">
                  <c:v>2032</c:v>
                </c:pt>
                <c:pt idx="83">
                  <c:v>2033</c:v>
                </c:pt>
                <c:pt idx="84">
                  <c:v>2034</c:v>
                </c:pt>
                <c:pt idx="85">
                  <c:v>2035</c:v>
                </c:pt>
                <c:pt idx="86">
                  <c:v>2036</c:v>
                </c:pt>
                <c:pt idx="87">
                  <c:v>2037</c:v>
                </c:pt>
                <c:pt idx="88">
                  <c:v>2038</c:v>
                </c:pt>
                <c:pt idx="89">
                  <c:v>2039</c:v>
                </c:pt>
                <c:pt idx="90">
                  <c:v>2040</c:v>
                </c:pt>
              </c:numCache>
            </c:numRef>
          </c:cat>
          <c:val>
            <c:numRef>
              <c:f>Sheet1!$B$2:$CN$2</c:f>
              <c:numCache>
                <c:formatCode>General</c:formatCode>
                <c:ptCount val="91"/>
                <c:pt idx="0">
                  <c:v>15.422809000000001</c:v>
                </c:pt>
                <c:pt idx="1">
                  <c:v>15.907526000000001</c:v>
                </c:pt>
                <c:pt idx="2">
                  <c:v>15.321581</c:v>
                </c:pt>
                <c:pt idx="3">
                  <c:v>15.894442</c:v>
                </c:pt>
                <c:pt idx="4">
                  <c:v>17.070622</c:v>
                </c:pt>
                <c:pt idx="5">
                  <c:v>17.478428000000001</c:v>
                </c:pt>
                <c:pt idx="6">
                  <c:v>17.260404999999999</c:v>
                </c:pt>
                <c:pt idx="7">
                  <c:v>18.008451000000001</c:v>
                </c:pt>
                <c:pt idx="8">
                  <c:v>18.846312000000001</c:v>
                </c:pt>
                <c:pt idx="9">
                  <c:v>19.069762000000001</c:v>
                </c:pt>
                <c:pt idx="10">
                  <c:v>19.172635</c:v>
                </c:pt>
                <c:pt idx="11">
                  <c:v>18.991669999999999</c:v>
                </c:pt>
                <c:pt idx="12">
                  <c:v>19.122471000000001</c:v>
                </c:pt>
                <c:pt idx="13">
                  <c:v>19.835148</c:v>
                </c:pt>
                <c:pt idx="14">
                  <c:v>19.909462999999999</c:v>
                </c:pt>
                <c:pt idx="15">
                  <c:v>20.088726999999999</c:v>
                </c:pt>
                <c:pt idx="16">
                  <c:v>21.001913999999999</c:v>
                </c:pt>
                <c:pt idx="17">
                  <c:v>21.445411</c:v>
                </c:pt>
                <c:pt idx="18">
                  <c:v>21.655743999999999</c:v>
                </c:pt>
                <c:pt idx="19">
                  <c:v>21.622544000000001</c:v>
                </c:pt>
                <c:pt idx="20">
                  <c:v>22.579528</c:v>
                </c:pt>
                <c:pt idx="21">
                  <c:v>21.914268</c:v>
                </c:pt>
                <c:pt idx="22">
                  <c:v>21.903988999999999</c:v>
                </c:pt>
                <c:pt idx="23">
                  <c:v>22.320927999999999</c:v>
                </c:pt>
                <c:pt idx="24">
                  <c:v>22.466194999999999</c:v>
                </c:pt>
                <c:pt idx="25">
                  <c:v>22.796543</c:v>
                </c:pt>
                <c:pt idx="26">
                  <c:v>22.44716</c:v>
                </c:pt>
                <c:pt idx="27">
                  <c:v>22.749466000000002</c:v>
                </c:pt>
                <c:pt idx="28">
                  <c:v>22.387436999999998</c:v>
                </c:pt>
                <c:pt idx="29">
                  <c:v>19.691205</c:v>
                </c:pt>
                <c:pt idx="30">
                  <c:v>20.833967999999999</c:v>
                </c:pt>
                <c:pt idx="31">
                  <c:v>19.657783999999999</c:v>
                </c:pt>
                <c:pt idx="32">
                  <c:v>17.378233999999999</c:v>
                </c:pt>
                <c:pt idx="33">
                  <c:v>18.038633000000001</c:v>
                </c:pt>
                <c:pt idx="34">
                  <c:v>17.993925999999998</c:v>
                </c:pt>
                <c:pt idx="35">
                  <c:v>15.480128000000001</c:v>
                </c:pt>
                <c:pt idx="36">
                  <c:v>15.500090999999999</c:v>
                </c:pt>
                <c:pt idx="37">
                  <c:v>15.533125999999999</c:v>
                </c:pt>
                <c:pt idx="38">
                  <c:v>15.661073999999999</c:v>
                </c:pt>
                <c:pt idx="39">
                  <c:v>15.660437</c:v>
                </c:pt>
                <c:pt idx="40">
                  <c:v>15.624076000000001</c:v>
                </c:pt>
                <c:pt idx="41">
                  <c:v>15.207176</c:v>
                </c:pt>
                <c:pt idx="42">
                  <c:v>14.686553999999999</c:v>
                </c:pt>
                <c:pt idx="43">
                  <c:v>14.440332</c:v>
                </c:pt>
                <c:pt idx="44">
                  <c:v>13.903007000000001</c:v>
                </c:pt>
                <c:pt idx="45">
                  <c:v>13.486446000000001</c:v>
                </c:pt>
                <c:pt idx="46">
                  <c:v>13.11581</c:v>
                </c:pt>
                <c:pt idx="47">
                  <c:v>12.575144999999999</c:v>
                </c:pt>
                <c:pt idx="48">
                  <c:v>12.110507999999999</c:v>
                </c:pt>
                <c:pt idx="49">
                  <c:v>11.657241000000001</c:v>
                </c:pt>
                <c:pt idx="50">
                  <c:v>11.321877000000001</c:v>
                </c:pt>
                <c:pt idx="51">
                  <c:v>11.336802</c:v>
                </c:pt>
                <c:pt idx="52">
                  <c:v>11.373513000000001</c:v>
                </c:pt>
                <c:pt idx="53">
                  <c:v>11.30256</c:v>
                </c:pt>
                <c:pt idx="54">
                  <c:v>11.238213999999999</c:v>
                </c:pt>
                <c:pt idx="55">
                  <c:v>11.209626</c:v>
                </c:pt>
                <c:pt idx="56">
                  <c:v>11.090170000000001</c:v>
                </c:pt>
                <c:pt idx="57">
                  <c:v>11.06841</c:v>
                </c:pt>
                <c:pt idx="58">
                  <c:v>10.954787</c:v>
                </c:pt>
                <c:pt idx="59">
                  <c:v>10.841176000000001</c:v>
                </c:pt>
                <c:pt idx="60">
                  <c:v>10.74976</c:v>
                </c:pt>
                <c:pt idx="61">
                  <c:v>15.452951000000001</c:v>
                </c:pt>
                <c:pt idx="62">
                  <c:v>16.7234385</c:v>
                </c:pt>
                <c:pt idx="63">
                  <c:v>17.993925999999998</c:v>
                </c:pt>
                <c:pt idx="64">
                  <c:v>17.993925999999998</c:v>
                </c:pt>
                <c:pt idx="65">
                  <c:v>15.480127</c:v>
                </c:pt>
                <c:pt idx="66">
                  <c:v>15.500095</c:v>
                </c:pt>
                <c:pt idx="67">
                  <c:v>15.533129000000001</c:v>
                </c:pt>
                <c:pt idx="68">
                  <c:v>15.848705000000001</c:v>
                </c:pt>
                <c:pt idx="69">
                  <c:v>15.956360999999999</c:v>
                </c:pt>
                <c:pt idx="70">
                  <c:v>15.947751</c:v>
                </c:pt>
                <c:pt idx="71">
                  <c:v>15.941583</c:v>
                </c:pt>
                <c:pt idx="72">
                  <c:v>16.008789</c:v>
                </c:pt>
                <c:pt idx="73">
                  <c:v>16.186136000000001</c:v>
                </c:pt>
                <c:pt idx="74">
                  <c:v>16.270121</c:v>
                </c:pt>
                <c:pt idx="75">
                  <c:v>16.212264999999999</c:v>
                </c:pt>
                <c:pt idx="76">
                  <c:v>16.231503</c:v>
                </c:pt>
                <c:pt idx="77">
                  <c:v>16.204236999999999</c:v>
                </c:pt>
                <c:pt idx="78">
                  <c:v>16.174399999999999</c:v>
                </c:pt>
                <c:pt idx="79">
                  <c:v>16.164207000000001</c:v>
                </c:pt>
                <c:pt idx="80">
                  <c:v>16.102812</c:v>
                </c:pt>
                <c:pt idx="81">
                  <c:v>15.993297</c:v>
                </c:pt>
                <c:pt idx="82">
                  <c:v>15.999413000000001</c:v>
                </c:pt>
                <c:pt idx="83">
                  <c:v>15.959403</c:v>
                </c:pt>
                <c:pt idx="84">
                  <c:v>15.900691999999999</c:v>
                </c:pt>
                <c:pt idx="85">
                  <c:v>15.826485</c:v>
                </c:pt>
                <c:pt idx="86">
                  <c:v>15.630782</c:v>
                </c:pt>
                <c:pt idx="87">
                  <c:v>15.698715999999999</c:v>
                </c:pt>
                <c:pt idx="88">
                  <c:v>15.596202</c:v>
                </c:pt>
                <c:pt idx="89">
                  <c:v>15.571902</c:v>
                </c:pt>
                <c:pt idx="90">
                  <c:v>15.461358000000001</c:v>
                </c:pt>
              </c:numCache>
            </c:numRef>
          </c:val>
        </c:ser>
        <c:ser>
          <c:idx val="7"/>
          <c:order val="1"/>
          <c:tx>
            <c:strRef>
              <c:f>Sheet1!$A$3</c:f>
              <c:strCache>
                <c:ptCount val="1"/>
                <c:pt idx="0">
                  <c:v>Nuclear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</c:spPr>
          <c:cat>
            <c:numRef>
              <c:f>Sheet1!$B$1:$CN$1</c:f>
              <c:numCache>
                <c:formatCode>General</c:formatCode>
                <c:ptCount val="9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  <c:pt idx="50">
                  <c:v>2030</c:v>
                </c:pt>
                <c:pt idx="51">
                  <c:v>2031</c:v>
                </c:pt>
                <c:pt idx="52">
                  <c:v>2032</c:v>
                </c:pt>
                <c:pt idx="53">
                  <c:v>2033</c:v>
                </c:pt>
                <c:pt idx="54">
                  <c:v>2034</c:v>
                </c:pt>
                <c:pt idx="55">
                  <c:v>2035</c:v>
                </c:pt>
                <c:pt idx="56">
                  <c:v>2036</c:v>
                </c:pt>
                <c:pt idx="57">
                  <c:v>2037</c:v>
                </c:pt>
                <c:pt idx="58">
                  <c:v>2038</c:v>
                </c:pt>
                <c:pt idx="59">
                  <c:v>2039</c:v>
                </c:pt>
                <c:pt idx="60">
                  <c:v>2040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  <c:pt idx="72">
                  <c:v>2022</c:v>
                </c:pt>
                <c:pt idx="73">
                  <c:v>2023</c:v>
                </c:pt>
                <c:pt idx="74">
                  <c:v>2024</c:v>
                </c:pt>
                <c:pt idx="75">
                  <c:v>2025</c:v>
                </c:pt>
                <c:pt idx="76">
                  <c:v>2026</c:v>
                </c:pt>
                <c:pt idx="77">
                  <c:v>2027</c:v>
                </c:pt>
                <c:pt idx="78">
                  <c:v>2028</c:v>
                </c:pt>
                <c:pt idx="79">
                  <c:v>2029</c:v>
                </c:pt>
                <c:pt idx="80">
                  <c:v>2030</c:v>
                </c:pt>
                <c:pt idx="81">
                  <c:v>2031</c:v>
                </c:pt>
                <c:pt idx="82">
                  <c:v>2032</c:v>
                </c:pt>
                <c:pt idx="83">
                  <c:v>2033</c:v>
                </c:pt>
                <c:pt idx="84">
                  <c:v>2034</c:v>
                </c:pt>
                <c:pt idx="85">
                  <c:v>2035</c:v>
                </c:pt>
                <c:pt idx="86">
                  <c:v>2036</c:v>
                </c:pt>
                <c:pt idx="87">
                  <c:v>2037</c:v>
                </c:pt>
                <c:pt idx="88">
                  <c:v>2038</c:v>
                </c:pt>
                <c:pt idx="89">
                  <c:v>2039</c:v>
                </c:pt>
                <c:pt idx="90">
                  <c:v>2040</c:v>
                </c:pt>
              </c:numCache>
            </c:numRef>
          </c:cat>
          <c:val>
            <c:numRef>
              <c:f>Sheet1!$B$3:$CN$3</c:f>
              <c:numCache>
                <c:formatCode>General</c:formatCode>
                <c:ptCount val="91"/>
                <c:pt idx="0">
                  <c:v>2.739169</c:v>
                </c:pt>
                <c:pt idx="1">
                  <c:v>3.0075889999999998</c:v>
                </c:pt>
                <c:pt idx="2">
                  <c:v>3.131148</c:v>
                </c:pt>
                <c:pt idx="3">
                  <c:v>3.2025489999999999</c:v>
                </c:pt>
                <c:pt idx="4">
                  <c:v>3.5525310000000001</c:v>
                </c:pt>
                <c:pt idx="5">
                  <c:v>4.0755629999999998</c:v>
                </c:pt>
                <c:pt idx="6">
                  <c:v>4.380109</c:v>
                </c:pt>
                <c:pt idx="7">
                  <c:v>4.753933</c:v>
                </c:pt>
                <c:pt idx="8">
                  <c:v>5.5869679999999997</c:v>
                </c:pt>
                <c:pt idx="9">
                  <c:v>5.6021609999999997</c:v>
                </c:pt>
                <c:pt idx="10">
                  <c:v>6.1043500000000002</c:v>
                </c:pt>
                <c:pt idx="11">
                  <c:v>6.4221320000000004</c:v>
                </c:pt>
                <c:pt idx="12">
                  <c:v>6.4792059999999996</c:v>
                </c:pt>
                <c:pt idx="13">
                  <c:v>6.4104989999999997</c:v>
                </c:pt>
                <c:pt idx="14">
                  <c:v>6.6938769999999996</c:v>
                </c:pt>
                <c:pt idx="15">
                  <c:v>7.0754359999999998</c:v>
                </c:pt>
                <c:pt idx="16">
                  <c:v>7.0866740000000004</c:v>
                </c:pt>
                <c:pt idx="17">
                  <c:v>6.5969920000000002</c:v>
                </c:pt>
                <c:pt idx="18">
                  <c:v>7.0678089999999996</c:v>
                </c:pt>
                <c:pt idx="19">
                  <c:v>7.6102559999999997</c:v>
                </c:pt>
                <c:pt idx="20">
                  <c:v>7.862349</c:v>
                </c:pt>
                <c:pt idx="21">
                  <c:v>8.0288529999999998</c:v>
                </c:pt>
                <c:pt idx="22">
                  <c:v>8.145429</c:v>
                </c:pt>
                <c:pt idx="23">
                  <c:v>7.9596220000000004</c:v>
                </c:pt>
                <c:pt idx="24">
                  <c:v>8.2227739999999994</c:v>
                </c:pt>
                <c:pt idx="25">
                  <c:v>8.1608099999999997</c:v>
                </c:pt>
                <c:pt idx="26">
                  <c:v>8.2146260000000009</c:v>
                </c:pt>
                <c:pt idx="27">
                  <c:v>8.4585889999999999</c:v>
                </c:pt>
                <c:pt idx="28">
                  <c:v>8.4264910000000004</c:v>
                </c:pt>
                <c:pt idx="29">
                  <c:v>8.3552199999999992</c:v>
                </c:pt>
                <c:pt idx="30">
                  <c:v>8.4344330000000003</c:v>
                </c:pt>
                <c:pt idx="31">
                  <c:v>8.2686980000000005</c:v>
                </c:pt>
                <c:pt idx="32">
                  <c:v>8.0618219999999994</c:v>
                </c:pt>
                <c:pt idx="33">
                  <c:v>8.2444330000000008</c:v>
                </c:pt>
                <c:pt idx="34">
                  <c:v>8.3375590000000006</c:v>
                </c:pt>
                <c:pt idx="35">
                  <c:v>8.3350279999999994</c:v>
                </c:pt>
                <c:pt idx="36">
                  <c:v>8.1641659999999998</c:v>
                </c:pt>
                <c:pt idx="37">
                  <c:v>8.2152170000000009</c:v>
                </c:pt>
                <c:pt idx="38">
                  <c:v>8.0606299999999997</c:v>
                </c:pt>
                <c:pt idx="39">
                  <c:v>8.0493400000000008</c:v>
                </c:pt>
                <c:pt idx="40">
                  <c:v>8.1240089999999991</c:v>
                </c:pt>
                <c:pt idx="41">
                  <c:v>8.224475</c:v>
                </c:pt>
                <c:pt idx="42">
                  <c:v>8.2452079999999999</c:v>
                </c:pt>
                <c:pt idx="43">
                  <c:v>8.2452079999999999</c:v>
                </c:pt>
                <c:pt idx="44">
                  <c:v>8.2452079999999999</c:v>
                </c:pt>
                <c:pt idx="45">
                  <c:v>8.2452079999999999</c:v>
                </c:pt>
                <c:pt idx="46">
                  <c:v>8.2452079999999999</c:v>
                </c:pt>
                <c:pt idx="47">
                  <c:v>8.2452079999999999</c:v>
                </c:pt>
                <c:pt idx="48">
                  <c:v>8.2452170000000002</c:v>
                </c:pt>
                <c:pt idx="49">
                  <c:v>8.2452079999999999</c:v>
                </c:pt>
                <c:pt idx="50">
                  <c:v>8.2452079999999999</c:v>
                </c:pt>
                <c:pt idx="51">
                  <c:v>8.2452079999999999</c:v>
                </c:pt>
                <c:pt idx="52">
                  <c:v>8.2452079999999999</c:v>
                </c:pt>
                <c:pt idx="53">
                  <c:v>8.2452079999999999</c:v>
                </c:pt>
                <c:pt idx="54">
                  <c:v>8.2452079999999999</c:v>
                </c:pt>
                <c:pt idx="55">
                  <c:v>8.2452079999999999</c:v>
                </c:pt>
                <c:pt idx="56">
                  <c:v>8.2452079999999999</c:v>
                </c:pt>
                <c:pt idx="57">
                  <c:v>8.2452079999999999</c:v>
                </c:pt>
                <c:pt idx="58">
                  <c:v>8.2452079999999999</c:v>
                </c:pt>
                <c:pt idx="59">
                  <c:v>8.2452079999999999</c:v>
                </c:pt>
                <c:pt idx="60">
                  <c:v>8.2452079999999999</c:v>
                </c:pt>
                <c:pt idx="61">
                  <c:v>8.2452079999999999</c:v>
                </c:pt>
                <c:pt idx="62">
                  <c:v>8.2913835000000002</c:v>
                </c:pt>
                <c:pt idx="63">
                  <c:v>8.3375590000000006</c:v>
                </c:pt>
                <c:pt idx="64">
                  <c:v>8.3375590000000006</c:v>
                </c:pt>
                <c:pt idx="65">
                  <c:v>8.3350279999999994</c:v>
                </c:pt>
                <c:pt idx="66">
                  <c:v>8.1641659999999998</c:v>
                </c:pt>
                <c:pt idx="67">
                  <c:v>8.2152180000000001</c:v>
                </c:pt>
                <c:pt idx="68">
                  <c:v>8.0606299999999997</c:v>
                </c:pt>
                <c:pt idx="69">
                  <c:v>8.0493400000000008</c:v>
                </c:pt>
                <c:pt idx="70">
                  <c:v>8.1240089999999991</c:v>
                </c:pt>
                <c:pt idx="71">
                  <c:v>8.224475</c:v>
                </c:pt>
                <c:pt idx="72">
                  <c:v>8.2452079999999999</c:v>
                </c:pt>
                <c:pt idx="73">
                  <c:v>8.2452079999999999</c:v>
                </c:pt>
                <c:pt idx="74">
                  <c:v>8.2452079999999999</c:v>
                </c:pt>
                <c:pt idx="75">
                  <c:v>8.2452079999999999</c:v>
                </c:pt>
                <c:pt idx="76">
                  <c:v>8.2452079999999999</c:v>
                </c:pt>
                <c:pt idx="77">
                  <c:v>8.2452079999999999</c:v>
                </c:pt>
                <c:pt idx="78">
                  <c:v>8.2452170000000002</c:v>
                </c:pt>
                <c:pt idx="79">
                  <c:v>8.2452079999999999</c:v>
                </c:pt>
                <c:pt idx="80">
                  <c:v>8.2452079999999999</c:v>
                </c:pt>
                <c:pt idx="81">
                  <c:v>8.2452079999999999</c:v>
                </c:pt>
                <c:pt idx="82">
                  <c:v>8.2452079999999999</c:v>
                </c:pt>
                <c:pt idx="83">
                  <c:v>8.2452079999999999</c:v>
                </c:pt>
                <c:pt idx="84">
                  <c:v>8.2452079999999999</c:v>
                </c:pt>
                <c:pt idx="85">
                  <c:v>8.2452079999999999</c:v>
                </c:pt>
                <c:pt idx="86">
                  <c:v>8.2452079999999999</c:v>
                </c:pt>
                <c:pt idx="87">
                  <c:v>8.2452079999999999</c:v>
                </c:pt>
                <c:pt idx="88">
                  <c:v>8.2452079999999999</c:v>
                </c:pt>
                <c:pt idx="89">
                  <c:v>8.2452079999999999</c:v>
                </c:pt>
                <c:pt idx="90">
                  <c:v>8.2452079999999999</c:v>
                </c:pt>
              </c:numCache>
            </c:numRef>
          </c:val>
        </c:ser>
        <c:ser>
          <c:idx val="0"/>
          <c:order val="2"/>
          <c:tx>
            <c:strRef>
              <c:f>Sheet1!$A$4</c:f>
              <c:strCache>
                <c:ptCount val="1"/>
                <c:pt idx="0">
                  <c:v>Liquid biofuels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</c:spPr>
          <c:cat>
            <c:numRef>
              <c:f>Sheet1!$B$1:$CN$1</c:f>
              <c:numCache>
                <c:formatCode>General</c:formatCode>
                <c:ptCount val="9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  <c:pt idx="50">
                  <c:v>2030</c:v>
                </c:pt>
                <c:pt idx="51">
                  <c:v>2031</c:v>
                </c:pt>
                <c:pt idx="52">
                  <c:v>2032</c:v>
                </c:pt>
                <c:pt idx="53">
                  <c:v>2033</c:v>
                </c:pt>
                <c:pt idx="54">
                  <c:v>2034</c:v>
                </c:pt>
                <c:pt idx="55">
                  <c:v>2035</c:v>
                </c:pt>
                <c:pt idx="56">
                  <c:v>2036</c:v>
                </c:pt>
                <c:pt idx="57">
                  <c:v>2037</c:v>
                </c:pt>
                <c:pt idx="58">
                  <c:v>2038</c:v>
                </c:pt>
                <c:pt idx="59">
                  <c:v>2039</c:v>
                </c:pt>
                <c:pt idx="60">
                  <c:v>2040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  <c:pt idx="72">
                  <c:v>2022</c:v>
                </c:pt>
                <c:pt idx="73">
                  <c:v>2023</c:v>
                </c:pt>
                <c:pt idx="74">
                  <c:v>2024</c:v>
                </c:pt>
                <c:pt idx="75">
                  <c:v>2025</c:v>
                </c:pt>
                <c:pt idx="76">
                  <c:v>2026</c:v>
                </c:pt>
                <c:pt idx="77">
                  <c:v>2027</c:v>
                </c:pt>
                <c:pt idx="78">
                  <c:v>2028</c:v>
                </c:pt>
                <c:pt idx="79">
                  <c:v>2029</c:v>
                </c:pt>
                <c:pt idx="80">
                  <c:v>2030</c:v>
                </c:pt>
                <c:pt idx="81">
                  <c:v>2031</c:v>
                </c:pt>
                <c:pt idx="82">
                  <c:v>2032</c:v>
                </c:pt>
                <c:pt idx="83">
                  <c:v>2033</c:v>
                </c:pt>
                <c:pt idx="84">
                  <c:v>2034</c:v>
                </c:pt>
                <c:pt idx="85">
                  <c:v>2035</c:v>
                </c:pt>
                <c:pt idx="86">
                  <c:v>2036</c:v>
                </c:pt>
                <c:pt idx="87">
                  <c:v>2037</c:v>
                </c:pt>
                <c:pt idx="88">
                  <c:v>2038</c:v>
                </c:pt>
                <c:pt idx="89">
                  <c:v>2039</c:v>
                </c:pt>
                <c:pt idx="90">
                  <c:v>2040</c:v>
                </c:pt>
              </c:numCache>
            </c:numRef>
          </c:cat>
          <c:val>
            <c:numRef>
              <c:f>Sheet1!$B$4:$CN$4</c:f>
              <c:numCache>
                <c:formatCode>General</c:formatCode>
                <c:ptCount val="91"/>
                <c:pt idx="0">
                  <c:v>0</c:v>
                </c:pt>
                <c:pt idx="1">
                  <c:v>6.7229999999999998E-3</c:v>
                </c:pt>
                <c:pt idx="2">
                  <c:v>1.8284999999999999E-2</c:v>
                </c:pt>
                <c:pt idx="3">
                  <c:v>3.372E-2</c:v>
                </c:pt>
                <c:pt idx="4">
                  <c:v>4.1265000000000003E-2</c:v>
                </c:pt>
                <c:pt idx="5">
                  <c:v>4.9737999999999997E-2</c:v>
                </c:pt>
                <c:pt idx="6">
                  <c:v>5.7436999999999995E-2</c:v>
                </c:pt>
                <c:pt idx="7">
                  <c:v>6.6071000000000005E-2</c:v>
                </c:pt>
                <c:pt idx="8">
                  <c:v>6.7125000000000004E-2</c:v>
                </c:pt>
                <c:pt idx="9">
                  <c:v>6.8090999999999999E-2</c:v>
                </c:pt>
                <c:pt idx="10">
                  <c:v>6.0421000000000002E-2</c:v>
                </c:pt>
                <c:pt idx="11">
                  <c:v>7.0095000000000005E-2</c:v>
                </c:pt>
                <c:pt idx="12">
                  <c:v>7.9745999999999997E-2</c:v>
                </c:pt>
                <c:pt idx="13">
                  <c:v>9.3659999999999993E-2</c:v>
                </c:pt>
                <c:pt idx="14">
                  <c:v>0.10484</c:v>
                </c:pt>
                <c:pt idx="15">
                  <c:v>0.11248999999999999</c:v>
                </c:pt>
                <c:pt idx="16">
                  <c:v>8.0660999999999997E-2</c:v>
                </c:pt>
                <c:pt idx="17">
                  <c:v>0.10196599999999999</c:v>
                </c:pt>
                <c:pt idx="18">
                  <c:v>0.112843</c:v>
                </c:pt>
                <c:pt idx="19">
                  <c:v>0.117795</c:v>
                </c:pt>
                <c:pt idx="20">
                  <c:v>0.13488700000000001</c:v>
                </c:pt>
                <c:pt idx="21">
                  <c:v>0.14213200000000001</c:v>
                </c:pt>
                <c:pt idx="22">
                  <c:v>0.16967500000000002</c:v>
                </c:pt>
                <c:pt idx="23">
                  <c:v>0.22981000000000001</c:v>
                </c:pt>
                <c:pt idx="24">
                  <c:v>0.289715</c:v>
                </c:pt>
                <c:pt idx="25">
                  <c:v>0.33901600000000004</c:v>
                </c:pt>
                <c:pt idx="26">
                  <c:v>0.474995</c:v>
                </c:pt>
                <c:pt idx="27">
                  <c:v>0.60192200000000007</c:v>
                </c:pt>
                <c:pt idx="28">
                  <c:v>0.82457599999999998</c:v>
                </c:pt>
                <c:pt idx="29">
                  <c:v>0.93498599999999998</c:v>
                </c:pt>
                <c:pt idx="30">
                  <c:v>1.0746800000000001</c:v>
                </c:pt>
                <c:pt idx="31">
                  <c:v>1.15808</c:v>
                </c:pt>
                <c:pt idx="32">
                  <c:v>1.1621379999999999</c:v>
                </c:pt>
                <c:pt idx="33">
                  <c:v>1.277676</c:v>
                </c:pt>
                <c:pt idx="34">
                  <c:v>1.291242</c:v>
                </c:pt>
                <c:pt idx="35">
                  <c:v>1.3754189999999999</c:v>
                </c:pt>
                <c:pt idx="36">
                  <c:v>1.4765889999999999</c:v>
                </c:pt>
                <c:pt idx="37">
                  <c:v>1.499735</c:v>
                </c:pt>
                <c:pt idx="38">
                  <c:v>1.5250410000000001</c:v>
                </c:pt>
                <c:pt idx="39">
                  <c:v>1.536216</c:v>
                </c:pt>
                <c:pt idx="40">
                  <c:v>1.533496</c:v>
                </c:pt>
                <c:pt idx="41">
                  <c:v>1.5155810000000001</c:v>
                </c:pt>
                <c:pt idx="42">
                  <c:v>1.5023029999999999</c:v>
                </c:pt>
                <c:pt idx="43">
                  <c:v>1.4877260000000001</c:v>
                </c:pt>
                <c:pt idx="44">
                  <c:v>1.477109</c:v>
                </c:pt>
                <c:pt idx="45">
                  <c:v>1.4754860000000001</c:v>
                </c:pt>
                <c:pt idx="46">
                  <c:v>1.4719260000000001</c:v>
                </c:pt>
                <c:pt idx="47">
                  <c:v>1.4695590000000001</c:v>
                </c:pt>
                <c:pt idx="48">
                  <c:v>1.472348</c:v>
                </c:pt>
                <c:pt idx="49">
                  <c:v>1.473535</c:v>
                </c:pt>
                <c:pt idx="50">
                  <c:v>1.4733560000000001</c:v>
                </c:pt>
                <c:pt idx="51">
                  <c:v>1.4767049999999999</c:v>
                </c:pt>
                <c:pt idx="52">
                  <c:v>1.47851</c:v>
                </c:pt>
                <c:pt idx="53">
                  <c:v>1.484219</c:v>
                </c:pt>
                <c:pt idx="54">
                  <c:v>1.4921759999999999</c:v>
                </c:pt>
                <c:pt idx="55">
                  <c:v>1.5004150000000001</c:v>
                </c:pt>
                <c:pt idx="56">
                  <c:v>1.5156909999999999</c:v>
                </c:pt>
                <c:pt idx="57">
                  <c:v>1.5301309999999999</c:v>
                </c:pt>
                <c:pt idx="58">
                  <c:v>1.5463309999999999</c:v>
                </c:pt>
                <c:pt idx="59">
                  <c:v>1.5709070000000001</c:v>
                </c:pt>
                <c:pt idx="60">
                  <c:v>1.593936</c:v>
                </c:pt>
                <c:pt idx="61">
                  <c:v>1.5961160000000001</c:v>
                </c:pt>
                <c:pt idx="62">
                  <c:v>1.4436789999999999</c:v>
                </c:pt>
                <c:pt idx="63">
                  <c:v>1.291242</c:v>
                </c:pt>
                <c:pt idx="64">
                  <c:v>1.291242</c:v>
                </c:pt>
                <c:pt idx="65">
                  <c:v>1.3754189999999999</c:v>
                </c:pt>
                <c:pt idx="66">
                  <c:v>1.4766030000000001</c:v>
                </c:pt>
                <c:pt idx="67">
                  <c:v>1.499735</c:v>
                </c:pt>
                <c:pt idx="68">
                  <c:v>1.5250779999999999</c:v>
                </c:pt>
                <c:pt idx="69">
                  <c:v>1.53624</c:v>
                </c:pt>
                <c:pt idx="70">
                  <c:v>1.533544</c:v>
                </c:pt>
                <c:pt idx="71">
                  <c:v>1.5156240000000001</c:v>
                </c:pt>
                <c:pt idx="72">
                  <c:v>1.5027649999999999</c:v>
                </c:pt>
                <c:pt idx="73">
                  <c:v>1.4882200000000001</c:v>
                </c:pt>
                <c:pt idx="74">
                  <c:v>1.4779519999999999</c:v>
                </c:pt>
                <c:pt idx="75">
                  <c:v>1.4762500000000001</c:v>
                </c:pt>
                <c:pt idx="76">
                  <c:v>1.4729410000000001</c:v>
                </c:pt>
                <c:pt idx="77">
                  <c:v>1.4720340000000001</c:v>
                </c:pt>
                <c:pt idx="78">
                  <c:v>1.472415</c:v>
                </c:pt>
                <c:pt idx="79">
                  <c:v>1.4740839999999999</c:v>
                </c:pt>
                <c:pt idx="80">
                  <c:v>1.475339</c:v>
                </c:pt>
                <c:pt idx="81">
                  <c:v>1.4768520000000001</c:v>
                </c:pt>
                <c:pt idx="82">
                  <c:v>1.478485</c:v>
                </c:pt>
                <c:pt idx="83">
                  <c:v>1.485447</c:v>
                </c:pt>
                <c:pt idx="84">
                  <c:v>1.493717</c:v>
                </c:pt>
                <c:pt idx="85">
                  <c:v>1.5015750000000001</c:v>
                </c:pt>
                <c:pt idx="86">
                  <c:v>1.5176670000000001</c:v>
                </c:pt>
                <c:pt idx="87">
                  <c:v>1.5310760000000001</c:v>
                </c:pt>
                <c:pt idx="88">
                  <c:v>1.549679</c:v>
                </c:pt>
                <c:pt idx="89">
                  <c:v>1.573315</c:v>
                </c:pt>
                <c:pt idx="90">
                  <c:v>1.5956079999999999</c:v>
                </c:pt>
              </c:numCache>
            </c:numRef>
          </c:val>
        </c:ser>
        <c:ser>
          <c:idx val="1"/>
          <c:order val="3"/>
          <c:tx>
            <c:strRef>
              <c:f>Sheet1!$A$5</c:f>
              <c:strCache>
                <c:ptCount val="1"/>
                <c:pt idx="0">
                  <c:v>Petroleum and other liquids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cat>
            <c:numRef>
              <c:f>Sheet1!$B$1:$CN$1</c:f>
              <c:numCache>
                <c:formatCode>General</c:formatCode>
                <c:ptCount val="9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  <c:pt idx="50">
                  <c:v>2030</c:v>
                </c:pt>
                <c:pt idx="51">
                  <c:v>2031</c:v>
                </c:pt>
                <c:pt idx="52">
                  <c:v>2032</c:v>
                </c:pt>
                <c:pt idx="53">
                  <c:v>2033</c:v>
                </c:pt>
                <c:pt idx="54">
                  <c:v>2034</c:v>
                </c:pt>
                <c:pt idx="55">
                  <c:v>2035</c:v>
                </c:pt>
                <c:pt idx="56">
                  <c:v>2036</c:v>
                </c:pt>
                <c:pt idx="57">
                  <c:v>2037</c:v>
                </c:pt>
                <c:pt idx="58">
                  <c:v>2038</c:v>
                </c:pt>
                <c:pt idx="59">
                  <c:v>2039</c:v>
                </c:pt>
                <c:pt idx="60">
                  <c:v>2040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  <c:pt idx="72">
                  <c:v>2022</c:v>
                </c:pt>
                <c:pt idx="73">
                  <c:v>2023</c:v>
                </c:pt>
                <c:pt idx="74">
                  <c:v>2024</c:v>
                </c:pt>
                <c:pt idx="75">
                  <c:v>2025</c:v>
                </c:pt>
                <c:pt idx="76">
                  <c:v>2026</c:v>
                </c:pt>
                <c:pt idx="77">
                  <c:v>2027</c:v>
                </c:pt>
                <c:pt idx="78">
                  <c:v>2028</c:v>
                </c:pt>
                <c:pt idx="79">
                  <c:v>2029</c:v>
                </c:pt>
                <c:pt idx="80">
                  <c:v>2030</c:v>
                </c:pt>
                <c:pt idx="81">
                  <c:v>2031</c:v>
                </c:pt>
                <c:pt idx="82">
                  <c:v>2032</c:v>
                </c:pt>
                <c:pt idx="83">
                  <c:v>2033</c:v>
                </c:pt>
                <c:pt idx="84">
                  <c:v>2034</c:v>
                </c:pt>
                <c:pt idx="85">
                  <c:v>2035</c:v>
                </c:pt>
                <c:pt idx="86">
                  <c:v>2036</c:v>
                </c:pt>
                <c:pt idx="87">
                  <c:v>2037</c:v>
                </c:pt>
                <c:pt idx="88">
                  <c:v>2038</c:v>
                </c:pt>
                <c:pt idx="89">
                  <c:v>2039</c:v>
                </c:pt>
                <c:pt idx="90">
                  <c:v>2040</c:v>
                </c:pt>
              </c:numCache>
            </c:numRef>
          </c:cat>
          <c:val>
            <c:numRef>
              <c:f>Sheet1!$B$5:$CN$5</c:f>
              <c:numCache>
                <c:formatCode>General</c:formatCode>
                <c:ptCount val="91"/>
                <c:pt idx="0">
                  <c:v>34.204520000000002</c:v>
                </c:pt>
                <c:pt idx="1">
                  <c:v>31.932206000000001</c:v>
                </c:pt>
                <c:pt idx="2">
                  <c:v>30.232226000000001</c:v>
                </c:pt>
                <c:pt idx="3">
                  <c:v>30.052216000000001</c:v>
                </c:pt>
                <c:pt idx="4">
                  <c:v>31.053236999999999</c:v>
                </c:pt>
                <c:pt idx="5">
                  <c:v>30.924731999999999</c:v>
                </c:pt>
                <c:pt idx="6">
                  <c:v>32.198259999999998</c:v>
                </c:pt>
                <c:pt idx="7">
                  <c:v>32.863733000000003</c:v>
                </c:pt>
                <c:pt idx="8">
                  <c:v>34.222794999999998</c:v>
                </c:pt>
                <c:pt idx="9">
                  <c:v>34.209296000000002</c:v>
                </c:pt>
                <c:pt idx="10">
                  <c:v>33.551622999999999</c:v>
                </c:pt>
                <c:pt idx="11">
                  <c:v>32.846032000000001</c:v>
                </c:pt>
                <c:pt idx="12">
                  <c:v>33.524957000000001</c:v>
                </c:pt>
                <c:pt idx="13">
                  <c:v>33.687240000000003</c:v>
                </c:pt>
                <c:pt idx="14">
                  <c:v>34.557544999999998</c:v>
                </c:pt>
                <c:pt idx="15">
                  <c:v>34.441046</c:v>
                </c:pt>
                <c:pt idx="16">
                  <c:v>35.674967000000002</c:v>
                </c:pt>
                <c:pt idx="17">
                  <c:v>36.158479999999997</c:v>
                </c:pt>
                <c:pt idx="18">
                  <c:v>36.817371999999999</c:v>
                </c:pt>
                <c:pt idx="19">
                  <c:v>37.836036</c:v>
                </c:pt>
                <c:pt idx="20">
                  <c:v>38.265934000000001</c:v>
                </c:pt>
                <c:pt idx="21">
                  <c:v>38.189655999999999</c:v>
                </c:pt>
                <c:pt idx="22">
                  <c:v>38.225566000000001</c:v>
                </c:pt>
                <c:pt idx="23">
                  <c:v>38.789797999999998</c:v>
                </c:pt>
                <c:pt idx="24">
                  <c:v>40.226666999999999</c:v>
                </c:pt>
                <c:pt idx="25">
                  <c:v>40.302833999999997</c:v>
                </c:pt>
                <c:pt idx="26">
                  <c:v>39.823636</c:v>
                </c:pt>
                <c:pt idx="27">
                  <c:v>39.490782000000003</c:v>
                </c:pt>
                <c:pt idx="28">
                  <c:v>36.906820000000003</c:v>
                </c:pt>
                <c:pt idx="29">
                  <c:v>34.959049999999998</c:v>
                </c:pt>
                <c:pt idx="30">
                  <c:v>35.488765999999998</c:v>
                </c:pt>
                <c:pt idx="31">
                  <c:v>34.823507999999997</c:v>
                </c:pt>
                <c:pt idx="32">
                  <c:v>34.015931999999999</c:v>
                </c:pt>
                <c:pt idx="33">
                  <c:v>34.613245999999997</c:v>
                </c:pt>
                <c:pt idx="34">
                  <c:v>34.881100000000004</c:v>
                </c:pt>
                <c:pt idx="35">
                  <c:v>35.111474000000001</c:v>
                </c:pt>
                <c:pt idx="36">
                  <c:v>35.308602</c:v>
                </c:pt>
                <c:pt idx="37">
                  <c:v>35.643105999999996</c:v>
                </c:pt>
                <c:pt idx="38">
                  <c:v>36.038564999999998</c:v>
                </c:pt>
                <c:pt idx="39">
                  <c:v>36.27702</c:v>
                </c:pt>
                <c:pt idx="40">
                  <c:v>36.316181999999998</c:v>
                </c:pt>
                <c:pt idx="41">
                  <c:v>36.247881</c:v>
                </c:pt>
                <c:pt idx="42">
                  <c:v>36.103379000000004</c:v>
                </c:pt>
                <c:pt idx="43">
                  <c:v>36.060125999999997</c:v>
                </c:pt>
                <c:pt idx="44">
                  <c:v>35.974059000000004</c:v>
                </c:pt>
                <c:pt idx="45">
                  <c:v>35.837586000000002</c:v>
                </c:pt>
                <c:pt idx="46">
                  <c:v>35.678448999999993</c:v>
                </c:pt>
                <c:pt idx="47">
                  <c:v>35.504814000000003</c:v>
                </c:pt>
                <c:pt idx="48">
                  <c:v>35.314933000000003</c:v>
                </c:pt>
                <c:pt idx="49">
                  <c:v>35.194769000000001</c:v>
                </c:pt>
                <c:pt idx="50">
                  <c:v>35.142522999999997</c:v>
                </c:pt>
                <c:pt idx="51">
                  <c:v>35.129148999999998</c:v>
                </c:pt>
                <c:pt idx="52">
                  <c:v>35.137312000000001</c:v>
                </c:pt>
                <c:pt idx="53">
                  <c:v>35.172576999999997</c:v>
                </c:pt>
                <c:pt idx="54">
                  <c:v>35.236354999999996</c:v>
                </c:pt>
                <c:pt idx="55">
                  <c:v>35.308041000000003</c:v>
                </c:pt>
                <c:pt idx="56">
                  <c:v>35.382464000000006</c:v>
                </c:pt>
                <c:pt idx="57">
                  <c:v>35.509462000000006</c:v>
                </c:pt>
                <c:pt idx="58">
                  <c:v>35.657122000000001</c:v>
                </c:pt>
                <c:pt idx="59">
                  <c:v>35.781041000000002</c:v>
                </c:pt>
                <c:pt idx="60">
                  <c:v>35.929420999999998</c:v>
                </c:pt>
                <c:pt idx="61">
                  <c:v>36.118811999999998</c:v>
                </c:pt>
                <c:pt idx="62">
                  <c:v>35.499955999999997</c:v>
                </c:pt>
                <c:pt idx="63">
                  <c:v>34.881100000000004</c:v>
                </c:pt>
                <c:pt idx="64">
                  <c:v>34.881100000000004</c:v>
                </c:pt>
                <c:pt idx="65">
                  <c:v>35.111427999999997</c:v>
                </c:pt>
                <c:pt idx="66">
                  <c:v>35.308485000000005</c:v>
                </c:pt>
                <c:pt idx="67">
                  <c:v>35.643113999999997</c:v>
                </c:pt>
                <c:pt idx="68">
                  <c:v>36.045814</c:v>
                </c:pt>
                <c:pt idx="69">
                  <c:v>36.289844000000002</c:v>
                </c:pt>
                <c:pt idx="70">
                  <c:v>36.333102000000004</c:v>
                </c:pt>
                <c:pt idx="71">
                  <c:v>36.271160999999999</c:v>
                </c:pt>
                <c:pt idx="72">
                  <c:v>36.157109000000005</c:v>
                </c:pt>
                <c:pt idx="73">
                  <c:v>36.137233999999999</c:v>
                </c:pt>
                <c:pt idx="74">
                  <c:v>36.097097999999995</c:v>
                </c:pt>
                <c:pt idx="75">
                  <c:v>35.996035999999997</c:v>
                </c:pt>
                <c:pt idx="76">
                  <c:v>35.883108</c:v>
                </c:pt>
                <c:pt idx="77">
                  <c:v>35.749290999999999</c:v>
                </c:pt>
                <c:pt idx="78">
                  <c:v>35.602845000000002</c:v>
                </c:pt>
                <c:pt idx="79">
                  <c:v>35.524611</c:v>
                </c:pt>
                <c:pt idx="80">
                  <c:v>35.497644999999999</c:v>
                </c:pt>
                <c:pt idx="81">
                  <c:v>35.478141999999998</c:v>
                </c:pt>
                <c:pt idx="82">
                  <c:v>35.461258000000001</c:v>
                </c:pt>
                <c:pt idx="83">
                  <c:v>35.475592999999996</c:v>
                </c:pt>
                <c:pt idx="84">
                  <c:v>35.517609</c:v>
                </c:pt>
                <c:pt idx="85">
                  <c:v>35.568897999999997</c:v>
                </c:pt>
                <c:pt idx="86">
                  <c:v>35.632551999999997</c:v>
                </c:pt>
                <c:pt idx="87">
                  <c:v>35.748643999999999</c:v>
                </c:pt>
                <c:pt idx="88">
                  <c:v>35.895035</c:v>
                </c:pt>
                <c:pt idx="89">
                  <c:v>36.031832999999999</c:v>
                </c:pt>
                <c:pt idx="90">
                  <c:v>36.176749999999998</c:v>
                </c:pt>
              </c:numCache>
            </c:numRef>
          </c:val>
        </c:ser>
        <c:ser>
          <c:idx val="5"/>
          <c:order val="4"/>
          <c:tx>
            <c:strRef>
              <c:f>Sheet1!$A$6</c:f>
              <c:strCache>
                <c:ptCount val="1"/>
                <c:pt idx="0">
                  <c:v>Renewables (excluding liquid biofuels)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cat>
            <c:numRef>
              <c:f>Sheet1!$B$1:$CN$1</c:f>
              <c:numCache>
                <c:formatCode>General</c:formatCode>
                <c:ptCount val="9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  <c:pt idx="50">
                  <c:v>2030</c:v>
                </c:pt>
                <c:pt idx="51">
                  <c:v>2031</c:v>
                </c:pt>
                <c:pt idx="52">
                  <c:v>2032</c:v>
                </c:pt>
                <c:pt idx="53">
                  <c:v>2033</c:v>
                </c:pt>
                <c:pt idx="54">
                  <c:v>2034</c:v>
                </c:pt>
                <c:pt idx="55">
                  <c:v>2035</c:v>
                </c:pt>
                <c:pt idx="56">
                  <c:v>2036</c:v>
                </c:pt>
                <c:pt idx="57">
                  <c:v>2037</c:v>
                </c:pt>
                <c:pt idx="58">
                  <c:v>2038</c:v>
                </c:pt>
                <c:pt idx="59">
                  <c:v>2039</c:v>
                </c:pt>
                <c:pt idx="60">
                  <c:v>2040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  <c:pt idx="72">
                  <c:v>2022</c:v>
                </c:pt>
                <c:pt idx="73">
                  <c:v>2023</c:v>
                </c:pt>
                <c:pt idx="74">
                  <c:v>2024</c:v>
                </c:pt>
                <c:pt idx="75">
                  <c:v>2025</c:v>
                </c:pt>
                <c:pt idx="76">
                  <c:v>2026</c:v>
                </c:pt>
                <c:pt idx="77">
                  <c:v>2027</c:v>
                </c:pt>
                <c:pt idx="78">
                  <c:v>2028</c:v>
                </c:pt>
                <c:pt idx="79">
                  <c:v>2029</c:v>
                </c:pt>
                <c:pt idx="80">
                  <c:v>2030</c:v>
                </c:pt>
                <c:pt idx="81">
                  <c:v>2031</c:v>
                </c:pt>
                <c:pt idx="82">
                  <c:v>2032</c:v>
                </c:pt>
                <c:pt idx="83">
                  <c:v>2033</c:v>
                </c:pt>
                <c:pt idx="84">
                  <c:v>2034</c:v>
                </c:pt>
                <c:pt idx="85">
                  <c:v>2035</c:v>
                </c:pt>
                <c:pt idx="86">
                  <c:v>2036</c:v>
                </c:pt>
                <c:pt idx="87">
                  <c:v>2037</c:v>
                </c:pt>
                <c:pt idx="88">
                  <c:v>2038</c:v>
                </c:pt>
                <c:pt idx="89">
                  <c:v>2039</c:v>
                </c:pt>
                <c:pt idx="90">
                  <c:v>2040</c:v>
                </c:pt>
              </c:numCache>
            </c:numRef>
          </c:cat>
          <c:val>
            <c:numRef>
              <c:f>Sheet1!$B$6:$CN$6</c:f>
              <c:numCache>
                <c:formatCode>General</c:formatCode>
                <c:ptCount val="91"/>
                <c:pt idx="0">
                  <c:v>5.4283419999999998</c:v>
                </c:pt>
                <c:pt idx="1">
                  <c:v>5.4069649999999996</c:v>
                </c:pt>
                <c:pt idx="2">
                  <c:v>5.9613520000000007</c:v>
                </c:pt>
                <c:pt idx="3">
                  <c:v>6.4618920000000006</c:v>
                </c:pt>
                <c:pt idx="4">
                  <c:v>6.3965990000000001</c:v>
                </c:pt>
                <c:pt idx="5">
                  <c:v>6.0342790000000006</c:v>
                </c:pt>
                <c:pt idx="6">
                  <c:v>6.0537029999999996</c:v>
                </c:pt>
                <c:pt idx="7">
                  <c:v>5.5557360000000005</c:v>
                </c:pt>
                <c:pt idx="8">
                  <c:v>5.3896290000000002</c:v>
                </c:pt>
                <c:pt idx="9">
                  <c:v>6.167141</c:v>
                </c:pt>
                <c:pt idx="10">
                  <c:v>5.9802550000000005</c:v>
                </c:pt>
                <c:pt idx="11">
                  <c:v>5.9984209999999996</c:v>
                </c:pt>
                <c:pt idx="12">
                  <c:v>5.741606</c:v>
                </c:pt>
                <c:pt idx="13">
                  <c:v>5.9888450000000004</c:v>
                </c:pt>
                <c:pt idx="14">
                  <c:v>5.8832769999999996</c:v>
                </c:pt>
                <c:pt idx="15">
                  <c:v>6.4479929999999994</c:v>
                </c:pt>
                <c:pt idx="16">
                  <c:v>6.9330169999999995</c:v>
                </c:pt>
                <c:pt idx="17">
                  <c:v>6.9135759999999999</c:v>
                </c:pt>
                <c:pt idx="18">
                  <c:v>6.3800560000000006</c:v>
                </c:pt>
                <c:pt idx="19">
                  <c:v>6.3978229999999998</c:v>
                </c:pt>
                <c:pt idx="20">
                  <c:v>5.9714640000000001</c:v>
                </c:pt>
                <c:pt idx="21">
                  <c:v>5.0204269999999998</c:v>
                </c:pt>
                <c:pt idx="22">
                  <c:v>5.5594670000000006</c:v>
                </c:pt>
                <c:pt idx="23">
                  <c:v>5.7178660000000008</c:v>
                </c:pt>
                <c:pt idx="24">
                  <c:v>5.78932</c:v>
                </c:pt>
                <c:pt idx="25">
                  <c:v>5.900093</c:v>
                </c:pt>
                <c:pt idx="26">
                  <c:v>6.1695590000000005</c:v>
                </c:pt>
                <c:pt idx="27">
                  <c:v>5.9312249999999995</c:v>
                </c:pt>
                <c:pt idx="28">
                  <c:v>6.3646729999999998</c:v>
                </c:pt>
                <c:pt idx="29">
                  <c:v>6.6889469999999998</c:v>
                </c:pt>
                <c:pt idx="30">
                  <c:v>6.9908880000000009</c:v>
                </c:pt>
                <c:pt idx="31">
                  <c:v>7.9012569999999993</c:v>
                </c:pt>
                <c:pt idx="32">
                  <c:v>7.6146870000000009</c:v>
                </c:pt>
                <c:pt idx="33">
                  <c:v>8.0784210000000005</c:v>
                </c:pt>
                <c:pt idx="34">
                  <c:v>8.3497570000000003</c:v>
                </c:pt>
                <c:pt idx="35">
                  <c:v>7.7061799999999998</c:v>
                </c:pt>
                <c:pt idx="36">
                  <c:v>8.0747980000000013</c:v>
                </c:pt>
                <c:pt idx="37">
                  <c:v>8.5475019999999997</c:v>
                </c:pt>
                <c:pt idx="38">
                  <c:v>8.967867</c:v>
                </c:pt>
                <c:pt idx="39">
                  <c:v>9.643495999999999</c:v>
                </c:pt>
                <c:pt idx="40">
                  <c:v>10.221653</c:v>
                </c:pt>
                <c:pt idx="41">
                  <c:v>11.021398</c:v>
                </c:pt>
                <c:pt idx="42">
                  <c:v>11.463802000000001</c:v>
                </c:pt>
                <c:pt idx="43">
                  <c:v>11.663320000000001</c:v>
                </c:pt>
                <c:pt idx="44">
                  <c:v>11.761962</c:v>
                </c:pt>
                <c:pt idx="45">
                  <c:v>11.843260000000001</c:v>
                </c:pt>
                <c:pt idx="46">
                  <c:v>11.914118999999999</c:v>
                </c:pt>
                <c:pt idx="47">
                  <c:v>12.018405000000001</c:v>
                </c:pt>
                <c:pt idx="48">
                  <c:v>12.158795999999999</c:v>
                </c:pt>
                <c:pt idx="49">
                  <c:v>12.260351999999999</c:v>
                </c:pt>
                <c:pt idx="50">
                  <c:v>12.405664000000002</c:v>
                </c:pt>
                <c:pt idx="51">
                  <c:v>12.605969999999999</c:v>
                </c:pt>
                <c:pt idx="52">
                  <c:v>12.889604</c:v>
                </c:pt>
                <c:pt idx="53">
                  <c:v>13.106587000000001</c:v>
                </c:pt>
                <c:pt idx="54">
                  <c:v>13.305291</c:v>
                </c:pt>
                <c:pt idx="55">
                  <c:v>13.630571</c:v>
                </c:pt>
                <c:pt idx="56">
                  <c:v>13.750995</c:v>
                </c:pt>
                <c:pt idx="57">
                  <c:v>14.132304999999999</c:v>
                </c:pt>
                <c:pt idx="58">
                  <c:v>14.322558999999998</c:v>
                </c:pt>
                <c:pt idx="59">
                  <c:v>14.495987</c:v>
                </c:pt>
                <c:pt idx="60">
                  <c:v>14.801134999999999</c:v>
                </c:pt>
                <c:pt idx="61">
                  <c:v>13.164102</c:v>
                </c:pt>
                <c:pt idx="62">
                  <c:v>10.7569295</c:v>
                </c:pt>
                <c:pt idx="63">
                  <c:v>8.3497570000000003</c:v>
                </c:pt>
                <c:pt idx="64">
                  <c:v>8.3497570000000003</c:v>
                </c:pt>
                <c:pt idx="65">
                  <c:v>7.7064749999999993</c:v>
                </c:pt>
                <c:pt idx="66">
                  <c:v>8.0676170000000003</c:v>
                </c:pt>
                <c:pt idx="67">
                  <c:v>8.5449559999999991</c:v>
                </c:pt>
                <c:pt idx="68">
                  <c:v>8.9341609999999996</c:v>
                </c:pt>
                <c:pt idx="69">
                  <c:v>9.5789080000000002</c:v>
                </c:pt>
                <c:pt idx="70">
                  <c:v>10.141247</c:v>
                </c:pt>
                <c:pt idx="71">
                  <c:v>10.394717</c:v>
                </c:pt>
                <c:pt idx="72">
                  <c:v>10.470549999999999</c:v>
                </c:pt>
                <c:pt idx="73">
                  <c:v>10.526268</c:v>
                </c:pt>
                <c:pt idx="74">
                  <c:v>10.585342000000001</c:v>
                </c:pt>
                <c:pt idx="75">
                  <c:v>10.646431</c:v>
                </c:pt>
                <c:pt idx="76">
                  <c:v>10.693933000000001</c:v>
                </c:pt>
                <c:pt idx="77">
                  <c:v>10.835467999999999</c:v>
                </c:pt>
                <c:pt idx="78">
                  <c:v>10.996780000000001</c:v>
                </c:pt>
                <c:pt idx="79">
                  <c:v>11.160322000000001</c:v>
                </c:pt>
                <c:pt idx="80">
                  <c:v>11.302250000000001</c:v>
                </c:pt>
                <c:pt idx="81">
                  <c:v>11.483616000000001</c:v>
                </c:pt>
                <c:pt idx="82">
                  <c:v>11.579328</c:v>
                </c:pt>
                <c:pt idx="83">
                  <c:v>11.772227000000001</c:v>
                </c:pt>
                <c:pt idx="84">
                  <c:v>11.953887999999999</c:v>
                </c:pt>
                <c:pt idx="85">
                  <c:v>12.194189999999999</c:v>
                </c:pt>
                <c:pt idx="86">
                  <c:v>12.437863</c:v>
                </c:pt>
                <c:pt idx="87">
                  <c:v>12.620730999999999</c:v>
                </c:pt>
                <c:pt idx="88">
                  <c:v>12.884751</c:v>
                </c:pt>
                <c:pt idx="89">
                  <c:v>12.997923</c:v>
                </c:pt>
                <c:pt idx="90">
                  <c:v>13.211967999999999</c:v>
                </c:pt>
              </c:numCache>
            </c:numRef>
          </c:val>
        </c:ser>
        <c:ser>
          <c:idx val="2"/>
          <c:order val="5"/>
          <c:tx>
            <c:strRef>
              <c:f>Sheet1!$A$7</c:f>
              <c:strCache>
                <c:ptCount val="1"/>
                <c:pt idx="0">
                  <c:v>Natural gas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</c:spPr>
          <c:cat>
            <c:numRef>
              <c:f>Sheet1!$B$1:$CN$1</c:f>
              <c:numCache>
                <c:formatCode>General</c:formatCode>
                <c:ptCount val="9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  <c:pt idx="50">
                  <c:v>2030</c:v>
                </c:pt>
                <c:pt idx="51">
                  <c:v>2031</c:v>
                </c:pt>
                <c:pt idx="52">
                  <c:v>2032</c:v>
                </c:pt>
                <c:pt idx="53">
                  <c:v>2033</c:v>
                </c:pt>
                <c:pt idx="54">
                  <c:v>2034</c:v>
                </c:pt>
                <c:pt idx="55">
                  <c:v>2035</c:v>
                </c:pt>
                <c:pt idx="56">
                  <c:v>2036</c:v>
                </c:pt>
                <c:pt idx="57">
                  <c:v>2037</c:v>
                </c:pt>
                <c:pt idx="58">
                  <c:v>2038</c:v>
                </c:pt>
                <c:pt idx="59">
                  <c:v>2039</c:v>
                </c:pt>
                <c:pt idx="60">
                  <c:v>2040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  <c:pt idx="72">
                  <c:v>2022</c:v>
                </c:pt>
                <c:pt idx="73">
                  <c:v>2023</c:v>
                </c:pt>
                <c:pt idx="74">
                  <c:v>2024</c:v>
                </c:pt>
                <c:pt idx="75">
                  <c:v>2025</c:v>
                </c:pt>
                <c:pt idx="76">
                  <c:v>2026</c:v>
                </c:pt>
                <c:pt idx="77">
                  <c:v>2027</c:v>
                </c:pt>
                <c:pt idx="78">
                  <c:v>2028</c:v>
                </c:pt>
                <c:pt idx="79">
                  <c:v>2029</c:v>
                </c:pt>
                <c:pt idx="80">
                  <c:v>2030</c:v>
                </c:pt>
                <c:pt idx="81">
                  <c:v>2031</c:v>
                </c:pt>
                <c:pt idx="82">
                  <c:v>2032</c:v>
                </c:pt>
                <c:pt idx="83">
                  <c:v>2033</c:v>
                </c:pt>
                <c:pt idx="84">
                  <c:v>2034</c:v>
                </c:pt>
                <c:pt idx="85">
                  <c:v>2035</c:v>
                </c:pt>
                <c:pt idx="86">
                  <c:v>2036</c:v>
                </c:pt>
                <c:pt idx="87">
                  <c:v>2037</c:v>
                </c:pt>
                <c:pt idx="88">
                  <c:v>2038</c:v>
                </c:pt>
                <c:pt idx="89">
                  <c:v>2039</c:v>
                </c:pt>
                <c:pt idx="90">
                  <c:v>2040</c:v>
                </c:pt>
              </c:numCache>
            </c:numRef>
          </c:cat>
          <c:val>
            <c:numRef>
              <c:f>Sheet1!$B$7:$CN$7</c:f>
              <c:numCache>
                <c:formatCode>General</c:formatCode>
                <c:ptCount val="91"/>
                <c:pt idx="0">
                  <c:v>20.235458999999999</c:v>
                </c:pt>
                <c:pt idx="1">
                  <c:v>19.747309999999999</c:v>
                </c:pt>
                <c:pt idx="2">
                  <c:v>18.356221999999999</c:v>
                </c:pt>
                <c:pt idx="3">
                  <c:v>17.220835999999998</c:v>
                </c:pt>
                <c:pt idx="4">
                  <c:v>18.393612999999998</c:v>
                </c:pt>
                <c:pt idx="5">
                  <c:v>17.703482000000001</c:v>
                </c:pt>
                <c:pt idx="6">
                  <c:v>16.591363999999999</c:v>
                </c:pt>
                <c:pt idx="7">
                  <c:v>17.639800999999999</c:v>
                </c:pt>
                <c:pt idx="8">
                  <c:v>18.448392999999999</c:v>
                </c:pt>
                <c:pt idx="9">
                  <c:v>19.601693000000001</c:v>
                </c:pt>
                <c:pt idx="10">
                  <c:v>19.603166999999999</c:v>
                </c:pt>
                <c:pt idx="11">
                  <c:v>20.032958000000001</c:v>
                </c:pt>
                <c:pt idx="12">
                  <c:v>20.713632</c:v>
                </c:pt>
                <c:pt idx="13">
                  <c:v>21.228902000000001</c:v>
                </c:pt>
                <c:pt idx="14">
                  <c:v>21.728066999999999</c:v>
                </c:pt>
                <c:pt idx="15">
                  <c:v>22.671139</c:v>
                </c:pt>
                <c:pt idx="16">
                  <c:v>23.084647</c:v>
                </c:pt>
                <c:pt idx="17">
                  <c:v>23.222715999999998</c:v>
                </c:pt>
                <c:pt idx="18">
                  <c:v>22.830226</c:v>
                </c:pt>
                <c:pt idx="19">
                  <c:v>22.909227000000001</c:v>
                </c:pt>
                <c:pt idx="20">
                  <c:v>23.823976999999999</c:v>
                </c:pt>
                <c:pt idx="21">
                  <c:v>22.772558</c:v>
                </c:pt>
                <c:pt idx="22">
                  <c:v>23.510081</c:v>
                </c:pt>
                <c:pt idx="23">
                  <c:v>22.830642000000001</c:v>
                </c:pt>
                <c:pt idx="24">
                  <c:v>22.923061000000001</c:v>
                </c:pt>
                <c:pt idx="25">
                  <c:v>22.565363999999999</c:v>
                </c:pt>
                <c:pt idx="26">
                  <c:v>22.238738000000001</c:v>
                </c:pt>
                <c:pt idx="27">
                  <c:v>23.662759000000001</c:v>
                </c:pt>
                <c:pt idx="28">
                  <c:v>23.842953000000001</c:v>
                </c:pt>
                <c:pt idx="29">
                  <c:v>23.415939999999999</c:v>
                </c:pt>
                <c:pt idx="30">
                  <c:v>24.574753999999999</c:v>
                </c:pt>
                <c:pt idx="31">
                  <c:v>24.954539</c:v>
                </c:pt>
                <c:pt idx="32">
                  <c:v>26.088581999999999</c:v>
                </c:pt>
                <c:pt idx="33">
                  <c:v>26.805133999999999</c:v>
                </c:pt>
                <c:pt idx="34">
                  <c:v>27.487804000000001</c:v>
                </c:pt>
                <c:pt idx="35">
                  <c:v>28.313376999999999</c:v>
                </c:pt>
                <c:pt idx="36">
                  <c:v>28.640481999999999</c:v>
                </c:pt>
                <c:pt idx="37">
                  <c:v>28.964275000000001</c:v>
                </c:pt>
                <c:pt idx="38">
                  <c:v>28.697949999999999</c:v>
                </c:pt>
                <c:pt idx="39">
                  <c:v>28.611214</c:v>
                </c:pt>
                <c:pt idx="40">
                  <c:v>28.304069999999999</c:v>
                </c:pt>
                <c:pt idx="41">
                  <c:v>28.173120000000001</c:v>
                </c:pt>
                <c:pt idx="42">
                  <c:v>28.553809999999999</c:v>
                </c:pt>
                <c:pt idx="43">
                  <c:v>29.056312999999999</c:v>
                </c:pt>
                <c:pt idx="44">
                  <c:v>29.697409</c:v>
                </c:pt>
                <c:pt idx="45">
                  <c:v>30.217535000000002</c:v>
                </c:pt>
                <c:pt idx="46">
                  <c:v>30.695882999999998</c:v>
                </c:pt>
                <c:pt idx="47">
                  <c:v>31.231190000000002</c:v>
                </c:pt>
                <c:pt idx="48">
                  <c:v>31.657961</c:v>
                </c:pt>
                <c:pt idx="49">
                  <c:v>32.163006000000003</c:v>
                </c:pt>
                <c:pt idx="50">
                  <c:v>32.506900999999999</c:v>
                </c:pt>
                <c:pt idx="51">
                  <c:v>32.586105000000003</c:v>
                </c:pt>
                <c:pt idx="52">
                  <c:v>32.703006999999999</c:v>
                </c:pt>
                <c:pt idx="53">
                  <c:v>32.966495999999999</c:v>
                </c:pt>
                <c:pt idx="54">
                  <c:v>33.268416999999999</c:v>
                </c:pt>
                <c:pt idx="55">
                  <c:v>33.521991999999997</c:v>
                </c:pt>
                <c:pt idx="56">
                  <c:v>33.953834999999998</c:v>
                </c:pt>
                <c:pt idx="57">
                  <c:v>34.165947000000003</c:v>
                </c:pt>
                <c:pt idx="58">
                  <c:v>34.591141</c:v>
                </c:pt>
                <c:pt idx="59">
                  <c:v>35.004142999999999</c:v>
                </c:pt>
                <c:pt idx="60">
                  <c:v>35.393935999999997</c:v>
                </c:pt>
                <c:pt idx="61">
                  <c:v>34.783088999999997</c:v>
                </c:pt>
                <c:pt idx="62">
                  <c:v>31.1354465</c:v>
                </c:pt>
                <c:pt idx="63">
                  <c:v>27.487804000000001</c:v>
                </c:pt>
                <c:pt idx="64">
                  <c:v>27.487804000000001</c:v>
                </c:pt>
                <c:pt idx="65">
                  <c:v>28.311074999999999</c:v>
                </c:pt>
                <c:pt idx="66">
                  <c:v>28.640245</c:v>
                </c:pt>
                <c:pt idx="67">
                  <c:v>28.962506999999999</c:v>
                </c:pt>
                <c:pt idx="68">
                  <c:v>28.658276000000001</c:v>
                </c:pt>
                <c:pt idx="69">
                  <c:v>28.513065000000001</c:v>
                </c:pt>
                <c:pt idx="70">
                  <c:v>28.2258</c:v>
                </c:pt>
                <c:pt idx="71">
                  <c:v>28.256526999999998</c:v>
                </c:pt>
                <c:pt idx="72">
                  <c:v>28.551838</c:v>
                </c:pt>
                <c:pt idx="73">
                  <c:v>28.949152000000002</c:v>
                </c:pt>
                <c:pt idx="74">
                  <c:v>29.368131999999999</c:v>
                </c:pt>
                <c:pt idx="75">
                  <c:v>29.848458999999998</c:v>
                </c:pt>
                <c:pt idx="76">
                  <c:v>30.232500000000002</c:v>
                </c:pt>
                <c:pt idx="77">
                  <c:v>30.540962</c:v>
                </c:pt>
                <c:pt idx="78">
                  <c:v>30.805727000000001</c:v>
                </c:pt>
                <c:pt idx="79">
                  <c:v>31.070464999999999</c:v>
                </c:pt>
                <c:pt idx="80">
                  <c:v>31.319241000000002</c:v>
                </c:pt>
                <c:pt idx="81">
                  <c:v>31.580088</c:v>
                </c:pt>
                <c:pt idx="82">
                  <c:v>31.864924999999999</c:v>
                </c:pt>
                <c:pt idx="83">
                  <c:v>32.122169</c:v>
                </c:pt>
                <c:pt idx="84">
                  <c:v>32.375584000000003</c:v>
                </c:pt>
                <c:pt idx="85">
                  <c:v>32.699706999999997</c:v>
                </c:pt>
                <c:pt idx="86">
                  <c:v>33.137462999999997</c:v>
                </c:pt>
                <c:pt idx="87">
                  <c:v>33.445469000000003</c:v>
                </c:pt>
                <c:pt idx="88">
                  <c:v>33.863083000000003</c:v>
                </c:pt>
                <c:pt idx="89">
                  <c:v>34.289993000000003</c:v>
                </c:pt>
                <c:pt idx="90">
                  <c:v>34.758510999999999</c:v>
                </c:pt>
              </c:numCache>
            </c:numRef>
          </c:val>
        </c:ser>
        <c:ser>
          <c:idx val="4"/>
          <c:order val="6"/>
          <c:tx>
            <c:strRef>
              <c:f>Sheet1!$A$8</c:f>
              <c:strCache>
                <c:ptCount val="1"/>
                <c:pt idx="0">
                  <c:v>Other fuels</c:v>
                </c:pt>
              </c:strCache>
            </c:strRef>
          </c:tx>
          <c:spPr>
            <a:solidFill>
              <a:schemeClr val="tx1"/>
            </a:solidFill>
            <a:ln w="25400">
              <a:noFill/>
            </a:ln>
          </c:spPr>
          <c:cat>
            <c:numRef>
              <c:f>Sheet1!$B$1:$CN$1</c:f>
              <c:numCache>
                <c:formatCode>General</c:formatCode>
                <c:ptCount val="9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  <c:pt idx="50">
                  <c:v>2030</c:v>
                </c:pt>
                <c:pt idx="51">
                  <c:v>2031</c:v>
                </c:pt>
                <c:pt idx="52">
                  <c:v>2032</c:v>
                </c:pt>
                <c:pt idx="53">
                  <c:v>2033</c:v>
                </c:pt>
                <c:pt idx="54">
                  <c:v>2034</c:v>
                </c:pt>
                <c:pt idx="55">
                  <c:v>2035</c:v>
                </c:pt>
                <c:pt idx="56">
                  <c:v>2036</c:v>
                </c:pt>
                <c:pt idx="57">
                  <c:v>2037</c:v>
                </c:pt>
                <c:pt idx="58">
                  <c:v>2038</c:v>
                </c:pt>
                <c:pt idx="59">
                  <c:v>2039</c:v>
                </c:pt>
                <c:pt idx="60">
                  <c:v>2040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  <c:pt idx="72">
                  <c:v>2022</c:v>
                </c:pt>
                <c:pt idx="73">
                  <c:v>2023</c:v>
                </c:pt>
                <c:pt idx="74">
                  <c:v>2024</c:v>
                </c:pt>
                <c:pt idx="75">
                  <c:v>2025</c:v>
                </c:pt>
                <c:pt idx="76">
                  <c:v>2026</c:v>
                </c:pt>
                <c:pt idx="77">
                  <c:v>2027</c:v>
                </c:pt>
                <c:pt idx="78">
                  <c:v>2028</c:v>
                </c:pt>
                <c:pt idx="79">
                  <c:v>2029</c:v>
                </c:pt>
                <c:pt idx="80">
                  <c:v>2030</c:v>
                </c:pt>
                <c:pt idx="81">
                  <c:v>2031</c:v>
                </c:pt>
                <c:pt idx="82">
                  <c:v>2032</c:v>
                </c:pt>
                <c:pt idx="83">
                  <c:v>2033</c:v>
                </c:pt>
                <c:pt idx="84">
                  <c:v>2034</c:v>
                </c:pt>
                <c:pt idx="85">
                  <c:v>2035</c:v>
                </c:pt>
                <c:pt idx="86">
                  <c:v>2036</c:v>
                </c:pt>
                <c:pt idx="87">
                  <c:v>2037</c:v>
                </c:pt>
                <c:pt idx="88">
                  <c:v>2038</c:v>
                </c:pt>
                <c:pt idx="89">
                  <c:v>2039</c:v>
                </c:pt>
                <c:pt idx="90">
                  <c:v>2040</c:v>
                </c:pt>
              </c:numCache>
            </c:numRef>
          </c:cat>
          <c:val>
            <c:numRef>
              <c:f>Sheet1!$B$8:$CN$8</c:f>
              <c:numCache>
                <c:formatCode>General</c:formatCode>
                <c:ptCount val="91"/>
                <c:pt idx="0">
                  <c:v>3.636900000000054E-2</c:v>
                </c:pt>
                <c:pt idx="1">
                  <c:v>9.7457000000016336E-2</c:v>
                </c:pt>
                <c:pt idx="2">
                  <c:v>7.8371000000002411E-2</c:v>
                </c:pt>
                <c:pt idx="3">
                  <c:v>0.10491100000001374</c:v>
                </c:pt>
                <c:pt idx="4">
                  <c:v>0.12383400000000577</c:v>
                </c:pt>
                <c:pt idx="5">
                  <c:v>0.12616299999999825</c:v>
                </c:pt>
                <c:pt idx="6">
                  <c:v>0.10572699999998747</c:v>
                </c:pt>
                <c:pt idx="7">
                  <c:v>0.16673099999999152</c:v>
                </c:pt>
                <c:pt idx="8">
                  <c:v>0.14794999999999447</c:v>
                </c:pt>
                <c:pt idx="9">
                  <c:v>6.7854000000011183E-2</c:v>
                </c:pt>
                <c:pt idx="10">
                  <c:v>1.2667000000000428E-2</c:v>
                </c:pt>
                <c:pt idx="11">
                  <c:v>7.6653999999990674E-2</c:v>
                </c:pt>
                <c:pt idx="12">
                  <c:v>0.12135899999999111</c:v>
                </c:pt>
                <c:pt idx="13">
                  <c:v>0.12201999999999913</c:v>
                </c:pt>
                <c:pt idx="14">
                  <c:v>0.21126500000000448</c:v>
                </c:pt>
                <c:pt idx="15">
                  <c:v>0.19491699999999312</c:v>
                </c:pt>
                <c:pt idx="16">
                  <c:v>0.15995499999999296</c:v>
                </c:pt>
                <c:pt idx="17">
                  <c:v>0.16264300000000276</c:v>
                </c:pt>
                <c:pt idx="18">
                  <c:v>0.15531900000000931</c:v>
                </c:pt>
                <c:pt idx="19">
                  <c:v>0.15661599999998188</c:v>
                </c:pt>
                <c:pt idx="20">
                  <c:v>0.18056300000000292</c:v>
                </c:pt>
                <c:pt idx="21">
                  <c:v>0.10441599999999696</c:v>
                </c:pt>
                <c:pt idx="22">
                  <c:v>0.13235299999999128</c:v>
                </c:pt>
                <c:pt idx="23">
                  <c:v>7.2420000000008145E-2</c:v>
                </c:pt>
                <c:pt idx="24">
                  <c:v>0.17635999999999896</c:v>
                </c:pt>
                <c:pt idx="25">
                  <c:v>0.12873400000000501</c:v>
                </c:pt>
                <c:pt idx="26">
                  <c:v>0.12363600000000474</c:v>
                </c:pt>
                <c:pt idx="27">
                  <c:v>0.13182299999999358</c:v>
                </c:pt>
                <c:pt idx="28">
                  <c:v>0.15275899999999609</c:v>
                </c:pt>
                <c:pt idx="29">
                  <c:v>9.2378000000007177E-2</c:v>
                </c:pt>
                <c:pt idx="30">
                  <c:v>8.2462000000006697E-2</c:v>
                </c:pt>
                <c:pt idx="31">
                  <c:v>0.1382050000000099</c:v>
                </c:pt>
                <c:pt idx="32">
                  <c:v>0.16523900000000324</c:v>
                </c:pt>
                <c:pt idx="33">
                  <c:v>0.18389400000000222</c:v>
                </c:pt>
                <c:pt idx="34">
                  <c:v>0.1426270000000045</c:v>
                </c:pt>
                <c:pt idx="35">
                  <c:v>0.41845100000000002</c:v>
                </c:pt>
                <c:pt idx="36">
                  <c:v>0.40372599999999997</c:v>
                </c:pt>
                <c:pt idx="37">
                  <c:v>0.30482100000000001</c:v>
                </c:pt>
                <c:pt idx="38">
                  <c:v>0.42037000000000002</c:v>
                </c:pt>
                <c:pt idx="39">
                  <c:v>0.42478900000000003</c:v>
                </c:pt>
                <c:pt idx="40">
                  <c:v>0.42584899999999998</c:v>
                </c:pt>
                <c:pt idx="41">
                  <c:v>0.44758399999999998</c:v>
                </c:pt>
                <c:pt idx="42">
                  <c:v>0.45111200000000001</c:v>
                </c:pt>
                <c:pt idx="43">
                  <c:v>0.45041199999999998</c:v>
                </c:pt>
                <c:pt idx="44">
                  <c:v>0.44979599999999997</c:v>
                </c:pt>
                <c:pt idx="45">
                  <c:v>0.44983200000000001</c:v>
                </c:pt>
                <c:pt idx="46">
                  <c:v>0.446799</c:v>
                </c:pt>
                <c:pt idx="47">
                  <c:v>0.44691999999999998</c:v>
                </c:pt>
                <c:pt idx="48">
                  <c:v>0.43981399999999998</c:v>
                </c:pt>
                <c:pt idx="49">
                  <c:v>0.43845000000000001</c:v>
                </c:pt>
                <c:pt idx="50">
                  <c:v>0.43984000000000001</c:v>
                </c:pt>
                <c:pt idx="51">
                  <c:v>0.44470999999999999</c:v>
                </c:pt>
                <c:pt idx="52">
                  <c:v>0.437135</c:v>
                </c:pt>
                <c:pt idx="53">
                  <c:v>0.43687399999999998</c:v>
                </c:pt>
                <c:pt idx="54">
                  <c:v>0.43647000000000002</c:v>
                </c:pt>
                <c:pt idx="55">
                  <c:v>0.43667400000000001</c:v>
                </c:pt>
                <c:pt idx="56">
                  <c:v>0.43607600000000002</c:v>
                </c:pt>
                <c:pt idx="57">
                  <c:v>0.43559799999999999</c:v>
                </c:pt>
                <c:pt idx="58">
                  <c:v>0.43494699999999997</c:v>
                </c:pt>
                <c:pt idx="59">
                  <c:v>0.43418699999999999</c:v>
                </c:pt>
                <c:pt idx="60">
                  <c:v>0.43334400000000001</c:v>
                </c:pt>
                <c:pt idx="61">
                  <c:v>0.43337599999999998</c:v>
                </c:pt>
                <c:pt idx="62">
                  <c:v>0.28800150000000224</c:v>
                </c:pt>
                <c:pt idx="63">
                  <c:v>0.1426270000000045</c:v>
                </c:pt>
                <c:pt idx="64">
                  <c:v>0.1426270000000045</c:v>
                </c:pt>
                <c:pt idx="65">
                  <c:v>0.41885299999999998</c:v>
                </c:pt>
                <c:pt idx="66">
                  <c:v>0.40540599999999999</c:v>
                </c:pt>
                <c:pt idx="67">
                  <c:v>0.32170900000000002</c:v>
                </c:pt>
                <c:pt idx="68">
                  <c:v>0.42037000000000002</c:v>
                </c:pt>
                <c:pt idx="69">
                  <c:v>0.424813</c:v>
                </c:pt>
                <c:pt idx="70">
                  <c:v>0.420344</c:v>
                </c:pt>
                <c:pt idx="71">
                  <c:v>0.44758399999999998</c:v>
                </c:pt>
                <c:pt idx="72">
                  <c:v>0.45111200000000001</c:v>
                </c:pt>
                <c:pt idx="73">
                  <c:v>0.45041300000000001</c:v>
                </c:pt>
                <c:pt idx="74">
                  <c:v>0.44977899999999998</c:v>
                </c:pt>
                <c:pt idx="75">
                  <c:v>0.44972800000000002</c:v>
                </c:pt>
                <c:pt idx="76">
                  <c:v>0.44676900000000003</c:v>
                </c:pt>
                <c:pt idx="77">
                  <c:v>0.44688699999999998</c:v>
                </c:pt>
                <c:pt idx="78">
                  <c:v>0.43983800000000001</c:v>
                </c:pt>
                <c:pt idx="79">
                  <c:v>0.43846200000000002</c:v>
                </c:pt>
                <c:pt idx="80">
                  <c:v>0.43984499999999999</c:v>
                </c:pt>
                <c:pt idx="81">
                  <c:v>0.444747</c:v>
                </c:pt>
                <c:pt idx="82">
                  <c:v>0.43725199999999997</c:v>
                </c:pt>
                <c:pt idx="83">
                  <c:v>0.43700800000000001</c:v>
                </c:pt>
                <c:pt idx="84">
                  <c:v>0.43662600000000001</c:v>
                </c:pt>
                <c:pt idx="85">
                  <c:v>0.43684699999999999</c:v>
                </c:pt>
                <c:pt idx="86">
                  <c:v>0.43625900000000001</c:v>
                </c:pt>
                <c:pt idx="87">
                  <c:v>0.43576500000000001</c:v>
                </c:pt>
                <c:pt idx="88">
                  <c:v>0.43507800000000002</c:v>
                </c:pt>
                <c:pt idx="89">
                  <c:v>0.43427100000000002</c:v>
                </c:pt>
                <c:pt idx="90">
                  <c:v>0.43332399999999999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6109872"/>
        <c:axId val="236110432"/>
      </c:areaChart>
      <c:catAx>
        <c:axId val="236109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 rot="0" vert="horz"/>
          <a:lstStyle/>
          <a:p>
            <a:pPr>
              <a:defRPr sz="1200"/>
            </a:pPr>
            <a:endParaRPr lang="en-US"/>
          </a:p>
        </c:txPr>
        <c:crossAx val="236110432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236110432"/>
        <c:scaling>
          <c:orientation val="minMax"/>
          <c:max val="120"/>
          <c:min val="0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200"/>
            </a:pPr>
            <a:endParaRPr lang="en-US"/>
          </a:p>
        </c:txPr>
        <c:crossAx val="236109872"/>
        <c:crosses val="autoZero"/>
        <c:crossBetween val="midCat"/>
        <c:majorUnit val="20"/>
        <c:minorUnit val="1.2E-2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3975292640956837E-2"/>
          <c:y val="5.8980714613697048E-2"/>
          <c:w val="0.89557312327569116"/>
          <c:h val="0.8236608809353063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 CPP  -  Coal</c:v>
                </c:pt>
              </c:strCache>
            </c:strRef>
          </c:tx>
          <c:spPr>
            <a:ln w="38100">
              <a:solidFill>
                <a:srgbClr val="000000"/>
              </a:solidFill>
              <a:prstDash val="sysDot"/>
            </a:ln>
          </c:spPr>
          <c:marker>
            <c:symbol val="none"/>
          </c:marker>
          <c:cat>
            <c:strRef>
              <c:f>Sheet1!$B$1:$BT$1</c:f>
              <c:strCache>
                <c:ptCount val="7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  <c:pt idx="53">
                  <c:v>2023</c:v>
                </c:pt>
                <c:pt idx="54">
                  <c:v>2024</c:v>
                </c:pt>
                <c:pt idx="55">
                  <c:v>2025</c:v>
                </c:pt>
                <c:pt idx="56">
                  <c:v>2026</c:v>
                </c:pt>
                <c:pt idx="57">
                  <c:v>2027</c:v>
                </c:pt>
                <c:pt idx="58">
                  <c:v>2028</c:v>
                </c:pt>
                <c:pt idx="59">
                  <c:v>2029</c:v>
                </c:pt>
                <c:pt idx="60">
                  <c:v>2030</c:v>
                </c:pt>
                <c:pt idx="61">
                  <c:v>2031</c:v>
                </c:pt>
                <c:pt idx="62">
                  <c:v>2032</c:v>
                </c:pt>
                <c:pt idx="63">
                  <c:v>2033</c:v>
                </c:pt>
                <c:pt idx="64">
                  <c:v>2034</c:v>
                </c:pt>
                <c:pt idx="65">
                  <c:v>2035</c:v>
                </c:pt>
                <c:pt idx="66">
                  <c:v>2036</c:v>
                </c:pt>
                <c:pt idx="67">
                  <c:v>2037</c:v>
                </c:pt>
                <c:pt idx="68">
                  <c:v>2038</c:v>
                </c:pt>
                <c:pt idx="69">
                  <c:v>2039</c:v>
                </c:pt>
                <c:pt idx="70">
                  <c:v>2040</c:v>
                </c:pt>
              </c:strCache>
            </c:strRef>
          </c:cat>
          <c:val>
            <c:numRef>
              <c:f>Sheet1!$B$2:$BT$2</c:f>
              <c:numCache>
                <c:formatCode>General</c:formatCode>
                <c:ptCount val="71"/>
                <c:pt idx="0">
                  <c:v>-1.9922599999999999</c:v>
                </c:pt>
                <c:pt idx="1">
                  <c:v>-1.576452</c:v>
                </c:pt>
                <c:pt idx="2">
                  <c:v>-1.555579</c:v>
                </c:pt>
                <c:pt idx="3">
                  <c:v>-1.4294900000000001</c:v>
                </c:pt>
                <c:pt idx="4">
                  <c:v>-1.5115509999999999</c:v>
                </c:pt>
                <c:pt idx="5">
                  <c:v>-1.7242590000000002</c:v>
                </c:pt>
                <c:pt idx="6">
                  <c:v>-1.566643</c:v>
                </c:pt>
                <c:pt idx="7">
                  <c:v>-1.3861180000000002</c:v>
                </c:pt>
                <c:pt idx="8">
                  <c:v>-0.87947699999999995</c:v>
                </c:pt>
                <c:pt idx="9">
                  <c:v>-1.6389579999999999</c:v>
                </c:pt>
                <c:pt idx="10">
                  <c:v>-2.4257080000000002</c:v>
                </c:pt>
                <c:pt idx="11">
                  <c:v>-2.9339339999999998</c:v>
                </c:pt>
                <c:pt idx="12">
                  <c:v>-2.7899959999999999</c:v>
                </c:pt>
                <c:pt idx="13">
                  <c:v>-2.0285719999999996</c:v>
                </c:pt>
                <c:pt idx="14">
                  <c:v>-2.1306549999999995</c:v>
                </c:pt>
                <c:pt idx="15">
                  <c:v>-2.4028110000000003</c:v>
                </c:pt>
                <c:pt idx="16">
                  <c:v>-2.2098969999999998</c:v>
                </c:pt>
                <c:pt idx="17">
                  <c:v>-2.0406460000000002</c:v>
                </c:pt>
                <c:pt idx="18">
                  <c:v>-2.4061080000000001</c:v>
                </c:pt>
                <c:pt idx="19">
                  <c:v>-2.5356300000000003</c:v>
                </c:pt>
                <c:pt idx="20">
                  <c:v>-2.7000110000000004</c:v>
                </c:pt>
                <c:pt idx="21">
                  <c:v>-2.7592360000000005</c:v>
                </c:pt>
                <c:pt idx="22">
                  <c:v>-2.5522320000000001</c:v>
                </c:pt>
                <c:pt idx="23">
                  <c:v>-1.730834</c:v>
                </c:pt>
                <c:pt idx="24">
                  <c:v>-1.5987259999999999</c:v>
                </c:pt>
                <c:pt idx="25">
                  <c:v>-2.0202789999999999</c:v>
                </c:pt>
                <c:pt idx="26">
                  <c:v>-2.1423380000000005</c:v>
                </c:pt>
                <c:pt idx="27">
                  <c:v>-1.9595269999999998</c:v>
                </c:pt>
                <c:pt idx="28">
                  <c:v>-1.8064899999999999</c:v>
                </c:pt>
                <c:pt idx="29">
                  <c:v>-1.240183</c:v>
                </c:pt>
                <c:pt idx="30">
                  <c:v>-1.1493719999999998</c:v>
                </c:pt>
                <c:pt idx="31">
                  <c:v>-0.74127799999999999</c:v>
                </c:pt>
                <c:pt idx="32">
                  <c:v>-0.54944399999999993</c:v>
                </c:pt>
                <c:pt idx="33">
                  <c:v>-0.44053299999999995</c:v>
                </c:pt>
                <c:pt idx="34">
                  <c:v>-0.43336699999999984</c:v>
                </c:pt>
                <c:pt idx="35">
                  <c:v>-0.46752700000000014</c:v>
                </c:pt>
                <c:pt idx="36">
                  <c:v>-0.29673599999999983</c:v>
                </c:pt>
                <c:pt idx="37">
                  <c:v>-0.57278600000000002</c:v>
                </c:pt>
                <c:pt idx="38">
                  <c:v>-1.1745400000000001</c:v>
                </c:pt>
                <c:pt idx="39">
                  <c:v>-0.97267999999999999</c:v>
                </c:pt>
                <c:pt idx="40">
                  <c:v>-1.6235089999999999</c:v>
                </c:pt>
                <c:pt idx="41">
                  <c:v>-2.4123520000000003</c:v>
                </c:pt>
                <c:pt idx="42">
                  <c:v>-2.8713630000000001</c:v>
                </c:pt>
                <c:pt idx="43">
                  <c:v>-2.7131110000000001</c:v>
                </c:pt>
                <c:pt idx="44">
                  <c:v>-2.2450880000000004</c:v>
                </c:pt>
                <c:pt idx="45">
                  <c:v>-1.720426</c:v>
                </c:pt>
                <c:pt idx="46">
                  <c:v>-1.4785239999999999</c:v>
                </c:pt>
                <c:pt idx="47">
                  <c:v>-1.4057080000000002</c:v>
                </c:pt>
                <c:pt idx="48">
                  <c:v>-1.7125089999999998</c:v>
                </c:pt>
                <c:pt idx="49">
                  <c:v>-1.7807679999999999</c:v>
                </c:pt>
                <c:pt idx="50">
                  <c:v>-1.863578</c:v>
                </c:pt>
                <c:pt idx="51">
                  <c:v>-1.932428</c:v>
                </c:pt>
                <c:pt idx="52">
                  <c:v>-1.9161589999999999</c:v>
                </c:pt>
                <c:pt idx="53">
                  <c:v>-1.8181149999999999</c:v>
                </c:pt>
                <c:pt idx="54">
                  <c:v>-1.8123530000000001</c:v>
                </c:pt>
                <c:pt idx="55">
                  <c:v>-1.7972220000000001</c:v>
                </c:pt>
                <c:pt idx="56">
                  <c:v>-1.795542</c:v>
                </c:pt>
                <c:pt idx="57">
                  <c:v>-1.8120070000000001</c:v>
                </c:pt>
                <c:pt idx="58">
                  <c:v>-1.8325709999999999</c:v>
                </c:pt>
                <c:pt idx="59">
                  <c:v>-1.862006</c:v>
                </c:pt>
                <c:pt idx="60">
                  <c:v>-1.903572</c:v>
                </c:pt>
                <c:pt idx="61">
                  <c:v>-1.9527870000000001</c:v>
                </c:pt>
                <c:pt idx="62">
                  <c:v>-2.0529609999999998</c:v>
                </c:pt>
                <c:pt idx="63">
                  <c:v>-2.16798</c:v>
                </c:pt>
                <c:pt idx="64">
                  <c:v>-2.1832669999999998</c:v>
                </c:pt>
                <c:pt idx="65">
                  <c:v>-2.1827900000000002</c:v>
                </c:pt>
                <c:pt idx="66">
                  <c:v>-2.2027409999999996</c:v>
                </c:pt>
                <c:pt idx="67">
                  <c:v>-2.0730370000000002</c:v>
                </c:pt>
                <c:pt idx="68">
                  <c:v>-2.0898629999999998</c:v>
                </c:pt>
                <c:pt idx="69">
                  <c:v>-2.1087220000000002</c:v>
                </c:pt>
                <c:pt idx="70">
                  <c:v>-2.1295820000000001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      Liquids</c:v>
                </c:pt>
              </c:strCache>
            </c:strRef>
          </c:tx>
          <c:spPr>
            <a:ln w="38100">
              <a:solidFill>
                <a:srgbClr val="BD732A"/>
              </a:solidFill>
              <a:prstDash val="sysDot"/>
            </a:ln>
          </c:spPr>
          <c:marker>
            <c:symbol val="none"/>
          </c:marker>
          <c:cat>
            <c:strRef>
              <c:f>Sheet1!$B$1:$BT$1</c:f>
              <c:strCache>
                <c:ptCount val="7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  <c:pt idx="53">
                  <c:v>2023</c:v>
                </c:pt>
                <c:pt idx="54">
                  <c:v>2024</c:v>
                </c:pt>
                <c:pt idx="55">
                  <c:v>2025</c:v>
                </c:pt>
                <c:pt idx="56">
                  <c:v>2026</c:v>
                </c:pt>
                <c:pt idx="57">
                  <c:v>2027</c:v>
                </c:pt>
                <c:pt idx="58">
                  <c:v>2028</c:v>
                </c:pt>
                <c:pt idx="59">
                  <c:v>2029</c:v>
                </c:pt>
                <c:pt idx="60">
                  <c:v>2030</c:v>
                </c:pt>
                <c:pt idx="61">
                  <c:v>2031</c:v>
                </c:pt>
                <c:pt idx="62">
                  <c:v>2032</c:v>
                </c:pt>
                <c:pt idx="63">
                  <c:v>2033</c:v>
                </c:pt>
                <c:pt idx="64">
                  <c:v>2034</c:v>
                </c:pt>
                <c:pt idx="65">
                  <c:v>2035</c:v>
                </c:pt>
                <c:pt idx="66">
                  <c:v>2036</c:v>
                </c:pt>
                <c:pt idx="67">
                  <c:v>2037</c:v>
                </c:pt>
                <c:pt idx="68">
                  <c:v>2038</c:v>
                </c:pt>
                <c:pt idx="69">
                  <c:v>2039</c:v>
                </c:pt>
                <c:pt idx="70">
                  <c:v>2040</c:v>
                </c:pt>
              </c:strCache>
            </c:strRef>
          </c:cat>
          <c:val>
            <c:numRef>
              <c:f>Sheet1!$B$3:$BT$3</c:f>
              <c:numCache>
                <c:formatCode>General</c:formatCode>
                <c:ptCount val="71"/>
                <c:pt idx="0">
                  <c:v>6.9208050000000005</c:v>
                </c:pt>
                <c:pt idx="1">
                  <c:v>8.0674590000000013</c:v>
                </c:pt>
                <c:pt idx="2">
                  <c:v>9.8312790000000003</c:v>
                </c:pt>
                <c:pt idx="3">
                  <c:v>12.980019</c:v>
                </c:pt>
                <c:pt idx="4">
                  <c:v>12.661982</c:v>
                </c:pt>
                <c:pt idx="5">
                  <c:v>12.508199999999999</c:v>
                </c:pt>
                <c:pt idx="6">
                  <c:v>15.203324999999998</c:v>
                </c:pt>
                <c:pt idx="7">
                  <c:v>18.241995999999997</c:v>
                </c:pt>
                <c:pt idx="8">
                  <c:v>17.056596000000003</c:v>
                </c:pt>
                <c:pt idx="9">
                  <c:v>16.930916999999997</c:v>
                </c:pt>
                <c:pt idx="10">
                  <c:v>13.498707999999999</c:v>
                </c:pt>
                <c:pt idx="11">
                  <c:v>11.375735000000001</c:v>
                </c:pt>
                <c:pt idx="12">
                  <c:v>9.0456119999999984</c:v>
                </c:pt>
                <c:pt idx="13">
                  <c:v>9.0816339999999993</c:v>
                </c:pt>
                <c:pt idx="14">
                  <c:v>9.8879370000000009</c:v>
                </c:pt>
                <c:pt idx="15">
                  <c:v>8.9518140000000006</c:v>
                </c:pt>
                <c:pt idx="16">
                  <c:v>11.530904</c:v>
                </c:pt>
                <c:pt idx="17">
                  <c:v>12.531894000000001</c:v>
                </c:pt>
                <c:pt idx="18">
                  <c:v>14.005751999999999</c:v>
                </c:pt>
                <c:pt idx="19">
                  <c:v>15.325434</c:v>
                </c:pt>
                <c:pt idx="20">
                  <c:v>15.293357000000002</c:v>
                </c:pt>
                <c:pt idx="21">
                  <c:v>14.220075000000001</c:v>
                </c:pt>
                <c:pt idx="22">
                  <c:v>14.959920000000002</c:v>
                </c:pt>
                <c:pt idx="23">
                  <c:v>16.372893000000001</c:v>
                </c:pt>
                <c:pt idx="24">
                  <c:v>17.19913</c:v>
                </c:pt>
                <c:pt idx="25">
                  <c:v>16.825246999999997</c:v>
                </c:pt>
                <c:pt idx="26">
                  <c:v>18.178944000000001</c:v>
                </c:pt>
                <c:pt idx="27">
                  <c:v>19.564862999999999</c:v>
                </c:pt>
                <c:pt idx="28">
                  <c:v>20.890242000000001</c:v>
                </c:pt>
                <c:pt idx="29">
                  <c:v>21.124063</c:v>
                </c:pt>
                <c:pt idx="30">
                  <c:v>22.314369000000003</c:v>
                </c:pt>
                <c:pt idx="31">
                  <c:v>23.295788999999996</c:v>
                </c:pt>
                <c:pt idx="32">
                  <c:v>22.616711999999996</c:v>
                </c:pt>
                <c:pt idx="33">
                  <c:v>24.056143000000002</c:v>
                </c:pt>
                <c:pt idx="34">
                  <c:v>26.032464000000001</c:v>
                </c:pt>
                <c:pt idx="35">
                  <c:v>26.865962</c:v>
                </c:pt>
                <c:pt idx="36">
                  <c:v>26.594876000000003</c:v>
                </c:pt>
                <c:pt idx="37">
                  <c:v>25.913962999999999</c:v>
                </c:pt>
                <c:pt idx="38">
                  <c:v>23.971966000000005</c:v>
                </c:pt>
                <c:pt idx="39">
                  <c:v>20.863512</c:v>
                </c:pt>
                <c:pt idx="40">
                  <c:v>20.537501000000002</c:v>
                </c:pt>
                <c:pt idx="41">
                  <c:v>18.624352999999999</c:v>
                </c:pt>
                <c:pt idx="42">
                  <c:v>16.928065999999998</c:v>
                </c:pt>
                <c:pt idx="43">
                  <c:v>13.981785</c:v>
                </c:pt>
                <c:pt idx="44">
                  <c:v>11.759028000000001</c:v>
                </c:pt>
                <c:pt idx="45">
                  <c:v>10.945862999999997</c:v>
                </c:pt>
                <c:pt idx="46">
                  <c:v>11.163193999999997</c:v>
                </c:pt>
                <c:pt idx="47">
                  <c:v>11.835385</c:v>
                </c:pt>
                <c:pt idx="48">
                  <c:v>10.641399000000002</c:v>
                </c:pt>
                <c:pt idx="49">
                  <c:v>10.271332000000001</c:v>
                </c:pt>
                <c:pt idx="50">
                  <c:v>9.745359999999998</c:v>
                </c:pt>
                <c:pt idx="51">
                  <c:v>9.5003409999999988</c:v>
                </c:pt>
                <c:pt idx="52">
                  <c:v>9.3694900000000008</c:v>
                </c:pt>
                <c:pt idx="53">
                  <c:v>9.2747350000000015</c:v>
                </c:pt>
                <c:pt idx="54">
                  <c:v>9.0762040000000006</c:v>
                </c:pt>
                <c:pt idx="55">
                  <c:v>8.9269870000000022</c:v>
                </c:pt>
                <c:pt idx="56">
                  <c:v>8.6601770000000009</c:v>
                </c:pt>
                <c:pt idx="57">
                  <c:v>8.2871210000000026</c:v>
                </c:pt>
                <c:pt idx="58">
                  <c:v>7.938464999999999</c:v>
                </c:pt>
                <c:pt idx="59">
                  <c:v>7.5041689999999974</c:v>
                </c:pt>
                <c:pt idx="60">
                  <c:v>7.2447510000000008</c:v>
                </c:pt>
                <c:pt idx="61">
                  <c:v>6.9645630000000036</c:v>
                </c:pt>
                <c:pt idx="62">
                  <c:v>6.6879469999999994</c:v>
                </c:pt>
                <c:pt idx="63">
                  <c:v>6.4199350000000006</c:v>
                </c:pt>
                <c:pt idx="64">
                  <c:v>6.3147849999999988</c:v>
                </c:pt>
                <c:pt idx="65">
                  <c:v>6.0401490000000013</c:v>
                </c:pt>
                <c:pt idx="66">
                  <c:v>5.688464999999999</c:v>
                </c:pt>
                <c:pt idx="67">
                  <c:v>5.543806</c:v>
                </c:pt>
                <c:pt idx="68">
                  <c:v>5.539258000000002</c:v>
                </c:pt>
                <c:pt idx="69">
                  <c:v>5.4871870000000023</c:v>
                </c:pt>
                <c:pt idx="70">
                  <c:v>5.2834140000000005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Sheet1!$A$4</c:f>
              <c:strCache>
                <c:ptCount val="1"/>
                <c:pt idx="0">
                  <c:v>      Natural gas</c:v>
                </c:pt>
              </c:strCache>
            </c:strRef>
          </c:tx>
          <c:spPr>
            <a:ln w="38100">
              <a:solidFill>
                <a:srgbClr val="0096D7"/>
              </a:solidFill>
              <a:prstDash val="sysDot"/>
            </a:ln>
          </c:spPr>
          <c:marker>
            <c:symbol val="none"/>
          </c:marker>
          <c:cat>
            <c:strRef>
              <c:f>Sheet1!$B$1:$BT$1</c:f>
              <c:strCache>
                <c:ptCount val="7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  <c:pt idx="53">
                  <c:v>2023</c:v>
                </c:pt>
                <c:pt idx="54">
                  <c:v>2024</c:v>
                </c:pt>
                <c:pt idx="55">
                  <c:v>2025</c:v>
                </c:pt>
                <c:pt idx="56">
                  <c:v>2026</c:v>
                </c:pt>
                <c:pt idx="57">
                  <c:v>2027</c:v>
                </c:pt>
                <c:pt idx="58">
                  <c:v>2028</c:v>
                </c:pt>
                <c:pt idx="59">
                  <c:v>2029</c:v>
                </c:pt>
                <c:pt idx="60">
                  <c:v>2030</c:v>
                </c:pt>
                <c:pt idx="61">
                  <c:v>2031</c:v>
                </c:pt>
                <c:pt idx="62">
                  <c:v>2032</c:v>
                </c:pt>
                <c:pt idx="63">
                  <c:v>2033</c:v>
                </c:pt>
                <c:pt idx="64">
                  <c:v>2034</c:v>
                </c:pt>
                <c:pt idx="65">
                  <c:v>2035</c:v>
                </c:pt>
                <c:pt idx="66">
                  <c:v>2036</c:v>
                </c:pt>
                <c:pt idx="67">
                  <c:v>2037</c:v>
                </c:pt>
                <c:pt idx="68">
                  <c:v>2038</c:v>
                </c:pt>
                <c:pt idx="69">
                  <c:v>2039</c:v>
                </c:pt>
                <c:pt idx="70">
                  <c:v>2040</c:v>
                </c:pt>
              </c:strCache>
            </c:strRef>
          </c:cat>
          <c:val>
            <c:numRef>
              <c:f>Sheet1!$B$4:$BT$4</c:f>
              <c:numCache>
                <c:formatCode>General</c:formatCode>
                <c:ptCount val="71"/>
                <c:pt idx="0">
                  <c:v>0.77424700000000002</c:v>
                </c:pt>
                <c:pt idx="1">
                  <c:v>0.88082000000000005</c:v>
                </c:pt>
                <c:pt idx="2">
                  <c:v>0.96690299999999985</c:v>
                </c:pt>
                <c:pt idx="3">
                  <c:v>0.98081499999999988</c:v>
                </c:pt>
                <c:pt idx="4">
                  <c:v>0.907169</c:v>
                </c:pt>
                <c:pt idx="5">
                  <c:v>0.90409400000000006</c:v>
                </c:pt>
                <c:pt idx="6">
                  <c:v>0.92231099999999999</c:v>
                </c:pt>
                <c:pt idx="7">
                  <c:v>0.98093999999999992</c:v>
                </c:pt>
                <c:pt idx="8">
                  <c:v>0.94129600000000002</c:v>
                </c:pt>
                <c:pt idx="9">
                  <c:v>1.2433609999999999</c:v>
                </c:pt>
                <c:pt idx="10">
                  <c:v>0.957067</c:v>
                </c:pt>
                <c:pt idx="11">
                  <c:v>0.85657899999999998</c:v>
                </c:pt>
                <c:pt idx="12">
                  <c:v>0.89783899999999994</c:v>
                </c:pt>
                <c:pt idx="13">
                  <c:v>0.88526399999999994</c:v>
                </c:pt>
                <c:pt idx="14">
                  <c:v>0.79197399999999996</c:v>
                </c:pt>
                <c:pt idx="15">
                  <c:v>0.89573799999999992</c:v>
                </c:pt>
                <c:pt idx="16">
                  <c:v>0.68643600000000005</c:v>
                </c:pt>
                <c:pt idx="17">
                  <c:v>0.9369249999999999</c:v>
                </c:pt>
                <c:pt idx="18">
                  <c:v>1.2214369999999999</c:v>
                </c:pt>
                <c:pt idx="19">
                  <c:v>1.2781439999999999</c:v>
                </c:pt>
                <c:pt idx="20">
                  <c:v>1.463541</c:v>
                </c:pt>
                <c:pt idx="21">
                  <c:v>1.6660509999999999</c:v>
                </c:pt>
                <c:pt idx="22">
                  <c:v>1.940841</c:v>
                </c:pt>
                <c:pt idx="23">
                  <c:v>2.2546910000000002</c:v>
                </c:pt>
                <c:pt idx="24">
                  <c:v>2.5180469999999997</c:v>
                </c:pt>
                <c:pt idx="25">
                  <c:v>2.7448960000000002</c:v>
                </c:pt>
                <c:pt idx="26">
                  <c:v>2.846956</c:v>
                </c:pt>
                <c:pt idx="27">
                  <c:v>2.9043060000000001</c:v>
                </c:pt>
                <c:pt idx="28">
                  <c:v>3.0637989999999999</c:v>
                </c:pt>
                <c:pt idx="29">
                  <c:v>3.4999910000000001</c:v>
                </c:pt>
                <c:pt idx="30">
                  <c:v>3.623402</c:v>
                </c:pt>
                <c:pt idx="31">
                  <c:v>3.691398</c:v>
                </c:pt>
                <c:pt idx="32">
                  <c:v>3.58344</c:v>
                </c:pt>
                <c:pt idx="33">
                  <c:v>3.3563009999999998</c:v>
                </c:pt>
                <c:pt idx="34">
                  <c:v>3.5031969999999997</c:v>
                </c:pt>
                <c:pt idx="35">
                  <c:v>3.7144019999999998</c:v>
                </c:pt>
                <c:pt idx="36">
                  <c:v>3.5604639999999996</c:v>
                </c:pt>
                <c:pt idx="37">
                  <c:v>3.8929149999999999</c:v>
                </c:pt>
                <c:pt idx="38">
                  <c:v>3.1117720000000002</c:v>
                </c:pt>
                <c:pt idx="39">
                  <c:v>2.7631359999999998</c:v>
                </c:pt>
                <c:pt idx="40">
                  <c:v>2.6872560000000001</c:v>
                </c:pt>
                <c:pt idx="41">
                  <c:v>2.0362090000000004</c:v>
                </c:pt>
                <c:pt idx="42">
                  <c:v>1.5828360000000001</c:v>
                </c:pt>
                <c:pt idx="43">
                  <c:v>1.3688740000000001</c:v>
                </c:pt>
                <c:pt idx="44">
                  <c:v>1.234893</c:v>
                </c:pt>
                <c:pt idx="45">
                  <c:v>1.0060660000000001</c:v>
                </c:pt>
                <c:pt idx="46">
                  <c:v>0.43051699999999959</c:v>
                </c:pt>
                <c:pt idx="47">
                  <c:v>8.0605999999999955E-2</c:v>
                </c:pt>
                <c:pt idx="48">
                  <c:v>-0.80902300000000027</c:v>
                </c:pt>
                <c:pt idx="49">
                  <c:v>-1.5914030000000001</c:v>
                </c:pt>
                <c:pt idx="50">
                  <c:v>-2.8935639999999996</c:v>
                </c:pt>
                <c:pt idx="51">
                  <c:v>-3.5506509999999998</c:v>
                </c:pt>
                <c:pt idx="52">
                  <c:v>-4.0379399999999999</c:v>
                </c:pt>
                <c:pt idx="53">
                  <c:v>-4.7375150000000001</c:v>
                </c:pt>
                <c:pt idx="54">
                  <c:v>-5.2048619999999994</c:v>
                </c:pt>
                <c:pt idx="55">
                  <c:v>-5.5183930000000005</c:v>
                </c:pt>
                <c:pt idx="56">
                  <c:v>-5.6029789999999995</c:v>
                </c:pt>
                <c:pt idx="57">
                  <c:v>-5.6841039999999996</c:v>
                </c:pt>
                <c:pt idx="58">
                  <c:v>-5.8118020000000001</c:v>
                </c:pt>
                <c:pt idx="59">
                  <c:v>-5.9908859999999997</c:v>
                </c:pt>
                <c:pt idx="60">
                  <c:v>-6.2207190000000008</c:v>
                </c:pt>
                <c:pt idx="61">
                  <c:v>-6.5218409999999993</c:v>
                </c:pt>
                <c:pt idx="62">
                  <c:v>-6.8471649999999995</c:v>
                </c:pt>
                <c:pt idx="63">
                  <c:v>-7.1119230000000009</c:v>
                </c:pt>
                <c:pt idx="64">
                  <c:v>-7.3175810000000006</c:v>
                </c:pt>
                <c:pt idx="65">
                  <c:v>-7.4726459999999992</c:v>
                </c:pt>
                <c:pt idx="66">
                  <c:v>-7.6399649999999992</c:v>
                </c:pt>
                <c:pt idx="67">
                  <c:v>-7.7078679999999995</c:v>
                </c:pt>
                <c:pt idx="68">
                  <c:v>-7.7401449999999992</c:v>
                </c:pt>
                <c:pt idx="69">
                  <c:v>-7.7770840000000003</c:v>
                </c:pt>
                <c:pt idx="70">
                  <c:v>-7.8082860000000007</c:v>
                </c:pt>
              </c:numCache>
            </c:numRef>
          </c:val>
          <c:smooth val="0"/>
        </c:ser>
        <c:ser>
          <c:idx val="4"/>
          <c:order val="3"/>
          <c:spPr>
            <a:ln w="38100">
              <a:solidFill>
                <a:srgbClr val="003953"/>
              </a:solidFill>
            </a:ln>
          </c:spPr>
          <c:marker>
            <c:symbol val="none"/>
          </c:marker>
          <c:cat>
            <c:strRef>
              <c:f>Sheet1!$B$1:$BT$1</c:f>
              <c:strCache>
                <c:ptCount val="7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  <c:pt idx="53">
                  <c:v>2023</c:v>
                </c:pt>
                <c:pt idx="54">
                  <c:v>2024</c:v>
                </c:pt>
                <c:pt idx="55">
                  <c:v>2025</c:v>
                </c:pt>
                <c:pt idx="56">
                  <c:v>2026</c:v>
                </c:pt>
                <c:pt idx="57">
                  <c:v>2027</c:v>
                </c:pt>
                <c:pt idx="58">
                  <c:v>2028</c:v>
                </c:pt>
                <c:pt idx="59">
                  <c:v>2029</c:v>
                </c:pt>
                <c:pt idx="60">
                  <c:v>2030</c:v>
                </c:pt>
                <c:pt idx="61">
                  <c:v>2031</c:v>
                </c:pt>
                <c:pt idx="62">
                  <c:v>2032</c:v>
                </c:pt>
                <c:pt idx="63">
                  <c:v>2033</c:v>
                </c:pt>
                <c:pt idx="64">
                  <c:v>2034</c:v>
                </c:pt>
                <c:pt idx="65">
                  <c:v>2035</c:v>
                </c:pt>
                <c:pt idx="66">
                  <c:v>2036</c:v>
                </c:pt>
                <c:pt idx="67">
                  <c:v>2037</c:v>
                </c:pt>
                <c:pt idx="68">
                  <c:v>2038</c:v>
                </c:pt>
                <c:pt idx="69">
                  <c:v>2039</c:v>
                </c:pt>
                <c:pt idx="70">
                  <c:v>2040</c:v>
                </c:pt>
              </c:strCache>
            </c:strRef>
          </c:cat>
          <c:val>
            <c:numRef>
              <c:f>Sheet1!$A$5:$BT$5</c:f>
            </c:numRef>
          </c:val>
          <c:smooth val="0"/>
        </c:ser>
        <c:ser>
          <c:idx val="1"/>
          <c:order val="4"/>
          <c:spPr>
            <a:ln w="38100">
              <a:solidFill>
                <a:srgbClr val="BD732A"/>
              </a:solidFill>
            </a:ln>
          </c:spPr>
          <c:marker>
            <c:symbol val="none"/>
          </c:marker>
          <c:cat>
            <c:strRef>
              <c:f>Sheet1!$B$1:$BT$1</c:f>
              <c:strCache>
                <c:ptCount val="7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  <c:pt idx="53">
                  <c:v>2023</c:v>
                </c:pt>
                <c:pt idx="54">
                  <c:v>2024</c:v>
                </c:pt>
                <c:pt idx="55">
                  <c:v>2025</c:v>
                </c:pt>
                <c:pt idx="56">
                  <c:v>2026</c:v>
                </c:pt>
                <c:pt idx="57">
                  <c:v>2027</c:v>
                </c:pt>
                <c:pt idx="58">
                  <c:v>2028</c:v>
                </c:pt>
                <c:pt idx="59">
                  <c:v>2029</c:v>
                </c:pt>
                <c:pt idx="60">
                  <c:v>2030</c:v>
                </c:pt>
                <c:pt idx="61">
                  <c:v>2031</c:v>
                </c:pt>
                <c:pt idx="62">
                  <c:v>2032</c:v>
                </c:pt>
                <c:pt idx="63">
                  <c:v>2033</c:v>
                </c:pt>
                <c:pt idx="64">
                  <c:v>2034</c:v>
                </c:pt>
                <c:pt idx="65">
                  <c:v>2035</c:v>
                </c:pt>
                <c:pt idx="66">
                  <c:v>2036</c:v>
                </c:pt>
                <c:pt idx="67">
                  <c:v>2037</c:v>
                </c:pt>
                <c:pt idx="68">
                  <c:v>2038</c:v>
                </c:pt>
                <c:pt idx="69">
                  <c:v>2039</c:v>
                </c:pt>
                <c:pt idx="70">
                  <c:v>2040</c:v>
                </c:pt>
              </c:strCache>
            </c:strRef>
          </c:cat>
          <c:val>
            <c:numRef>
              <c:f>Sheet1!$A$6:$BT$6</c:f>
            </c:numRef>
          </c:val>
          <c:smooth val="0"/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Reference  -  Coal</c:v>
                </c:pt>
              </c:strCache>
            </c:strRef>
          </c:tx>
          <c:spPr>
            <a:ln w="38100">
              <a:solidFill>
                <a:srgbClr val="000000"/>
              </a:solidFill>
            </a:ln>
          </c:spPr>
          <c:marker>
            <c:symbol val="none"/>
          </c:marker>
          <c:cat>
            <c:strRef>
              <c:f>Sheet1!$B$1:$BT$1</c:f>
              <c:strCache>
                <c:ptCount val="7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  <c:pt idx="53">
                  <c:v>2023</c:v>
                </c:pt>
                <c:pt idx="54">
                  <c:v>2024</c:v>
                </c:pt>
                <c:pt idx="55">
                  <c:v>2025</c:v>
                </c:pt>
                <c:pt idx="56">
                  <c:v>2026</c:v>
                </c:pt>
                <c:pt idx="57">
                  <c:v>2027</c:v>
                </c:pt>
                <c:pt idx="58">
                  <c:v>2028</c:v>
                </c:pt>
                <c:pt idx="59">
                  <c:v>2029</c:v>
                </c:pt>
                <c:pt idx="60">
                  <c:v>2030</c:v>
                </c:pt>
                <c:pt idx="61">
                  <c:v>2031</c:v>
                </c:pt>
                <c:pt idx="62">
                  <c:v>2032</c:v>
                </c:pt>
                <c:pt idx="63">
                  <c:v>2033</c:v>
                </c:pt>
                <c:pt idx="64">
                  <c:v>2034</c:v>
                </c:pt>
                <c:pt idx="65">
                  <c:v>2035</c:v>
                </c:pt>
                <c:pt idx="66">
                  <c:v>2036</c:v>
                </c:pt>
                <c:pt idx="67">
                  <c:v>2037</c:v>
                </c:pt>
                <c:pt idx="68">
                  <c:v>2038</c:v>
                </c:pt>
                <c:pt idx="69">
                  <c:v>2039</c:v>
                </c:pt>
                <c:pt idx="70">
                  <c:v>2040</c:v>
                </c:pt>
              </c:strCache>
            </c:strRef>
          </c:cat>
          <c:val>
            <c:numRef>
              <c:f>Sheet1!$B$7:$BT$7</c:f>
              <c:numCache>
                <c:formatCode>General</c:formatCode>
                <c:ptCount val="71"/>
                <c:pt idx="0">
                  <c:v>-1.9922599999999999</c:v>
                </c:pt>
                <c:pt idx="1">
                  <c:v>-1.576452</c:v>
                </c:pt>
                <c:pt idx="2">
                  <c:v>-1.555579</c:v>
                </c:pt>
                <c:pt idx="3">
                  <c:v>-1.4294900000000001</c:v>
                </c:pt>
                <c:pt idx="4">
                  <c:v>-1.5115509999999999</c:v>
                </c:pt>
                <c:pt idx="5">
                  <c:v>-1.7242590000000002</c:v>
                </c:pt>
                <c:pt idx="6">
                  <c:v>-1.566643</c:v>
                </c:pt>
                <c:pt idx="7">
                  <c:v>-1.3861180000000002</c:v>
                </c:pt>
                <c:pt idx="8">
                  <c:v>-0.87947699999999995</c:v>
                </c:pt>
                <c:pt idx="9">
                  <c:v>-1.6389579999999999</c:v>
                </c:pt>
                <c:pt idx="10">
                  <c:v>-2.4257080000000002</c:v>
                </c:pt>
                <c:pt idx="11">
                  <c:v>-2.9339339999999998</c:v>
                </c:pt>
                <c:pt idx="12">
                  <c:v>-2.7899959999999999</c:v>
                </c:pt>
                <c:pt idx="13">
                  <c:v>-2.0285719999999996</c:v>
                </c:pt>
                <c:pt idx="14">
                  <c:v>-2.1306549999999995</c:v>
                </c:pt>
                <c:pt idx="15">
                  <c:v>-2.4028110000000003</c:v>
                </c:pt>
                <c:pt idx="16">
                  <c:v>-2.2098969999999998</c:v>
                </c:pt>
                <c:pt idx="17">
                  <c:v>-2.0406460000000002</c:v>
                </c:pt>
                <c:pt idx="18">
                  <c:v>-2.4061080000000001</c:v>
                </c:pt>
                <c:pt idx="19">
                  <c:v>-2.5356300000000003</c:v>
                </c:pt>
                <c:pt idx="20">
                  <c:v>-2.7000110000000004</c:v>
                </c:pt>
                <c:pt idx="21">
                  <c:v>-2.7592360000000005</c:v>
                </c:pt>
                <c:pt idx="22">
                  <c:v>-2.5522320000000001</c:v>
                </c:pt>
                <c:pt idx="23">
                  <c:v>-1.730834</c:v>
                </c:pt>
                <c:pt idx="24">
                  <c:v>-1.5987259999999999</c:v>
                </c:pt>
                <c:pt idx="25">
                  <c:v>-2.0202789999999999</c:v>
                </c:pt>
                <c:pt idx="26">
                  <c:v>-2.1423380000000005</c:v>
                </c:pt>
                <c:pt idx="27">
                  <c:v>-1.9595269999999998</c:v>
                </c:pt>
                <c:pt idx="28">
                  <c:v>-1.8064899999999999</c:v>
                </c:pt>
                <c:pt idx="29">
                  <c:v>-1.240183</c:v>
                </c:pt>
                <c:pt idx="30">
                  <c:v>-1.1493719999999998</c:v>
                </c:pt>
                <c:pt idx="31">
                  <c:v>-0.74127799999999999</c:v>
                </c:pt>
                <c:pt idx="32">
                  <c:v>-0.54944399999999993</c:v>
                </c:pt>
                <c:pt idx="33">
                  <c:v>-0.44053299999999995</c:v>
                </c:pt>
                <c:pt idx="34">
                  <c:v>-0.43336699999999984</c:v>
                </c:pt>
                <c:pt idx="35">
                  <c:v>-0.46752700000000014</c:v>
                </c:pt>
                <c:pt idx="36">
                  <c:v>-0.29673599999999983</c:v>
                </c:pt>
                <c:pt idx="37">
                  <c:v>-0.57278600000000002</c:v>
                </c:pt>
                <c:pt idx="38">
                  <c:v>-1.1745400000000001</c:v>
                </c:pt>
                <c:pt idx="39">
                  <c:v>-0.97267999999999999</c:v>
                </c:pt>
                <c:pt idx="40">
                  <c:v>-1.6235089999999999</c:v>
                </c:pt>
                <c:pt idx="41">
                  <c:v>-2.4123520000000003</c:v>
                </c:pt>
                <c:pt idx="42">
                  <c:v>-2.8713630000000001</c:v>
                </c:pt>
                <c:pt idx="43">
                  <c:v>-2.7131110000000001</c:v>
                </c:pt>
                <c:pt idx="44">
                  <c:v>-2.2450880000000004</c:v>
                </c:pt>
                <c:pt idx="45">
                  <c:v>-1.720426</c:v>
                </c:pt>
                <c:pt idx="46">
                  <c:v>-1.4785239999999999</c:v>
                </c:pt>
                <c:pt idx="47">
                  <c:v>-1.4057080000000002</c:v>
                </c:pt>
                <c:pt idx="48">
                  <c:v>-1.712542</c:v>
                </c:pt>
                <c:pt idx="49">
                  <c:v>-1.7810699999999999</c:v>
                </c:pt>
                <c:pt idx="50">
                  <c:v>-1.863877</c:v>
                </c:pt>
                <c:pt idx="51">
                  <c:v>-1.9327560000000001</c:v>
                </c:pt>
                <c:pt idx="52">
                  <c:v>-1.9080980000000001</c:v>
                </c:pt>
                <c:pt idx="53">
                  <c:v>-1.8112789999999999</c:v>
                </c:pt>
                <c:pt idx="54">
                  <c:v>-1.811674</c:v>
                </c:pt>
                <c:pt idx="55">
                  <c:v>-1.8002819999999999</c:v>
                </c:pt>
                <c:pt idx="56">
                  <c:v>-1.8034599999999998</c:v>
                </c:pt>
                <c:pt idx="57">
                  <c:v>-1.8219069999999999</c:v>
                </c:pt>
                <c:pt idx="58">
                  <c:v>-1.8387099999999998</c:v>
                </c:pt>
                <c:pt idx="59">
                  <c:v>-1.855135</c:v>
                </c:pt>
                <c:pt idx="60">
                  <c:v>-1.8900129999999999</c:v>
                </c:pt>
                <c:pt idx="61">
                  <c:v>-1.939111</c:v>
                </c:pt>
                <c:pt idx="62">
                  <c:v>-1.9929269999999999</c:v>
                </c:pt>
                <c:pt idx="63">
                  <c:v>-2.1162390000000002</c:v>
                </c:pt>
                <c:pt idx="64">
                  <c:v>-2.1785770000000002</c:v>
                </c:pt>
                <c:pt idx="65">
                  <c:v>-2.1843470000000003</c:v>
                </c:pt>
                <c:pt idx="66">
                  <c:v>-2.2041169999999997</c:v>
                </c:pt>
                <c:pt idx="67">
                  <c:v>-2.2259799999999998</c:v>
                </c:pt>
                <c:pt idx="68">
                  <c:v>-2.2504</c:v>
                </c:pt>
                <c:pt idx="69">
                  <c:v>-2.2772380000000001</c:v>
                </c:pt>
                <c:pt idx="70">
                  <c:v>-2.306511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      Liquids</c:v>
                </c:pt>
              </c:strCache>
            </c:strRef>
          </c:tx>
          <c:spPr>
            <a:ln>
              <a:solidFill>
                <a:srgbClr val="BD732A"/>
              </a:solidFill>
            </a:ln>
          </c:spPr>
          <c:marker>
            <c:symbol val="none"/>
          </c:marker>
          <c:cat>
            <c:strRef>
              <c:f>Sheet1!$B$1:$BT$1</c:f>
              <c:strCache>
                <c:ptCount val="7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  <c:pt idx="53">
                  <c:v>2023</c:v>
                </c:pt>
                <c:pt idx="54">
                  <c:v>2024</c:v>
                </c:pt>
                <c:pt idx="55">
                  <c:v>2025</c:v>
                </c:pt>
                <c:pt idx="56">
                  <c:v>2026</c:v>
                </c:pt>
                <c:pt idx="57">
                  <c:v>2027</c:v>
                </c:pt>
                <c:pt idx="58">
                  <c:v>2028</c:v>
                </c:pt>
                <c:pt idx="59">
                  <c:v>2029</c:v>
                </c:pt>
                <c:pt idx="60">
                  <c:v>2030</c:v>
                </c:pt>
                <c:pt idx="61">
                  <c:v>2031</c:v>
                </c:pt>
                <c:pt idx="62">
                  <c:v>2032</c:v>
                </c:pt>
                <c:pt idx="63">
                  <c:v>2033</c:v>
                </c:pt>
                <c:pt idx="64">
                  <c:v>2034</c:v>
                </c:pt>
                <c:pt idx="65">
                  <c:v>2035</c:v>
                </c:pt>
                <c:pt idx="66">
                  <c:v>2036</c:v>
                </c:pt>
                <c:pt idx="67">
                  <c:v>2037</c:v>
                </c:pt>
                <c:pt idx="68">
                  <c:v>2038</c:v>
                </c:pt>
                <c:pt idx="69">
                  <c:v>2039</c:v>
                </c:pt>
                <c:pt idx="70">
                  <c:v>2040</c:v>
                </c:pt>
              </c:strCache>
            </c:strRef>
          </c:cat>
          <c:val>
            <c:numRef>
              <c:f>Sheet1!$B$8:$BT$8</c:f>
              <c:numCache>
                <c:formatCode>General</c:formatCode>
                <c:ptCount val="71"/>
                <c:pt idx="0">
                  <c:v>6.9208050000000005</c:v>
                </c:pt>
                <c:pt idx="1">
                  <c:v>8.0674590000000013</c:v>
                </c:pt>
                <c:pt idx="2">
                  <c:v>9.8312790000000003</c:v>
                </c:pt>
                <c:pt idx="3">
                  <c:v>12.980019</c:v>
                </c:pt>
                <c:pt idx="4">
                  <c:v>12.661982</c:v>
                </c:pt>
                <c:pt idx="5">
                  <c:v>12.508199999999999</c:v>
                </c:pt>
                <c:pt idx="6">
                  <c:v>15.203324999999998</c:v>
                </c:pt>
                <c:pt idx="7">
                  <c:v>18.241995999999997</c:v>
                </c:pt>
                <c:pt idx="8">
                  <c:v>17.056596000000003</c:v>
                </c:pt>
                <c:pt idx="9">
                  <c:v>16.930916999999997</c:v>
                </c:pt>
                <c:pt idx="10">
                  <c:v>13.498707999999999</c:v>
                </c:pt>
                <c:pt idx="11">
                  <c:v>11.375735000000001</c:v>
                </c:pt>
                <c:pt idx="12">
                  <c:v>9.0456119999999984</c:v>
                </c:pt>
                <c:pt idx="13">
                  <c:v>9.0816339999999993</c:v>
                </c:pt>
                <c:pt idx="14">
                  <c:v>9.8879370000000009</c:v>
                </c:pt>
                <c:pt idx="15">
                  <c:v>8.9518140000000006</c:v>
                </c:pt>
                <c:pt idx="16">
                  <c:v>11.530904</c:v>
                </c:pt>
                <c:pt idx="17">
                  <c:v>12.531894000000001</c:v>
                </c:pt>
                <c:pt idx="18">
                  <c:v>14.005751999999999</c:v>
                </c:pt>
                <c:pt idx="19">
                  <c:v>15.325434</c:v>
                </c:pt>
                <c:pt idx="20">
                  <c:v>15.293357000000002</c:v>
                </c:pt>
                <c:pt idx="21">
                  <c:v>14.220075000000001</c:v>
                </c:pt>
                <c:pt idx="22">
                  <c:v>14.959920000000002</c:v>
                </c:pt>
                <c:pt idx="23">
                  <c:v>16.372893000000001</c:v>
                </c:pt>
                <c:pt idx="24">
                  <c:v>17.19913</c:v>
                </c:pt>
                <c:pt idx="25">
                  <c:v>16.825246999999997</c:v>
                </c:pt>
                <c:pt idx="26">
                  <c:v>18.178944000000001</c:v>
                </c:pt>
                <c:pt idx="27">
                  <c:v>19.564862999999999</c:v>
                </c:pt>
                <c:pt idx="28">
                  <c:v>20.890242000000001</c:v>
                </c:pt>
                <c:pt idx="29">
                  <c:v>21.124063</c:v>
                </c:pt>
                <c:pt idx="30">
                  <c:v>22.314369000000003</c:v>
                </c:pt>
                <c:pt idx="31">
                  <c:v>23.295788999999996</c:v>
                </c:pt>
                <c:pt idx="32">
                  <c:v>22.616711999999996</c:v>
                </c:pt>
                <c:pt idx="33">
                  <c:v>24.056143000000002</c:v>
                </c:pt>
                <c:pt idx="34">
                  <c:v>26.032464000000001</c:v>
                </c:pt>
                <c:pt idx="35">
                  <c:v>26.865962</c:v>
                </c:pt>
                <c:pt idx="36">
                  <c:v>26.594876000000003</c:v>
                </c:pt>
                <c:pt idx="37">
                  <c:v>25.913962999999999</c:v>
                </c:pt>
                <c:pt idx="38">
                  <c:v>23.971966000000005</c:v>
                </c:pt>
                <c:pt idx="39">
                  <c:v>20.863512</c:v>
                </c:pt>
                <c:pt idx="40">
                  <c:v>20.537501000000002</c:v>
                </c:pt>
                <c:pt idx="41">
                  <c:v>18.624352999999999</c:v>
                </c:pt>
                <c:pt idx="42">
                  <c:v>16.928065999999998</c:v>
                </c:pt>
                <c:pt idx="43">
                  <c:v>13.981785</c:v>
                </c:pt>
                <c:pt idx="44">
                  <c:v>11.759028000000001</c:v>
                </c:pt>
                <c:pt idx="45">
                  <c:v>10.945929999999999</c:v>
                </c:pt>
                <c:pt idx="46">
                  <c:v>11.164199000000002</c:v>
                </c:pt>
                <c:pt idx="47">
                  <c:v>11.837685999999998</c:v>
                </c:pt>
                <c:pt idx="48">
                  <c:v>10.625084999999999</c:v>
                </c:pt>
                <c:pt idx="49">
                  <c:v>10.254265999999998</c:v>
                </c:pt>
                <c:pt idx="50">
                  <c:v>9.7171669999999999</c:v>
                </c:pt>
                <c:pt idx="51">
                  <c:v>9.4799499999999988</c:v>
                </c:pt>
                <c:pt idx="52">
                  <c:v>9.3247170000000015</c:v>
                </c:pt>
                <c:pt idx="53">
                  <c:v>9.1957529999999998</c:v>
                </c:pt>
                <c:pt idx="54">
                  <c:v>8.9499879999999994</c:v>
                </c:pt>
                <c:pt idx="55">
                  <c:v>8.7455649999999991</c:v>
                </c:pt>
                <c:pt idx="56">
                  <c:v>8.4362340000000007</c:v>
                </c:pt>
                <c:pt idx="57">
                  <c:v>8.0154199999999989</c:v>
                </c:pt>
                <c:pt idx="58">
                  <c:v>7.5970709999999979</c:v>
                </c:pt>
                <c:pt idx="59">
                  <c:v>7.058484</c:v>
                </c:pt>
                <c:pt idx="60">
                  <c:v>6.753680000000001</c:v>
                </c:pt>
                <c:pt idx="61">
                  <c:v>6.494587000000001</c:v>
                </c:pt>
                <c:pt idx="62">
                  <c:v>6.2507959999999994</c:v>
                </c:pt>
                <c:pt idx="63">
                  <c:v>5.9918819999999986</c:v>
                </c:pt>
                <c:pt idx="64">
                  <c:v>5.8113990000000015</c:v>
                </c:pt>
                <c:pt idx="65">
                  <c:v>5.5737569999999987</c:v>
                </c:pt>
                <c:pt idx="66">
                  <c:v>5.3139399999999988</c:v>
                </c:pt>
                <c:pt idx="67">
                  <c:v>5.200108000000002</c:v>
                </c:pt>
                <c:pt idx="68">
                  <c:v>5.1963819999999981</c:v>
                </c:pt>
                <c:pt idx="69">
                  <c:v>5.1730850000000022</c:v>
                </c:pt>
                <c:pt idx="70">
                  <c:v>4.9396360000000001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      Natural gas</c:v>
                </c:pt>
              </c:strCache>
            </c:strRef>
          </c:tx>
          <c:spPr>
            <a:ln>
              <a:solidFill>
                <a:srgbClr val="0096D7"/>
              </a:solidFill>
            </a:ln>
          </c:spPr>
          <c:marker>
            <c:symbol val="none"/>
          </c:marker>
          <c:cat>
            <c:strRef>
              <c:f>Sheet1!$B$1:$BT$1</c:f>
              <c:strCache>
                <c:ptCount val="7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  <c:pt idx="53">
                  <c:v>2023</c:v>
                </c:pt>
                <c:pt idx="54">
                  <c:v>2024</c:v>
                </c:pt>
                <c:pt idx="55">
                  <c:v>2025</c:v>
                </c:pt>
                <c:pt idx="56">
                  <c:v>2026</c:v>
                </c:pt>
                <c:pt idx="57">
                  <c:v>2027</c:v>
                </c:pt>
                <c:pt idx="58">
                  <c:v>2028</c:v>
                </c:pt>
                <c:pt idx="59">
                  <c:v>2029</c:v>
                </c:pt>
                <c:pt idx="60">
                  <c:v>2030</c:v>
                </c:pt>
                <c:pt idx="61">
                  <c:v>2031</c:v>
                </c:pt>
                <c:pt idx="62">
                  <c:v>2032</c:v>
                </c:pt>
                <c:pt idx="63">
                  <c:v>2033</c:v>
                </c:pt>
                <c:pt idx="64">
                  <c:v>2034</c:v>
                </c:pt>
                <c:pt idx="65">
                  <c:v>2035</c:v>
                </c:pt>
                <c:pt idx="66">
                  <c:v>2036</c:v>
                </c:pt>
                <c:pt idx="67">
                  <c:v>2037</c:v>
                </c:pt>
                <c:pt idx="68">
                  <c:v>2038</c:v>
                </c:pt>
                <c:pt idx="69">
                  <c:v>2039</c:v>
                </c:pt>
                <c:pt idx="70">
                  <c:v>2040</c:v>
                </c:pt>
              </c:strCache>
            </c:strRef>
          </c:cat>
          <c:val>
            <c:numRef>
              <c:f>Sheet1!$B$9:$BT$9</c:f>
              <c:numCache>
                <c:formatCode>General</c:formatCode>
                <c:ptCount val="71"/>
                <c:pt idx="0">
                  <c:v>0.77424700000000002</c:v>
                </c:pt>
                <c:pt idx="1">
                  <c:v>0.88082000000000005</c:v>
                </c:pt>
                <c:pt idx="2">
                  <c:v>0.96690299999999985</c:v>
                </c:pt>
                <c:pt idx="3">
                  <c:v>0.98081499999999988</c:v>
                </c:pt>
                <c:pt idx="4">
                  <c:v>0.907169</c:v>
                </c:pt>
                <c:pt idx="5">
                  <c:v>0.90409400000000006</c:v>
                </c:pt>
                <c:pt idx="6">
                  <c:v>0.92231099999999999</c:v>
                </c:pt>
                <c:pt idx="7">
                  <c:v>0.98093999999999992</c:v>
                </c:pt>
                <c:pt idx="8">
                  <c:v>0.94129600000000002</c:v>
                </c:pt>
                <c:pt idx="9">
                  <c:v>1.2433609999999999</c:v>
                </c:pt>
                <c:pt idx="10">
                  <c:v>0.957067</c:v>
                </c:pt>
                <c:pt idx="11">
                  <c:v>0.85657899999999998</c:v>
                </c:pt>
                <c:pt idx="12">
                  <c:v>0.89783899999999994</c:v>
                </c:pt>
                <c:pt idx="13">
                  <c:v>0.88526399999999994</c:v>
                </c:pt>
                <c:pt idx="14">
                  <c:v>0.79197399999999996</c:v>
                </c:pt>
                <c:pt idx="15">
                  <c:v>0.89573799999999992</c:v>
                </c:pt>
                <c:pt idx="16">
                  <c:v>0.68643600000000005</c:v>
                </c:pt>
                <c:pt idx="17">
                  <c:v>0.9369249999999999</c:v>
                </c:pt>
                <c:pt idx="18">
                  <c:v>1.2214369999999999</c:v>
                </c:pt>
                <c:pt idx="19">
                  <c:v>1.2781439999999999</c:v>
                </c:pt>
                <c:pt idx="20">
                  <c:v>1.463541</c:v>
                </c:pt>
                <c:pt idx="21">
                  <c:v>1.6660509999999999</c:v>
                </c:pt>
                <c:pt idx="22">
                  <c:v>1.940841</c:v>
                </c:pt>
                <c:pt idx="23">
                  <c:v>2.2546910000000002</c:v>
                </c:pt>
                <c:pt idx="24">
                  <c:v>2.5180469999999997</c:v>
                </c:pt>
                <c:pt idx="25">
                  <c:v>2.7448960000000002</c:v>
                </c:pt>
                <c:pt idx="26">
                  <c:v>2.846956</c:v>
                </c:pt>
                <c:pt idx="27">
                  <c:v>2.9043060000000001</c:v>
                </c:pt>
                <c:pt idx="28">
                  <c:v>3.0637989999999999</c:v>
                </c:pt>
                <c:pt idx="29">
                  <c:v>3.4999910000000001</c:v>
                </c:pt>
                <c:pt idx="30">
                  <c:v>3.623402</c:v>
                </c:pt>
                <c:pt idx="31">
                  <c:v>3.691398</c:v>
                </c:pt>
                <c:pt idx="32">
                  <c:v>3.58344</c:v>
                </c:pt>
                <c:pt idx="33">
                  <c:v>3.3563009999999998</c:v>
                </c:pt>
                <c:pt idx="34">
                  <c:v>3.5031969999999997</c:v>
                </c:pt>
                <c:pt idx="35">
                  <c:v>3.7144019999999998</c:v>
                </c:pt>
                <c:pt idx="36">
                  <c:v>3.5604639999999996</c:v>
                </c:pt>
                <c:pt idx="37">
                  <c:v>3.8929149999999999</c:v>
                </c:pt>
                <c:pt idx="38">
                  <c:v>3.1117720000000002</c:v>
                </c:pt>
                <c:pt idx="39">
                  <c:v>2.7631359999999998</c:v>
                </c:pt>
                <c:pt idx="40">
                  <c:v>2.6872560000000001</c:v>
                </c:pt>
                <c:pt idx="41">
                  <c:v>2.0362090000000004</c:v>
                </c:pt>
                <c:pt idx="42">
                  <c:v>1.5828360000000001</c:v>
                </c:pt>
                <c:pt idx="43">
                  <c:v>1.3688740000000001</c:v>
                </c:pt>
                <c:pt idx="44">
                  <c:v>1.234893</c:v>
                </c:pt>
                <c:pt idx="45">
                  <c:v>1.0061119999999999</c:v>
                </c:pt>
                <c:pt idx="46">
                  <c:v>0.4389949999999998</c:v>
                </c:pt>
                <c:pt idx="47">
                  <c:v>7.8424999999999745E-2</c:v>
                </c:pt>
                <c:pt idx="48">
                  <c:v>-0.80657900000000016</c:v>
                </c:pt>
                <c:pt idx="49">
                  <c:v>-1.5707400000000002</c:v>
                </c:pt>
                <c:pt idx="50">
                  <c:v>-2.8869959999999999</c:v>
                </c:pt>
                <c:pt idx="51">
                  <c:v>-3.5588630000000006</c:v>
                </c:pt>
                <c:pt idx="52">
                  <c:v>-4.0427209999999993</c:v>
                </c:pt>
                <c:pt idx="53">
                  <c:v>-4.7345249999999997</c:v>
                </c:pt>
                <c:pt idx="54">
                  <c:v>-5.1285799999999995</c:v>
                </c:pt>
                <c:pt idx="55">
                  <c:v>-5.3401889999999996</c:v>
                </c:pt>
                <c:pt idx="56">
                  <c:v>-5.3714919999999999</c:v>
                </c:pt>
                <c:pt idx="57">
                  <c:v>-5.5139140000000006</c:v>
                </c:pt>
                <c:pt idx="58">
                  <c:v>-5.6154489999999999</c:v>
                </c:pt>
                <c:pt idx="59">
                  <c:v>-5.8451360000000001</c:v>
                </c:pt>
                <c:pt idx="60">
                  <c:v>-6.0513759999999994</c:v>
                </c:pt>
                <c:pt idx="61">
                  <c:v>-6.3391649999999995</c:v>
                </c:pt>
                <c:pt idx="62">
                  <c:v>-6.6027810000000002</c:v>
                </c:pt>
                <c:pt idx="63">
                  <c:v>-6.807626</c:v>
                </c:pt>
                <c:pt idx="64">
                  <c:v>-7.0043030000000002</c:v>
                </c:pt>
                <c:pt idx="65">
                  <c:v>-7.2204939999999995</c:v>
                </c:pt>
                <c:pt idx="66">
                  <c:v>-7.3777080000000002</c:v>
                </c:pt>
                <c:pt idx="67">
                  <c:v>-7.4388369999999995</c:v>
                </c:pt>
                <c:pt idx="68">
                  <c:v>-7.4025970000000001</c:v>
                </c:pt>
                <c:pt idx="69">
                  <c:v>-7.4996360000000006</c:v>
                </c:pt>
                <c:pt idx="70">
                  <c:v>-7.5942460000000001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Sheet1!$A$10</c:f>
              <c:strCache>
                <c:ptCount val="1"/>
              </c:strCache>
            </c:strRef>
          </c:tx>
          <c:spPr>
            <a:ln>
              <a:solidFill>
                <a:srgbClr val="000000"/>
              </a:solidFill>
            </a:ln>
          </c:spPr>
          <c:marker>
            <c:symbol val="none"/>
          </c:marker>
          <c:cat>
            <c:strRef>
              <c:f>Sheet1!$B$1:$BT$1</c:f>
              <c:strCache>
                <c:ptCount val="7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  <c:pt idx="53">
                  <c:v>2023</c:v>
                </c:pt>
                <c:pt idx="54">
                  <c:v>2024</c:v>
                </c:pt>
                <c:pt idx="55">
                  <c:v>2025</c:v>
                </c:pt>
                <c:pt idx="56">
                  <c:v>2026</c:v>
                </c:pt>
                <c:pt idx="57">
                  <c:v>2027</c:v>
                </c:pt>
                <c:pt idx="58">
                  <c:v>2028</c:v>
                </c:pt>
                <c:pt idx="59">
                  <c:v>2029</c:v>
                </c:pt>
                <c:pt idx="60">
                  <c:v>2030</c:v>
                </c:pt>
                <c:pt idx="61">
                  <c:v>2031</c:v>
                </c:pt>
                <c:pt idx="62">
                  <c:v>2032</c:v>
                </c:pt>
                <c:pt idx="63">
                  <c:v>2033</c:v>
                </c:pt>
                <c:pt idx="64">
                  <c:v>2034</c:v>
                </c:pt>
                <c:pt idx="65">
                  <c:v>2035</c:v>
                </c:pt>
                <c:pt idx="66">
                  <c:v>2036</c:v>
                </c:pt>
                <c:pt idx="67">
                  <c:v>2037</c:v>
                </c:pt>
                <c:pt idx="68">
                  <c:v>2038</c:v>
                </c:pt>
                <c:pt idx="69">
                  <c:v>2039</c:v>
                </c:pt>
                <c:pt idx="70">
                  <c:v>2040</c:v>
                </c:pt>
              </c:strCache>
            </c:strRef>
          </c:cat>
          <c:val>
            <c:numRef>
              <c:f>Sheet1!$B$10:$BT$10</c:f>
              <c:numCache>
                <c:formatCode>General</c:formatCode>
                <c:ptCount val="71"/>
                <c:pt idx="50">
                  <c:v>15</c:v>
                </c:pt>
                <c:pt idx="51">
                  <c:v>15</c:v>
                </c:pt>
                <c:pt idx="52">
                  <c:v>15</c:v>
                </c:pt>
                <c:pt idx="53">
                  <c:v>15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Sheet1!$A$11</c:f>
              <c:strCache>
                <c:ptCount val="1"/>
              </c:strCache>
            </c:strRef>
          </c:tx>
          <c:spPr>
            <a:ln>
              <a:solidFill>
                <a:srgbClr val="000000"/>
              </a:solidFill>
              <a:prstDash val="sysDot"/>
            </a:ln>
          </c:spPr>
          <c:marker>
            <c:symbol val="none"/>
          </c:marker>
          <c:cat>
            <c:strRef>
              <c:f>Sheet1!$B$1:$BT$1</c:f>
              <c:strCache>
                <c:ptCount val="7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  <c:pt idx="53">
                  <c:v>2023</c:v>
                </c:pt>
                <c:pt idx="54">
                  <c:v>2024</c:v>
                </c:pt>
                <c:pt idx="55">
                  <c:v>2025</c:v>
                </c:pt>
                <c:pt idx="56">
                  <c:v>2026</c:v>
                </c:pt>
                <c:pt idx="57">
                  <c:v>2027</c:v>
                </c:pt>
                <c:pt idx="58">
                  <c:v>2028</c:v>
                </c:pt>
                <c:pt idx="59">
                  <c:v>2029</c:v>
                </c:pt>
                <c:pt idx="60">
                  <c:v>2030</c:v>
                </c:pt>
                <c:pt idx="61">
                  <c:v>2031</c:v>
                </c:pt>
                <c:pt idx="62">
                  <c:v>2032</c:v>
                </c:pt>
                <c:pt idx="63">
                  <c:v>2033</c:v>
                </c:pt>
                <c:pt idx="64">
                  <c:v>2034</c:v>
                </c:pt>
                <c:pt idx="65">
                  <c:v>2035</c:v>
                </c:pt>
                <c:pt idx="66">
                  <c:v>2036</c:v>
                </c:pt>
                <c:pt idx="67">
                  <c:v>2037</c:v>
                </c:pt>
                <c:pt idx="68">
                  <c:v>2038</c:v>
                </c:pt>
                <c:pt idx="69">
                  <c:v>2039</c:v>
                </c:pt>
                <c:pt idx="70">
                  <c:v>2040</c:v>
                </c:pt>
              </c:strCache>
            </c:strRef>
          </c:cat>
          <c:val>
            <c:numRef>
              <c:f>Sheet1!$B$11:$BT$11</c:f>
              <c:numCache>
                <c:formatCode>General</c:formatCode>
                <c:ptCount val="71"/>
                <c:pt idx="50">
                  <c:v>18</c:v>
                </c:pt>
                <c:pt idx="51">
                  <c:v>18</c:v>
                </c:pt>
                <c:pt idx="52">
                  <c:v>18</c:v>
                </c:pt>
                <c:pt idx="53">
                  <c:v>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7045808"/>
        <c:axId val="237046368"/>
      </c:lineChart>
      <c:catAx>
        <c:axId val="237045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200" baseline="0"/>
            </a:pPr>
            <a:endParaRPr lang="en-US"/>
          </a:p>
        </c:txPr>
        <c:crossAx val="237046368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237046368"/>
        <c:scaling>
          <c:orientation val="minMax"/>
          <c:max val="30"/>
          <c:min val="-10"/>
        </c:scaling>
        <c:delete val="0"/>
        <c:axPos val="l"/>
        <c:majorGridlines>
          <c:spPr>
            <a:ln>
              <a:solidFill>
                <a:srgbClr val="FFFFFF">
                  <a:lumMod val="65000"/>
                </a:srgb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237045808"/>
        <c:crosses val="autoZero"/>
        <c:crossBetween val="midCat"/>
        <c:majorUnit val="10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940090788691366E-2"/>
          <c:y val="3.759792291099312E-2"/>
          <c:w val="0.87813791953592701"/>
          <c:h val="0.87642466534063213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 CPP</c:v>
                </c:pt>
              </c:strCache>
            </c:strRef>
          </c:tx>
          <c:spPr>
            <a:ln w="22225">
              <a:solidFill>
                <a:srgbClr val="A33340"/>
              </a:solidFill>
            </a:ln>
          </c:spPr>
          <c:marker>
            <c:symbol val="none"/>
          </c:marker>
          <c:cat>
            <c:strRef>
              <c:f>Sheet1!$B$1:$AZ$1</c:f>
              <c:strCach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strCache>
            </c:strRef>
          </c:cat>
          <c:val>
            <c:numRef>
              <c:f>Sheet1!$B$2:$AZ$2</c:f>
              <c:numCache>
                <c:formatCode>General</c:formatCode>
                <c:ptCount val="51"/>
                <c:pt idx="20">
                  <c:v>5576.3398440000001</c:v>
                </c:pt>
                <c:pt idx="21">
                  <c:v>5439.5</c:v>
                </c:pt>
                <c:pt idx="22">
                  <c:v>5226.8334960000002</c:v>
                </c:pt>
                <c:pt idx="23">
                  <c:v>5355.4965819999998</c:v>
                </c:pt>
                <c:pt idx="24">
                  <c:v>5405.6201170000004</c:v>
                </c:pt>
                <c:pt idx="25">
                  <c:v>5272.8271480000003</c:v>
                </c:pt>
                <c:pt idx="26">
                  <c:v>5291.7758789999998</c:v>
                </c:pt>
                <c:pt idx="27">
                  <c:v>5321.6010740000002</c:v>
                </c:pt>
                <c:pt idx="28">
                  <c:v>5345.5200199999999</c:v>
                </c:pt>
                <c:pt idx="29">
                  <c:v>5345.0429690000001</c:v>
                </c:pt>
                <c:pt idx="30">
                  <c:v>5317.2734380000002</c:v>
                </c:pt>
                <c:pt idx="31">
                  <c:v>5305.2788090000004</c:v>
                </c:pt>
                <c:pt idx="32">
                  <c:v>5311.1191410000001</c:v>
                </c:pt>
                <c:pt idx="33">
                  <c:v>5338.9194340000004</c:v>
                </c:pt>
                <c:pt idx="34">
                  <c:v>5358.5029299999997</c:v>
                </c:pt>
                <c:pt idx="35">
                  <c:v>5363.7670900000003</c:v>
                </c:pt>
                <c:pt idx="36">
                  <c:v>5370.6347660000001</c:v>
                </c:pt>
                <c:pt idx="37">
                  <c:v>5370.1962890000004</c:v>
                </c:pt>
                <c:pt idx="38">
                  <c:v>5366.8393550000001</c:v>
                </c:pt>
                <c:pt idx="39">
                  <c:v>5369.6992190000001</c:v>
                </c:pt>
                <c:pt idx="40">
                  <c:v>5370.1166990000002</c:v>
                </c:pt>
                <c:pt idx="41">
                  <c:v>5366.046875</c:v>
                </c:pt>
                <c:pt idx="42">
                  <c:v>5374.4252930000002</c:v>
                </c:pt>
                <c:pt idx="43">
                  <c:v>5378.2148440000001</c:v>
                </c:pt>
                <c:pt idx="44">
                  <c:v>5381.4907229999999</c:v>
                </c:pt>
                <c:pt idx="45">
                  <c:v>5389.0898440000001</c:v>
                </c:pt>
                <c:pt idx="46">
                  <c:v>5390.2421880000002</c:v>
                </c:pt>
                <c:pt idx="47">
                  <c:v>5413.2470700000003</c:v>
                </c:pt>
                <c:pt idx="48">
                  <c:v>5427.3632809999999</c:v>
                </c:pt>
                <c:pt idx="49">
                  <c:v>5450.6723629999997</c:v>
                </c:pt>
                <c:pt idx="50">
                  <c:v>5468.451172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Sheet1!$A$3</c:f>
              <c:strCache>
                <c:ptCount val="1"/>
              </c:strCache>
            </c:strRef>
          </c:tx>
          <c:spPr>
            <a:ln w="38100">
              <a:solidFill>
                <a:srgbClr val="BD732A"/>
              </a:solidFill>
            </a:ln>
          </c:spPr>
          <c:marker>
            <c:symbol val="none"/>
          </c:marker>
          <c:cat>
            <c:strRef>
              <c:f>Sheet1!$B$1:$AZ$1</c:f>
              <c:strCach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strCache>
            </c:strRef>
          </c:cat>
          <c:val>
            <c:numRef>
              <c:f>Sheet1!$B$3:$AZ$3</c:f>
              <c:numCache>
                <c:formatCode>General</c:formatCode>
                <c:ptCount val="51"/>
              </c:numCache>
            </c:numRef>
          </c:val>
          <c:smooth val="0"/>
        </c:ser>
        <c:ser>
          <c:idx val="3"/>
          <c:order val="2"/>
          <c:tx>
            <c:strRef>
              <c:f>Sheet1!$A$4</c:f>
              <c:strCache>
                <c:ptCount val="1"/>
                <c:pt idx="0">
                  <c:v>AEO2015</c:v>
                </c:pt>
              </c:strCache>
            </c:strRef>
          </c:tx>
          <c:spPr>
            <a:ln w="22225">
              <a:solidFill>
                <a:srgbClr val="5D9732"/>
              </a:solidFill>
            </a:ln>
          </c:spPr>
          <c:marker>
            <c:symbol val="none"/>
          </c:marker>
          <c:cat>
            <c:strRef>
              <c:f>Sheet1!$B$1:$AZ$1</c:f>
              <c:strCach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strCache>
            </c:strRef>
          </c:cat>
          <c:val>
            <c:numRef>
              <c:f>Sheet1!$B$4:$AZ$4</c:f>
              <c:numCache>
                <c:formatCode>General</c:formatCode>
                <c:ptCount val="51"/>
                <c:pt idx="20">
                  <c:v>5618.9101559999999</c:v>
                </c:pt>
                <c:pt idx="21">
                  <c:v>5483.2797849999997</c:v>
                </c:pt>
                <c:pt idx="22">
                  <c:v>5271.6762699999999</c:v>
                </c:pt>
                <c:pt idx="23">
                  <c:v>5404.5932620000003</c:v>
                </c:pt>
                <c:pt idx="24">
                  <c:v>5488.4418949999999</c:v>
                </c:pt>
                <c:pt idx="25">
                  <c:v>5428.0932620000003</c:v>
                </c:pt>
                <c:pt idx="26">
                  <c:v>5436.4038090000004</c:v>
                </c:pt>
                <c:pt idx="27">
                  <c:v>5404.533203</c:v>
                </c:pt>
                <c:pt idx="28">
                  <c:v>5425.2705079999996</c:v>
                </c:pt>
                <c:pt idx="29">
                  <c:v>5476.6518550000001</c:v>
                </c:pt>
                <c:pt idx="30">
                  <c:v>5499.3002930000002</c:v>
                </c:pt>
                <c:pt idx="31">
                  <c:v>5495.0595700000003</c:v>
                </c:pt>
                <c:pt idx="32">
                  <c:v>5498.9946289999998</c:v>
                </c:pt>
                <c:pt idx="33">
                  <c:v>5508.1879879999997</c:v>
                </c:pt>
                <c:pt idx="34">
                  <c:v>5517.3344729999999</c:v>
                </c:pt>
                <c:pt idx="35">
                  <c:v>5511.220703</c:v>
                </c:pt>
                <c:pt idx="36">
                  <c:v>5507.78125</c:v>
                </c:pt>
                <c:pt idx="37">
                  <c:v>5508.8691410000001</c:v>
                </c:pt>
                <c:pt idx="38">
                  <c:v>5509.75</c:v>
                </c:pt>
                <c:pt idx="39">
                  <c:v>5511.4101559999999</c:v>
                </c:pt>
                <c:pt idx="40">
                  <c:v>5513.7866210000002</c:v>
                </c:pt>
                <c:pt idx="41">
                  <c:v>5509.1625979999999</c:v>
                </c:pt>
                <c:pt idx="42">
                  <c:v>5505.1572269999997</c:v>
                </c:pt>
                <c:pt idx="43">
                  <c:v>5505.4404299999997</c:v>
                </c:pt>
                <c:pt idx="44">
                  <c:v>5510.3398440000001</c:v>
                </c:pt>
                <c:pt idx="45">
                  <c:v>5520.5590819999998</c:v>
                </c:pt>
                <c:pt idx="46">
                  <c:v>5530.7768550000001</c:v>
                </c:pt>
                <c:pt idx="47">
                  <c:v>5535.6835940000001</c:v>
                </c:pt>
                <c:pt idx="48">
                  <c:v>5545.107422</c:v>
                </c:pt>
                <c:pt idx="49">
                  <c:v>5546.4086909999996</c:v>
                </c:pt>
                <c:pt idx="50">
                  <c:v>5549.1484380000002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Sheet1!$A$5</c:f>
              <c:strCache>
                <c:ptCount val="1"/>
              </c:strCache>
            </c:strRef>
          </c:tx>
          <c:spPr>
            <a:ln w="38100">
              <a:solidFill>
                <a:srgbClr val="0096D7"/>
              </a:solidFill>
            </a:ln>
          </c:spPr>
          <c:marker>
            <c:symbol val="none"/>
          </c:marker>
          <c:cat>
            <c:strRef>
              <c:f>Sheet1!$B$1:$AZ$1</c:f>
              <c:strCach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strCache>
            </c:strRef>
          </c:cat>
          <c:val>
            <c:numRef>
              <c:f>Sheet1!$B$5:$AZ$5</c:f>
              <c:numCache>
                <c:formatCode>General</c:formatCode>
                <c:ptCount val="51"/>
              </c:numCache>
            </c:numRef>
          </c:val>
          <c:smooth val="0"/>
        </c:ser>
        <c:ser>
          <c:idx val="1"/>
          <c:order val="4"/>
          <c:tx>
            <c:strRef>
              <c:f>Sheet1!$A$6</c:f>
              <c:strCache>
                <c:ptCount val="1"/>
              </c:strCache>
            </c:strRef>
          </c:tx>
          <c:spPr>
            <a:ln w="38100">
              <a:solidFill>
                <a:srgbClr val="5D9732"/>
              </a:solidFill>
            </a:ln>
          </c:spPr>
          <c:marker>
            <c:symbol val="none"/>
          </c:marker>
          <c:cat>
            <c:strRef>
              <c:f>Sheet1!$B$1:$AZ$1</c:f>
              <c:strCach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strCache>
            </c:strRef>
          </c:cat>
          <c:val>
            <c:numRef>
              <c:f>Sheet1!$B$6:$AZ$6</c:f>
              <c:numCache>
                <c:formatCode>General</c:formatCode>
                <c:ptCount val="51"/>
              </c:numCache>
            </c:numRef>
          </c:val>
          <c:smooth val="0"/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Reference case</c:v>
                </c:pt>
              </c:strCache>
            </c:strRef>
          </c:tx>
          <c:spPr>
            <a:ln w="22225">
              <a:solidFill>
                <a:srgbClr val="000000"/>
              </a:solidFill>
            </a:ln>
          </c:spPr>
          <c:marker>
            <c:symbol val="none"/>
          </c:marker>
          <c:cat>
            <c:strRef>
              <c:f>Sheet1!$B$1:$AZ$1</c:f>
              <c:strCach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strCache>
            </c:strRef>
          </c:cat>
          <c:val>
            <c:numRef>
              <c:f>Sheet1!$B$7:$AZ$7</c:f>
              <c:numCache>
                <c:formatCode>General</c:formatCode>
                <c:ptCount val="51"/>
                <c:pt idx="0">
                  <c:v>5038.634</c:v>
                </c:pt>
                <c:pt idx="1">
                  <c:v>4992.6099999999997</c:v>
                </c:pt>
                <c:pt idx="2">
                  <c:v>5087.018</c:v>
                </c:pt>
                <c:pt idx="3">
                  <c:v>5184.6390000000001</c:v>
                </c:pt>
                <c:pt idx="4">
                  <c:v>5261.38</c:v>
                </c:pt>
                <c:pt idx="5">
                  <c:v>5322.7619999999997</c:v>
                </c:pt>
                <c:pt idx="6">
                  <c:v>5509.7960000000003</c:v>
                </c:pt>
                <c:pt idx="7">
                  <c:v>5584.0469999999996</c:v>
                </c:pt>
                <c:pt idx="8">
                  <c:v>5635.45</c:v>
                </c:pt>
                <c:pt idx="9">
                  <c:v>5687.7579999999998</c:v>
                </c:pt>
                <c:pt idx="10">
                  <c:v>5867.8760000000002</c:v>
                </c:pt>
                <c:pt idx="11">
                  <c:v>5761.3040000000001</c:v>
                </c:pt>
                <c:pt idx="12">
                  <c:v>5804.4089999999997</c:v>
                </c:pt>
                <c:pt idx="13">
                  <c:v>5853.4780000000001</c:v>
                </c:pt>
                <c:pt idx="14">
                  <c:v>5970.1850000000004</c:v>
                </c:pt>
                <c:pt idx="15">
                  <c:v>5993.317</c:v>
                </c:pt>
                <c:pt idx="16">
                  <c:v>5909.991</c:v>
                </c:pt>
                <c:pt idx="17">
                  <c:v>6000.5820000000003</c:v>
                </c:pt>
                <c:pt idx="18">
                  <c:v>5808.9480000000003</c:v>
                </c:pt>
                <c:pt idx="19">
                  <c:v>5385.5950000000003</c:v>
                </c:pt>
                <c:pt idx="20">
                  <c:v>5576.3289999999997</c:v>
                </c:pt>
                <c:pt idx="21">
                  <c:v>5439.4790000000003</c:v>
                </c:pt>
                <c:pt idx="22">
                  <c:v>5226.8999999999996</c:v>
                </c:pt>
                <c:pt idx="23">
                  <c:v>5355.4560000000001</c:v>
                </c:pt>
                <c:pt idx="24">
                  <c:v>5405.6880000000001</c:v>
                </c:pt>
                <c:pt idx="25">
                  <c:v>5272.9599609999996</c:v>
                </c:pt>
                <c:pt idx="26">
                  <c:v>5291.7065430000002</c:v>
                </c:pt>
                <c:pt idx="27">
                  <c:v>5321.1499020000001</c:v>
                </c:pt>
                <c:pt idx="28">
                  <c:v>5329.4252930000002</c:v>
                </c:pt>
                <c:pt idx="29">
                  <c:v>5321.5297849999997</c:v>
                </c:pt>
                <c:pt idx="30">
                  <c:v>5289.4726559999999</c:v>
                </c:pt>
                <c:pt idx="31">
                  <c:v>5228.638672</c:v>
                </c:pt>
                <c:pt idx="32">
                  <c:v>5180.8344729999999</c:v>
                </c:pt>
                <c:pt idx="33">
                  <c:v>5173.080078</c:v>
                </c:pt>
                <c:pt idx="34">
                  <c:v>5142.888672</c:v>
                </c:pt>
                <c:pt idx="35">
                  <c:v>5114.7880859999996</c:v>
                </c:pt>
                <c:pt idx="36">
                  <c:v>5087.6352539999998</c:v>
                </c:pt>
                <c:pt idx="37">
                  <c:v>5048.6904299999997</c:v>
                </c:pt>
                <c:pt idx="38">
                  <c:v>5011.048828</c:v>
                </c:pt>
                <c:pt idx="39">
                  <c:v>4982.8823240000002</c:v>
                </c:pt>
                <c:pt idx="40">
                  <c:v>4961.4887699999999</c:v>
                </c:pt>
                <c:pt idx="41">
                  <c:v>4958.6411129999997</c:v>
                </c:pt>
                <c:pt idx="42">
                  <c:v>4960.2080079999996</c:v>
                </c:pt>
                <c:pt idx="43">
                  <c:v>4962.7431640000004</c:v>
                </c:pt>
                <c:pt idx="44">
                  <c:v>4970.2666019999997</c:v>
                </c:pt>
                <c:pt idx="45">
                  <c:v>4980.25</c:v>
                </c:pt>
                <c:pt idx="46">
                  <c:v>4990.8198240000002</c:v>
                </c:pt>
                <c:pt idx="47">
                  <c:v>5001.4428710000002</c:v>
                </c:pt>
                <c:pt idx="48">
                  <c:v>5015.142578</c:v>
                </c:pt>
                <c:pt idx="49">
                  <c:v>5028.3422849999997</c:v>
                </c:pt>
                <c:pt idx="50">
                  <c:v>5044.1777339999999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7051408"/>
        <c:axId val="237051968"/>
      </c:lineChart>
      <c:catAx>
        <c:axId val="237051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>
            <a:solidFill>
              <a:schemeClr val="tx1"/>
            </a:solidFill>
          </a:ln>
        </c:spPr>
        <c:crossAx val="237051968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237051968"/>
        <c:scaling>
          <c:orientation val="minMax"/>
          <c:max val="6100"/>
          <c:min val="4000"/>
        </c:scaling>
        <c:delete val="0"/>
        <c:axPos val="l"/>
        <c:majorGridlines>
          <c:spPr>
            <a:ln>
              <a:solidFill>
                <a:srgbClr val="FFFFFF">
                  <a:lumMod val="65000"/>
                </a:srgb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237051408"/>
        <c:crosses val="autoZero"/>
        <c:crossBetween val="midCat"/>
        <c:majorUnit val="500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537102473498226E-2"/>
          <c:y val="6.5822784810128515E-2"/>
          <c:w val="0.8963486454652535"/>
          <c:h val="0.80506329113924047"/>
        </c:manualLayout>
      </c:layout>
      <c:areaChart>
        <c:grouping val="stacked"/>
        <c:varyColors val="0"/>
        <c:ser>
          <c:idx val="5"/>
          <c:order val="0"/>
          <c:tx>
            <c:strRef>
              <c:f>Sheet1!$A$2</c:f>
              <c:strCache>
                <c:ptCount val="1"/>
                <c:pt idx="0">
                  <c:v>Petroleum &amp; Other/Other</c:v>
                </c:pt>
              </c:strCache>
            </c:strRef>
          </c:tx>
          <c:spPr>
            <a:solidFill>
              <a:srgbClr val="BD732A"/>
            </a:solidFill>
            <a:ln w="28806">
              <a:noFill/>
            </a:ln>
          </c:spPr>
          <c:cat>
            <c:numRef>
              <c:f>Sheet1!$B$1:$CD$1</c:f>
              <c:numCache>
                <c:formatCode>General</c:formatCode>
                <c:ptCount val="8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  <c:pt idx="55">
                  <c:v>2015</c:v>
                </c:pt>
                <c:pt idx="60">
                  <c:v>2020</c:v>
                </c:pt>
                <c:pt idx="65">
                  <c:v>2025</c:v>
                </c:pt>
                <c:pt idx="70">
                  <c:v>2030</c:v>
                </c:pt>
                <c:pt idx="75">
                  <c:v>2035</c:v>
                </c:pt>
                <c:pt idx="80">
                  <c:v>2040</c:v>
                </c:pt>
              </c:numCache>
            </c:numRef>
          </c:cat>
          <c:val>
            <c:numRef>
              <c:f>Sheet1!$B$2:$CD$2</c:f>
              <c:numCache>
                <c:formatCode>General</c:formatCode>
                <c:ptCount val="81"/>
                <c:pt idx="0">
                  <c:v>0.1369509539999999</c:v>
                </c:pt>
                <c:pt idx="1">
                  <c:v>0.13128458000000007</c:v>
                </c:pt>
                <c:pt idx="2">
                  <c:v>0.11296770499999961</c:v>
                </c:pt>
                <c:pt idx="3">
                  <c:v>0.12519556199999993</c:v>
                </c:pt>
                <c:pt idx="4">
                  <c:v>0.11950913399999914</c:v>
                </c:pt>
                <c:pt idx="5">
                  <c:v>8.9802692999999975E-2</c:v>
                </c:pt>
                <c:pt idx="6">
                  <c:v>9.6250238999999127E-2</c:v>
                </c:pt>
                <c:pt idx="7">
                  <c:v>0.10547759199999972</c:v>
                </c:pt>
                <c:pt idx="8">
                  <c:v>0.14139653299999982</c:v>
                </c:pt>
                <c:pt idx="9">
                  <c:v>0.13011330400000046</c:v>
                </c:pt>
                <c:pt idx="10">
                  <c:v>0.1244307770000007</c:v>
                </c:pt>
                <c:pt idx="11">
                  <c:v>0.13700259100000095</c:v>
                </c:pt>
                <c:pt idx="12">
                  <c:v>0.11081406000000099</c:v>
                </c:pt>
                <c:pt idx="13">
                  <c:v>0.14051510900000017</c:v>
                </c:pt>
                <c:pt idx="14">
                  <c:v>0.14214167899999999</c:v>
                </c:pt>
                <c:pt idx="15">
                  <c:v>0.14195243200000002</c:v>
                </c:pt>
                <c:pt idx="16">
                  <c:v>8.4759777999999938E-2</c:v>
                </c:pt>
                <c:pt idx="17">
                  <c:v>8.4527110999999572E-2</c:v>
                </c:pt>
                <c:pt idx="18">
                  <c:v>6.3465089999999391E-2</c:v>
                </c:pt>
                <c:pt idx="19">
                  <c:v>5.68696110000005E-2</c:v>
                </c:pt>
                <c:pt idx="20">
                  <c:v>5.5728008999999613E-2</c:v>
                </c:pt>
                <c:pt idx="21">
                  <c:v>4.9481529000000093E-2</c:v>
                </c:pt>
                <c:pt idx="22">
                  <c:v>4.3923697999999393E-2</c:v>
                </c:pt>
                <c:pt idx="23">
                  <c:v>4.8923869999999647E-2</c:v>
                </c:pt>
                <c:pt idx="24">
                  <c:v>4.9541396000000182E-2</c:v>
                </c:pt>
                <c:pt idx="25">
                  <c:v>4.3083006E-2</c:v>
                </c:pt>
                <c:pt idx="26">
                  <c:v>4.1537294000000002E-2</c:v>
                </c:pt>
                <c:pt idx="27">
                  <c:v>3.9157289000000005E-2</c:v>
                </c:pt>
                <c:pt idx="28">
                  <c:v>4.7983688999999996E-2</c:v>
                </c:pt>
                <c:pt idx="29">
                  <c:v>4.1845132E-2</c:v>
                </c:pt>
                <c:pt idx="30">
                  <c:v>4.1621576E-2</c:v>
                </c:pt>
                <c:pt idx="31">
                  <c:v>4.1309809999999995E-2</c:v>
                </c:pt>
                <c:pt idx="32">
                  <c:v>4.0979950000000001E-2</c:v>
                </c:pt>
                <c:pt idx="33">
                  <c:v>4.0730746999999998E-2</c:v>
                </c:pt>
                <c:pt idx="34">
                  <c:v>4.0391971999999998E-2</c:v>
                </c:pt>
                <c:pt idx="35">
                  <c:v>3.9958011000000002E-2</c:v>
                </c:pt>
                <c:pt idx="36">
                  <c:v>3.9432055000000001E-2</c:v>
                </c:pt>
                <c:pt idx="37">
                  <c:v>3.9037666999999998E-2</c:v>
                </c:pt>
                <c:pt idx="38">
                  <c:v>3.8710768999999999E-2</c:v>
                </c:pt>
                <c:pt idx="39">
                  <c:v>3.8425165999999997E-2</c:v>
                </c:pt>
                <c:pt idx="40">
                  <c:v>3.8140248000000002E-2</c:v>
                </c:pt>
                <c:pt idx="41">
                  <c:v>3.7801860999999999E-2</c:v>
                </c:pt>
                <c:pt idx="42">
                  <c:v>3.7686976000000004E-2</c:v>
                </c:pt>
                <c:pt idx="43">
                  <c:v>3.7520280999999996E-2</c:v>
                </c:pt>
                <c:pt idx="44">
                  <c:v>3.7368025000000006E-2</c:v>
                </c:pt>
                <c:pt idx="45">
                  <c:v>3.7231875999999997E-2</c:v>
                </c:pt>
                <c:pt idx="46">
                  <c:v>3.7040204E-2</c:v>
                </c:pt>
                <c:pt idx="47">
                  <c:v>3.6866536000000005E-2</c:v>
                </c:pt>
                <c:pt idx="48">
                  <c:v>3.6496172E-2</c:v>
                </c:pt>
                <c:pt idx="49">
                  <c:v>3.6309651999999998E-2</c:v>
                </c:pt>
                <c:pt idx="50">
                  <c:v>3.6149559000000005E-2</c:v>
                </c:pt>
                <c:pt idx="51">
                  <c:v>3.6149559000000005E-2</c:v>
                </c:pt>
                <c:pt idx="52">
                  <c:v>4.284547750000009E-2</c:v>
                </c:pt>
                <c:pt idx="53">
                  <c:v>4.9541396000000182E-2</c:v>
                </c:pt>
                <c:pt idx="54">
                  <c:v>4.9541396000000182E-2</c:v>
                </c:pt>
                <c:pt idx="55">
                  <c:v>4.3079231999999995E-2</c:v>
                </c:pt>
                <c:pt idx="56">
                  <c:v>4.1559426999999996E-2</c:v>
                </c:pt>
                <c:pt idx="57">
                  <c:v>3.9152661999999998E-2</c:v>
                </c:pt>
                <c:pt idx="58">
                  <c:v>4.8044977000000003E-2</c:v>
                </c:pt>
                <c:pt idx="59">
                  <c:v>4.1983205999999995E-2</c:v>
                </c:pt>
                <c:pt idx="60">
                  <c:v>4.1779617000000005E-2</c:v>
                </c:pt>
                <c:pt idx="61">
                  <c:v>4.1636164000000003E-2</c:v>
                </c:pt>
                <c:pt idx="62">
                  <c:v>4.1516481000000001E-2</c:v>
                </c:pt>
                <c:pt idx="63">
                  <c:v>4.1412722999999999E-2</c:v>
                </c:pt>
                <c:pt idx="64">
                  <c:v>4.1325260000000003E-2</c:v>
                </c:pt>
                <c:pt idx="65">
                  <c:v>4.1057868999999997E-2</c:v>
                </c:pt>
                <c:pt idx="66">
                  <c:v>4.0712524999999999E-2</c:v>
                </c:pt>
                <c:pt idx="67">
                  <c:v>4.0490636000000003E-2</c:v>
                </c:pt>
                <c:pt idx="68">
                  <c:v>4.0336008E-2</c:v>
                </c:pt>
                <c:pt idx="69">
                  <c:v>4.0183942E-2</c:v>
                </c:pt>
                <c:pt idx="70">
                  <c:v>4.0020910999999999E-2</c:v>
                </c:pt>
                <c:pt idx="71">
                  <c:v>3.9684646000000004E-2</c:v>
                </c:pt>
                <c:pt idx="72">
                  <c:v>3.9581192000000001E-2</c:v>
                </c:pt>
                <c:pt idx="73">
                  <c:v>3.9426026000000003E-2</c:v>
                </c:pt>
                <c:pt idx="74">
                  <c:v>3.9272255999999998E-2</c:v>
                </c:pt>
                <c:pt idx="75">
                  <c:v>3.9127427999999999E-2</c:v>
                </c:pt>
                <c:pt idx="76">
                  <c:v>3.8924920000000002E-2</c:v>
                </c:pt>
                <c:pt idx="77">
                  <c:v>3.8780712000000002E-2</c:v>
                </c:pt>
                <c:pt idx="78">
                  <c:v>3.8425331E-2</c:v>
                </c:pt>
                <c:pt idx="79">
                  <c:v>3.8294786000000004E-2</c:v>
                </c:pt>
                <c:pt idx="80">
                  <c:v>3.8121504000000001E-2</c:v>
                </c:pt>
              </c:numCache>
            </c:numRef>
          </c:val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Nuclear</c:v>
                </c:pt>
              </c:strCache>
            </c:strRef>
          </c:tx>
          <c:spPr>
            <a:solidFill>
              <a:srgbClr val="A33340"/>
            </a:solidFill>
            <a:ln w="28806">
              <a:noFill/>
            </a:ln>
          </c:spPr>
          <c:cat>
            <c:numRef>
              <c:f>Sheet1!$B$1:$CD$1</c:f>
              <c:numCache>
                <c:formatCode>General</c:formatCode>
                <c:ptCount val="8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  <c:pt idx="55">
                  <c:v>2015</c:v>
                </c:pt>
                <c:pt idx="60">
                  <c:v>2020</c:v>
                </c:pt>
                <c:pt idx="65">
                  <c:v>2025</c:v>
                </c:pt>
                <c:pt idx="70">
                  <c:v>2030</c:v>
                </c:pt>
                <c:pt idx="75">
                  <c:v>2035</c:v>
                </c:pt>
                <c:pt idx="80">
                  <c:v>2040</c:v>
                </c:pt>
              </c:numCache>
            </c:numRef>
          </c:cat>
          <c:val>
            <c:numRef>
              <c:f>Sheet1!$B$3:$CD$3</c:f>
              <c:numCache>
                <c:formatCode>General</c:formatCode>
                <c:ptCount val="81"/>
                <c:pt idx="0">
                  <c:v>0.57686167799999999</c:v>
                </c:pt>
                <c:pt idx="1">
                  <c:v>0.61256508700000001</c:v>
                </c:pt>
                <c:pt idx="2">
                  <c:v>0.61877626299999999</c:v>
                </c:pt>
                <c:pt idx="3">
                  <c:v>0.61029121400000008</c:v>
                </c:pt>
                <c:pt idx="4">
                  <c:v>0.6404398320000001</c:v>
                </c:pt>
                <c:pt idx="5">
                  <c:v>0.67340212300000002</c:v>
                </c:pt>
                <c:pt idx="6">
                  <c:v>0.67472854599999998</c:v>
                </c:pt>
                <c:pt idx="7">
                  <c:v>0.62864417099999992</c:v>
                </c:pt>
                <c:pt idx="8">
                  <c:v>0.67370210400000008</c:v>
                </c:pt>
                <c:pt idx="9">
                  <c:v>0.728254124</c:v>
                </c:pt>
                <c:pt idx="10">
                  <c:v>0.75389293999999996</c:v>
                </c:pt>
                <c:pt idx="11">
                  <c:v>0.76882630799999996</c:v>
                </c:pt>
                <c:pt idx="12">
                  <c:v>0.78006408700000007</c:v>
                </c:pt>
                <c:pt idx="13">
                  <c:v>0.76373269499999996</c:v>
                </c:pt>
                <c:pt idx="14">
                  <c:v>0.78852838699999994</c:v>
                </c:pt>
                <c:pt idx="15">
                  <c:v>0.78198636499999996</c:v>
                </c:pt>
                <c:pt idx="16">
                  <c:v>0.78721863600000008</c:v>
                </c:pt>
                <c:pt idx="17">
                  <c:v>0.80642475300000005</c:v>
                </c:pt>
                <c:pt idx="18">
                  <c:v>0.80620843500000006</c:v>
                </c:pt>
                <c:pt idx="19">
                  <c:v>0.79885458499999995</c:v>
                </c:pt>
                <c:pt idx="20">
                  <c:v>0.80696830099999994</c:v>
                </c:pt>
                <c:pt idx="21">
                  <c:v>0.79020436699999996</c:v>
                </c:pt>
                <c:pt idx="22">
                  <c:v>0.76933124899999994</c:v>
                </c:pt>
                <c:pt idx="23">
                  <c:v>0.789016473</c:v>
                </c:pt>
                <c:pt idx="24">
                  <c:v>0.797165982</c:v>
                </c:pt>
                <c:pt idx="25">
                  <c:v>0.79768652299999998</c:v>
                </c:pt>
                <c:pt idx="26">
                  <c:v>0.78133459500000002</c:v>
                </c:pt>
                <c:pt idx="27">
                  <c:v>0.78622033699999994</c:v>
                </c:pt>
                <c:pt idx="28">
                  <c:v>0.77142590299999991</c:v>
                </c:pt>
                <c:pt idx="29">
                  <c:v>0.77034552000000001</c:v>
                </c:pt>
                <c:pt idx="30">
                  <c:v>0.77749151599999999</c:v>
                </c:pt>
                <c:pt idx="31">
                  <c:v>0.78710632299999994</c:v>
                </c:pt>
                <c:pt idx="32">
                  <c:v>0.789090454</c:v>
                </c:pt>
                <c:pt idx="33">
                  <c:v>0.789090454</c:v>
                </c:pt>
                <c:pt idx="34">
                  <c:v>0.789090454</c:v>
                </c:pt>
                <c:pt idx="35">
                  <c:v>0.789090454</c:v>
                </c:pt>
                <c:pt idx="36">
                  <c:v>0.789090454</c:v>
                </c:pt>
                <c:pt idx="37">
                  <c:v>0.789090454</c:v>
                </c:pt>
                <c:pt idx="38">
                  <c:v>0.78909143100000001</c:v>
                </c:pt>
                <c:pt idx="39">
                  <c:v>0.789090454</c:v>
                </c:pt>
                <c:pt idx="40">
                  <c:v>0.789090454</c:v>
                </c:pt>
                <c:pt idx="41">
                  <c:v>0.789090454</c:v>
                </c:pt>
                <c:pt idx="42">
                  <c:v>0.789090454</c:v>
                </c:pt>
                <c:pt idx="43">
                  <c:v>0.789090454</c:v>
                </c:pt>
                <c:pt idx="44">
                  <c:v>0.789090454</c:v>
                </c:pt>
                <c:pt idx="45">
                  <c:v>0.789090454</c:v>
                </c:pt>
                <c:pt idx="46">
                  <c:v>0.789090454</c:v>
                </c:pt>
                <c:pt idx="47">
                  <c:v>0.789090454</c:v>
                </c:pt>
                <c:pt idx="48">
                  <c:v>0.789090454</c:v>
                </c:pt>
                <c:pt idx="49">
                  <c:v>0.789090454</c:v>
                </c:pt>
                <c:pt idx="50">
                  <c:v>0.789090454</c:v>
                </c:pt>
                <c:pt idx="51">
                  <c:v>0.789090454</c:v>
                </c:pt>
                <c:pt idx="52">
                  <c:v>0.793128218</c:v>
                </c:pt>
                <c:pt idx="53">
                  <c:v>0.797165982</c:v>
                </c:pt>
                <c:pt idx="54">
                  <c:v>0.797165982</c:v>
                </c:pt>
                <c:pt idx="55">
                  <c:v>0.79768664599999994</c:v>
                </c:pt>
                <c:pt idx="56">
                  <c:v>0.78133459500000002</c:v>
                </c:pt>
                <c:pt idx="57">
                  <c:v>0.78622033699999994</c:v>
                </c:pt>
                <c:pt idx="58">
                  <c:v>0.77142590299999991</c:v>
                </c:pt>
                <c:pt idx="59">
                  <c:v>0.77034552000000001</c:v>
                </c:pt>
                <c:pt idx="60">
                  <c:v>0.77749151599999999</c:v>
                </c:pt>
                <c:pt idx="61">
                  <c:v>0.78710632299999994</c:v>
                </c:pt>
                <c:pt idx="62">
                  <c:v>0.789090454</c:v>
                </c:pt>
                <c:pt idx="63">
                  <c:v>0.789090454</c:v>
                </c:pt>
                <c:pt idx="64">
                  <c:v>0.789090454</c:v>
                </c:pt>
                <c:pt idx="65">
                  <c:v>0.789090454</c:v>
                </c:pt>
                <c:pt idx="66">
                  <c:v>0.789090454</c:v>
                </c:pt>
                <c:pt idx="67">
                  <c:v>0.789090454</c:v>
                </c:pt>
                <c:pt idx="68">
                  <c:v>0.78909143100000001</c:v>
                </c:pt>
                <c:pt idx="69">
                  <c:v>0.789090454</c:v>
                </c:pt>
                <c:pt idx="70">
                  <c:v>0.789090454</c:v>
                </c:pt>
                <c:pt idx="71">
                  <c:v>0.789090454</c:v>
                </c:pt>
                <c:pt idx="72">
                  <c:v>0.789090454</c:v>
                </c:pt>
                <c:pt idx="73">
                  <c:v>0.789090454</c:v>
                </c:pt>
                <c:pt idx="74">
                  <c:v>0.789090454</c:v>
                </c:pt>
                <c:pt idx="75">
                  <c:v>0.789090454</c:v>
                </c:pt>
                <c:pt idx="76">
                  <c:v>0.789090454</c:v>
                </c:pt>
                <c:pt idx="77">
                  <c:v>0.789090454</c:v>
                </c:pt>
                <c:pt idx="78">
                  <c:v>0.789090454</c:v>
                </c:pt>
                <c:pt idx="79">
                  <c:v>0.789090454</c:v>
                </c:pt>
                <c:pt idx="80">
                  <c:v>0.789090454</c:v>
                </c:pt>
              </c:numCache>
            </c:numRef>
          </c:val>
        </c:ser>
        <c:ser>
          <c:idx val="7"/>
          <c:order val="2"/>
          <c:tx>
            <c:strRef>
              <c:f>Sheet1!$A$4</c:f>
              <c:strCache>
                <c:ptCount val="1"/>
                <c:pt idx="0">
                  <c:v>Coal</c:v>
                </c:pt>
              </c:strCache>
            </c:strRef>
          </c:tx>
          <c:spPr>
            <a:solidFill>
              <a:srgbClr val="000000"/>
            </a:solidFill>
            <a:ln w="28806">
              <a:noFill/>
            </a:ln>
          </c:spPr>
          <c:cat>
            <c:numRef>
              <c:f>Sheet1!$B$1:$CD$1</c:f>
              <c:numCache>
                <c:formatCode>General</c:formatCode>
                <c:ptCount val="8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  <c:pt idx="55">
                  <c:v>2015</c:v>
                </c:pt>
                <c:pt idx="60">
                  <c:v>2020</c:v>
                </c:pt>
                <c:pt idx="65">
                  <c:v>2025</c:v>
                </c:pt>
                <c:pt idx="70">
                  <c:v>2030</c:v>
                </c:pt>
                <c:pt idx="75">
                  <c:v>2035</c:v>
                </c:pt>
                <c:pt idx="80">
                  <c:v>2040</c:v>
                </c:pt>
              </c:numCache>
            </c:numRef>
          </c:cat>
          <c:val>
            <c:numRef>
              <c:f>Sheet1!$B$4:$CD$4</c:f>
              <c:numCache>
                <c:formatCode>General</c:formatCode>
                <c:ptCount val="81"/>
                <c:pt idx="0">
                  <c:v>1.594011479</c:v>
                </c:pt>
                <c:pt idx="1">
                  <c:v>1.5906227479999999</c:v>
                </c:pt>
                <c:pt idx="2">
                  <c:v>1.621206039</c:v>
                </c:pt>
                <c:pt idx="3">
                  <c:v>1.6900702320000001</c:v>
                </c:pt>
                <c:pt idx="4">
                  <c:v>1.690693864</c:v>
                </c:pt>
                <c:pt idx="5">
                  <c:v>1.7094264680000002</c:v>
                </c:pt>
                <c:pt idx="6">
                  <c:v>1.7951955930000001</c:v>
                </c:pt>
                <c:pt idx="7">
                  <c:v>1.8450157360000001</c:v>
                </c:pt>
                <c:pt idx="8">
                  <c:v>1.8735156899999998</c:v>
                </c:pt>
                <c:pt idx="9">
                  <c:v>1.8810872239999998</c:v>
                </c:pt>
                <c:pt idx="10">
                  <c:v>1.9662645959999998</c:v>
                </c:pt>
                <c:pt idx="11">
                  <c:v>1.9039559420000001</c:v>
                </c:pt>
                <c:pt idx="12">
                  <c:v>1.933130354</c:v>
                </c:pt>
                <c:pt idx="13">
                  <c:v>1.9737367520000002</c:v>
                </c:pt>
                <c:pt idx="14">
                  <c:v>1.9783005490000001</c:v>
                </c:pt>
                <c:pt idx="15">
                  <c:v>2.0128730460000002</c:v>
                </c:pt>
                <c:pt idx="16">
                  <c:v>1.990511135</c:v>
                </c:pt>
                <c:pt idx="17">
                  <c:v>2.016455584</c:v>
                </c:pt>
                <c:pt idx="18">
                  <c:v>1.9858012469999999</c:v>
                </c:pt>
                <c:pt idx="19">
                  <c:v>1.755904253</c:v>
                </c:pt>
                <c:pt idx="20">
                  <c:v>1.8472902790000001</c:v>
                </c:pt>
                <c:pt idx="21">
                  <c:v>1.733430005</c:v>
                </c:pt>
                <c:pt idx="22">
                  <c:v>1.5140429450000001</c:v>
                </c:pt>
                <c:pt idx="23">
                  <c:v>1.5811147160000001</c:v>
                </c:pt>
                <c:pt idx="24">
                  <c:v>1.58171035</c:v>
                </c:pt>
                <c:pt idx="25">
                  <c:v>1.3549011230000001</c:v>
                </c:pt>
                <c:pt idx="26">
                  <c:v>1.3568364260000001</c:v>
                </c:pt>
                <c:pt idx="27">
                  <c:v>1.365220581</c:v>
                </c:pt>
                <c:pt idx="28">
                  <c:v>1.3861013179999999</c:v>
                </c:pt>
                <c:pt idx="29">
                  <c:v>1.3870151370000001</c:v>
                </c:pt>
                <c:pt idx="30">
                  <c:v>1.3880290529999999</c:v>
                </c:pt>
                <c:pt idx="31">
                  <c:v>1.346798218</c:v>
                </c:pt>
                <c:pt idx="32">
                  <c:v>1.2961304929999999</c:v>
                </c:pt>
                <c:pt idx="33">
                  <c:v>1.272746704</c:v>
                </c:pt>
                <c:pt idx="34">
                  <c:v>1.222292114</c:v>
                </c:pt>
                <c:pt idx="35">
                  <c:v>1.1792690429999999</c:v>
                </c:pt>
                <c:pt idx="36">
                  <c:v>1.1431340329999999</c:v>
                </c:pt>
                <c:pt idx="37">
                  <c:v>1.0931019289999999</c:v>
                </c:pt>
                <c:pt idx="38">
                  <c:v>1.049640015</c:v>
                </c:pt>
                <c:pt idx="39">
                  <c:v>1.0046795040000001</c:v>
                </c:pt>
                <c:pt idx="40">
                  <c:v>0.97248999000000003</c:v>
                </c:pt>
                <c:pt idx="41">
                  <c:v>0.97392340099999997</c:v>
                </c:pt>
                <c:pt idx="42">
                  <c:v>0.97840228299999998</c:v>
                </c:pt>
                <c:pt idx="43">
                  <c:v>0.971556274</c:v>
                </c:pt>
                <c:pt idx="44">
                  <c:v>0.96512481699999997</c:v>
                </c:pt>
                <c:pt idx="45">
                  <c:v>0.96243237299999995</c:v>
                </c:pt>
                <c:pt idx="46">
                  <c:v>0.95158679199999996</c:v>
                </c:pt>
                <c:pt idx="47">
                  <c:v>0.949224548</c:v>
                </c:pt>
                <c:pt idx="48">
                  <c:v>0.93791979999999997</c:v>
                </c:pt>
                <c:pt idx="49">
                  <c:v>0.92756756600000001</c:v>
                </c:pt>
                <c:pt idx="50">
                  <c:v>0.918786255</c:v>
                </c:pt>
                <c:pt idx="51">
                  <c:v>0.918786255</c:v>
                </c:pt>
                <c:pt idx="52">
                  <c:v>1.2502483025</c:v>
                </c:pt>
                <c:pt idx="53">
                  <c:v>1.58171035</c:v>
                </c:pt>
                <c:pt idx="54">
                  <c:v>1.58171035</c:v>
                </c:pt>
                <c:pt idx="55">
                  <c:v>1.3551102289999999</c:v>
                </c:pt>
                <c:pt idx="56">
                  <c:v>1.3566855470000001</c:v>
                </c:pt>
                <c:pt idx="57">
                  <c:v>1.3635899659999999</c:v>
                </c:pt>
                <c:pt idx="58">
                  <c:v>1.40163269</c:v>
                </c:pt>
                <c:pt idx="59">
                  <c:v>1.412972412</c:v>
                </c:pt>
                <c:pt idx="60">
                  <c:v>1.416207397</c:v>
                </c:pt>
                <c:pt idx="61">
                  <c:v>1.4142165529999999</c:v>
                </c:pt>
                <c:pt idx="62">
                  <c:v>1.4191782229999998</c:v>
                </c:pt>
                <c:pt idx="63">
                  <c:v>1.434729736</c:v>
                </c:pt>
                <c:pt idx="64">
                  <c:v>1.4415405270000001</c:v>
                </c:pt>
                <c:pt idx="65">
                  <c:v>1.4323707280000002</c:v>
                </c:pt>
                <c:pt idx="66">
                  <c:v>1.432490112</c:v>
                </c:pt>
                <c:pt idx="67">
                  <c:v>1.430244141</c:v>
                </c:pt>
                <c:pt idx="68">
                  <c:v>1.4279626459999999</c:v>
                </c:pt>
                <c:pt idx="69">
                  <c:v>1.426625</c:v>
                </c:pt>
                <c:pt idx="70">
                  <c:v>1.421513306</c:v>
                </c:pt>
                <c:pt idx="71">
                  <c:v>1.4121187740000001</c:v>
                </c:pt>
                <c:pt idx="72">
                  <c:v>1.4136612550000001</c:v>
                </c:pt>
                <c:pt idx="73">
                  <c:v>1.4104228519999999</c:v>
                </c:pt>
                <c:pt idx="74">
                  <c:v>1.4051579589999998</c:v>
                </c:pt>
                <c:pt idx="75">
                  <c:v>1.398209595</c:v>
                </c:pt>
                <c:pt idx="76">
                  <c:v>1.3802932129999999</c:v>
                </c:pt>
                <c:pt idx="77">
                  <c:v>1.387308472</c:v>
                </c:pt>
                <c:pt idx="78">
                  <c:v>1.3774425049999999</c:v>
                </c:pt>
                <c:pt idx="79">
                  <c:v>1.3755793460000001</c:v>
                </c:pt>
                <c:pt idx="80">
                  <c:v>1.3641625979999998</c:v>
                </c:pt>
              </c:numCache>
            </c:numRef>
          </c:val>
        </c:ser>
        <c:ser>
          <c:idx val="0"/>
          <c:order val="3"/>
          <c:tx>
            <c:strRef>
              <c:f>Sheet1!$A$5</c:f>
              <c:strCache>
                <c:ptCount val="1"/>
                <c:pt idx="0">
                  <c:v>Renewable</c:v>
                </c:pt>
              </c:strCache>
            </c:strRef>
          </c:tx>
          <c:spPr>
            <a:solidFill>
              <a:schemeClr val="accent3"/>
            </a:solidFill>
            <a:ln w="28806">
              <a:noFill/>
            </a:ln>
          </c:spPr>
          <c:cat>
            <c:numRef>
              <c:f>Sheet1!$B$1:$CD$1</c:f>
              <c:numCache>
                <c:formatCode>General</c:formatCode>
                <c:ptCount val="8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  <c:pt idx="55">
                  <c:v>2015</c:v>
                </c:pt>
                <c:pt idx="60">
                  <c:v>2020</c:v>
                </c:pt>
                <c:pt idx="65">
                  <c:v>2025</c:v>
                </c:pt>
                <c:pt idx="70">
                  <c:v>2030</c:v>
                </c:pt>
                <c:pt idx="75">
                  <c:v>2035</c:v>
                </c:pt>
                <c:pt idx="80">
                  <c:v>2040</c:v>
                </c:pt>
              </c:numCache>
            </c:numRef>
          </c:cat>
          <c:val>
            <c:numRef>
              <c:f>Sheet1!$B$5:$CD$5</c:f>
              <c:numCache>
                <c:formatCode>General</c:formatCode>
                <c:ptCount val="81"/>
                <c:pt idx="0">
                  <c:v>0.35723807200000002</c:v>
                </c:pt>
                <c:pt idx="1">
                  <c:v>0.35777345300000002</c:v>
                </c:pt>
                <c:pt idx="2">
                  <c:v>0.32685782499999994</c:v>
                </c:pt>
                <c:pt idx="3">
                  <c:v>0.35670728999999995</c:v>
                </c:pt>
                <c:pt idx="4">
                  <c:v>0.336660876</c:v>
                </c:pt>
                <c:pt idx="5">
                  <c:v>0.38479813300000004</c:v>
                </c:pt>
                <c:pt idx="6">
                  <c:v>0.42295766700000009</c:v>
                </c:pt>
                <c:pt idx="7">
                  <c:v>0.43363611399999996</c:v>
                </c:pt>
                <c:pt idx="8">
                  <c:v>0.40042406700000005</c:v>
                </c:pt>
                <c:pt idx="9">
                  <c:v>0.39895903099999996</c:v>
                </c:pt>
                <c:pt idx="10">
                  <c:v>0.35647857100000002</c:v>
                </c:pt>
                <c:pt idx="11">
                  <c:v>0.28772968900000001</c:v>
                </c:pt>
                <c:pt idx="12">
                  <c:v>0.34343800100000005</c:v>
                </c:pt>
                <c:pt idx="13">
                  <c:v>0.355293109</c:v>
                </c:pt>
                <c:pt idx="14">
                  <c:v>0.35148463199999996</c:v>
                </c:pt>
                <c:pt idx="15">
                  <c:v>0.35765065299999999</c:v>
                </c:pt>
                <c:pt idx="16">
                  <c:v>0.38577190900000002</c:v>
                </c:pt>
                <c:pt idx="17">
                  <c:v>0.35274748499999997</c:v>
                </c:pt>
                <c:pt idx="18">
                  <c:v>0.38093238900000004</c:v>
                </c:pt>
                <c:pt idx="19">
                  <c:v>0.41772379699999995</c:v>
                </c:pt>
                <c:pt idx="20">
                  <c:v>0.42737607699999991</c:v>
                </c:pt>
                <c:pt idx="21">
                  <c:v>0.51333609699999994</c:v>
                </c:pt>
                <c:pt idx="22">
                  <c:v>0.49457319299999997</c:v>
                </c:pt>
                <c:pt idx="23">
                  <c:v>0.52207344899999997</c:v>
                </c:pt>
                <c:pt idx="24">
                  <c:v>0.53857932000000008</c:v>
                </c:pt>
                <c:pt idx="25">
                  <c:v>0.54635632299999992</c:v>
                </c:pt>
                <c:pt idx="26">
                  <c:v>0.597591553</c:v>
                </c:pt>
                <c:pt idx="27">
                  <c:v>0.65206658900000003</c:v>
                </c:pt>
                <c:pt idx="28">
                  <c:v>0.69403656000000002</c:v>
                </c:pt>
                <c:pt idx="29">
                  <c:v>0.76695550499999998</c:v>
                </c:pt>
                <c:pt idx="30">
                  <c:v>0.8359892579999999</c:v>
                </c:pt>
                <c:pt idx="31">
                  <c:v>0.92678662099999998</c:v>
                </c:pt>
                <c:pt idx="32">
                  <c:v>0.97552966299999999</c:v>
                </c:pt>
                <c:pt idx="33">
                  <c:v>0.99655114700000003</c:v>
                </c:pt>
                <c:pt idx="34">
                  <c:v>1.0065743410000001</c:v>
                </c:pt>
                <c:pt idx="35">
                  <c:v>1.015458252</c:v>
                </c:pt>
                <c:pt idx="36">
                  <c:v>1.0236506349999999</c:v>
                </c:pt>
                <c:pt idx="37">
                  <c:v>1.0369921879999999</c:v>
                </c:pt>
                <c:pt idx="38">
                  <c:v>1.0548339840000001</c:v>
                </c:pt>
                <c:pt idx="39">
                  <c:v>1.0699062500000001</c:v>
                </c:pt>
                <c:pt idx="40">
                  <c:v>1.0883707280000001</c:v>
                </c:pt>
                <c:pt idx="41">
                  <c:v>1.114279053</c:v>
                </c:pt>
                <c:pt idx="42">
                  <c:v>1.148765137</c:v>
                </c:pt>
                <c:pt idx="43">
                  <c:v>1.1758303219999999</c:v>
                </c:pt>
                <c:pt idx="44">
                  <c:v>1.20130603</c:v>
                </c:pt>
                <c:pt idx="45">
                  <c:v>1.2380561520000002</c:v>
                </c:pt>
                <c:pt idx="46">
                  <c:v>1.2541339109999998</c:v>
                </c:pt>
                <c:pt idx="47">
                  <c:v>1.2970793460000001</c:v>
                </c:pt>
                <c:pt idx="48">
                  <c:v>1.3186540529999999</c:v>
                </c:pt>
                <c:pt idx="49">
                  <c:v>1.3400053709999999</c:v>
                </c:pt>
                <c:pt idx="50">
                  <c:v>1.374108154</c:v>
                </c:pt>
                <c:pt idx="51">
                  <c:v>1.374108154</c:v>
                </c:pt>
                <c:pt idx="52">
                  <c:v>0.95634373700000008</c:v>
                </c:pt>
                <c:pt idx="53">
                  <c:v>0.53857932000000008</c:v>
                </c:pt>
                <c:pt idx="54">
                  <c:v>0.53857932000000008</c:v>
                </c:pt>
                <c:pt idx="55">
                  <c:v>0.54638763400000001</c:v>
                </c:pt>
                <c:pt idx="56">
                  <c:v>0.59720745799999997</c:v>
                </c:pt>
                <c:pt idx="57">
                  <c:v>0.65132775900000006</c:v>
                </c:pt>
                <c:pt idx="58">
                  <c:v>0.69004498300000006</c:v>
                </c:pt>
                <c:pt idx="59">
                  <c:v>0.76168524199999998</c:v>
                </c:pt>
                <c:pt idx="60">
                  <c:v>0.83023193400000006</c:v>
                </c:pt>
                <c:pt idx="61">
                  <c:v>0.86317242399999994</c:v>
                </c:pt>
                <c:pt idx="62">
                  <c:v>0.87365979000000005</c:v>
                </c:pt>
                <c:pt idx="63">
                  <c:v>0.87931311000000001</c:v>
                </c:pt>
                <c:pt idx="64">
                  <c:v>0.88509704599999994</c:v>
                </c:pt>
                <c:pt idx="65">
                  <c:v>0.89152325399999999</c:v>
                </c:pt>
                <c:pt idx="66">
                  <c:v>0.8973613279999999</c:v>
                </c:pt>
                <c:pt idx="67">
                  <c:v>0.91375976599999997</c:v>
                </c:pt>
                <c:pt idx="68">
                  <c:v>0.93397515899999994</c:v>
                </c:pt>
                <c:pt idx="69">
                  <c:v>0.955201721</c:v>
                </c:pt>
                <c:pt idx="70">
                  <c:v>0.972966675</c:v>
                </c:pt>
                <c:pt idx="71">
                  <c:v>0.99605658000000008</c:v>
                </c:pt>
                <c:pt idx="72">
                  <c:v>1.0106135860000001</c:v>
                </c:pt>
                <c:pt idx="73">
                  <c:v>1.034621338</c:v>
                </c:pt>
                <c:pt idx="74">
                  <c:v>1.0576567379999999</c:v>
                </c:pt>
                <c:pt idx="75">
                  <c:v>1.0848975829999998</c:v>
                </c:pt>
                <c:pt idx="76">
                  <c:v>1.1135656739999999</c:v>
                </c:pt>
                <c:pt idx="77">
                  <c:v>1.1356074220000001</c:v>
                </c:pt>
                <c:pt idx="78">
                  <c:v>1.1652702639999999</c:v>
                </c:pt>
                <c:pt idx="79">
                  <c:v>1.180488159</c:v>
                </c:pt>
                <c:pt idx="80">
                  <c:v>1.204434448</c:v>
                </c:pt>
              </c:numCache>
            </c:numRef>
          </c:val>
        </c:ser>
        <c:ser>
          <c:idx val="1"/>
          <c:order val="4"/>
          <c:tx>
            <c:strRef>
              <c:f>Sheet1!$A$6</c:f>
              <c:strCache>
                <c:ptCount val="1"/>
                <c:pt idx="0">
                  <c:v>Natural Gas</c:v>
                </c:pt>
              </c:strCache>
            </c:strRef>
          </c:tx>
          <c:spPr>
            <a:solidFill>
              <a:schemeClr val="accent1"/>
            </a:solidFill>
            <a:ln w="28806">
              <a:noFill/>
            </a:ln>
          </c:spPr>
          <c:cat>
            <c:numRef>
              <c:f>Sheet1!$B$1:$CD$1</c:f>
              <c:numCache>
                <c:formatCode>General</c:formatCode>
                <c:ptCount val="8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  <c:pt idx="55">
                  <c:v>2015</c:v>
                </c:pt>
                <c:pt idx="60">
                  <c:v>2020</c:v>
                </c:pt>
                <c:pt idx="65">
                  <c:v>2025</c:v>
                </c:pt>
                <c:pt idx="70">
                  <c:v>2030</c:v>
                </c:pt>
                <c:pt idx="75">
                  <c:v>2035</c:v>
                </c:pt>
                <c:pt idx="80">
                  <c:v>2040</c:v>
                </c:pt>
              </c:numCache>
            </c:numRef>
          </c:cat>
          <c:val>
            <c:numRef>
              <c:f>Sheet1!$B$6:$CD$6</c:f>
              <c:numCache>
                <c:formatCode>General</c:formatCode>
                <c:ptCount val="81"/>
                <c:pt idx="0">
                  <c:v>0.37276515399999999</c:v>
                </c:pt>
                <c:pt idx="1">
                  <c:v>0.38155301699999999</c:v>
                </c:pt>
                <c:pt idx="2">
                  <c:v>0.40407437199999996</c:v>
                </c:pt>
                <c:pt idx="3">
                  <c:v>0.41492679799999999</c:v>
                </c:pt>
                <c:pt idx="4">
                  <c:v>0.46021868199999999</c:v>
                </c:pt>
                <c:pt idx="5">
                  <c:v>0.496057945</c:v>
                </c:pt>
                <c:pt idx="6">
                  <c:v>0.45505557600000002</c:v>
                </c:pt>
                <c:pt idx="7">
                  <c:v>0.47939866999999997</c:v>
                </c:pt>
                <c:pt idx="8">
                  <c:v>0.53125710400000004</c:v>
                </c:pt>
                <c:pt idx="9">
                  <c:v>0.55639612699999996</c:v>
                </c:pt>
                <c:pt idx="10">
                  <c:v>0.60103815900000002</c:v>
                </c:pt>
                <c:pt idx="11">
                  <c:v>0.63912911899999991</c:v>
                </c:pt>
                <c:pt idx="12">
                  <c:v>0.69100574399999992</c:v>
                </c:pt>
                <c:pt idx="13">
                  <c:v>0.64990753899999998</c:v>
                </c:pt>
                <c:pt idx="14">
                  <c:v>0.71010001700000003</c:v>
                </c:pt>
                <c:pt idx="15">
                  <c:v>0.760960254</c:v>
                </c:pt>
                <c:pt idx="16">
                  <c:v>0.81644077000000004</c:v>
                </c:pt>
                <c:pt idx="17">
                  <c:v>0.89658979099999991</c:v>
                </c:pt>
                <c:pt idx="18">
                  <c:v>0.88298059900000003</c:v>
                </c:pt>
                <c:pt idx="19">
                  <c:v>0.92097868100000002</c:v>
                </c:pt>
                <c:pt idx="20">
                  <c:v>0.98769723400000009</c:v>
                </c:pt>
                <c:pt idx="21">
                  <c:v>1.013688929</c:v>
                </c:pt>
                <c:pt idx="22">
                  <c:v>1.2258941750000001</c:v>
                </c:pt>
                <c:pt idx="23">
                  <c:v>1.12483556</c:v>
                </c:pt>
                <c:pt idx="24">
                  <c:v>1.126608958</c:v>
                </c:pt>
                <c:pt idx="25">
                  <c:v>1.348267334</c:v>
                </c:pt>
                <c:pt idx="26">
                  <c:v>1.330272583</c:v>
                </c:pt>
                <c:pt idx="27">
                  <c:v>1.3226225589999998</c:v>
                </c:pt>
                <c:pt idx="28">
                  <c:v>1.2888046879999999</c:v>
                </c:pt>
                <c:pt idx="29">
                  <c:v>1.2655599369999999</c:v>
                </c:pt>
                <c:pt idx="30">
                  <c:v>1.2011900630000001</c:v>
                </c:pt>
                <c:pt idx="31">
                  <c:v>1.1636234130000001</c:v>
                </c:pt>
                <c:pt idx="32">
                  <c:v>1.1964450680000001</c:v>
                </c:pt>
                <c:pt idx="33">
                  <c:v>1.2442377929999999</c:v>
                </c:pt>
                <c:pt idx="34">
                  <c:v>1.32668103</c:v>
                </c:pt>
                <c:pt idx="35">
                  <c:v>1.396410889</c:v>
                </c:pt>
                <c:pt idx="36">
                  <c:v>1.46367395</c:v>
                </c:pt>
                <c:pt idx="37">
                  <c:v>1.5368670649999998</c:v>
                </c:pt>
                <c:pt idx="38">
                  <c:v>1.597873535</c:v>
                </c:pt>
                <c:pt idx="39">
                  <c:v>1.6618637699999999</c:v>
                </c:pt>
                <c:pt idx="40">
                  <c:v>1.702086548</c:v>
                </c:pt>
                <c:pt idx="41">
                  <c:v>1.7039964600000002</c:v>
                </c:pt>
                <c:pt idx="42">
                  <c:v>1.7047940670000001</c:v>
                </c:pt>
                <c:pt idx="43">
                  <c:v>1.726824951</c:v>
                </c:pt>
                <c:pt idx="44">
                  <c:v>1.7531818850000001</c:v>
                </c:pt>
                <c:pt idx="45">
                  <c:v>1.76843335</c:v>
                </c:pt>
                <c:pt idx="46">
                  <c:v>1.812692749</c:v>
                </c:pt>
                <c:pt idx="47">
                  <c:v>1.823958008</c:v>
                </c:pt>
                <c:pt idx="48">
                  <c:v>1.868339355</c:v>
                </c:pt>
                <c:pt idx="49">
                  <c:v>1.9097344969999999</c:v>
                </c:pt>
                <c:pt idx="50">
                  <c:v>1.9422574460000002</c:v>
                </c:pt>
                <c:pt idx="51">
                  <c:v>1.9422574460000002</c:v>
                </c:pt>
                <c:pt idx="52">
                  <c:v>1.5344332020000002</c:v>
                </c:pt>
                <c:pt idx="53">
                  <c:v>1.126608958</c:v>
                </c:pt>
                <c:pt idx="54">
                  <c:v>1.126608958</c:v>
                </c:pt>
                <c:pt idx="55">
                  <c:v>1.347720703</c:v>
                </c:pt>
                <c:pt idx="56">
                  <c:v>1.3298770750000002</c:v>
                </c:pt>
                <c:pt idx="57">
                  <c:v>1.3219101559999999</c:v>
                </c:pt>
                <c:pt idx="58">
                  <c:v>1.279699707</c:v>
                </c:pt>
                <c:pt idx="59">
                  <c:v>1.2468066409999998</c:v>
                </c:pt>
                <c:pt idx="60">
                  <c:v>1.184974121</c:v>
                </c:pt>
                <c:pt idx="61">
                  <c:v>1.1680659179999999</c:v>
                </c:pt>
                <c:pt idx="62">
                  <c:v>1.1901168210000002</c:v>
                </c:pt>
                <c:pt idx="63">
                  <c:v>1.2214992680000001</c:v>
                </c:pt>
                <c:pt idx="64">
                  <c:v>1.257942871</c:v>
                </c:pt>
                <c:pt idx="65">
                  <c:v>1.3066209719999999</c:v>
                </c:pt>
                <c:pt idx="66">
                  <c:v>1.3483706050000002</c:v>
                </c:pt>
                <c:pt idx="67">
                  <c:v>1.3842503660000001</c:v>
                </c:pt>
                <c:pt idx="68">
                  <c:v>1.414173828</c:v>
                </c:pt>
                <c:pt idx="69">
                  <c:v>1.4429191889999999</c:v>
                </c:pt>
                <c:pt idx="70">
                  <c:v>1.4708189700000001</c:v>
                </c:pt>
                <c:pt idx="71">
                  <c:v>1.494847534</c:v>
                </c:pt>
                <c:pt idx="72">
                  <c:v>1.520671509</c:v>
                </c:pt>
                <c:pt idx="73">
                  <c:v>1.54425769</c:v>
                </c:pt>
                <c:pt idx="74">
                  <c:v>1.570664917</c:v>
                </c:pt>
                <c:pt idx="75">
                  <c:v>1.5986291500000001</c:v>
                </c:pt>
                <c:pt idx="76">
                  <c:v>1.638202393</c:v>
                </c:pt>
                <c:pt idx="77">
                  <c:v>1.6632713619999999</c:v>
                </c:pt>
                <c:pt idx="78">
                  <c:v>1.698116943</c:v>
                </c:pt>
                <c:pt idx="79">
                  <c:v>1.7397086179999999</c:v>
                </c:pt>
                <c:pt idx="80">
                  <c:v>1.7843527830000001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7818400"/>
        <c:axId val="237818960"/>
      </c:areaChart>
      <c:catAx>
        <c:axId val="237818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440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en-US"/>
          </a:p>
        </c:txPr>
        <c:crossAx val="237818960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237818960"/>
        <c:scaling>
          <c:orientation val="minMax"/>
          <c:max val="6"/>
        </c:scaling>
        <c:delete val="0"/>
        <c:axPos val="l"/>
        <c:majorGridlines>
          <c:spPr>
            <a:ln w="14403">
              <a:solidFill>
                <a:srgbClr val="FFFFFF">
                  <a:lumMod val="65000"/>
                </a:srgbClr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10802">
            <a:noFill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37818400"/>
        <c:crosses val="autoZero"/>
        <c:crossBetween val="midCat"/>
        <c:majorUnit val="1"/>
        <c:minorUnit val="1.2000000000000007E-2"/>
      </c:valAx>
      <c:spPr>
        <a:noFill/>
        <a:ln w="28806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+mn-lt"/>
          <a:ea typeface="Tahoma"/>
          <a:cs typeface="Tahoma"/>
        </a:defRPr>
      </a:pPr>
      <a:endParaRPr lang="en-US"/>
    </a:p>
  </c:txPr>
  <c:externalData r:id="rId2">
    <c:autoUpdate val="0"/>
  </c:externalData>
  <c:userShapes r:id="rId3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428249884508191E-2"/>
          <c:y val="0.10184382985411476"/>
          <c:w val="0.88689781369689091"/>
          <c:h val="0.77635920864185992"/>
        </c:manualLayout>
      </c:layout>
      <c:lineChart>
        <c:grouping val="standard"/>
        <c:varyColors val="0"/>
        <c:ser>
          <c:idx val="0"/>
          <c:order val="0"/>
          <c:tx>
            <c:strRef>
              <c:f>ftab!$A$6</c:f>
              <c:strCache>
                <c:ptCount val="1"/>
                <c:pt idx="0">
                  <c:v>    Coal</c:v>
                </c:pt>
              </c:strCache>
            </c:strRef>
          </c:tx>
          <c:spPr>
            <a:ln w="2222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numRef>
              <c:f>ftab!$B$5:$CD$5</c:f>
              <c:numCache>
                <c:formatCode>General</c:formatCode>
                <c:ptCount val="8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  <c:pt idx="55">
                  <c:v>2015</c:v>
                </c:pt>
                <c:pt idx="60">
                  <c:v>2020</c:v>
                </c:pt>
                <c:pt idx="65">
                  <c:v>2025</c:v>
                </c:pt>
                <c:pt idx="70">
                  <c:v>2030</c:v>
                </c:pt>
                <c:pt idx="75">
                  <c:v>2035</c:v>
                </c:pt>
                <c:pt idx="80">
                  <c:v>2040</c:v>
                </c:pt>
              </c:numCache>
            </c:numRef>
          </c:cat>
          <c:val>
            <c:numRef>
              <c:f>ftab!$B$6:$CD$6</c:f>
              <c:numCache>
                <c:formatCode>General</c:formatCode>
                <c:ptCount val="81"/>
                <c:pt idx="0">
                  <c:v>1594.011479</c:v>
                </c:pt>
                <c:pt idx="1">
                  <c:v>1590.622748</c:v>
                </c:pt>
                <c:pt idx="2">
                  <c:v>1621.2060390000001</c:v>
                </c:pt>
                <c:pt idx="3">
                  <c:v>1690.070232</c:v>
                </c:pt>
                <c:pt idx="4">
                  <c:v>1690.6938640000001</c:v>
                </c:pt>
                <c:pt idx="5">
                  <c:v>1709.4264680000001</c:v>
                </c:pt>
                <c:pt idx="6">
                  <c:v>1795.1955930000001</c:v>
                </c:pt>
                <c:pt idx="7">
                  <c:v>1845.0157360000001</c:v>
                </c:pt>
                <c:pt idx="8">
                  <c:v>1873.5156899999999</c:v>
                </c:pt>
                <c:pt idx="9">
                  <c:v>1881.0872239999999</c:v>
                </c:pt>
                <c:pt idx="10">
                  <c:v>1966.264596</c:v>
                </c:pt>
                <c:pt idx="11">
                  <c:v>1903.9559420000001</c:v>
                </c:pt>
                <c:pt idx="12">
                  <c:v>1933.1303540000001</c:v>
                </c:pt>
                <c:pt idx="13">
                  <c:v>1973.736752</c:v>
                </c:pt>
                <c:pt idx="14">
                  <c:v>1978.300549</c:v>
                </c:pt>
                <c:pt idx="15">
                  <c:v>2012.8730460000002</c:v>
                </c:pt>
                <c:pt idx="16">
                  <c:v>1990.511135</c:v>
                </c:pt>
                <c:pt idx="17">
                  <c:v>2016.455584</c:v>
                </c:pt>
                <c:pt idx="18">
                  <c:v>1985.8012469999999</c:v>
                </c:pt>
                <c:pt idx="19">
                  <c:v>1755.9042529999999</c:v>
                </c:pt>
                <c:pt idx="20">
                  <c:v>1847.2902790000001</c:v>
                </c:pt>
                <c:pt idx="21">
                  <c:v>1733.4300049999999</c:v>
                </c:pt>
                <c:pt idx="22">
                  <c:v>1514.0429450000001</c:v>
                </c:pt>
                <c:pt idx="23">
                  <c:v>1581.114716</c:v>
                </c:pt>
                <c:pt idx="24">
                  <c:v>1581.7103500000001</c:v>
                </c:pt>
                <c:pt idx="25">
                  <c:v>1354.9011230000001</c:v>
                </c:pt>
                <c:pt idx="26">
                  <c:v>1356.8364260000001</c:v>
                </c:pt>
                <c:pt idx="27">
                  <c:v>1365.220581</c:v>
                </c:pt>
                <c:pt idx="28">
                  <c:v>1386.101318</c:v>
                </c:pt>
                <c:pt idx="29">
                  <c:v>1387.0151370000001</c:v>
                </c:pt>
                <c:pt idx="30">
                  <c:v>1388.029053</c:v>
                </c:pt>
                <c:pt idx="31">
                  <c:v>1346.7982179999999</c:v>
                </c:pt>
                <c:pt idx="32">
                  <c:v>1296.1304929999999</c:v>
                </c:pt>
                <c:pt idx="33">
                  <c:v>1272.7467039999999</c:v>
                </c:pt>
                <c:pt idx="34">
                  <c:v>1222.2921140000001</c:v>
                </c:pt>
                <c:pt idx="35">
                  <c:v>1179.269043</c:v>
                </c:pt>
                <c:pt idx="36">
                  <c:v>1143.134033</c:v>
                </c:pt>
                <c:pt idx="37">
                  <c:v>1093.1019289999999</c:v>
                </c:pt>
                <c:pt idx="38">
                  <c:v>1049.6400149999999</c:v>
                </c:pt>
                <c:pt idx="39">
                  <c:v>1004.679504</c:v>
                </c:pt>
                <c:pt idx="40">
                  <c:v>972.48999000000003</c:v>
                </c:pt>
                <c:pt idx="41">
                  <c:v>973.92340100000001</c:v>
                </c:pt>
                <c:pt idx="42">
                  <c:v>978.40228300000001</c:v>
                </c:pt>
                <c:pt idx="43">
                  <c:v>971.55627400000003</c:v>
                </c:pt>
                <c:pt idx="44">
                  <c:v>965.12481700000001</c:v>
                </c:pt>
                <c:pt idx="45">
                  <c:v>962.43237299999998</c:v>
                </c:pt>
                <c:pt idx="46">
                  <c:v>951.58679199999995</c:v>
                </c:pt>
                <c:pt idx="47">
                  <c:v>949.22454800000003</c:v>
                </c:pt>
                <c:pt idx="48">
                  <c:v>937.91980000000001</c:v>
                </c:pt>
                <c:pt idx="49">
                  <c:v>927.56756600000006</c:v>
                </c:pt>
                <c:pt idx="50">
                  <c:v>918.78625499999998</c:v>
                </c:pt>
                <c:pt idx="51">
                  <c:v>918.78625499999998</c:v>
                </c:pt>
                <c:pt idx="52">
                  <c:v>1250.1663819999999</c:v>
                </c:pt>
                <c:pt idx="53">
                  <c:v>1581.546509</c:v>
                </c:pt>
                <c:pt idx="54">
                  <c:v>1581.546509</c:v>
                </c:pt>
                <c:pt idx="55">
                  <c:v>1355.1102289999999</c:v>
                </c:pt>
                <c:pt idx="56">
                  <c:v>1356.685547</c:v>
                </c:pt>
                <c:pt idx="57">
                  <c:v>1363.589966</c:v>
                </c:pt>
                <c:pt idx="58">
                  <c:v>1401.6326899999999</c:v>
                </c:pt>
                <c:pt idx="59">
                  <c:v>1412.9724120000001</c:v>
                </c:pt>
                <c:pt idx="60">
                  <c:v>1416.2073969999999</c:v>
                </c:pt>
                <c:pt idx="61">
                  <c:v>1414.216553</c:v>
                </c:pt>
                <c:pt idx="62">
                  <c:v>1419.1782229999999</c:v>
                </c:pt>
                <c:pt idx="63">
                  <c:v>1434.729736</c:v>
                </c:pt>
                <c:pt idx="64">
                  <c:v>1441.5405270000001</c:v>
                </c:pt>
                <c:pt idx="65">
                  <c:v>1432.3707280000001</c:v>
                </c:pt>
                <c:pt idx="66">
                  <c:v>1432.490112</c:v>
                </c:pt>
                <c:pt idx="67">
                  <c:v>1430.2441409999999</c:v>
                </c:pt>
                <c:pt idx="68">
                  <c:v>1427.9626459999999</c:v>
                </c:pt>
                <c:pt idx="69">
                  <c:v>1426.625</c:v>
                </c:pt>
                <c:pt idx="70">
                  <c:v>1421.5133060000001</c:v>
                </c:pt>
                <c:pt idx="71">
                  <c:v>1412.118774</c:v>
                </c:pt>
                <c:pt idx="72">
                  <c:v>1413.661255</c:v>
                </c:pt>
                <c:pt idx="73">
                  <c:v>1410.4228519999999</c:v>
                </c:pt>
                <c:pt idx="74">
                  <c:v>1405.1579589999999</c:v>
                </c:pt>
                <c:pt idx="75">
                  <c:v>1398.209595</c:v>
                </c:pt>
                <c:pt idx="76">
                  <c:v>1380.2932129999999</c:v>
                </c:pt>
                <c:pt idx="77">
                  <c:v>1387.3084719999999</c:v>
                </c:pt>
                <c:pt idx="78">
                  <c:v>1377.442505</c:v>
                </c:pt>
                <c:pt idx="79">
                  <c:v>1375.579346</c:v>
                </c:pt>
                <c:pt idx="80">
                  <c:v>1364.1625979999999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ftab!$A$7</c:f>
              <c:strCache>
                <c:ptCount val="1"/>
                <c:pt idx="0">
                  <c:v>    Petroleum</c:v>
                </c:pt>
              </c:strCache>
            </c:strRef>
          </c:tx>
          <c:spPr>
            <a:ln w="22225" cap="rnd">
              <a:solidFill>
                <a:srgbClr val="BD732A"/>
              </a:solidFill>
              <a:round/>
            </a:ln>
            <a:effectLst/>
          </c:spPr>
          <c:marker>
            <c:symbol val="none"/>
          </c:marker>
          <c:cat>
            <c:numRef>
              <c:f>ftab!$B$5:$CD$5</c:f>
              <c:numCache>
                <c:formatCode>General</c:formatCode>
                <c:ptCount val="8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  <c:pt idx="55">
                  <c:v>2015</c:v>
                </c:pt>
                <c:pt idx="60">
                  <c:v>2020</c:v>
                </c:pt>
                <c:pt idx="65">
                  <c:v>2025</c:v>
                </c:pt>
                <c:pt idx="70">
                  <c:v>2030</c:v>
                </c:pt>
                <c:pt idx="75">
                  <c:v>2035</c:v>
                </c:pt>
                <c:pt idx="80">
                  <c:v>2040</c:v>
                </c:pt>
              </c:numCache>
            </c:numRef>
          </c:cat>
          <c:val>
            <c:numRef>
              <c:f>ftab!$B$7:$CD$7</c:f>
              <c:numCache>
                <c:formatCode>General</c:formatCode>
                <c:ptCount val="81"/>
                <c:pt idx="0">
                  <c:v>126.46020200000001</c:v>
                </c:pt>
                <c:pt idx="1">
                  <c:v>119.75157300000001</c:v>
                </c:pt>
                <c:pt idx="2">
                  <c:v>100.154163</c:v>
                </c:pt>
                <c:pt idx="3">
                  <c:v>112.78818</c:v>
                </c:pt>
                <c:pt idx="4">
                  <c:v>105.900983</c:v>
                </c:pt>
                <c:pt idx="5">
                  <c:v>74.554065000000008</c:v>
                </c:pt>
                <c:pt idx="6">
                  <c:v>81.411225000000002</c:v>
                </c:pt>
                <c:pt idx="7">
                  <c:v>92.554873000000001</c:v>
                </c:pt>
                <c:pt idx="8">
                  <c:v>128.800173</c:v>
                </c:pt>
                <c:pt idx="9">
                  <c:v>118.060838</c:v>
                </c:pt>
                <c:pt idx="10">
                  <c:v>111.22096499999999</c:v>
                </c:pt>
                <c:pt idx="11">
                  <c:v>124.88022100000001</c:v>
                </c:pt>
                <c:pt idx="12">
                  <c:v>94.567395000000005</c:v>
                </c:pt>
                <c:pt idx="13">
                  <c:v>119.405643</c:v>
                </c:pt>
                <c:pt idx="14">
                  <c:v>121.14505699999999</c:v>
                </c:pt>
                <c:pt idx="15">
                  <c:v>122.22501700000001</c:v>
                </c:pt>
                <c:pt idx="16">
                  <c:v>64.166414000000003</c:v>
                </c:pt>
                <c:pt idx="17">
                  <c:v>65.738978000000003</c:v>
                </c:pt>
                <c:pt idx="18">
                  <c:v>46.242612000000001</c:v>
                </c:pt>
                <c:pt idx="19">
                  <c:v>38.936515</c:v>
                </c:pt>
                <c:pt idx="20">
                  <c:v>37.061012999999996</c:v>
                </c:pt>
                <c:pt idx="21">
                  <c:v>30.182244999999998</c:v>
                </c:pt>
                <c:pt idx="22">
                  <c:v>23.189542000000003</c:v>
                </c:pt>
                <c:pt idx="23">
                  <c:v>27.164444</c:v>
                </c:pt>
                <c:pt idx="24">
                  <c:v>30.231862</c:v>
                </c:pt>
                <c:pt idx="25">
                  <c:v>25.836991999999999</c:v>
                </c:pt>
                <c:pt idx="26">
                  <c:v>24.284949999999998</c:v>
                </c:pt>
                <c:pt idx="27">
                  <c:v>21.897411000000002</c:v>
                </c:pt>
                <c:pt idx="28">
                  <c:v>21.240394999999999</c:v>
                </c:pt>
                <c:pt idx="29">
                  <c:v>15.100471000000001</c:v>
                </c:pt>
                <c:pt idx="30">
                  <c:v>14.876619</c:v>
                </c:pt>
                <c:pt idx="31">
                  <c:v>14.560392</c:v>
                </c:pt>
                <c:pt idx="32">
                  <c:v>14.221413</c:v>
                </c:pt>
                <c:pt idx="33">
                  <c:v>13.968439</c:v>
                </c:pt>
                <c:pt idx="34">
                  <c:v>13.628057999999999</c:v>
                </c:pt>
                <c:pt idx="35">
                  <c:v>13.192622999999999</c:v>
                </c:pt>
                <c:pt idx="36">
                  <c:v>12.66371</c:v>
                </c:pt>
                <c:pt idx="37">
                  <c:v>12.266976</c:v>
                </c:pt>
                <c:pt idx="38">
                  <c:v>11.933494</c:v>
                </c:pt>
                <c:pt idx="39">
                  <c:v>11.643884999999999</c:v>
                </c:pt>
                <c:pt idx="40">
                  <c:v>11.356859999999999</c:v>
                </c:pt>
                <c:pt idx="41">
                  <c:v>11.016071999999999</c:v>
                </c:pt>
                <c:pt idx="42">
                  <c:v>10.898203000000001</c:v>
                </c:pt>
                <c:pt idx="43">
                  <c:v>10.728304</c:v>
                </c:pt>
                <c:pt idx="44">
                  <c:v>10.573342</c:v>
                </c:pt>
                <c:pt idx="45">
                  <c:v>10.436223999999999</c:v>
                </c:pt>
                <c:pt idx="46">
                  <c:v>10.243569000000001</c:v>
                </c:pt>
                <c:pt idx="47">
                  <c:v>10.067904</c:v>
                </c:pt>
                <c:pt idx="48">
                  <c:v>9.6967140000000001</c:v>
                </c:pt>
                <c:pt idx="49">
                  <c:v>9.5088229999999996</c:v>
                </c:pt>
                <c:pt idx="50">
                  <c:v>9.3471220000000006</c:v>
                </c:pt>
                <c:pt idx="51">
                  <c:v>9.3471220000000006</c:v>
                </c:pt>
                <c:pt idx="52">
                  <c:v>19.708381500000002</c:v>
                </c:pt>
                <c:pt idx="53">
                  <c:v>30.069641000000001</c:v>
                </c:pt>
                <c:pt idx="54">
                  <c:v>30.069641000000001</c:v>
                </c:pt>
                <c:pt idx="55">
                  <c:v>25.833217999999999</c:v>
                </c:pt>
                <c:pt idx="56">
                  <c:v>24.307082999999999</c:v>
                </c:pt>
                <c:pt idx="57">
                  <c:v>21.892782</c:v>
                </c:pt>
                <c:pt idx="58">
                  <c:v>21.304998000000001</c:v>
                </c:pt>
                <c:pt idx="59">
                  <c:v>15.242743000000001</c:v>
                </c:pt>
                <c:pt idx="60">
                  <c:v>15.038738</c:v>
                </c:pt>
                <c:pt idx="61">
                  <c:v>14.894823000000001</c:v>
                </c:pt>
                <c:pt idx="62">
                  <c:v>14.772657000000001</c:v>
                </c:pt>
                <c:pt idx="63">
                  <c:v>14.664543</c:v>
                </c:pt>
                <c:pt idx="64">
                  <c:v>14.571605999999999</c:v>
                </c:pt>
                <c:pt idx="65">
                  <c:v>14.295147</c:v>
                </c:pt>
                <c:pt idx="66">
                  <c:v>13.943541</c:v>
                </c:pt>
                <c:pt idx="67">
                  <c:v>13.715894</c:v>
                </c:pt>
                <c:pt idx="68">
                  <c:v>13.558723000000001</c:v>
                </c:pt>
                <c:pt idx="69">
                  <c:v>13.404761000000001</c:v>
                </c:pt>
                <c:pt idx="70">
                  <c:v>13.240500000000001</c:v>
                </c:pt>
                <c:pt idx="71">
                  <c:v>12.89986</c:v>
                </c:pt>
                <c:pt idx="72">
                  <c:v>12.789237999999999</c:v>
                </c:pt>
                <c:pt idx="73">
                  <c:v>12.629811</c:v>
                </c:pt>
                <c:pt idx="74">
                  <c:v>12.474818000000001</c:v>
                </c:pt>
                <c:pt idx="75">
                  <c:v>12.325684000000001</c:v>
                </c:pt>
                <c:pt idx="76">
                  <c:v>12.120011</c:v>
                </c:pt>
                <c:pt idx="77">
                  <c:v>11.970024</c:v>
                </c:pt>
                <c:pt idx="78">
                  <c:v>11.612475999999999</c:v>
                </c:pt>
                <c:pt idx="79">
                  <c:v>11.480001</c:v>
                </c:pt>
                <c:pt idx="80">
                  <c:v>11.303065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ftab!$A$8</c:f>
              <c:strCache>
                <c:ptCount val="1"/>
                <c:pt idx="0">
                  <c:v>    Natural Gas</c:v>
                </c:pt>
              </c:strCache>
            </c:strRef>
          </c:tx>
          <c:spPr>
            <a:ln w="22225" cap="rnd">
              <a:solidFill>
                <a:srgbClr val="0096D7"/>
              </a:solidFill>
              <a:round/>
            </a:ln>
            <a:effectLst/>
          </c:spPr>
          <c:marker>
            <c:symbol val="none"/>
          </c:marker>
          <c:cat>
            <c:numRef>
              <c:f>ftab!$B$5:$CD$5</c:f>
              <c:numCache>
                <c:formatCode>General</c:formatCode>
                <c:ptCount val="8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  <c:pt idx="55">
                  <c:v>2015</c:v>
                </c:pt>
                <c:pt idx="60">
                  <c:v>2020</c:v>
                </c:pt>
                <c:pt idx="65">
                  <c:v>2025</c:v>
                </c:pt>
                <c:pt idx="70">
                  <c:v>2030</c:v>
                </c:pt>
                <c:pt idx="75">
                  <c:v>2035</c:v>
                </c:pt>
                <c:pt idx="80">
                  <c:v>2040</c:v>
                </c:pt>
              </c:numCache>
            </c:numRef>
          </c:cat>
          <c:val>
            <c:numRef>
              <c:f>ftab!$B$8:$CD$8</c:f>
              <c:numCache>
                <c:formatCode>General</c:formatCode>
                <c:ptCount val="81"/>
                <c:pt idx="0">
                  <c:v>372.765154</c:v>
                </c:pt>
                <c:pt idx="1">
                  <c:v>381.55301700000001</c:v>
                </c:pt>
                <c:pt idx="2">
                  <c:v>404.07437199999998</c:v>
                </c:pt>
                <c:pt idx="3">
                  <c:v>414.92679800000002</c:v>
                </c:pt>
                <c:pt idx="4">
                  <c:v>460.21868199999994</c:v>
                </c:pt>
                <c:pt idx="5">
                  <c:v>496.05794500000002</c:v>
                </c:pt>
                <c:pt idx="6">
                  <c:v>455.05557599999997</c:v>
                </c:pt>
                <c:pt idx="7">
                  <c:v>479.39866999999998</c:v>
                </c:pt>
                <c:pt idx="8">
                  <c:v>531.25710400000003</c:v>
                </c:pt>
                <c:pt idx="9">
                  <c:v>556.39612699999998</c:v>
                </c:pt>
                <c:pt idx="10">
                  <c:v>601.03815899999995</c:v>
                </c:pt>
                <c:pt idx="11">
                  <c:v>639.12911899999995</c:v>
                </c:pt>
                <c:pt idx="12">
                  <c:v>691.00574399999994</c:v>
                </c:pt>
                <c:pt idx="13">
                  <c:v>649.90753900000004</c:v>
                </c:pt>
                <c:pt idx="14">
                  <c:v>710.10001699999998</c:v>
                </c:pt>
                <c:pt idx="15">
                  <c:v>760.96025399999996</c:v>
                </c:pt>
                <c:pt idx="16">
                  <c:v>816.44077000000004</c:v>
                </c:pt>
                <c:pt idx="17">
                  <c:v>896.58979099999999</c:v>
                </c:pt>
                <c:pt idx="18">
                  <c:v>882.9805990000001</c:v>
                </c:pt>
                <c:pt idx="19">
                  <c:v>920.97868099999994</c:v>
                </c:pt>
                <c:pt idx="20">
                  <c:v>987.69723400000009</c:v>
                </c:pt>
                <c:pt idx="21">
                  <c:v>1013.688929</c:v>
                </c:pt>
                <c:pt idx="22">
                  <c:v>1225.8941750000001</c:v>
                </c:pt>
                <c:pt idx="23">
                  <c:v>1124.83556</c:v>
                </c:pt>
                <c:pt idx="24">
                  <c:v>1126.608958</c:v>
                </c:pt>
                <c:pt idx="25">
                  <c:v>1348.2673339999999</c:v>
                </c:pt>
                <c:pt idx="26">
                  <c:v>1330.2725829999999</c:v>
                </c:pt>
                <c:pt idx="27">
                  <c:v>1322.6225589999999</c:v>
                </c:pt>
                <c:pt idx="28">
                  <c:v>1288.8046879999999</c:v>
                </c:pt>
                <c:pt idx="29">
                  <c:v>1265.559937</c:v>
                </c:pt>
                <c:pt idx="30">
                  <c:v>1201.190063</c:v>
                </c:pt>
                <c:pt idx="31">
                  <c:v>1163.623413</c:v>
                </c:pt>
                <c:pt idx="32">
                  <c:v>1196.445068</c:v>
                </c:pt>
                <c:pt idx="33">
                  <c:v>1244.237793</c:v>
                </c:pt>
                <c:pt idx="34">
                  <c:v>1326.68103</c:v>
                </c:pt>
                <c:pt idx="35">
                  <c:v>1396.410889</c:v>
                </c:pt>
                <c:pt idx="36">
                  <c:v>1463.6739500000001</c:v>
                </c:pt>
                <c:pt idx="37">
                  <c:v>1536.8670649999999</c:v>
                </c:pt>
                <c:pt idx="38">
                  <c:v>1597.8735349999999</c:v>
                </c:pt>
                <c:pt idx="39">
                  <c:v>1661.8637699999999</c:v>
                </c:pt>
                <c:pt idx="40">
                  <c:v>1702.086548</c:v>
                </c:pt>
                <c:pt idx="41">
                  <c:v>1703.9964600000001</c:v>
                </c:pt>
                <c:pt idx="42">
                  <c:v>1704.794067</c:v>
                </c:pt>
                <c:pt idx="43">
                  <c:v>1726.8249510000001</c:v>
                </c:pt>
                <c:pt idx="44">
                  <c:v>1753.181885</c:v>
                </c:pt>
                <c:pt idx="45">
                  <c:v>1768.43335</c:v>
                </c:pt>
                <c:pt idx="46">
                  <c:v>1812.692749</c:v>
                </c:pt>
                <c:pt idx="47">
                  <c:v>1823.9580080000001</c:v>
                </c:pt>
                <c:pt idx="48">
                  <c:v>1868.3393550000001</c:v>
                </c:pt>
                <c:pt idx="49">
                  <c:v>1909.7344969999999</c:v>
                </c:pt>
                <c:pt idx="50">
                  <c:v>1942.2574460000001</c:v>
                </c:pt>
                <c:pt idx="51">
                  <c:v>1942.2574460000001</c:v>
                </c:pt>
                <c:pt idx="52">
                  <c:v>1535.314392</c:v>
                </c:pt>
                <c:pt idx="53">
                  <c:v>1128.3713379999999</c:v>
                </c:pt>
                <c:pt idx="54">
                  <c:v>1128.3713379999999</c:v>
                </c:pt>
                <c:pt idx="55">
                  <c:v>1347.720703</c:v>
                </c:pt>
                <c:pt idx="56">
                  <c:v>1329.8770750000001</c:v>
                </c:pt>
                <c:pt idx="57">
                  <c:v>1321.9101559999999</c:v>
                </c:pt>
                <c:pt idx="58">
                  <c:v>1279.699707</c:v>
                </c:pt>
                <c:pt idx="59">
                  <c:v>1246.8066409999999</c:v>
                </c:pt>
                <c:pt idx="60">
                  <c:v>1184.974121</c:v>
                </c:pt>
                <c:pt idx="61">
                  <c:v>1168.065918</c:v>
                </c:pt>
                <c:pt idx="62">
                  <c:v>1190.1168210000001</c:v>
                </c:pt>
                <c:pt idx="63">
                  <c:v>1221.499268</c:v>
                </c:pt>
                <c:pt idx="64">
                  <c:v>1257.942871</c:v>
                </c:pt>
                <c:pt idx="65">
                  <c:v>1306.6209719999999</c:v>
                </c:pt>
                <c:pt idx="66">
                  <c:v>1348.3706050000001</c:v>
                </c:pt>
                <c:pt idx="67">
                  <c:v>1384.250366</c:v>
                </c:pt>
                <c:pt idx="68">
                  <c:v>1414.173828</c:v>
                </c:pt>
                <c:pt idx="69">
                  <c:v>1442.919189</c:v>
                </c:pt>
                <c:pt idx="70">
                  <c:v>1470.81897</c:v>
                </c:pt>
                <c:pt idx="71">
                  <c:v>1494.847534</c:v>
                </c:pt>
                <c:pt idx="72">
                  <c:v>1520.671509</c:v>
                </c:pt>
                <c:pt idx="73">
                  <c:v>1544.2576899999999</c:v>
                </c:pt>
                <c:pt idx="74">
                  <c:v>1570.6649170000001</c:v>
                </c:pt>
                <c:pt idx="75">
                  <c:v>1598.62915</c:v>
                </c:pt>
                <c:pt idx="76">
                  <c:v>1638.202393</c:v>
                </c:pt>
                <c:pt idx="77">
                  <c:v>1663.271362</c:v>
                </c:pt>
                <c:pt idx="78">
                  <c:v>1698.116943</c:v>
                </c:pt>
                <c:pt idx="79">
                  <c:v>1739.7086179999999</c:v>
                </c:pt>
                <c:pt idx="80">
                  <c:v>1784.352783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ftab!$A$9</c:f>
              <c:strCache>
                <c:ptCount val="1"/>
                <c:pt idx="0">
                  <c:v>    Nuclear Power</c:v>
                </c:pt>
              </c:strCache>
            </c:strRef>
          </c:tx>
          <c:spPr>
            <a:ln w="22225" cap="rnd">
              <a:solidFill>
                <a:srgbClr val="A33340"/>
              </a:solidFill>
              <a:round/>
            </a:ln>
            <a:effectLst/>
          </c:spPr>
          <c:marker>
            <c:symbol val="none"/>
          </c:marker>
          <c:cat>
            <c:numRef>
              <c:f>ftab!$B$5:$CD$5</c:f>
              <c:numCache>
                <c:formatCode>General</c:formatCode>
                <c:ptCount val="8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  <c:pt idx="55">
                  <c:v>2015</c:v>
                </c:pt>
                <c:pt idx="60">
                  <c:v>2020</c:v>
                </c:pt>
                <c:pt idx="65">
                  <c:v>2025</c:v>
                </c:pt>
                <c:pt idx="70">
                  <c:v>2030</c:v>
                </c:pt>
                <c:pt idx="75">
                  <c:v>2035</c:v>
                </c:pt>
                <c:pt idx="80">
                  <c:v>2040</c:v>
                </c:pt>
              </c:numCache>
            </c:numRef>
          </c:cat>
          <c:val>
            <c:numRef>
              <c:f>ftab!$B$9:$CD$9</c:f>
              <c:numCache>
                <c:formatCode>General</c:formatCode>
                <c:ptCount val="81"/>
                <c:pt idx="0">
                  <c:v>576.86167799999998</c:v>
                </c:pt>
                <c:pt idx="1">
                  <c:v>612.56508700000006</c:v>
                </c:pt>
                <c:pt idx="2">
                  <c:v>618.77626300000009</c:v>
                </c:pt>
                <c:pt idx="3">
                  <c:v>610.29121400000008</c:v>
                </c:pt>
                <c:pt idx="4">
                  <c:v>640.43983200000002</c:v>
                </c:pt>
                <c:pt idx="5">
                  <c:v>673.40212300000007</c:v>
                </c:pt>
                <c:pt idx="6">
                  <c:v>674.72854599999994</c:v>
                </c:pt>
                <c:pt idx="7">
                  <c:v>628.64417100000003</c:v>
                </c:pt>
                <c:pt idx="8">
                  <c:v>673.70210400000008</c:v>
                </c:pt>
                <c:pt idx="9">
                  <c:v>728.25412399999993</c:v>
                </c:pt>
                <c:pt idx="10">
                  <c:v>753.89293999999995</c:v>
                </c:pt>
                <c:pt idx="11">
                  <c:v>768.82630799999993</c:v>
                </c:pt>
                <c:pt idx="12">
                  <c:v>780.06408700000009</c:v>
                </c:pt>
                <c:pt idx="13">
                  <c:v>763.73269499999992</c:v>
                </c:pt>
                <c:pt idx="14">
                  <c:v>788.52838699999995</c:v>
                </c:pt>
                <c:pt idx="15">
                  <c:v>781.98636499999998</c:v>
                </c:pt>
                <c:pt idx="16">
                  <c:v>787.21863600000006</c:v>
                </c:pt>
                <c:pt idx="17">
                  <c:v>806.42475300000001</c:v>
                </c:pt>
                <c:pt idx="18">
                  <c:v>806.20843500000001</c:v>
                </c:pt>
                <c:pt idx="19">
                  <c:v>798.85458499999993</c:v>
                </c:pt>
                <c:pt idx="20">
                  <c:v>806.968301</c:v>
                </c:pt>
                <c:pt idx="21">
                  <c:v>790.20436699999993</c:v>
                </c:pt>
                <c:pt idx="22">
                  <c:v>769.33124899999996</c:v>
                </c:pt>
                <c:pt idx="23">
                  <c:v>789.01647300000002</c:v>
                </c:pt>
                <c:pt idx="24">
                  <c:v>797.16598199999999</c:v>
                </c:pt>
                <c:pt idx="25">
                  <c:v>797.68652299999997</c:v>
                </c:pt>
                <c:pt idx="26">
                  <c:v>781.33459500000004</c:v>
                </c:pt>
                <c:pt idx="27">
                  <c:v>786.22033699999997</c:v>
                </c:pt>
                <c:pt idx="28">
                  <c:v>771.42590299999995</c:v>
                </c:pt>
                <c:pt idx="29">
                  <c:v>770.34551999999996</c:v>
                </c:pt>
                <c:pt idx="30">
                  <c:v>777.49151600000005</c:v>
                </c:pt>
                <c:pt idx="31">
                  <c:v>787.10632299999997</c:v>
                </c:pt>
                <c:pt idx="32">
                  <c:v>789.09045400000002</c:v>
                </c:pt>
                <c:pt idx="33">
                  <c:v>789.09045400000002</c:v>
                </c:pt>
                <c:pt idx="34">
                  <c:v>789.09045400000002</c:v>
                </c:pt>
                <c:pt idx="35">
                  <c:v>789.09045400000002</c:v>
                </c:pt>
                <c:pt idx="36">
                  <c:v>789.09045400000002</c:v>
                </c:pt>
                <c:pt idx="37">
                  <c:v>789.09045400000002</c:v>
                </c:pt>
                <c:pt idx="38">
                  <c:v>789.09143100000006</c:v>
                </c:pt>
                <c:pt idx="39">
                  <c:v>789.09045400000002</c:v>
                </c:pt>
                <c:pt idx="40">
                  <c:v>789.09045400000002</c:v>
                </c:pt>
                <c:pt idx="41">
                  <c:v>789.09045400000002</c:v>
                </c:pt>
                <c:pt idx="42">
                  <c:v>789.09045400000002</c:v>
                </c:pt>
                <c:pt idx="43">
                  <c:v>789.09045400000002</c:v>
                </c:pt>
                <c:pt idx="44">
                  <c:v>789.09045400000002</c:v>
                </c:pt>
                <c:pt idx="45">
                  <c:v>789.09045400000002</c:v>
                </c:pt>
                <c:pt idx="46">
                  <c:v>789.09045400000002</c:v>
                </c:pt>
                <c:pt idx="47">
                  <c:v>789.09045400000002</c:v>
                </c:pt>
                <c:pt idx="48">
                  <c:v>789.09045400000002</c:v>
                </c:pt>
                <c:pt idx="49">
                  <c:v>789.09045400000002</c:v>
                </c:pt>
                <c:pt idx="50">
                  <c:v>789.09045400000002</c:v>
                </c:pt>
                <c:pt idx="51">
                  <c:v>789.09045400000002</c:v>
                </c:pt>
                <c:pt idx="52">
                  <c:v>793.07922350000001</c:v>
                </c:pt>
                <c:pt idx="53">
                  <c:v>797.067993</c:v>
                </c:pt>
                <c:pt idx="54">
                  <c:v>797.067993</c:v>
                </c:pt>
                <c:pt idx="55">
                  <c:v>797.686646</c:v>
                </c:pt>
                <c:pt idx="56">
                  <c:v>781.33459500000004</c:v>
                </c:pt>
                <c:pt idx="57">
                  <c:v>786.22033699999997</c:v>
                </c:pt>
                <c:pt idx="58">
                  <c:v>771.42590299999995</c:v>
                </c:pt>
                <c:pt idx="59">
                  <c:v>770.34551999999996</c:v>
                </c:pt>
                <c:pt idx="60">
                  <c:v>777.49151600000005</c:v>
                </c:pt>
                <c:pt idx="61">
                  <c:v>787.10632299999997</c:v>
                </c:pt>
                <c:pt idx="62">
                  <c:v>789.09045400000002</c:v>
                </c:pt>
                <c:pt idx="63">
                  <c:v>789.09045400000002</c:v>
                </c:pt>
                <c:pt idx="64">
                  <c:v>789.09045400000002</c:v>
                </c:pt>
                <c:pt idx="65">
                  <c:v>789.09045400000002</c:v>
                </c:pt>
                <c:pt idx="66">
                  <c:v>789.09045400000002</c:v>
                </c:pt>
                <c:pt idx="67">
                  <c:v>789.09045400000002</c:v>
                </c:pt>
                <c:pt idx="68">
                  <c:v>789.09143100000006</c:v>
                </c:pt>
                <c:pt idx="69">
                  <c:v>789.09045400000002</c:v>
                </c:pt>
                <c:pt idx="70">
                  <c:v>789.09045400000002</c:v>
                </c:pt>
                <c:pt idx="71">
                  <c:v>789.09045400000002</c:v>
                </c:pt>
                <c:pt idx="72">
                  <c:v>789.09045400000002</c:v>
                </c:pt>
                <c:pt idx="73">
                  <c:v>789.09045400000002</c:v>
                </c:pt>
                <c:pt idx="74">
                  <c:v>789.09045400000002</c:v>
                </c:pt>
                <c:pt idx="75">
                  <c:v>789.09045400000002</c:v>
                </c:pt>
                <c:pt idx="76">
                  <c:v>789.09045400000002</c:v>
                </c:pt>
                <c:pt idx="77">
                  <c:v>789.09045400000002</c:v>
                </c:pt>
                <c:pt idx="78">
                  <c:v>789.09045400000002</c:v>
                </c:pt>
                <c:pt idx="79">
                  <c:v>789.09045400000002</c:v>
                </c:pt>
                <c:pt idx="80">
                  <c:v>789.09045400000002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ftab!$A$10</c:f>
              <c:strCache>
                <c:ptCount val="1"/>
                <c:pt idx="0">
                  <c:v>Renewable Sources</c:v>
                </c:pt>
              </c:strCache>
            </c:strRef>
          </c:tx>
          <c:spPr>
            <a:ln w="22225" cap="rnd">
              <a:solidFill>
                <a:srgbClr val="5D9732"/>
              </a:solidFill>
              <a:round/>
            </a:ln>
            <a:effectLst/>
          </c:spPr>
          <c:marker>
            <c:symbol val="none"/>
          </c:marker>
          <c:cat>
            <c:numRef>
              <c:f>ftab!$B$5:$CD$5</c:f>
              <c:numCache>
                <c:formatCode>General</c:formatCode>
                <c:ptCount val="8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  <c:pt idx="55">
                  <c:v>2015</c:v>
                </c:pt>
                <c:pt idx="60">
                  <c:v>2020</c:v>
                </c:pt>
                <c:pt idx="65">
                  <c:v>2025</c:v>
                </c:pt>
                <c:pt idx="70">
                  <c:v>2030</c:v>
                </c:pt>
                <c:pt idx="75">
                  <c:v>2035</c:v>
                </c:pt>
                <c:pt idx="80">
                  <c:v>2040</c:v>
                </c:pt>
              </c:numCache>
            </c:numRef>
          </c:cat>
          <c:val>
            <c:numRef>
              <c:f>ftab!$B$10:$CD$10</c:f>
              <c:numCache>
                <c:formatCode>General</c:formatCode>
                <c:ptCount val="81"/>
                <c:pt idx="0">
                  <c:v>357.23807200000005</c:v>
                </c:pt>
                <c:pt idx="1">
                  <c:v>357.77345300000002</c:v>
                </c:pt>
                <c:pt idx="2">
                  <c:v>326.85782499999993</c:v>
                </c:pt>
                <c:pt idx="3">
                  <c:v>356.70729</c:v>
                </c:pt>
                <c:pt idx="4">
                  <c:v>336.66087599999997</c:v>
                </c:pt>
                <c:pt idx="5">
                  <c:v>384.79813300000001</c:v>
                </c:pt>
                <c:pt idx="6">
                  <c:v>422.95766700000007</c:v>
                </c:pt>
                <c:pt idx="7">
                  <c:v>433.63611399999996</c:v>
                </c:pt>
                <c:pt idx="8">
                  <c:v>400.42406700000004</c:v>
                </c:pt>
                <c:pt idx="9">
                  <c:v>398.95903099999998</c:v>
                </c:pt>
                <c:pt idx="10">
                  <c:v>356.47857099999999</c:v>
                </c:pt>
                <c:pt idx="11">
                  <c:v>287.72968900000001</c:v>
                </c:pt>
                <c:pt idx="12">
                  <c:v>343.43800100000004</c:v>
                </c:pt>
                <c:pt idx="13">
                  <c:v>355.29310900000002</c:v>
                </c:pt>
                <c:pt idx="14">
                  <c:v>351.48463199999998</c:v>
                </c:pt>
                <c:pt idx="15">
                  <c:v>357.65065299999998</c:v>
                </c:pt>
                <c:pt idx="16">
                  <c:v>385.77190900000005</c:v>
                </c:pt>
                <c:pt idx="17">
                  <c:v>352.74748499999998</c:v>
                </c:pt>
                <c:pt idx="18">
                  <c:v>380.932389</c:v>
                </c:pt>
                <c:pt idx="19">
                  <c:v>417.72379699999999</c:v>
                </c:pt>
                <c:pt idx="20">
                  <c:v>427.37607699999995</c:v>
                </c:pt>
                <c:pt idx="21">
                  <c:v>513.33609699999988</c:v>
                </c:pt>
                <c:pt idx="22">
                  <c:v>494.57319299999995</c:v>
                </c:pt>
                <c:pt idx="23">
                  <c:v>522.07344899999998</c:v>
                </c:pt>
                <c:pt idx="24">
                  <c:v>538.57932000000005</c:v>
                </c:pt>
                <c:pt idx="25">
                  <c:v>546.35632299999997</c:v>
                </c:pt>
                <c:pt idx="26">
                  <c:v>597.59155299999998</c:v>
                </c:pt>
                <c:pt idx="27">
                  <c:v>652.06658900000002</c:v>
                </c:pt>
                <c:pt idx="28">
                  <c:v>694.03656000000001</c:v>
                </c:pt>
                <c:pt idx="29">
                  <c:v>766.95550500000002</c:v>
                </c:pt>
                <c:pt idx="30">
                  <c:v>835.98925799999995</c:v>
                </c:pt>
                <c:pt idx="31">
                  <c:v>926.78662099999997</c:v>
                </c:pt>
                <c:pt idx="32">
                  <c:v>975.52966300000003</c:v>
                </c:pt>
                <c:pt idx="33">
                  <c:v>996.55114700000001</c:v>
                </c:pt>
                <c:pt idx="34">
                  <c:v>1006.574341</c:v>
                </c:pt>
                <c:pt idx="35">
                  <c:v>1015.458252</c:v>
                </c:pt>
                <c:pt idx="36">
                  <c:v>1023.650635</c:v>
                </c:pt>
                <c:pt idx="37">
                  <c:v>1036.9921879999999</c:v>
                </c:pt>
                <c:pt idx="38">
                  <c:v>1054.8339840000001</c:v>
                </c:pt>
                <c:pt idx="39">
                  <c:v>1069.90625</c:v>
                </c:pt>
                <c:pt idx="40">
                  <c:v>1088.3707280000001</c:v>
                </c:pt>
                <c:pt idx="41">
                  <c:v>1114.279053</c:v>
                </c:pt>
                <c:pt idx="42">
                  <c:v>1148.7651370000001</c:v>
                </c:pt>
                <c:pt idx="43">
                  <c:v>1175.830322</c:v>
                </c:pt>
                <c:pt idx="44">
                  <c:v>1201.30603</c:v>
                </c:pt>
                <c:pt idx="45">
                  <c:v>1238.0561520000001</c:v>
                </c:pt>
                <c:pt idx="46">
                  <c:v>1254.1339109999999</c:v>
                </c:pt>
                <c:pt idx="47">
                  <c:v>1297.079346</c:v>
                </c:pt>
                <c:pt idx="48">
                  <c:v>1318.654053</c:v>
                </c:pt>
                <c:pt idx="49">
                  <c:v>1340.005371</c:v>
                </c:pt>
                <c:pt idx="50">
                  <c:v>1374.108154</c:v>
                </c:pt>
                <c:pt idx="51">
                  <c:v>1374.108154</c:v>
                </c:pt>
                <c:pt idx="52">
                  <c:v>963.90106200000002</c:v>
                </c:pt>
                <c:pt idx="53">
                  <c:v>553.69397000000004</c:v>
                </c:pt>
                <c:pt idx="54">
                  <c:v>553.69397000000004</c:v>
                </c:pt>
                <c:pt idx="55">
                  <c:v>546.38763400000005</c:v>
                </c:pt>
                <c:pt idx="56">
                  <c:v>597.20745799999997</c:v>
                </c:pt>
                <c:pt idx="57">
                  <c:v>651.32775900000001</c:v>
                </c:pt>
                <c:pt idx="58">
                  <c:v>690.044983</c:v>
                </c:pt>
                <c:pt idx="59">
                  <c:v>761.68524200000002</c:v>
                </c:pt>
                <c:pt idx="60">
                  <c:v>830.23193400000002</c:v>
                </c:pt>
                <c:pt idx="61">
                  <c:v>863.17242399999998</c:v>
                </c:pt>
                <c:pt idx="62">
                  <c:v>873.65979000000004</c:v>
                </c:pt>
                <c:pt idx="63">
                  <c:v>879.31311000000005</c:v>
                </c:pt>
                <c:pt idx="64">
                  <c:v>885.09704599999998</c:v>
                </c:pt>
                <c:pt idx="65">
                  <c:v>891.52325399999995</c:v>
                </c:pt>
                <c:pt idx="66">
                  <c:v>897.36132799999996</c:v>
                </c:pt>
                <c:pt idx="67">
                  <c:v>913.75976600000001</c:v>
                </c:pt>
                <c:pt idx="68">
                  <c:v>933.97515899999996</c:v>
                </c:pt>
                <c:pt idx="69">
                  <c:v>955.20172100000002</c:v>
                </c:pt>
                <c:pt idx="70">
                  <c:v>972.96667500000001</c:v>
                </c:pt>
                <c:pt idx="71">
                  <c:v>996.05658000000005</c:v>
                </c:pt>
                <c:pt idx="72">
                  <c:v>1010.6135860000001</c:v>
                </c:pt>
                <c:pt idx="73">
                  <c:v>1034.6213379999999</c:v>
                </c:pt>
                <c:pt idx="74">
                  <c:v>1057.6567379999999</c:v>
                </c:pt>
                <c:pt idx="75">
                  <c:v>1084.8975829999999</c:v>
                </c:pt>
                <c:pt idx="76">
                  <c:v>1113.5656739999999</c:v>
                </c:pt>
                <c:pt idx="77">
                  <c:v>1135.607422</c:v>
                </c:pt>
                <c:pt idx="78">
                  <c:v>1165.270264</c:v>
                </c:pt>
                <c:pt idx="79">
                  <c:v>1180.488159</c:v>
                </c:pt>
                <c:pt idx="80">
                  <c:v>1204.434448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7822320"/>
        <c:axId val="237822880"/>
        <c:extLst>
          <c:ext xmlns:c15="http://schemas.microsoft.com/office/drawing/2012/chart" uri="{02D57815-91ED-43cb-92C2-25804820EDAC}">
            <c15:filteredLineSeries>
              <c15:ser>
                <c:idx val="5"/>
                <c:order val="5"/>
                <c:tx>
                  <c:strRef>
                    <c:extLst>
                      <c:ext uri="{02D57815-91ED-43cb-92C2-25804820EDAC}">
                        <c15:formulaRef>
                          <c15:sqref>ftab!$A$11</c15:sqref>
                        </c15:formulaRef>
                      </c:ext>
                    </c:extLst>
                    <c:strCache>
                      <c:ptCount val="1"/>
                      <c:pt idx="0">
                        <c:v>    Other 11/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ftab!$B$5:$CD$5</c15:sqref>
                        </c15:formulaRef>
                      </c:ext>
                    </c:extLst>
                    <c:numCache>
                      <c:formatCode>General</c:formatCode>
                      <c:ptCount val="81"/>
                      <c:pt idx="0">
                        <c:v>1990</c:v>
                      </c:pt>
                      <c:pt idx="1">
                        <c:v>1991</c:v>
                      </c:pt>
                      <c:pt idx="2">
                        <c:v>1992</c:v>
                      </c:pt>
                      <c:pt idx="3">
                        <c:v>1993</c:v>
                      </c:pt>
                      <c:pt idx="4">
                        <c:v>1994</c:v>
                      </c:pt>
                      <c:pt idx="5">
                        <c:v>1995</c:v>
                      </c:pt>
                      <c:pt idx="6">
                        <c:v>1996</c:v>
                      </c:pt>
                      <c:pt idx="7">
                        <c:v>1997</c:v>
                      </c:pt>
                      <c:pt idx="8">
                        <c:v>1998</c:v>
                      </c:pt>
                      <c:pt idx="9">
                        <c:v>1999</c:v>
                      </c:pt>
                      <c:pt idx="10">
                        <c:v>2000</c:v>
                      </c:pt>
                      <c:pt idx="11">
                        <c:v>2001</c:v>
                      </c:pt>
                      <c:pt idx="12">
                        <c:v>2002</c:v>
                      </c:pt>
                      <c:pt idx="13">
                        <c:v>2003</c:v>
                      </c:pt>
                      <c:pt idx="14">
                        <c:v>2004</c:v>
                      </c:pt>
                      <c:pt idx="15">
                        <c:v>2005</c:v>
                      </c:pt>
                      <c:pt idx="16">
                        <c:v>2006</c:v>
                      </c:pt>
                      <c:pt idx="17">
                        <c:v>2007</c:v>
                      </c:pt>
                      <c:pt idx="18">
                        <c:v>2008</c:v>
                      </c:pt>
                      <c:pt idx="19">
                        <c:v>2009</c:v>
                      </c:pt>
                      <c:pt idx="20">
                        <c:v>2010</c:v>
                      </c:pt>
                      <c:pt idx="25">
                        <c:v>2015</c:v>
                      </c:pt>
                      <c:pt idx="30">
                        <c:v>2020</c:v>
                      </c:pt>
                      <c:pt idx="35">
                        <c:v>2025</c:v>
                      </c:pt>
                      <c:pt idx="40">
                        <c:v>2030</c:v>
                      </c:pt>
                      <c:pt idx="45">
                        <c:v>2035</c:v>
                      </c:pt>
                      <c:pt idx="50">
                        <c:v>2040</c:v>
                      </c:pt>
                      <c:pt idx="55">
                        <c:v>2015</c:v>
                      </c:pt>
                      <c:pt idx="60">
                        <c:v>2020</c:v>
                      </c:pt>
                      <c:pt idx="65">
                        <c:v>2025</c:v>
                      </c:pt>
                      <c:pt idx="70">
                        <c:v>2030</c:v>
                      </c:pt>
                      <c:pt idx="75">
                        <c:v>2035</c:v>
                      </c:pt>
                      <c:pt idx="80">
                        <c:v>2040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ftab!$B$11:$CD$11</c15:sqref>
                        </c15:formulaRef>
                      </c:ext>
                    </c:extLst>
                    <c:numCache>
                      <c:formatCode>General</c:formatCode>
                      <c:ptCount val="81"/>
                      <c:pt idx="0">
                        <c:v>10.490751999999702</c:v>
                      </c:pt>
                      <c:pt idx="1">
                        <c:v>11.533006999999543</c:v>
                      </c:pt>
                      <c:pt idx="2">
                        <c:v>12.81354199999987</c:v>
                      </c:pt>
                      <c:pt idx="3">
                        <c:v>12.407382000000325</c:v>
                      </c:pt>
                      <c:pt idx="4">
                        <c:v>13.608150999999907</c:v>
                      </c:pt>
                      <c:pt idx="5">
                        <c:v>15.248627999999826</c:v>
                      </c:pt>
                      <c:pt idx="6">
                        <c:v>14.839014000000134</c:v>
                      </c:pt>
                      <c:pt idx="7">
                        <c:v>12.922719000000143</c:v>
                      </c:pt>
                      <c:pt idx="8">
                        <c:v>12.596360000000004</c:v>
                      </c:pt>
                      <c:pt idx="9">
                        <c:v>12.052466000000095</c:v>
                      </c:pt>
                      <c:pt idx="10">
                        <c:v>13.209812000000056</c:v>
                      </c:pt>
                      <c:pt idx="11">
                        <c:v>12.122370000000501</c:v>
                      </c:pt>
                      <c:pt idx="12">
                        <c:v>16.246664999999666</c:v>
                      </c:pt>
                      <c:pt idx="13">
                        <c:v>21.109466000000339</c:v>
                      </c:pt>
                      <c:pt idx="14">
                        <c:v>20.996622000000116</c:v>
                      </c:pt>
                      <c:pt idx="15">
                        <c:v>19.727414999999382</c:v>
                      </c:pt>
                      <c:pt idx="16">
                        <c:v>20.593363999999838</c:v>
                      </c:pt>
                      <c:pt idx="17">
                        <c:v>18.788133000000016</c:v>
                      </c:pt>
                      <c:pt idx="18">
                        <c:v>17.222477999999683</c:v>
                      </c:pt>
                      <c:pt idx="19">
                        <c:v>17.93309599999975</c:v>
                      </c:pt>
                      <c:pt idx="20">
                        <c:v>18.666995999999926</c:v>
                      </c:pt>
                      <c:pt idx="21">
                        <c:v>19.299284000000625</c:v>
                      </c:pt>
                      <c:pt idx="22">
                        <c:v>20.734155999999075</c:v>
                      </c:pt>
                      <c:pt idx="23">
                        <c:v>21.759425999999621</c:v>
                      </c:pt>
                      <c:pt idx="24">
                        <c:v>19.309533999999985</c:v>
                      </c:pt>
                      <c:pt idx="25">
                        <c:v>17.246013999999999</c:v>
                      </c:pt>
                      <c:pt idx="26">
                        <c:v>17.252344000000001</c:v>
                      </c:pt>
                      <c:pt idx="27">
                        <c:v>17.259878</c:v>
                      </c:pt>
                      <c:pt idx="28">
                        <c:v>26.743293999999999</c:v>
                      </c:pt>
                      <c:pt idx="29">
                        <c:v>26.744661000000001</c:v>
                      </c:pt>
                      <c:pt idx="30">
                        <c:v>26.744956999999999</c:v>
                      </c:pt>
                      <c:pt idx="31">
                        <c:v>26.749417999999999</c:v>
                      </c:pt>
                      <c:pt idx="32">
                        <c:v>26.758537</c:v>
                      </c:pt>
                      <c:pt idx="33">
                        <c:v>26.762308000000001</c:v>
                      </c:pt>
                      <c:pt idx="34">
                        <c:v>26.763914</c:v>
                      </c:pt>
                      <c:pt idx="35">
                        <c:v>26.765388000000002</c:v>
                      </c:pt>
                      <c:pt idx="36">
                        <c:v>26.768345</c:v>
                      </c:pt>
                      <c:pt idx="37">
                        <c:v>26.770690999999999</c:v>
                      </c:pt>
                      <c:pt idx="38">
                        <c:v>26.777274999999999</c:v>
                      </c:pt>
                      <c:pt idx="39">
                        <c:v>26.781281</c:v>
                      </c:pt>
                      <c:pt idx="40">
                        <c:v>26.783387999999999</c:v>
                      </c:pt>
                      <c:pt idx="41">
                        <c:v>26.785789000000001</c:v>
                      </c:pt>
                      <c:pt idx="42">
                        <c:v>26.788772999999999</c:v>
                      </c:pt>
                      <c:pt idx="43">
                        <c:v>26.791976999999999</c:v>
                      </c:pt>
                      <c:pt idx="44">
                        <c:v>26.794682999999999</c:v>
                      </c:pt>
                      <c:pt idx="45">
                        <c:v>26.795652</c:v>
                      </c:pt>
                      <c:pt idx="46">
                        <c:v>26.796634999999998</c:v>
                      </c:pt>
                      <c:pt idx="47">
                        <c:v>26.798632000000001</c:v>
                      </c:pt>
                      <c:pt idx="48">
                        <c:v>26.799458000000001</c:v>
                      </c:pt>
                      <c:pt idx="49">
                        <c:v>26.800829</c:v>
                      </c:pt>
                      <c:pt idx="50">
                        <c:v>26.802437000000001</c:v>
                      </c:pt>
                      <c:pt idx="51">
                        <c:v>26.802437000000001</c:v>
                      </c:pt>
                      <c:pt idx="52">
                        <c:v>22.459060999999998</c:v>
                      </c:pt>
                      <c:pt idx="53">
                        <c:v>18.115684999999999</c:v>
                      </c:pt>
                      <c:pt idx="54">
                        <c:v>18.115684999999999</c:v>
                      </c:pt>
                      <c:pt idx="55">
                        <c:v>17.246013999999999</c:v>
                      </c:pt>
                      <c:pt idx="56">
                        <c:v>17.252344000000001</c:v>
                      </c:pt>
                      <c:pt idx="57">
                        <c:v>17.259879999999999</c:v>
                      </c:pt>
                      <c:pt idx="58">
                        <c:v>26.739979000000002</c:v>
                      </c:pt>
                      <c:pt idx="59">
                        <c:v>26.740462999999998</c:v>
                      </c:pt>
                      <c:pt idx="60">
                        <c:v>26.740879</c:v>
                      </c:pt>
                      <c:pt idx="61">
                        <c:v>26.741340999999998</c:v>
                      </c:pt>
                      <c:pt idx="62">
                        <c:v>26.743824</c:v>
                      </c:pt>
                      <c:pt idx="63">
                        <c:v>26.748180000000001</c:v>
                      </c:pt>
                      <c:pt idx="64">
                        <c:v>26.753654000000001</c:v>
                      </c:pt>
                      <c:pt idx="65">
                        <c:v>26.762722</c:v>
                      </c:pt>
                      <c:pt idx="66">
                        <c:v>26.768984</c:v>
                      </c:pt>
                      <c:pt idx="67">
                        <c:v>26.774742</c:v>
                      </c:pt>
                      <c:pt idx="68">
                        <c:v>26.777284999999999</c:v>
                      </c:pt>
                      <c:pt idx="69">
                        <c:v>26.779181000000001</c:v>
                      </c:pt>
                      <c:pt idx="70">
                        <c:v>26.780411000000001</c:v>
                      </c:pt>
                      <c:pt idx="71">
                        <c:v>26.784786</c:v>
                      </c:pt>
                      <c:pt idx="72">
                        <c:v>26.791954</c:v>
                      </c:pt>
                      <c:pt idx="73">
                        <c:v>26.796215</c:v>
                      </c:pt>
                      <c:pt idx="74">
                        <c:v>26.797438</c:v>
                      </c:pt>
                      <c:pt idx="75">
                        <c:v>26.801743999999999</c:v>
                      </c:pt>
                      <c:pt idx="76">
                        <c:v>26.804908999999999</c:v>
                      </c:pt>
                      <c:pt idx="77">
                        <c:v>26.810687999999999</c:v>
                      </c:pt>
                      <c:pt idx="78">
                        <c:v>26.812854999999999</c:v>
                      </c:pt>
                      <c:pt idx="79">
                        <c:v>26.814785000000001</c:v>
                      </c:pt>
                      <c:pt idx="80">
                        <c:v>26.818439000000001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237822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822880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237822880"/>
        <c:scaling>
          <c:orientation val="minMax"/>
          <c:max val="25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8223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  <c:userShapes r:id="rId5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9751086873404191E-2"/>
          <c:y val="0.15713397018132366"/>
          <c:w val="0.92285395684240279"/>
          <c:h val="0.71291688387046559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'annual adds'!$A$4</c:f>
              <c:strCache>
                <c:ptCount val="1"/>
                <c:pt idx="0">
                  <c:v>Coal</c:v>
                </c:pt>
              </c:strCache>
            </c:strRef>
          </c:tx>
          <c:spPr>
            <a:solidFill>
              <a:srgbClr val="000000"/>
            </a:solidFill>
            <a:ln w="38100"/>
          </c:spPr>
          <c:invertIfNegative val="0"/>
          <c:cat>
            <c:numRef>
              <c:f>'annual adds'!$B$3:$BE$3</c:f>
              <c:numCache>
                <c:formatCode>General</c:formatCode>
                <c:ptCount val="56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  <c:pt idx="41">
                  <c:v>2026</c:v>
                </c:pt>
                <c:pt idx="42">
                  <c:v>2027</c:v>
                </c:pt>
                <c:pt idx="43">
                  <c:v>2028</c:v>
                </c:pt>
                <c:pt idx="44">
                  <c:v>2029</c:v>
                </c:pt>
                <c:pt idx="45">
                  <c:v>2030</c:v>
                </c:pt>
                <c:pt idx="46">
                  <c:v>2031</c:v>
                </c:pt>
                <c:pt idx="47">
                  <c:v>2032</c:v>
                </c:pt>
                <c:pt idx="48">
                  <c:v>2033</c:v>
                </c:pt>
                <c:pt idx="49">
                  <c:v>2034</c:v>
                </c:pt>
                <c:pt idx="50">
                  <c:v>2035</c:v>
                </c:pt>
                <c:pt idx="51">
                  <c:v>2036</c:v>
                </c:pt>
                <c:pt idx="52">
                  <c:v>2037</c:v>
                </c:pt>
                <c:pt idx="53">
                  <c:v>2038</c:v>
                </c:pt>
                <c:pt idx="54">
                  <c:v>2039</c:v>
                </c:pt>
                <c:pt idx="55">
                  <c:v>2040</c:v>
                </c:pt>
              </c:numCache>
            </c:numRef>
          </c:cat>
          <c:val>
            <c:numRef>
              <c:f>'annual adds'!$B$4:$BE$4</c:f>
              <c:numCache>
                <c:formatCode>0.00</c:formatCode>
                <c:ptCount val="56"/>
                <c:pt idx="0">
                  <c:v>6.8259000000000007</c:v>
                </c:pt>
                <c:pt idx="1">
                  <c:v>5.9211999999999998</c:v>
                </c:pt>
                <c:pt idx="2">
                  <c:v>4.0488</c:v>
                </c:pt>
                <c:pt idx="3">
                  <c:v>1.5841999999999998</c:v>
                </c:pt>
                <c:pt idx="4">
                  <c:v>3.0476999999999999</c:v>
                </c:pt>
                <c:pt idx="5">
                  <c:v>1.9242999999999995</c:v>
                </c:pt>
                <c:pt idx="6">
                  <c:v>3.0901999999999998</c:v>
                </c:pt>
                <c:pt idx="7">
                  <c:v>1.226</c:v>
                </c:pt>
                <c:pt idx="8">
                  <c:v>0.17299999999999999</c:v>
                </c:pt>
                <c:pt idx="9">
                  <c:v>0.93059999999999998</c:v>
                </c:pt>
                <c:pt idx="10">
                  <c:v>2.7109999999999999</c:v>
                </c:pt>
                <c:pt idx="11">
                  <c:v>1.7772000000000001</c:v>
                </c:pt>
                <c:pt idx="12">
                  <c:v>7.9700000000000007E-2</c:v>
                </c:pt>
                <c:pt idx="13">
                  <c:v>2.8E-3</c:v>
                </c:pt>
                <c:pt idx="14">
                  <c:v>0.26500000000000001</c:v>
                </c:pt>
                <c:pt idx="15">
                  <c:v>0.13319999999999999</c:v>
                </c:pt>
                <c:pt idx="16">
                  <c:v>0.44480000000000003</c:v>
                </c:pt>
                <c:pt idx="17">
                  <c:v>0</c:v>
                </c:pt>
                <c:pt idx="18">
                  <c:v>7.0800000000000002E-2</c:v>
                </c:pt>
                <c:pt idx="19">
                  <c:v>0.55300000000000005</c:v>
                </c:pt>
                <c:pt idx="20">
                  <c:v>0.3881</c:v>
                </c:pt>
                <c:pt idx="21">
                  <c:v>0.52400000000000002</c:v>
                </c:pt>
                <c:pt idx="22">
                  <c:v>1.4136</c:v>
                </c:pt>
                <c:pt idx="23">
                  <c:v>1.4407000000000001</c:v>
                </c:pt>
                <c:pt idx="24">
                  <c:v>1.7772000000000001</c:v>
                </c:pt>
                <c:pt idx="25">
                  <c:v>5.3215000000000003</c:v>
                </c:pt>
                <c:pt idx="26">
                  <c:v>3.778</c:v>
                </c:pt>
                <c:pt idx="27">
                  <c:v>3.6909999999999998</c:v>
                </c:pt>
                <c:pt idx="28">
                  <c:v>1.5075000000000001</c:v>
                </c:pt>
                <c:pt idx="29">
                  <c:v>5.1999999999999998E-2</c:v>
                </c:pt>
                <c:pt idx="30">
                  <c:v>0</c:v>
                </c:pt>
                <c:pt idx="31">
                  <c:v>0.28915200000000002</c:v>
                </c:pt>
                <c:pt idx="32">
                  <c:v>0.20999999999999996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8.2439999999999736E-3</c:v>
                </c:pt>
                <c:pt idx="37">
                  <c:v>1.4149000000000078E-2</c:v>
                </c:pt>
                <c:pt idx="38">
                  <c:v>2.7011000000000007E-2</c:v>
                </c:pt>
                <c:pt idx="39">
                  <c:v>2.9444999999999943E-2</c:v>
                </c:pt>
                <c:pt idx="40">
                  <c:v>3.3357999999999999E-2</c:v>
                </c:pt>
                <c:pt idx="41">
                  <c:v>3.7152999999999992E-2</c:v>
                </c:pt>
                <c:pt idx="42">
                  <c:v>3.2845000000000013E-2</c:v>
                </c:pt>
                <c:pt idx="43">
                  <c:v>1.8777000000000044E-2</c:v>
                </c:pt>
                <c:pt idx="44">
                  <c:v>1.3692999999999955E-2</c:v>
                </c:pt>
                <c:pt idx="45">
                  <c:v>1.3608000000000064E-2</c:v>
                </c:pt>
                <c:pt idx="46">
                  <c:v>5.8529999999999971E-3</c:v>
                </c:pt>
                <c:pt idx="47">
                  <c:v>1.6640999999999906E-2</c:v>
                </c:pt>
                <c:pt idx="48">
                  <c:v>8.6060000000000025E-3</c:v>
                </c:pt>
                <c:pt idx="49">
                  <c:v>1.0711000000000026E-2</c:v>
                </c:pt>
                <c:pt idx="50">
                  <c:v>9.8310000000000342E-3</c:v>
                </c:pt>
                <c:pt idx="51">
                  <c:v>1.1051999999999951E-2</c:v>
                </c:pt>
                <c:pt idx="52">
                  <c:v>1.5417000000000014E-2</c:v>
                </c:pt>
                <c:pt idx="53">
                  <c:v>2.1638000000000046E-2</c:v>
                </c:pt>
                <c:pt idx="54">
                  <c:v>1.9577999999999984E-2</c:v>
                </c:pt>
                <c:pt idx="55">
                  <c:v>2.5073000000000012E-2</c:v>
                </c:pt>
              </c:numCache>
            </c:numRef>
          </c:val>
        </c:ser>
        <c:ser>
          <c:idx val="0"/>
          <c:order val="1"/>
          <c:tx>
            <c:strRef>
              <c:f>'annual adds'!$A$5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BD732A"/>
            </a:solidFill>
            <a:ln>
              <a:noFill/>
            </a:ln>
          </c:spPr>
          <c:invertIfNegative val="0"/>
          <c:cat>
            <c:numRef>
              <c:f>'annual adds'!$B$3:$BE$3</c:f>
              <c:numCache>
                <c:formatCode>General</c:formatCode>
                <c:ptCount val="56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  <c:pt idx="41">
                  <c:v>2026</c:v>
                </c:pt>
                <c:pt idx="42">
                  <c:v>2027</c:v>
                </c:pt>
                <c:pt idx="43">
                  <c:v>2028</c:v>
                </c:pt>
                <c:pt idx="44">
                  <c:v>2029</c:v>
                </c:pt>
                <c:pt idx="45">
                  <c:v>2030</c:v>
                </c:pt>
                <c:pt idx="46">
                  <c:v>2031</c:v>
                </c:pt>
                <c:pt idx="47">
                  <c:v>2032</c:v>
                </c:pt>
                <c:pt idx="48">
                  <c:v>2033</c:v>
                </c:pt>
                <c:pt idx="49">
                  <c:v>2034</c:v>
                </c:pt>
                <c:pt idx="50">
                  <c:v>2035</c:v>
                </c:pt>
                <c:pt idx="51">
                  <c:v>2036</c:v>
                </c:pt>
                <c:pt idx="52">
                  <c:v>2037</c:v>
                </c:pt>
                <c:pt idx="53">
                  <c:v>2038</c:v>
                </c:pt>
                <c:pt idx="54">
                  <c:v>2039</c:v>
                </c:pt>
                <c:pt idx="55">
                  <c:v>2040</c:v>
                </c:pt>
              </c:numCache>
            </c:numRef>
          </c:cat>
          <c:val>
            <c:numRef>
              <c:f>'annual adds'!$B$5:$BE$5</c:f>
              <c:numCache>
                <c:formatCode>0.00</c:formatCode>
                <c:ptCount val="56"/>
                <c:pt idx="0">
                  <c:v>4.9811000000000005</c:v>
                </c:pt>
                <c:pt idx="1">
                  <c:v>1.0667999999999995</c:v>
                </c:pt>
                <c:pt idx="2">
                  <c:v>1.2556000000000003</c:v>
                </c:pt>
                <c:pt idx="3">
                  <c:v>1.1867999999999999</c:v>
                </c:pt>
                <c:pt idx="4">
                  <c:v>1.5827</c:v>
                </c:pt>
                <c:pt idx="5">
                  <c:v>1.1386000000000001</c:v>
                </c:pt>
                <c:pt idx="6">
                  <c:v>2.2927000000000008</c:v>
                </c:pt>
                <c:pt idx="7">
                  <c:v>0.62320000000000042</c:v>
                </c:pt>
                <c:pt idx="8">
                  <c:v>0.57850000000000024</c:v>
                </c:pt>
                <c:pt idx="9">
                  <c:v>0.60590000000000011</c:v>
                </c:pt>
                <c:pt idx="10">
                  <c:v>1.2955999999999999</c:v>
                </c:pt>
                <c:pt idx="11">
                  <c:v>0.37170000000000014</c:v>
                </c:pt>
                <c:pt idx="12">
                  <c:v>0.16989999999999997</c:v>
                </c:pt>
                <c:pt idx="13">
                  <c:v>0.20040000000000022</c:v>
                </c:pt>
                <c:pt idx="14">
                  <c:v>0.2205</c:v>
                </c:pt>
                <c:pt idx="15">
                  <c:v>0.11529999999999999</c:v>
                </c:pt>
                <c:pt idx="16">
                  <c:v>0.3207000000000011</c:v>
                </c:pt>
                <c:pt idx="17">
                  <c:v>0.41020000000000006</c:v>
                </c:pt>
                <c:pt idx="18">
                  <c:v>0.29310000000000058</c:v>
                </c:pt>
                <c:pt idx="19">
                  <c:v>0.19299999999999987</c:v>
                </c:pt>
                <c:pt idx="20">
                  <c:v>8.7499999999999981E-2</c:v>
                </c:pt>
                <c:pt idx="21">
                  <c:v>0.29700000000000026</c:v>
                </c:pt>
                <c:pt idx="22">
                  <c:v>0.33720000000000089</c:v>
                </c:pt>
                <c:pt idx="23">
                  <c:v>0.29520000000000035</c:v>
                </c:pt>
                <c:pt idx="24">
                  <c:v>0.59340000000000104</c:v>
                </c:pt>
                <c:pt idx="25">
                  <c:v>0.25759999999999983</c:v>
                </c:pt>
                <c:pt idx="26">
                  <c:v>0.48899999999999982</c:v>
                </c:pt>
                <c:pt idx="27">
                  <c:v>0.9592000000000005</c:v>
                </c:pt>
                <c:pt idx="28">
                  <c:v>1.3146999999999986</c:v>
                </c:pt>
                <c:pt idx="29">
                  <c:v>0.40389999999999998</c:v>
                </c:pt>
                <c:pt idx="30">
                  <c:v>0.49445299999999981</c:v>
                </c:pt>
                <c:pt idx="31">
                  <c:v>0.31407499999999999</c:v>
                </c:pt>
                <c:pt idx="32">
                  <c:v>0.29547399999999985</c:v>
                </c:pt>
                <c:pt idx="33">
                  <c:v>0.89394200000000024</c:v>
                </c:pt>
                <c:pt idx="34">
                  <c:v>0.71090299999999995</c:v>
                </c:pt>
                <c:pt idx="35">
                  <c:v>0.3459119999999995</c:v>
                </c:pt>
                <c:pt idx="36">
                  <c:v>0.30842200000000014</c:v>
                </c:pt>
                <c:pt idx="37">
                  <c:v>0.31637899999999936</c:v>
                </c:pt>
                <c:pt idx="38">
                  <c:v>0.31533700000000037</c:v>
                </c:pt>
                <c:pt idx="39">
                  <c:v>0.45366199999999973</c:v>
                </c:pt>
                <c:pt idx="40">
                  <c:v>0.30529799999999963</c:v>
                </c:pt>
                <c:pt idx="41">
                  <c:v>0.2762150000000001</c:v>
                </c:pt>
                <c:pt idx="42">
                  <c:v>0.31631400000000021</c:v>
                </c:pt>
                <c:pt idx="43">
                  <c:v>0.2891739999999996</c:v>
                </c:pt>
                <c:pt idx="44">
                  <c:v>0.29445799999999989</c:v>
                </c:pt>
                <c:pt idx="45">
                  <c:v>0.20190400000000086</c:v>
                </c:pt>
                <c:pt idx="46">
                  <c:v>0.27244799999999902</c:v>
                </c:pt>
                <c:pt idx="47">
                  <c:v>0.35124300000000053</c:v>
                </c:pt>
                <c:pt idx="48">
                  <c:v>0.26386100000000023</c:v>
                </c:pt>
                <c:pt idx="49">
                  <c:v>0.26409200000000088</c:v>
                </c:pt>
                <c:pt idx="50">
                  <c:v>0.14422499999999855</c:v>
                </c:pt>
                <c:pt idx="51">
                  <c:v>0.17132400000000136</c:v>
                </c:pt>
                <c:pt idx="52">
                  <c:v>0.39544899999999983</c:v>
                </c:pt>
                <c:pt idx="53">
                  <c:v>0.19896300000000072</c:v>
                </c:pt>
                <c:pt idx="54">
                  <c:v>0.10424199999999989</c:v>
                </c:pt>
                <c:pt idx="55">
                  <c:v>0.31277900000000036</c:v>
                </c:pt>
              </c:numCache>
            </c:numRef>
          </c:val>
        </c:ser>
        <c:ser>
          <c:idx val="1"/>
          <c:order val="2"/>
          <c:tx>
            <c:strRef>
              <c:f>'annual adds'!$A$6</c:f>
              <c:strCache>
                <c:ptCount val="1"/>
                <c:pt idx="0">
                  <c:v>Nuclear</c:v>
                </c:pt>
              </c:strCache>
            </c:strRef>
          </c:tx>
          <c:spPr>
            <a:solidFill>
              <a:srgbClr val="A33340"/>
            </a:solidFill>
            <a:ln w="38100"/>
          </c:spPr>
          <c:invertIfNegative val="0"/>
          <c:cat>
            <c:numRef>
              <c:f>'annual adds'!$B$3:$BE$3</c:f>
              <c:numCache>
                <c:formatCode>General</c:formatCode>
                <c:ptCount val="56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  <c:pt idx="41">
                  <c:v>2026</c:v>
                </c:pt>
                <c:pt idx="42">
                  <c:v>2027</c:v>
                </c:pt>
                <c:pt idx="43">
                  <c:v>2028</c:v>
                </c:pt>
                <c:pt idx="44">
                  <c:v>2029</c:v>
                </c:pt>
                <c:pt idx="45">
                  <c:v>2030</c:v>
                </c:pt>
                <c:pt idx="46">
                  <c:v>2031</c:v>
                </c:pt>
                <c:pt idx="47">
                  <c:v>2032</c:v>
                </c:pt>
                <c:pt idx="48">
                  <c:v>2033</c:v>
                </c:pt>
                <c:pt idx="49">
                  <c:v>2034</c:v>
                </c:pt>
                <c:pt idx="50">
                  <c:v>2035</c:v>
                </c:pt>
                <c:pt idx="51">
                  <c:v>2036</c:v>
                </c:pt>
                <c:pt idx="52">
                  <c:v>2037</c:v>
                </c:pt>
                <c:pt idx="53">
                  <c:v>2038</c:v>
                </c:pt>
                <c:pt idx="54">
                  <c:v>2039</c:v>
                </c:pt>
                <c:pt idx="55">
                  <c:v>2040</c:v>
                </c:pt>
              </c:numCache>
            </c:numRef>
          </c:cat>
          <c:val>
            <c:numRef>
              <c:f>'annual adds'!$B$6:$BE$6</c:f>
              <c:numCache>
                <c:formatCode>0.00</c:formatCode>
                <c:ptCount val="56"/>
                <c:pt idx="0">
                  <c:v>8.4333999999999989</c:v>
                </c:pt>
                <c:pt idx="1">
                  <c:v>9.3788000000000018</c:v>
                </c:pt>
                <c:pt idx="2">
                  <c:v>7.734</c:v>
                </c:pt>
                <c:pt idx="3">
                  <c:v>6.0460000000000003</c:v>
                </c:pt>
                <c:pt idx="4">
                  <c:v>2.4319999999999999</c:v>
                </c:pt>
                <c:pt idx="5">
                  <c:v>3.5733000000000001</c:v>
                </c:pt>
                <c:pt idx="6">
                  <c:v>0</c:v>
                </c:pt>
                <c:pt idx="7">
                  <c:v>0</c:v>
                </c:pt>
                <c:pt idx="8">
                  <c:v>1.1950000000000001</c:v>
                </c:pt>
                <c:pt idx="9">
                  <c:v>0</c:v>
                </c:pt>
                <c:pt idx="10">
                  <c:v>0</c:v>
                </c:pt>
                <c:pt idx="11">
                  <c:v>1.123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1.1220000000000001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2.2000000000000002</c:v>
                </c:pt>
                <c:pt idx="35">
                  <c:v>2.2000000000000002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</c:numCache>
            </c:numRef>
          </c:val>
        </c:ser>
        <c:ser>
          <c:idx val="5"/>
          <c:order val="3"/>
          <c:tx>
            <c:strRef>
              <c:f>'annual adds'!$A$7</c:f>
              <c:strCache>
                <c:ptCount val="1"/>
                <c:pt idx="0">
                  <c:v>Natural Gas / Oil</c:v>
                </c:pt>
              </c:strCache>
            </c:strRef>
          </c:tx>
          <c:spPr>
            <a:solidFill>
              <a:srgbClr val="0070C0"/>
            </a:solidFill>
            <a:ln w="38100"/>
          </c:spPr>
          <c:invertIfNegative val="0"/>
          <c:cat>
            <c:numRef>
              <c:f>'annual adds'!$B$3:$BE$3</c:f>
              <c:numCache>
                <c:formatCode>General</c:formatCode>
                <c:ptCount val="56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  <c:pt idx="41">
                  <c:v>2026</c:v>
                </c:pt>
                <c:pt idx="42">
                  <c:v>2027</c:v>
                </c:pt>
                <c:pt idx="43">
                  <c:v>2028</c:v>
                </c:pt>
                <c:pt idx="44">
                  <c:v>2029</c:v>
                </c:pt>
                <c:pt idx="45">
                  <c:v>2030</c:v>
                </c:pt>
                <c:pt idx="46">
                  <c:v>2031</c:v>
                </c:pt>
                <c:pt idx="47">
                  <c:v>2032</c:v>
                </c:pt>
                <c:pt idx="48">
                  <c:v>2033</c:v>
                </c:pt>
                <c:pt idx="49">
                  <c:v>2034</c:v>
                </c:pt>
                <c:pt idx="50">
                  <c:v>2035</c:v>
                </c:pt>
                <c:pt idx="51">
                  <c:v>2036</c:v>
                </c:pt>
                <c:pt idx="52">
                  <c:v>2037</c:v>
                </c:pt>
                <c:pt idx="53">
                  <c:v>2038</c:v>
                </c:pt>
                <c:pt idx="54">
                  <c:v>2039</c:v>
                </c:pt>
                <c:pt idx="55">
                  <c:v>2040</c:v>
                </c:pt>
              </c:numCache>
            </c:numRef>
          </c:cat>
          <c:val>
            <c:numRef>
              <c:f>'annual adds'!$B$7:$BE$7</c:f>
              <c:numCache>
                <c:formatCode>0.00</c:formatCode>
                <c:ptCount val="56"/>
                <c:pt idx="0">
                  <c:v>1.4499999999999997</c:v>
                </c:pt>
                <c:pt idx="1">
                  <c:v>1.3086000000000002</c:v>
                </c:pt>
                <c:pt idx="2">
                  <c:v>2.4913999999999996</c:v>
                </c:pt>
                <c:pt idx="3">
                  <c:v>2.4746999999999999</c:v>
                </c:pt>
                <c:pt idx="4">
                  <c:v>3.7949999999999995</c:v>
                </c:pt>
                <c:pt idx="5">
                  <c:v>4.6554999999999991</c:v>
                </c:pt>
                <c:pt idx="6">
                  <c:v>3.4345999999999997</c:v>
                </c:pt>
                <c:pt idx="7">
                  <c:v>4.6949999999999994</c:v>
                </c:pt>
                <c:pt idx="8">
                  <c:v>3.6838999999999977</c:v>
                </c:pt>
                <c:pt idx="9">
                  <c:v>7.5937000000000001</c:v>
                </c:pt>
                <c:pt idx="10">
                  <c:v>6.0377000000000036</c:v>
                </c:pt>
                <c:pt idx="11">
                  <c:v>3.7986000000000013</c:v>
                </c:pt>
                <c:pt idx="12">
                  <c:v>4.0947999999999993</c:v>
                </c:pt>
                <c:pt idx="13">
                  <c:v>2.1127999999999996</c:v>
                </c:pt>
                <c:pt idx="14">
                  <c:v>8.1050000000000004</c:v>
                </c:pt>
                <c:pt idx="15">
                  <c:v>25.643999999999998</c:v>
                </c:pt>
                <c:pt idx="16">
                  <c:v>36.109999999999985</c:v>
                </c:pt>
                <c:pt idx="17">
                  <c:v>55.265499999999982</c:v>
                </c:pt>
                <c:pt idx="18">
                  <c:v>45.777600000000014</c:v>
                </c:pt>
                <c:pt idx="19">
                  <c:v>22.695499999999992</c:v>
                </c:pt>
                <c:pt idx="20">
                  <c:v>15.4046</c:v>
                </c:pt>
                <c:pt idx="21">
                  <c:v>9.1584000000000021</c:v>
                </c:pt>
                <c:pt idx="22">
                  <c:v>6.912700000000001</c:v>
                </c:pt>
                <c:pt idx="23">
                  <c:v>7.8541000000000025</c:v>
                </c:pt>
                <c:pt idx="24">
                  <c:v>9.5226999999999986</c:v>
                </c:pt>
                <c:pt idx="25">
                  <c:v>7.5138000000000007</c:v>
                </c:pt>
                <c:pt idx="26">
                  <c:v>10.153499999999992</c:v>
                </c:pt>
                <c:pt idx="27">
                  <c:v>9.7263999999999946</c:v>
                </c:pt>
                <c:pt idx="28">
                  <c:v>6.9945999999999975</c:v>
                </c:pt>
                <c:pt idx="29">
                  <c:v>8.3867999999999974</c:v>
                </c:pt>
                <c:pt idx="30">
                  <c:v>7.2739039999999999</c:v>
                </c:pt>
                <c:pt idx="31">
                  <c:v>11.125860000000001</c:v>
                </c:pt>
                <c:pt idx="32">
                  <c:v>16.438163999999997</c:v>
                </c:pt>
                <c:pt idx="33">
                  <c:v>6.0778730000000039</c:v>
                </c:pt>
                <c:pt idx="34">
                  <c:v>1.0043829999999971</c:v>
                </c:pt>
                <c:pt idx="35">
                  <c:v>1.4424630000000036</c:v>
                </c:pt>
                <c:pt idx="36">
                  <c:v>1.1079269999999966</c:v>
                </c:pt>
                <c:pt idx="37">
                  <c:v>0.76198699999999775</c:v>
                </c:pt>
                <c:pt idx="38">
                  <c:v>2.441043999999998</c:v>
                </c:pt>
                <c:pt idx="39">
                  <c:v>9.8096610000000055</c:v>
                </c:pt>
                <c:pt idx="40">
                  <c:v>9.2662840000000131</c:v>
                </c:pt>
                <c:pt idx="41">
                  <c:v>10.485710999999981</c:v>
                </c:pt>
                <c:pt idx="42">
                  <c:v>7.2561450000000036</c:v>
                </c:pt>
                <c:pt idx="43">
                  <c:v>9.1591939999999994</c:v>
                </c:pt>
                <c:pt idx="44">
                  <c:v>8.8053480000000093</c:v>
                </c:pt>
                <c:pt idx="45">
                  <c:v>6.1091529999999921</c:v>
                </c:pt>
                <c:pt idx="46">
                  <c:v>4.7915640000000081</c:v>
                </c:pt>
                <c:pt idx="47">
                  <c:v>5.27020499999999</c:v>
                </c:pt>
                <c:pt idx="48">
                  <c:v>6.960290999999998</c:v>
                </c:pt>
                <c:pt idx="49">
                  <c:v>7.5604170000000153</c:v>
                </c:pt>
                <c:pt idx="50">
                  <c:v>5.5483270000000005</c:v>
                </c:pt>
                <c:pt idx="51">
                  <c:v>9.7196149999999761</c:v>
                </c:pt>
                <c:pt idx="52">
                  <c:v>6.1481800000000248</c:v>
                </c:pt>
                <c:pt idx="53">
                  <c:v>9.9210209999999961</c:v>
                </c:pt>
                <c:pt idx="54">
                  <c:v>9.9197469999999726</c:v>
                </c:pt>
                <c:pt idx="55">
                  <c:v>7.8168420000000083</c:v>
                </c:pt>
              </c:numCache>
            </c:numRef>
          </c:val>
        </c:ser>
        <c:ser>
          <c:idx val="2"/>
          <c:order val="4"/>
          <c:tx>
            <c:strRef>
              <c:f>'annual adds'!$A$8</c:f>
              <c:strCache>
                <c:ptCount val="1"/>
                <c:pt idx="0">
                  <c:v>Wind</c:v>
                </c:pt>
              </c:strCache>
            </c:strRef>
          </c:tx>
          <c:spPr>
            <a:solidFill>
              <a:srgbClr val="5D9732"/>
            </a:solidFill>
            <a:ln>
              <a:noFill/>
            </a:ln>
          </c:spPr>
          <c:invertIfNegative val="0"/>
          <c:cat>
            <c:numRef>
              <c:f>'annual adds'!$B$3:$BE$3</c:f>
              <c:numCache>
                <c:formatCode>General</c:formatCode>
                <c:ptCount val="56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  <c:pt idx="41">
                  <c:v>2026</c:v>
                </c:pt>
                <c:pt idx="42">
                  <c:v>2027</c:v>
                </c:pt>
                <c:pt idx="43">
                  <c:v>2028</c:v>
                </c:pt>
                <c:pt idx="44">
                  <c:v>2029</c:v>
                </c:pt>
                <c:pt idx="45">
                  <c:v>2030</c:v>
                </c:pt>
                <c:pt idx="46">
                  <c:v>2031</c:v>
                </c:pt>
                <c:pt idx="47">
                  <c:v>2032</c:v>
                </c:pt>
                <c:pt idx="48">
                  <c:v>2033</c:v>
                </c:pt>
                <c:pt idx="49">
                  <c:v>2034</c:v>
                </c:pt>
                <c:pt idx="50">
                  <c:v>2035</c:v>
                </c:pt>
                <c:pt idx="51">
                  <c:v>2036</c:v>
                </c:pt>
                <c:pt idx="52">
                  <c:v>2037</c:v>
                </c:pt>
                <c:pt idx="53">
                  <c:v>2038</c:v>
                </c:pt>
                <c:pt idx="54">
                  <c:v>2039</c:v>
                </c:pt>
                <c:pt idx="55">
                  <c:v>2040</c:v>
                </c:pt>
              </c:numCache>
            </c:numRef>
          </c:cat>
          <c:val>
            <c:numRef>
              <c:f>'annual adds'!$B$8:$BE$8</c:f>
              <c:numCache>
                <c:formatCode>0.00</c:formatCode>
                <c:ptCount val="56"/>
                <c:pt idx="0">
                  <c:v>0.1148</c:v>
                </c:pt>
                <c:pt idx="1">
                  <c:v>8.5500000000000007E-2</c:v>
                </c:pt>
                <c:pt idx="2">
                  <c:v>9.1299999999999992E-2</c:v>
                </c:pt>
                <c:pt idx="3">
                  <c:v>2.6600000000000002E-2</c:v>
                </c:pt>
                <c:pt idx="4">
                  <c:v>9.8799999999999999E-2</c:v>
                </c:pt>
                <c:pt idx="5">
                  <c:v>0.11320000000000001</c:v>
                </c:pt>
                <c:pt idx="6">
                  <c:v>7.690000000000001E-2</c:v>
                </c:pt>
                <c:pt idx="7">
                  <c:v>6.9000000000000008E-3</c:v>
                </c:pt>
                <c:pt idx="8">
                  <c:v>4.2000000000000006E-3</c:v>
                </c:pt>
                <c:pt idx="9">
                  <c:v>8.9900000000000008E-2</c:v>
                </c:pt>
                <c:pt idx="10">
                  <c:v>0</c:v>
                </c:pt>
                <c:pt idx="11">
                  <c:v>0</c:v>
                </c:pt>
                <c:pt idx="12">
                  <c:v>1.9E-2</c:v>
                </c:pt>
                <c:pt idx="13">
                  <c:v>0.17499999999999999</c:v>
                </c:pt>
                <c:pt idx="14">
                  <c:v>0.63370000000000026</c:v>
                </c:pt>
                <c:pt idx="15">
                  <c:v>5.6399999999999999E-2</c:v>
                </c:pt>
                <c:pt idx="16">
                  <c:v>1.5073000000000014</c:v>
                </c:pt>
                <c:pt idx="17">
                  <c:v>0.63159999999999994</c:v>
                </c:pt>
                <c:pt idx="18">
                  <c:v>1.6090000000000002</c:v>
                </c:pt>
                <c:pt idx="19">
                  <c:v>0.39219999999999999</c:v>
                </c:pt>
                <c:pt idx="20">
                  <c:v>2.157</c:v>
                </c:pt>
                <c:pt idx="21">
                  <c:v>2.6486000000000023</c:v>
                </c:pt>
                <c:pt idx="22">
                  <c:v>5.2805</c:v>
                </c:pt>
                <c:pt idx="23">
                  <c:v>8.242300000000002</c:v>
                </c:pt>
                <c:pt idx="24">
                  <c:v>9.8022999999999971</c:v>
                </c:pt>
                <c:pt idx="25">
                  <c:v>4.4924999999999997</c:v>
                </c:pt>
                <c:pt idx="26">
                  <c:v>6.732800000000001</c:v>
                </c:pt>
                <c:pt idx="27">
                  <c:v>13.1058</c:v>
                </c:pt>
                <c:pt idx="28">
                  <c:v>0.85909999999999986</c:v>
                </c:pt>
                <c:pt idx="29">
                  <c:v>4.5945</c:v>
                </c:pt>
                <c:pt idx="30">
                  <c:v>10.982411000000001</c:v>
                </c:pt>
                <c:pt idx="31">
                  <c:v>9.1375519999999977</c:v>
                </c:pt>
                <c:pt idx="32">
                  <c:v>1.7831919999999992</c:v>
                </c:pt>
                <c:pt idx="33">
                  <c:v>4.0659129999999992</c:v>
                </c:pt>
                <c:pt idx="34">
                  <c:v>14.823375000000006</c:v>
                </c:pt>
                <c:pt idx="35">
                  <c:v>17.047048000000007</c:v>
                </c:pt>
                <c:pt idx="36">
                  <c:v>19.604693999999984</c:v>
                </c:pt>
                <c:pt idx="37">
                  <c:v>1.343611999999994</c:v>
                </c:pt>
                <c:pt idx="38">
                  <c:v>7.7979999999890914E-3</c:v>
                </c:pt>
                <c:pt idx="39">
                  <c:v>1.4347999999987593E-2</c:v>
                </c:pt>
                <c:pt idx="40">
                  <c:v>2.4015999999990711E-2</c:v>
                </c:pt>
                <c:pt idx="41">
                  <c:v>7.4910000000007582E-2</c:v>
                </c:pt>
                <c:pt idx="42">
                  <c:v>0.15345699999999285</c:v>
                </c:pt>
                <c:pt idx="43">
                  <c:v>0.27674699999999453</c:v>
                </c:pt>
                <c:pt idx="44">
                  <c:v>0.22826400000000513</c:v>
                </c:pt>
                <c:pt idx="45">
                  <c:v>0.15741700000000058</c:v>
                </c:pt>
                <c:pt idx="46">
                  <c:v>0.15028499999998068</c:v>
                </c:pt>
                <c:pt idx="47">
                  <c:v>0.1776299999999944</c:v>
                </c:pt>
                <c:pt idx="48">
                  <c:v>0.12639000000000422</c:v>
                </c:pt>
                <c:pt idx="49">
                  <c:v>0.20253199999999305</c:v>
                </c:pt>
                <c:pt idx="50">
                  <c:v>0.23411199999999077</c:v>
                </c:pt>
                <c:pt idx="51">
                  <c:v>0.10866399999999521</c:v>
                </c:pt>
                <c:pt idx="52">
                  <c:v>1.5336549999999938</c:v>
                </c:pt>
                <c:pt idx="53">
                  <c:v>0.22611999999999055</c:v>
                </c:pt>
                <c:pt idx="54">
                  <c:v>0.33565499999999027</c:v>
                </c:pt>
                <c:pt idx="55">
                  <c:v>1.3026460000000033</c:v>
                </c:pt>
              </c:numCache>
            </c:numRef>
          </c:val>
        </c:ser>
        <c:ser>
          <c:idx val="6"/>
          <c:order val="5"/>
          <c:tx>
            <c:strRef>
              <c:f>'annual adds'!$A$9</c:f>
              <c:strCache>
                <c:ptCount val="1"/>
                <c:pt idx="0">
                  <c:v>Solar</c:v>
                </c:pt>
              </c:strCache>
            </c:strRef>
          </c:tx>
          <c:spPr>
            <a:solidFill>
              <a:srgbClr val="FFC702"/>
            </a:solidFill>
          </c:spPr>
          <c:invertIfNegative val="0"/>
          <c:cat>
            <c:numRef>
              <c:f>'annual adds'!$B$3:$BE$3</c:f>
              <c:numCache>
                <c:formatCode>General</c:formatCode>
                <c:ptCount val="56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  <c:pt idx="41">
                  <c:v>2026</c:v>
                </c:pt>
                <c:pt idx="42">
                  <c:v>2027</c:v>
                </c:pt>
                <c:pt idx="43">
                  <c:v>2028</c:v>
                </c:pt>
                <c:pt idx="44">
                  <c:v>2029</c:v>
                </c:pt>
                <c:pt idx="45">
                  <c:v>2030</c:v>
                </c:pt>
                <c:pt idx="46">
                  <c:v>2031</c:v>
                </c:pt>
                <c:pt idx="47">
                  <c:v>2032</c:v>
                </c:pt>
                <c:pt idx="48">
                  <c:v>2033</c:v>
                </c:pt>
                <c:pt idx="49">
                  <c:v>2034</c:v>
                </c:pt>
                <c:pt idx="50">
                  <c:v>2035</c:v>
                </c:pt>
                <c:pt idx="51">
                  <c:v>2036</c:v>
                </c:pt>
                <c:pt idx="52">
                  <c:v>2037</c:v>
                </c:pt>
                <c:pt idx="53">
                  <c:v>2038</c:v>
                </c:pt>
                <c:pt idx="54">
                  <c:v>2039</c:v>
                </c:pt>
                <c:pt idx="55">
                  <c:v>2040</c:v>
                </c:pt>
              </c:numCache>
            </c:numRef>
          </c:cat>
          <c:val>
            <c:numRef>
              <c:f>'annual adds'!$B$9:$BE$9</c:f>
              <c:numCache>
                <c:formatCode>0.00</c:formatCode>
                <c:ptCount val="56"/>
                <c:pt idx="0">
                  <c:v>0.03</c:v>
                </c:pt>
                <c:pt idx="1">
                  <c:v>7.1999999999999995E-2</c:v>
                </c:pt>
                <c:pt idx="2">
                  <c:v>3.5999999999999997E-2</c:v>
                </c:pt>
                <c:pt idx="3">
                  <c:v>7.2400000000000006E-2</c:v>
                </c:pt>
                <c:pt idx="4">
                  <c:v>8.7999999999999995E-2</c:v>
                </c:pt>
                <c:pt idx="5">
                  <c:v>8.7999999999999995E-2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1E-4</c:v>
                </c:pt>
                <c:pt idx="14">
                  <c:v>1E-4</c:v>
                </c:pt>
                <c:pt idx="15">
                  <c:v>0</c:v>
                </c:pt>
                <c:pt idx="16">
                  <c:v>3.9000000000000003E-3</c:v>
                </c:pt>
                <c:pt idx="17">
                  <c:v>2.1000000000000003E-3</c:v>
                </c:pt>
                <c:pt idx="18">
                  <c:v>1E-4</c:v>
                </c:pt>
                <c:pt idx="19">
                  <c:v>0</c:v>
                </c:pt>
                <c:pt idx="20">
                  <c:v>1.4E-3</c:v>
                </c:pt>
                <c:pt idx="21">
                  <c:v>1.2999999999999999E-3</c:v>
                </c:pt>
                <c:pt idx="22">
                  <c:v>0.10070000000000003</c:v>
                </c:pt>
                <c:pt idx="23">
                  <c:v>3.0699999999999998E-2</c:v>
                </c:pt>
                <c:pt idx="24">
                  <c:v>0.40818500000000002</c:v>
                </c:pt>
                <c:pt idx="25">
                  <c:v>0.87984899999999988</c:v>
                </c:pt>
                <c:pt idx="26">
                  <c:v>1.7649120000000003</c:v>
                </c:pt>
                <c:pt idx="27">
                  <c:v>3.207649</c:v>
                </c:pt>
                <c:pt idx="28">
                  <c:v>5.3753850000000005</c:v>
                </c:pt>
                <c:pt idx="29">
                  <c:v>5.9087200000000006</c:v>
                </c:pt>
                <c:pt idx="30">
                  <c:v>6.0478849999999991</c:v>
                </c:pt>
                <c:pt idx="31">
                  <c:v>11.389313000000003</c:v>
                </c:pt>
                <c:pt idx="32">
                  <c:v>8.4239419999999985</c:v>
                </c:pt>
                <c:pt idx="33">
                  <c:v>4.0230140000000052</c:v>
                </c:pt>
                <c:pt idx="34">
                  <c:v>3.8094369999999937</c:v>
                </c:pt>
                <c:pt idx="35">
                  <c:v>4.0528529999999918</c:v>
                </c:pt>
                <c:pt idx="36">
                  <c:v>13.479224000000002</c:v>
                </c:pt>
                <c:pt idx="37">
                  <c:v>13.536958000000006</c:v>
                </c:pt>
                <c:pt idx="38">
                  <c:v>6.9290169999999947</c:v>
                </c:pt>
                <c:pt idx="39">
                  <c:v>2.082345999999994</c:v>
                </c:pt>
                <c:pt idx="40">
                  <c:v>3.2647210000000015</c:v>
                </c:pt>
                <c:pt idx="41">
                  <c:v>3.1381220000000098</c:v>
                </c:pt>
                <c:pt idx="42">
                  <c:v>5.7284279999999868</c:v>
                </c:pt>
                <c:pt idx="43">
                  <c:v>6.462407000000006</c:v>
                </c:pt>
                <c:pt idx="44">
                  <c:v>5.9284960000000027</c:v>
                </c:pt>
                <c:pt idx="45">
                  <c:v>8.0536160000000052</c:v>
                </c:pt>
                <c:pt idx="46">
                  <c:v>12.246749999999999</c:v>
                </c:pt>
                <c:pt idx="47">
                  <c:v>15.126094999999978</c:v>
                </c:pt>
                <c:pt idx="48">
                  <c:v>10.527663000000011</c:v>
                </c:pt>
                <c:pt idx="49">
                  <c:v>11.477121000000025</c:v>
                </c:pt>
                <c:pt idx="50">
                  <c:v>16.958869000000007</c:v>
                </c:pt>
                <c:pt idx="51">
                  <c:v>5.2081529999999958</c:v>
                </c:pt>
                <c:pt idx="52">
                  <c:v>19.038384000000008</c:v>
                </c:pt>
                <c:pt idx="53">
                  <c:v>5.9551389999999742</c:v>
                </c:pt>
                <c:pt idx="54">
                  <c:v>10.399749000000028</c:v>
                </c:pt>
                <c:pt idx="55">
                  <c:v>14.173782999999972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237827920"/>
        <c:axId val="237828480"/>
      </c:barChart>
      <c:catAx>
        <c:axId val="237827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 rot="0" vert="horz"/>
          <a:lstStyle/>
          <a:p>
            <a:pPr>
              <a:defRPr sz="1000">
                <a:latin typeface="+mn-lt"/>
              </a:defRPr>
            </a:pPr>
            <a:endParaRPr lang="en-US"/>
          </a:p>
        </c:txPr>
        <c:crossAx val="237828480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237828480"/>
        <c:scaling>
          <c:orientation val="minMax"/>
          <c:max val="60"/>
          <c:min val="0"/>
        </c:scaling>
        <c:delete val="0"/>
        <c:axPos val="l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 w="6350">
            <a:solidFill>
              <a:srgbClr val="333333">
                <a:lumMod val="40000"/>
                <a:lumOff val="60000"/>
              </a:srgbClr>
            </a:solidFill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237827920"/>
        <c:crosses val="autoZero"/>
        <c:crossBetween val="between"/>
        <c:majorUnit val="10"/>
        <c:minorUnit val="1.2E-2"/>
      </c:valAx>
    </c:plotArea>
    <c:legend>
      <c:legendPos val="t"/>
      <c:layout>
        <c:manualLayout>
          <c:xMode val="edge"/>
          <c:yMode val="edge"/>
          <c:x val="0.31444248176664408"/>
          <c:y val="3.5727212883551789E-2"/>
          <c:w val="0.63283273600705847"/>
          <c:h val="8.8398595667348701E-2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800"/>
      </a:pPr>
      <a:endParaRPr lang="en-US"/>
    </a:p>
  </c:txPr>
  <c:externalData r:id="rId2">
    <c:autoUpdate val="0"/>
  </c:externalData>
  <c:userShapes r:id="rId3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9751086873404191E-2"/>
          <c:y val="0.20209542785487353"/>
          <c:w val="0.92285395684240279"/>
          <c:h val="0.6296422960066218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'annual adds'!$A$4</c:f>
              <c:strCache>
                <c:ptCount val="1"/>
                <c:pt idx="0">
                  <c:v>Coal</c:v>
                </c:pt>
              </c:strCache>
            </c:strRef>
          </c:tx>
          <c:spPr>
            <a:solidFill>
              <a:srgbClr val="675005">
                <a:lumMod val="75000"/>
              </a:srgbClr>
            </a:solidFill>
            <a:ln w="38100"/>
          </c:spPr>
          <c:invertIfNegative val="0"/>
          <c:cat>
            <c:numRef>
              <c:f>'annual adds'!$B$3:$BE$3</c:f>
              <c:numCache>
                <c:formatCode>General</c:formatCode>
                <c:ptCount val="56"/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  <c:pt idx="41">
                  <c:v>2026</c:v>
                </c:pt>
                <c:pt idx="42">
                  <c:v>2027</c:v>
                </c:pt>
                <c:pt idx="43">
                  <c:v>2028</c:v>
                </c:pt>
                <c:pt idx="44">
                  <c:v>2029</c:v>
                </c:pt>
                <c:pt idx="45">
                  <c:v>2030</c:v>
                </c:pt>
                <c:pt idx="46">
                  <c:v>2031</c:v>
                </c:pt>
                <c:pt idx="47">
                  <c:v>2032</c:v>
                </c:pt>
                <c:pt idx="48">
                  <c:v>2033</c:v>
                </c:pt>
                <c:pt idx="49">
                  <c:v>2034</c:v>
                </c:pt>
                <c:pt idx="50">
                  <c:v>2035</c:v>
                </c:pt>
                <c:pt idx="51">
                  <c:v>2036</c:v>
                </c:pt>
                <c:pt idx="52">
                  <c:v>2037</c:v>
                </c:pt>
                <c:pt idx="53">
                  <c:v>2038</c:v>
                </c:pt>
                <c:pt idx="54">
                  <c:v>2039</c:v>
                </c:pt>
                <c:pt idx="55">
                  <c:v>2040</c:v>
                </c:pt>
              </c:numCache>
            </c:numRef>
          </c:cat>
          <c:val>
            <c:numRef>
              <c:f>'annual adds'!$B$4:$BE$4</c:f>
              <c:numCache>
                <c:formatCode>General</c:formatCode>
                <c:ptCount val="56"/>
                <c:pt idx="31" formatCode="0.00">
                  <c:v>0.28913800000000001</c:v>
                </c:pt>
                <c:pt idx="32" formatCode="0.00">
                  <c:v>0.21000000000000002</c:v>
                </c:pt>
                <c:pt idx="33" formatCode="0.00">
                  <c:v>0</c:v>
                </c:pt>
                <c:pt idx="34" formatCode="0.00">
                  <c:v>0</c:v>
                </c:pt>
                <c:pt idx="35" formatCode="0.00">
                  <c:v>0</c:v>
                </c:pt>
                <c:pt idx="36" formatCode="0.00">
                  <c:v>8.6359999999999215E-3</c:v>
                </c:pt>
                <c:pt idx="37" formatCode="0.00">
                  <c:v>1.7659000000000091E-2</c:v>
                </c:pt>
                <c:pt idx="38" formatCode="0.00">
                  <c:v>2.9113999999999973E-2</c:v>
                </c:pt>
                <c:pt idx="39" formatCode="0.00">
                  <c:v>3.1560000000000032E-2</c:v>
                </c:pt>
                <c:pt idx="40" formatCode="0.00">
                  <c:v>3.3991999999999911E-2</c:v>
                </c:pt>
                <c:pt idx="41" formatCode="0.00">
                  <c:v>3.8011000000000017E-2</c:v>
                </c:pt>
                <c:pt idx="42" formatCode="0.00">
                  <c:v>3.3453000000000066E-2</c:v>
                </c:pt>
                <c:pt idx="43" formatCode="0.00">
                  <c:v>1.9988000000000006E-2</c:v>
                </c:pt>
                <c:pt idx="44" formatCode="0.00">
                  <c:v>1.530699999999996E-2</c:v>
                </c:pt>
                <c:pt idx="45" formatCode="0.00">
                  <c:v>1.4274000000000009E-2</c:v>
                </c:pt>
                <c:pt idx="46" formatCode="0.00">
                  <c:v>5.9209999999999541E-3</c:v>
                </c:pt>
                <c:pt idx="47" formatCode="0.00">
                  <c:v>1.738800000000007E-2</c:v>
                </c:pt>
                <c:pt idx="48" formatCode="0.00">
                  <c:v>9.9739999999999274E-3</c:v>
                </c:pt>
                <c:pt idx="49" formatCode="0.00">
                  <c:v>1.168900000000006E-2</c:v>
                </c:pt>
                <c:pt idx="50" formatCode="0.00">
                  <c:v>1.1650999999999967E-2</c:v>
                </c:pt>
                <c:pt idx="51" formatCode="0.00">
                  <c:v>1.1032000000000042E-2</c:v>
                </c:pt>
                <c:pt idx="52" formatCode="0.00">
                  <c:v>1.5512999999999999E-2</c:v>
                </c:pt>
                <c:pt idx="53" formatCode="0.00">
                  <c:v>2.2924999999999973E-2</c:v>
                </c:pt>
                <c:pt idx="54" formatCode="0.00">
                  <c:v>1.9750999999999963E-2</c:v>
                </c:pt>
                <c:pt idx="55" formatCode="0.00">
                  <c:v>2.4832000000000076E-2</c:v>
                </c:pt>
              </c:numCache>
            </c:numRef>
          </c:val>
        </c:ser>
        <c:ser>
          <c:idx val="0"/>
          <c:order val="1"/>
          <c:tx>
            <c:strRef>
              <c:f>'annual adds'!$A$5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BD732A"/>
            </a:solidFill>
            <a:ln>
              <a:noFill/>
            </a:ln>
          </c:spPr>
          <c:invertIfNegative val="0"/>
          <c:cat>
            <c:numRef>
              <c:f>'annual adds'!$B$3:$BE$3</c:f>
              <c:numCache>
                <c:formatCode>General</c:formatCode>
                <c:ptCount val="56"/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  <c:pt idx="41">
                  <c:v>2026</c:v>
                </c:pt>
                <c:pt idx="42">
                  <c:v>2027</c:v>
                </c:pt>
                <c:pt idx="43">
                  <c:v>2028</c:v>
                </c:pt>
                <c:pt idx="44">
                  <c:v>2029</c:v>
                </c:pt>
                <c:pt idx="45">
                  <c:v>2030</c:v>
                </c:pt>
                <c:pt idx="46">
                  <c:v>2031</c:v>
                </c:pt>
                <c:pt idx="47">
                  <c:v>2032</c:v>
                </c:pt>
                <c:pt idx="48">
                  <c:v>2033</c:v>
                </c:pt>
                <c:pt idx="49">
                  <c:v>2034</c:v>
                </c:pt>
                <c:pt idx="50">
                  <c:v>2035</c:v>
                </c:pt>
                <c:pt idx="51">
                  <c:v>2036</c:v>
                </c:pt>
                <c:pt idx="52">
                  <c:v>2037</c:v>
                </c:pt>
                <c:pt idx="53">
                  <c:v>2038</c:v>
                </c:pt>
                <c:pt idx="54">
                  <c:v>2039</c:v>
                </c:pt>
                <c:pt idx="55">
                  <c:v>2040</c:v>
                </c:pt>
              </c:numCache>
            </c:numRef>
          </c:cat>
          <c:val>
            <c:numRef>
              <c:f>'annual adds'!$B$5:$BE$5</c:f>
              <c:numCache>
                <c:formatCode>General</c:formatCode>
                <c:ptCount val="56"/>
                <c:pt idx="31" formatCode="0.00">
                  <c:v>0.31408099999999994</c:v>
                </c:pt>
                <c:pt idx="32" formatCode="0.00">
                  <c:v>0.29534300000000019</c:v>
                </c:pt>
                <c:pt idx="33" formatCode="0.00">
                  <c:v>0.89425300000000019</c:v>
                </c:pt>
                <c:pt idx="34" formatCode="0.00">
                  <c:v>0.71127099999999988</c:v>
                </c:pt>
                <c:pt idx="35" formatCode="0.00">
                  <c:v>0.345941</c:v>
                </c:pt>
                <c:pt idx="36" formatCode="0.00">
                  <c:v>0.28361999999999948</c:v>
                </c:pt>
                <c:pt idx="37" formatCode="0.00">
                  <c:v>0.32040199999999958</c:v>
                </c:pt>
                <c:pt idx="38" formatCode="0.00">
                  <c:v>0.31573499999999982</c:v>
                </c:pt>
                <c:pt idx="39" formatCode="0.00">
                  <c:v>0.24548699999999929</c:v>
                </c:pt>
                <c:pt idx="40" formatCode="0.00">
                  <c:v>0.23864799999999992</c:v>
                </c:pt>
                <c:pt idx="41" formatCode="0.00">
                  <c:v>0.2338759999999997</c:v>
                </c:pt>
                <c:pt idx="42" formatCode="0.00">
                  <c:v>0.34790400000000016</c:v>
                </c:pt>
                <c:pt idx="43" formatCode="0.00">
                  <c:v>0.32985700000000046</c:v>
                </c:pt>
                <c:pt idx="44" formatCode="0.00">
                  <c:v>0.32716700000000015</c:v>
                </c:pt>
                <c:pt idx="45" formatCode="0.00">
                  <c:v>0.24296100000000015</c:v>
                </c:pt>
                <c:pt idx="46" formatCode="0.00">
                  <c:v>0.19857299999999917</c:v>
                </c:pt>
                <c:pt idx="47" formatCode="0.00">
                  <c:v>0.16950200000000087</c:v>
                </c:pt>
                <c:pt idx="48" formatCode="0.00">
                  <c:v>0.12270400000000053</c:v>
                </c:pt>
                <c:pt idx="49" formatCode="0.00">
                  <c:v>9.4064000000000758E-2</c:v>
                </c:pt>
                <c:pt idx="50" formatCode="0.00">
                  <c:v>0.21520300000000109</c:v>
                </c:pt>
                <c:pt idx="51" formatCode="0.00">
                  <c:v>0.11712200000000011</c:v>
                </c:pt>
                <c:pt idx="52" formatCode="0.00">
                  <c:v>9.3447000000000224E-2</c:v>
                </c:pt>
                <c:pt idx="53" formatCode="0.00">
                  <c:v>0.17389500000000074</c:v>
                </c:pt>
                <c:pt idx="54" formatCode="0.00">
                  <c:v>0.25613599999999892</c:v>
                </c:pt>
                <c:pt idx="55" formatCode="0.00">
                  <c:v>0.2890780000000005</c:v>
                </c:pt>
              </c:numCache>
            </c:numRef>
          </c:val>
        </c:ser>
        <c:ser>
          <c:idx val="1"/>
          <c:order val="2"/>
          <c:tx>
            <c:strRef>
              <c:f>'annual adds'!$A$6</c:f>
              <c:strCache>
                <c:ptCount val="1"/>
                <c:pt idx="0">
                  <c:v>Nuclear</c:v>
                </c:pt>
              </c:strCache>
            </c:strRef>
          </c:tx>
          <c:spPr>
            <a:solidFill>
              <a:srgbClr val="A33340"/>
            </a:solidFill>
            <a:ln w="38100"/>
          </c:spPr>
          <c:invertIfNegative val="0"/>
          <c:cat>
            <c:numRef>
              <c:f>'annual adds'!$B$3:$BE$3</c:f>
              <c:numCache>
                <c:formatCode>General</c:formatCode>
                <c:ptCount val="56"/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  <c:pt idx="41">
                  <c:v>2026</c:v>
                </c:pt>
                <c:pt idx="42">
                  <c:v>2027</c:v>
                </c:pt>
                <c:pt idx="43">
                  <c:v>2028</c:v>
                </c:pt>
                <c:pt idx="44">
                  <c:v>2029</c:v>
                </c:pt>
                <c:pt idx="45">
                  <c:v>2030</c:v>
                </c:pt>
                <c:pt idx="46">
                  <c:v>2031</c:v>
                </c:pt>
                <c:pt idx="47">
                  <c:v>2032</c:v>
                </c:pt>
                <c:pt idx="48">
                  <c:v>2033</c:v>
                </c:pt>
                <c:pt idx="49">
                  <c:v>2034</c:v>
                </c:pt>
                <c:pt idx="50">
                  <c:v>2035</c:v>
                </c:pt>
                <c:pt idx="51">
                  <c:v>2036</c:v>
                </c:pt>
                <c:pt idx="52">
                  <c:v>2037</c:v>
                </c:pt>
                <c:pt idx="53">
                  <c:v>2038</c:v>
                </c:pt>
                <c:pt idx="54">
                  <c:v>2039</c:v>
                </c:pt>
                <c:pt idx="55">
                  <c:v>2040</c:v>
                </c:pt>
              </c:numCache>
            </c:numRef>
          </c:cat>
          <c:val>
            <c:numRef>
              <c:f>'annual adds'!$B$6:$BE$6</c:f>
              <c:numCache>
                <c:formatCode>General</c:formatCode>
                <c:ptCount val="56"/>
                <c:pt idx="31" formatCode="0.00">
                  <c:v>0</c:v>
                </c:pt>
                <c:pt idx="32" formatCode="0.00">
                  <c:v>0</c:v>
                </c:pt>
                <c:pt idx="33" formatCode="0.00">
                  <c:v>0</c:v>
                </c:pt>
                <c:pt idx="34" formatCode="0.00">
                  <c:v>2.2000000000000002</c:v>
                </c:pt>
                <c:pt idx="35" formatCode="0.00">
                  <c:v>2.2000000000000002</c:v>
                </c:pt>
                <c:pt idx="36" formatCode="0.00">
                  <c:v>0</c:v>
                </c:pt>
                <c:pt idx="37" formatCode="0.00">
                  <c:v>0</c:v>
                </c:pt>
                <c:pt idx="38" formatCode="0.00">
                  <c:v>0</c:v>
                </c:pt>
                <c:pt idx="39" formatCode="0.00">
                  <c:v>0</c:v>
                </c:pt>
                <c:pt idx="40" formatCode="0.00">
                  <c:v>0</c:v>
                </c:pt>
                <c:pt idx="41" formatCode="0.00">
                  <c:v>0</c:v>
                </c:pt>
                <c:pt idx="42" formatCode="0.00">
                  <c:v>0</c:v>
                </c:pt>
                <c:pt idx="43" formatCode="0.00">
                  <c:v>0</c:v>
                </c:pt>
                <c:pt idx="44" formatCode="0.00">
                  <c:v>0</c:v>
                </c:pt>
                <c:pt idx="45" formatCode="0.00">
                  <c:v>0</c:v>
                </c:pt>
                <c:pt idx="46" formatCode="0.00">
                  <c:v>0</c:v>
                </c:pt>
                <c:pt idx="47" formatCode="0.00">
                  <c:v>0</c:v>
                </c:pt>
                <c:pt idx="48" formatCode="0.00">
                  <c:v>0</c:v>
                </c:pt>
                <c:pt idx="49" formatCode="0.00">
                  <c:v>0</c:v>
                </c:pt>
                <c:pt idx="50" formatCode="0.00">
                  <c:v>0</c:v>
                </c:pt>
                <c:pt idx="51" formatCode="0.00">
                  <c:v>0</c:v>
                </c:pt>
                <c:pt idx="52" formatCode="0.00">
                  <c:v>0</c:v>
                </c:pt>
                <c:pt idx="53" formatCode="0.00">
                  <c:v>0</c:v>
                </c:pt>
                <c:pt idx="54" formatCode="0.00">
                  <c:v>0</c:v>
                </c:pt>
                <c:pt idx="55" formatCode="0.00">
                  <c:v>0</c:v>
                </c:pt>
              </c:numCache>
            </c:numRef>
          </c:val>
        </c:ser>
        <c:ser>
          <c:idx val="5"/>
          <c:order val="3"/>
          <c:tx>
            <c:strRef>
              <c:f>'annual adds'!$A$7</c:f>
              <c:strCache>
                <c:ptCount val="1"/>
                <c:pt idx="0">
                  <c:v>Oil and Gas</c:v>
                </c:pt>
              </c:strCache>
            </c:strRef>
          </c:tx>
          <c:spPr>
            <a:solidFill>
              <a:srgbClr val="0070C0"/>
            </a:solidFill>
            <a:ln w="38100"/>
          </c:spPr>
          <c:invertIfNegative val="0"/>
          <c:cat>
            <c:numRef>
              <c:f>'annual adds'!$B$3:$BE$3</c:f>
              <c:numCache>
                <c:formatCode>General</c:formatCode>
                <c:ptCount val="56"/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  <c:pt idx="41">
                  <c:v>2026</c:v>
                </c:pt>
                <c:pt idx="42">
                  <c:v>2027</c:v>
                </c:pt>
                <c:pt idx="43">
                  <c:v>2028</c:v>
                </c:pt>
                <c:pt idx="44">
                  <c:v>2029</c:v>
                </c:pt>
                <c:pt idx="45">
                  <c:v>2030</c:v>
                </c:pt>
                <c:pt idx="46">
                  <c:v>2031</c:v>
                </c:pt>
                <c:pt idx="47">
                  <c:v>2032</c:v>
                </c:pt>
                <c:pt idx="48">
                  <c:v>2033</c:v>
                </c:pt>
                <c:pt idx="49">
                  <c:v>2034</c:v>
                </c:pt>
                <c:pt idx="50">
                  <c:v>2035</c:v>
                </c:pt>
                <c:pt idx="51">
                  <c:v>2036</c:v>
                </c:pt>
                <c:pt idx="52">
                  <c:v>2037</c:v>
                </c:pt>
                <c:pt idx="53">
                  <c:v>2038</c:v>
                </c:pt>
                <c:pt idx="54">
                  <c:v>2039</c:v>
                </c:pt>
                <c:pt idx="55">
                  <c:v>2040</c:v>
                </c:pt>
              </c:numCache>
            </c:numRef>
          </c:cat>
          <c:val>
            <c:numRef>
              <c:f>'annual adds'!$B$7:$BE$7</c:f>
              <c:numCache>
                <c:formatCode>General</c:formatCode>
                <c:ptCount val="56"/>
                <c:pt idx="31" formatCode="0.00">
                  <c:v>11.122928999999999</c:v>
                </c:pt>
                <c:pt idx="32" formatCode="0.00">
                  <c:v>16.438599</c:v>
                </c:pt>
                <c:pt idx="33" formatCode="0.00">
                  <c:v>4.2191350000000014</c:v>
                </c:pt>
                <c:pt idx="34" formatCode="0.00">
                  <c:v>0.45231199999999916</c:v>
                </c:pt>
                <c:pt idx="35" formatCode="0.00">
                  <c:v>1.539634999999997</c:v>
                </c:pt>
                <c:pt idx="36" formatCode="0.00">
                  <c:v>0.37111100000000619</c:v>
                </c:pt>
                <c:pt idx="37" formatCode="0.00">
                  <c:v>1.3179139999999947</c:v>
                </c:pt>
                <c:pt idx="38" formatCode="0.00">
                  <c:v>2.1756689999999992</c:v>
                </c:pt>
                <c:pt idx="39" formatCode="0.00">
                  <c:v>3.2989280000000036</c:v>
                </c:pt>
                <c:pt idx="40" formatCode="0.00">
                  <c:v>3.4583119999999994</c:v>
                </c:pt>
                <c:pt idx="41" formatCode="0.00">
                  <c:v>4.2292769999999962</c:v>
                </c:pt>
                <c:pt idx="42" formatCode="0.00">
                  <c:v>4.7965400000000074</c:v>
                </c:pt>
                <c:pt idx="43" formatCode="0.00">
                  <c:v>6.3388609999999872</c:v>
                </c:pt>
                <c:pt idx="44" formatCode="0.00">
                  <c:v>7.4908680000000203</c:v>
                </c:pt>
                <c:pt idx="45" formatCode="0.00">
                  <c:v>8.6358839999999901</c:v>
                </c:pt>
                <c:pt idx="46" formatCode="0.00">
                  <c:v>5.9058179999999965</c:v>
                </c:pt>
                <c:pt idx="47" formatCode="0.00">
                  <c:v>7.3377109999999988</c:v>
                </c:pt>
                <c:pt idx="48" formatCode="0.00">
                  <c:v>7.709107000000003</c:v>
                </c:pt>
                <c:pt idx="49" formatCode="0.00">
                  <c:v>9.4176900000000074</c:v>
                </c:pt>
                <c:pt idx="50" formatCode="0.00">
                  <c:v>6.4010069999999928</c:v>
                </c:pt>
                <c:pt idx="51" formatCode="0.00">
                  <c:v>6.5462500000000006</c:v>
                </c:pt>
                <c:pt idx="52" formatCode="0.00">
                  <c:v>7.9602280000000007</c:v>
                </c:pt>
                <c:pt idx="53" formatCode="0.00">
                  <c:v>5.4292339999999797</c:v>
                </c:pt>
                <c:pt idx="54" formatCode="0.00">
                  <c:v>9.2792380000000207</c:v>
                </c:pt>
                <c:pt idx="55" formatCode="0.00">
                  <c:v>8.6245769999999879</c:v>
                </c:pt>
              </c:numCache>
            </c:numRef>
          </c:val>
        </c:ser>
        <c:ser>
          <c:idx val="2"/>
          <c:order val="4"/>
          <c:tx>
            <c:strRef>
              <c:f>'annual adds'!$A$8</c:f>
              <c:strCache>
                <c:ptCount val="1"/>
                <c:pt idx="0">
                  <c:v>Wind</c:v>
                </c:pt>
              </c:strCache>
            </c:strRef>
          </c:tx>
          <c:spPr>
            <a:solidFill>
              <a:srgbClr val="5D9732"/>
            </a:solidFill>
            <a:ln>
              <a:noFill/>
            </a:ln>
          </c:spPr>
          <c:invertIfNegative val="0"/>
          <c:cat>
            <c:numRef>
              <c:f>'annual adds'!$B$3:$BE$3</c:f>
              <c:numCache>
                <c:formatCode>General</c:formatCode>
                <c:ptCount val="56"/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  <c:pt idx="41">
                  <c:v>2026</c:v>
                </c:pt>
                <c:pt idx="42">
                  <c:v>2027</c:v>
                </c:pt>
                <c:pt idx="43">
                  <c:v>2028</c:v>
                </c:pt>
                <c:pt idx="44">
                  <c:v>2029</c:v>
                </c:pt>
                <c:pt idx="45">
                  <c:v>2030</c:v>
                </c:pt>
                <c:pt idx="46">
                  <c:v>2031</c:v>
                </c:pt>
                <c:pt idx="47">
                  <c:v>2032</c:v>
                </c:pt>
                <c:pt idx="48">
                  <c:v>2033</c:v>
                </c:pt>
                <c:pt idx="49">
                  <c:v>2034</c:v>
                </c:pt>
                <c:pt idx="50">
                  <c:v>2035</c:v>
                </c:pt>
                <c:pt idx="51">
                  <c:v>2036</c:v>
                </c:pt>
                <c:pt idx="52">
                  <c:v>2037</c:v>
                </c:pt>
                <c:pt idx="53">
                  <c:v>2038</c:v>
                </c:pt>
                <c:pt idx="54">
                  <c:v>2039</c:v>
                </c:pt>
                <c:pt idx="55">
                  <c:v>2040</c:v>
                </c:pt>
              </c:numCache>
            </c:numRef>
          </c:cat>
          <c:val>
            <c:numRef>
              <c:f>'annual adds'!$B$8:$BE$8</c:f>
              <c:numCache>
                <c:formatCode>General</c:formatCode>
                <c:ptCount val="56"/>
                <c:pt idx="31" formatCode="0.00">
                  <c:v>9.1375519999999995</c:v>
                </c:pt>
                <c:pt idx="32" formatCode="0.00">
                  <c:v>1.7831620000000012</c:v>
                </c:pt>
                <c:pt idx="33" formatCode="0.00">
                  <c:v>2.317257999999998</c:v>
                </c:pt>
                <c:pt idx="34" formatCode="0.00">
                  <c:v>14.823392999999999</c:v>
                </c:pt>
                <c:pt idx="35" formatCode="0.00">
                  <c:v>17.047018999999999</c:v>
                </c:pt>
                <c:pt idx="36" formatCode="0.00">
                  <c:v>3.5058870000000022</c:v>
                </c:pt>
                <c:pt idx="37" formatCode="0.00">
                  <c:v>0.23464299999999083</c:v>
                </c:pt>
                <c:pt idx="38" formatCode="0.00">
                  <c:v>3.531999999997204E-3</c:v>
                </c:pt>
                <c:pt idx="39" formatCode="0.00">
                  <c:v>6.7609999999946879E-3</c:v>
                </c:pt>
                <c:pt idx="40" formatCode="0.00">
                  <c:v>7.3011000000002824E-2</c:v>
                </c:pt>
                <c:pt idx="41" formatCode="0.00">
                  <c:v>0.15244299999999456</c:v>
                </c:pt>
                <c:pt idx="42" formatCode="0.00">
                  <c:v>0.20717299999999694</c:v>
                </c:pt>
                <c:pt idx="43" formatCode="0.00">
                  <c:v>0.12797199999999309</c:v>
                </c:pt>
                <c:pt idx="44" formatCode="0.00">
                  <c:v>0.12625100000000744</c:v>
                </c:pt>
                <c:pt idx="45" formatCode="0.00">
                  <c:v>0.13655399999999718</c:v>
                </c:pt>
                <c:pt idx="46" formatCode="0.00">
                  <c:v>0.1196809999999906</c:v>
                </c:pt>
                <c:pt idx="47" formatCode="0.00">
                  <c:v>0.14355900000000732</c:v>
                </c:pt>
                <c:pt idx="48" formatCode="0.00">
                  <c:v>0.18440999999998953</c:v>
                </c:pt>
                <c:pt idx="49" formatCode="0.00">
                  <c:v>0.21873300000000473</c:v>
                </c:pt>
                <c:pt idx="50" formatCode="0.00">
                  <c:v>0.18405799999999584</c:v>
                </c:pt>
                <c:pt idx="51" formatCode="0.00">
                  <c:v>0.27202899999999852</c:v>
                </c:pt>
                <c:pt idx="52" formatCode="0.00">
                  <c:v>0.116493999999987</c:v>
                </c:pt>
                <c:pt idx="53" formatCode="0.00">
                  <c:v>0.23536199999999896</c:v>
                </c:pt>
                <c:pt idx="54" formatCode="0.00">
                  <c:v>0.18741699999999772</c:v>
                </c:pt>
                <c:pt idx="55" formatCode="0.00">
                  <c:v>0.39973800000001214</c:v>
                </c:pt>
              </c:numCache>
            </c:numRef>
          </c:val>
        </c:ser>
        <c:ser>
          <c:idx val="6"/>
          <c:order val="5"/>
          <c:tx>
            <c:strRef>
              <c:f>'annual adds'!$A$9</c:f>
              <c:strCache>
                <c:ptCount val="1"/>
                <c:pt idx="0">
                  <c:v>Solar</c:v>
                </c:pt>
              </c:strCache>
            </c:strRef>
          </c:tx>
          <c:spPr>
            <a:solidFill>
              <a:srgbClr val="FFC702"/>
            </a:solidFill>
          </c:spPr>
          <c:invertIfNegative val="0"/>
          <c:cat>
            <c:numRef>
              <c:f>'annual adds'!$B$3:$BE$3</c:f>
              <c:numCache>
                <c:formatCode>General</c:formatCode>
                <c:ptCount val="56"/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  <c:pt idx="41">
                  <c:v>2026</c:v>
                </c:pt>
                <c:pt idx="42">
                  <c:v>2027</c:v>
                </c:pt>
                <c:pt idx="43">
                  <c:v>2028</c:v>
                </c:pt>
                <c:pt idx="44">
                  <c:v>2029</c:v>
                </c:pt>
                <c:pt idx="45">
                  <c:v>2030</c:v>
                </c:pt>
                <c:pt idx="46">
                  <c:v>2031</c:v>
                </c:pt>
                <c:pt idx="47">
                  <c:v>2032</c:v>
                </c:pt>
                <c:pt idx="48">
                  <c:v>2033</c:v>
                </c:pt>
                <c:pt idx="49">
                  <c:v>2034</c:v>
                </c:pt>
                <c:pt idx="50">
                  <c:v>2035</c:v>
                </c:pt>
                <c:pt idx="51">
                  <c:v>2036</c:v>
                </c:pt>
                <c:pt idx="52">
                  <c:v>2037</c:v>
                </c:pt>
                <c:pt idx="53">
                  <c:v>2038</c:v>
                </c:pt>
                <c:pt idx="54">
                  <c:v>2039</c:v>
                </c:pt>
                <c:pt idx="55">
                  <c:v>2040</c:v>
                </c:pt>
              </c:numCache>
            </c:numRef>
          </c:cat>
          <c:val>
            <c:numRef>
              <c:f>'annual adds'!$B$9:$BE$9</c:f>
              <c:numCache>
                <c:formatCode>General</c:formatCode>
                <c:ptCount val="56"/>
                <c:pt idx="31" formatCode="0.00">
                  <c:v>11.389565999999999</c:v>
                </c:pt>
                <c:pt idx="32" formatCode="0.00">
                  <c:v>7.6070190000000064</c:v>
                </c:pt>
                <c:pt idx="33" formatCode="0.00">
                  <c:v>5.2081790000000012</c:v>
                </c:pt>
                <c:pt idx="34" formatCode="0.00">
                  <c:v>3.8095649999999974</c:v>
                </c:pt>
                <c:pt idx="35" formatCode="0.00">
                  <c:v>4.0509949999999968</c:v>
                </c:pt>
                <c:pt idx="36" formatCode="0.00">
                  <c:v>5.0033309999999993</c:v>
                </c:pt>
                <c:pt idx="37" formatCode="0.00">
                  <c:v>2.7587240000000008</c:v>
                </c:pt>
                <c:pt idx="38" formatCode="0.00">
                  <c:v>1.4000210000000024</c:v>
                </c:pt>
                <c:pt idx="39" formatCode="0.00">
                  <c:v>1.7902909999999963</c:v>
                </c:pt>
                <c:pt idx="40" formatCode="0.00">
                  <c:v>2.2462659999999914</c:v>
                </c:pt>
                <c:pt idx="41" formatCode="0.00">
                  <c:v>2.4397359999999964</c:v>
                </c:pt>
                <c:pt idx="42" formatCode="0.00">
                  <c:v>7.4500499999999974</c:v>
                </c:pt>
                <c:pt idx="43" formatCode="0.00">
                  <c:v>8.3233869999999897</c:v>
                </c:pt>
                <c:pt idx="44" formatCode="0.00">
                  <c:v>9.3083439999999982</c:v>
                </c:pt>
                <c:pt idx="45" formatCode="0.00">
                  <c:v>6.8460260000000019</c:v>
                </c:pt>
                <c:pt idx="46" formatCode="0.00">
                  <c:v>10.524509000000009</c:v>
                </c:pt>
                <c:pt idx="47" formatCode="0.00">
                  <c:v>4.9516449999999921</c:v>
                </c:pt>
                <c:pt idx="48" formatCode="0.00">
                  <c:v>10.738479999999988</c:v>
                </c:pt>
                <c:pt idx="49" formatCode="0.00">
                  <c:v>9.7379689999999925</c:v>
                </c:pt>
                <c:pt idx="50" formatCode="0.00">
                  <c:v>11.390886999999992</c:v>
                </c:pt>
                <c:pt idx="51" formatCode="0.00">
                  <c:v>12.206870999999992</c:v>
                </c:pt>
                <c:pt idx="52" formatCode="0.00">
                  <c:v>8.753311999999994</c:v>
                </c:pt>
                <c:pt idx="53" formatCode="0.00">
                  <c:v>13.659559999999985</c:v>
                </c:pt>
                <c:pt idx="54" formatCode="0.00">
                  <c:v>4.9423680000000161</c:v>
                </c:pt>
                <c:pt idx="55" formatCode="0.00">
                  <c:v>11.203773999999981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239726224"/>
        <c:axId val="239726784"/>
      </c:barChart>
      <c:catAx>
        <c:axId val="239726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 rot="0" vert="horz"/>
          <a:lstStyle/>
          <a:p>
            <a:pPr>
              <a:defRPr sz="1000">
                <a:latin typeface="+mn-lt"/>
              </a:defRPr>
            </a:pPr>
            <a:endParaRPr lang="en-US"/>
          </a:p>
        </c:txPr>
        <c:crossAx val="239726784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239726784"/>
        <c:scaling>
          <c:orientation val="minMax"/>
          <c:max val="60"/>
          <c:min val="0"/>
        </c:scaling>
        <c:delete val="0"/>
        <c:axPos val="l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 w="6350">
            <a:solidFill>
              <a:srgbClr val="333333">
                <a:lumMod val="40000"/>
                <a:lumOff val="60000"/>
              </a:srgbClr>
            </a:solidFill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239726224"/>
        <c:crosses val="autoZero"/>
        <c:crossBetween val="between"/>
        <c:majorUnit val="10"/>
        <c:minorUnit val="1.2E-2"/>
      </c:valAx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800"/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928758905136863E-2"/>
          <c:y val="4.4054305924898826E-2"/>
          <c:w val="0.91374065741782273"/>
          <c:h val="0.76277362282288941"/>
        </c:manualLayout>
      </c:layout>
      <c:lineChart>
        <c:grouping val="standar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Historical Spot Price</c:v>
                </c:pt>
              </c:strCache>
            </c:strRef>
          </c:tx>
          <c:spPr>
            <a:ln w="22225"/>
          </c:spPr>
          <c:marker>
            <c:symbol val="none"/>
          </c:marker>
          <c:cat>
            <c:numRef>
              <c:f>Sheet1!$A$4:$A$63</c:f>
              <c:numCache>
                <c:formatCode>mmm\-yy</c:formatCode>
                <c:ptCount val="60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  <c:pt idx="56">
                  <c:v>42979</c:v>
                </c:pt>
                <c:pt idx="57">
                  <c:v>43009</c:v>
                </c:pt>
                <c:pt idx="58">
                  <c:v>43040</c:v>
                </c:pt>
                <c:pt idx="59">
                  <c:v>43070</c:v>
                </c:pt>
              </c:numCache>
            </c:numRef>
          </c:cat>
          <c:val>
            <c:numRef>
              <c:f>Sheet1!$B$4:$B$63</c:f>
              <c:numCache>
                <c:formatCode>"$"#,##0.00</c:formatCode>
                <c:ptCount val="60"/>
                <c:pt idx="0">
                  <c:v>94.76</c:v>
                </c:pt>
                <c:pt idx="1">
                  <c:v>95.31</c:v>
                </c:pt>
                <c:pt idx="2">
                  <c:v>92.94</c:v>
                </c:pt>
                <c:pt idx="3">
                  <c:v>92.02</c:v>
                </c:pt>
                <c:pt idx="4">
                  <c:v>94.51</c:v>
                </c:pt>
                <c:pt idx="5">
                  <c:v>95.77</c:v>
                </c:pt>
                <c:pt idx="6">
                  <c:v>104.67</c:v>
                </c:pt>
                <c:pt idx="7">
                  <c:v>106.57</c:v>
                </c:pt>
                <c:pt idx="8">
                  <c:v>106.2895</c:v>
                </c:pt>
                <c:pt idx="9">
                  <c:v>100.54</c:v>
                </c:pt>
                <c:pt idx="10">
                  <c:v>93.86</c:v>
                </c:pt>
                <c:pt idx="11">
                  <c:v>97.63</c:v>
                </c:pt>
                <c:pt idx="12">
                  <c:v>94.617000000000004</c:v>
                </c:pt>
                <c:pt idx="13">
                  <c:v>100.81699999999999</c:v>
                </c:pt>
                <c:pt idx="14">
                  <c:v>100.804</c:v>
                </c:pt>
                <c:pt idx="15">
                  <c:v>102.069</c:v>
                </c:pt>
                <c:pt idx="16">
                  <c:v>102.17700000000001</c:v>
                </c:pt>
                <c:pt idx="17">
                  <c:v>105.794</c:v>
                </c:pt>
                <c:pt idx="18">
                  <c:v>103.58799999999999</c:v>
                </c:pt>
                <c:pt idx="19">
                  <c:v>96.534999999999997</c:v>
                </c:pt>
                <c:pt idx="20">
                  <c:v>93.212000000000003</c:v>
                </c:pt>
                <c:pt idx="21">
                  <c:v>84.397000000000006</c:v>
                </c:pt>
                <c:pt idx="22">
                  <c:v>75.789000000000001</c:v>
                </c:pt>
                <c:pt idx="23">
                  <c:v>59.29</c:v>
                </c:pt>
                <c:pt idx="24">
                  <c:v>47.216999999999999</c:v>
                </c:pt>
                <c:pt idx="25">
                  <c:v>50.584000000000003</c:v>
                </c:pt>
                <c:pt idx="26">
                  <c:v>47.823</c:v>
                </c:pt>
                <c:pt idx="27">
                  <c:v>54.453000000000003</c:v>
                </c:pt>
                <c:pt idx="28">
                  <c:v>59.265000000000001</c:v>
                </c:pt>
                <c:pt idx="29">
                  <c:v>59.819000000000003</c:v>
                </c:pt>
                <c:pt idx="30">
                  <c:v>50.901000000000003</c:v>
                </c:pt>
                <c:pt idx="31">
                  <c:v>42.866999999999997</c:v>
                </c:pt>
                <c:pt idx="32">
                  <c:v>45.478999999999999</c:v>
                </c:pt>
                <c:pt idx="33">
                  <c:v>46.222999999999999</c:v>
                </c:pt>
                <c:pt idx="34">
                  <c:v>42.442999999999998</c:v>
                </c:pt>
                <c:pt idx="35">
                  <c:v>37.189</c:v>
                </c:pt>
                <c:pt idx="36">
                  <c:v>31.683</c:v>
                </c:pt>
                <c:pt idx="37">
                  <c:v>30.323</c:v>
                </c:pt>
                <c:pt idx="38">
                  <c:v>37.549999999999997</c:v>
                </c:pt>
                <c:pt idx="39">
                  <c:v>40.76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 formatCode="General">
                  <c:v>#N/A</c:v>
                </c:pt>
                <c:pt idx="49" formatCode="General">
                  <c:v>#N/A</c:v>
                </c:pt>
                <c:pt idx="50" formatCode="General">
                  <c:v>#N/A</c:v>
                </c:pt>
                <c:pt idx="51" formatCode="General">
                  <c:v>#N/A</c:v>
                </c:pt>
                <c:pt idx="52" formatCode="General">
                  <c:v>#N/A</c:v>
                </c:pt>
                <c:pt idx="53" formatCode="General">
                  <c:v>#N/A</c:v>
                </c:pt>
                <c:pt idx="54" formatCode="General">
                  <c:v>#N/A</c:v>
                </c:pt>
                <c:pt idx="55" formatCode="General">
                  <c:v>#N/A</c:v>
                </c:pt>
                <c:pt idx="56" formatCode="General">
                  <c:v>#N/A</c:v>
                </c:pt>
                <c:pt idx="57" formatCode="General">
                  <c:v>#N/A</c:v>
                </c:pt>
                <c:pt idx="58" formatCode="General">
                  <c:v>#N/A</c:v>
                </c:pt>
                <c:pt idx="59" formatCode="General">
                  <c:v>#N/A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STEO Forecast</c:v>
                </c:pt>
              </c:strCache>
            </c:strRef>
          </c:tx>
          <c:spPr>
            <a:ln w="22225"/>
          </c:spPr>
          <c:marker>
            <c:symbol val="none"/>
          </c:marker>
          <c:cat>
            <c:numRef>
              <c:f>Sheet1!$A$4:$A$63</c:f>
              <c:numCache>
                <c:formatCode>mmm\-yy</c:formatCode>
                <c:ptCount val="60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  <c:pt idx="56">
                  <c:v>42979</c:v>
                </c:pt>
                <c:pt idx="57">
                  <c:v>43009</c:v>
                </c:pt>
                <c:pt idx="58">
                  <c:v>43040</c:v>
                </c:pt>
                <c:pt idx="59">
                  <c:v>43070</c:v>
                </c:pt>
              </c:numCache>
            </c:numRef>
          </c:cat>
          <c:val>
            <c:numRef>
              <c:f>Sheet1!$C$4:$C$63</c:f>
              <c:numCache>
                <c:formatCode>"$"#,##0.00</c:formatCode>
                <c:ptCount val="60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40.76</c:v>
                </c:pt>
                <c:pt idx="40">
                  <c:v>42</c:v>
                </c:pt>
                <c:pt idx="41">
                  <c:v>42</c:v>
                </c:pt>
                <c:pt idx="42">
                  <c:v>42</c:v>
                </c:pt>
                <c:pt idx="43">
                  <c:v>42</c:v>
                </c:pt>
                <c:pt idx="44">
                  <c:v>42</c:v>
                </c:pt>
                <c:pt idx="45">
                  <c:v>43</c:v>
                </c:pt>
                <c:pt idx="46">
                  <c:v>44</c:v>
                </c:pt>
                <c:pt idx="47">
                  <c:v>45</c:v>
                </c:pt>
                <c:pt idx="48">
                  <c:v>46</c:v>
                </c:pt>
                <c:pt idx="49">
                  <c:v>46</c:v>
                </c:pt>
                <c:pt idx="50">
                  <c:v>47</c:v>
                </c:pt>
                <c:pt idx="51">
                  <c:v>47</c:v>
                </c:pt>
                <c:pt idx="52">
                  <c:v>48</c:v>
                </c:pt>
                <c:pt idx="53">
                  <c:v>49</c:v>
                </c:pt>
                <c:pt idx="54">
                  <c:v>50</c:v>
                </c:pt>
                <c:pt idx="55">
                  <c:v>51</c:v>
                </c:pt>
                <c:pt idx="56">
                  <c:v>53</c:v>
                </c:pt>
                <c:pt idx="57">
                  <c:v>55</c:v>
                </c:pt>
                <c:pt idx="58">
                  <c:v>57</c:v>
                </c:pt>
                <c:pt idx="59">
                  <c:v>59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Sheet1!$D$3</c:f>
              <c:strCache>
                <c:ptCount val="1"/>
                <c:pt idx="0">
                  <c:v>NYMEX Futures Price</c:v>
                </c:pt>
              </c:strCache>
            </c:strRef>
          </c:tx>
          <c:spPr>
            <a:ln w="22225"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Sheet1!$A$4:$A$63</c:f>
              <c:numCache>
                <c:formatCode>mmm\-yy</c:formatCode>
                <c:ptCount val="60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  <c:pt idx="56">
                  <c:v>42979</c:v>
                </c:pt>
                <c:pt idx="57">
                  <c:v>43009</c:v>
                </c:pt>
                <c:pt idx="58">
                  <c:v>43040</c:v>
                </c:pt>
                <c:pt idx="59">
                  <c:v>43070</c:v>
                </c:pt>
              </c:numCache>
            </c:numRef>
          </c:cat>
          <c:val>
            <c:numRef>
              <c:f>Sheet1!$D$4:$D$63</c:f>
              <c:numCache>
                <c:formatCode>"$"#,##0.00</c:formatCode>
                <c:ptCount val="60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45.182000000000002</c:v>
                </c:pt>
                <c:pt idx="43">
                  <c:v>45.622</c:v>
                </c:pt>
                <c:pt idx="44">
                  <c:v>45.994</c:v>
                </c:pt>
                <c:pt idx="45">
                  <c:v>46.311999999999998</c:v>
                </c:pt>
                <c:pt idx="46">
                  <c:v>46.606000000000002</c:v>
                </c:pt>
                <c:pt idx="47">
                  <c:v>46.86</c:v>
                </c:pt>
                <c:pt idx="48">
                  <c:v>47.066000000000003</c:v>
                </c:pt>
                <c:pt idx="49">
                  <c:v>47.225999999999999</c:v>
                </c:pt>
                <c:pt idx="50">
                  <c:v>47.378</c:v>
                </c:pt>
                <c:pt idx="51">
                  <c:v>47.514000000000003</c:v>
                </c:pt>
                <c:pt idx="52">
                  <c:v>47.641999999999996</c:v>
                </c:pt>
                <c:pt idx="53">
                  <c:v>47.762</c:v>
                </c:pt>
                <c:pt idx="54">
                  <c:v>47.844000000000001</c:v>
                </c:pt>
                <c:pt idx="55">
                  <c:v>47.945999999999998</c:v>
                </c:pt>
                <c:pt idx="56">
                  <c:v>48.071999999999996</c:v>
                </c:pt>
                <c:pt idx="57">
                  <c:v>48.21</c:v>
                </c:pt>
                <c:pt idx="58">
                  <c:v>48.372</c:v>
                </c:pt>
                <c:pt idx="59">
                  <c:v>48.543999999999997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Sheet1!$E$3</c:f>
              <c:strCache>
                <c:ptCount val="1"/>
                <c:pt idx="0">
                  <c:v>Current 95% NYMEX futures price confidence interval</c:v>
                </c:pt>
              </c:strCache>
            </c:strRef>
          </c:tx>
          <c:spPr>
            <a:ln w="22225">
              <a:solidFill>
                <a:schemeClr val="accent3">
                  <a:lumMod val="75000"/>
                </a:schemeClr>
              </a:solidFill>
              <a:prstDash val="dash"/>
            </a:ln>
          </c:spPr>
          <c:marker>
            <c:symbol val="none"/>
          </c:marker>
          <c:cat>
            <c:numRef>
              <c:f>Sheet1!$A$4:$A$63</c:f>
              <c:numCache>
                <c:formatCode>mmm\-yy</c:formatCode>
                <c:ptCount val="60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  <c:pt idx="56">
                  <c:v>42979</c:v>
                </c:pt>
                <c:pt idx="57">
                  <c:v>43009</c:v>
                </c:pt>
                <c:pt idx="58">
                  <c:v>43040</c:v>
                </c:pt>
                <c:pt idx="59">
                  <c:v>43070</c:v>
                </c:pt>
              </c:numCache>
            </c:numRef>
          </c:cat>
          <c:val>
            <c:numRef>
              <c:f>Sheet1!$E$4:$E$63</c:f>
              <c:numCache>
                <c:formatCode>"$"#,##0.00</c:formatCode>
                <c:ptCount val="60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34.33727481176885</c:v>
                </c:pt>
                <c:pt idx="43">
                  <c:v>32.038006977239085</c:v>
                </c:pt>
                <c:pt idx="44">
                  <c:v>30.040876360511124</c:v>
                </c:pt>
                <c:pt idx="45">
                  <c:v>28.71903051822499</c:v>
                </c:pt>
                <c:pt idx="46">
                  <c:v>27.548190094172604</c:v>
                </c:pt>
                <c:pt idx="47">
                  <c:v>26.460706141185575</c:v>
                </c:pt>
                <c:pt idx="48">
                  <c:v>25.669114268964915</c:v>
                </c:pt>
                <c:pt idx="49">
                  <c:v>25.026341814374071</c:v>
                </c:pt>
                <c:pt idx="50">
                  <c:v>24.289577958287534</c:v>
                </c:pt>
                <c:pt idx="51">
                  <c:v>#N/A</c:v>
                </c:pt>
                <c:pt idx="52">
                  <c:v>#N/A</c:v>
                </c:pt>
                <c:pt idx="53">
                  <c:v>22.686306370728644</c:v>
                </c:pt>
                <c:pt idx="54">
                  <c:v>22.379278750906401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21.070113079244134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Sheet1!$F$3</c:f>
              <c:strCache>
                <c:ptCount val="1"/>
                <c:pt idx="0">
                  <c:v>95% NYMEX futures price lower confidence interval</c:v>
                </c:pt>
              </c:strCache>
            </c:strRef>
          </c:tx>
          <c:spPr>
            <a:ln w="22225">
              <a:solidFill>
                <a:schemeClr val="accent3">
                  <a:lumMod val="75000"/>
                </a:schemeClr>
              </a:solidFill>
              <a:prstDash val="dash"/>
            </a:ln>
          </c:spPr>
          <c:marker>
            <c:symbol val="none"/>
          </c:marker>
          <c:cat>
            <c:numRef>
              <c:f>Sheet1!$A$4:$A$63</c:f>
              <c:numCache>
                <c:formatCode>mmm\-yy</c:formatCode>
                <c:ptCount val="60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  <c:pt idx="56">
                  <c:v>42979</c:v>
                </c:pt>
                <c:pt idx="57">
                  <c:v>43009</c:v>
                </c:pt>
                <c:pt idx="58">
                  <c:v>43040</c:v>
                </c:pt>
                <c:pt idx="59">
                  <c:v>43070</c:v>
                </c:pt>
              </c:numCache>
            </c:numRef>
          </c:cat>
          <c:val>
            <c:numRef>
              <c:f>Sheet1!$F$4:$F$63</c:f>
              <c:numCache>
                <c:formatCode>"$"#,##0.00</c:formatCode>
                <c:ptCount val="60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59.451809591491539</c:v>
                </c:pt>
                <c:pt idx="43">
                  <c:v>64.965554364186119</c:v>
                </c:pt>
                <c:pt idx="44">
                  <c:v>70.418985472100502</c:v>
                </c:pt>
                <c:pt idx="45">
                  <c:v>74.68223353288046</c:v>
                </c:pt>
                <c:pt idx="46">
                  <c:v>78.847983427393245</c:v>
                </c:pt>
                <c:pt idx="47">
                  <c:v>82.985676507785527</c:v>
                </c:pt>
                <c:pt idx="48">
                  <c:v>86.298589534048887</c:v>
                </c:pt>
                <c:pt idx="49">
                  <c:v>89.117901950776229</c:v>
                </c:pt>
                <c:pt idx="50">
                  <c:v>92.413087121347985</c:v>
                </c:pt>
                <c:pt idx="51">
                  <c:v>#N/A</c:v>
                </c:pt>
                <c:pt idx="52">
                  <c:v>#N/A</c:v>
                </c:pt>
                <c:pt idx="53">
                  <c:v>100.55443167881064</c:v>
                </c:pt>
                <c:pt idx="54">
                  <c:v>102.28427651660976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111.84182672096684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5887984"/>
        <c:axId val="235888544"/>
      </c:lineChart>
      <c:dateAx>
        <c:axId val="235887984"/>
        <c:scaling>
          <c:orientation val="minMax"/>
        </c:scaling>
        <c:delete val="0"/>
        <c:axPos val="b"/>
        <c:numFmt formatCode="mmm" sourceLinked="0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235888544"/>
        <c:crosses val="autoZero"/>
        <c:auto val="1"/>
        <c:lblOffset val="100"/>
        <c:baseTimeUnit val="months"/>
        <c:majorUnit val="3"/>
        <c:majorTimeUnit val="months"/>
      </c:dateAx>
      <c:valAx>
        <c:axId val="235888544"/>
        <c:scaling>
          <c:orientation val="minMax"/>
          <c:max val="120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235887984"/>
        <c:crosses val="autoZero"/>
        <c:crossBetween val="between"/>
        <c:majorUnit val="20"/>
      </c:valAx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5.8934259728200968E-2"/>
          <c:y val="0.3880483262257392"/>
          <c:w val="0.6021596314095079"/>
          <c:h val="0.40349357717573758"/>
        </c:manualLayout>
      </c:layout>
      <c:overlay val="0"/>
      <c:spPr>
        <a:ln>
          <a:noFill/>
        </a:ln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537102473498226E-2"/>
          <c:y val="6.5822784810128515E-2"/>
          <c:w val="0.8963486454652535"/>
          <c:h val="0.80506329113924047"/>
        </c:manualLayout>
      </c:layout>
      <c:areaChart>
        <c:grouping val="stacked"/>
        <c:varyColors val="0"/>
        <c:ser>
          <c:idx val="5"/>
          <c:order val="0"/>
          <c:tx>
            <c:strRef>
              <c:f>Sheet1!$A$2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BD732A"/>
            </a:solidFill>
            <a:ln w="28806">
              <a:noFill/>
            </a:ln>
          </c:spPr>
          <c:cat>
            <c:numRef>
              <c:f>Sheet1!$B$1:$CD$1</c:f>
              <c:numCache>
                <c:formatCode>General</c:formatCode>
                <c:ptCount val="8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  <c:pt idx="55">
                  <c:v>2015</c:v>
                </c:pt>
                <c:pt idx="60">
                  <c:v>2020</c:v>
                </c:pt>
                <c:pt idx="65">
                  <c:v>2025</c:v>
                </c:pt>
                <c:pt idx="70">
                  <c:v>2030</c:v>
                </c:pt>
                <c:pt idx="75">
                  <c:v>2035</c:v>
                </c:pt>
                <c:pt idx="80">
                  <c:v>2040</c:v>
                </c:pt>
              </c:numCache>
            </c:numRef>
          </c:cat>
          <c:val>
            <c:numRef>
              <c:f>Sheet1!$B$2:$CD$2</c:f>
              <c:numCache>
                <c:formatCode>General</c:formatCode>
                <c:ptCount val="81"/>
                <c:pt idx="0">
                  <c:v>2.1419999999999999</c:v>
                </c:pt>
                <c:pt idx="1">
                  <c:v>2.6419999999999999</c:v>
                </c:pt>
                <c:pt idx="2">
                  <c:v>2.6139999999999999</c:v>
                </c:pt>
                <c:pt idx="3">
                  <c:v>2.4809999999999999</c:v>
                </c:pt>
                <c:pt idx="4">
                  <c:v>2.6429999999999998</c:v>
                </c:pt>
                <c:pt idx="5">
                  <c:v>2.2109999999999999</c:v>
                </c:pt>
                <c:pt idx="6">
                  <c:v>2.214</c:v>
                </c:pt>
                <c:pt idx="7">
                  <c:v>2.2989999999999999</c:v>
                </c:pt>
                <c:pt idx="8">
                  <c:v>2.33</c:v>
                </c:pt>
                <c:pt idx="9">
                  <c:v>2.9319999999999999</c:v>
                </c:pt>
                <c:pt idx="10">
                  <c:v>2.8650000000000002</c:v>
                </c:pt>
                <c:pt idx="11">
                  <c:v>2.1890000000000001</c:v>
                </c:pt>
                <c:pt idx="12">
                  <c:v>2.694</c:v>
                </c:pt>
                <c:pt idx="13">
                  <c:v>2.6779999999999999</c:v>
                </c:pt>
                <c:pt idx="14">
                  <c:v>3.0419999999999998</c:v>
                </c:pt>
                <c:pt idx="15">
                  <c:v>2.95</c:v>
                </c:pt>
                <c:pt idx="16">
                  <c:v>3.1379999999999999</c:v>
                </c:pt>
                <c:pt idx="17">
                  <c:v>3.101</c:v>
                </c:pt>
                <c:pt idx="18">
                  <c:v>2.9369999999999998</c:v>
                </c:pt>
                <c:pt idx="19">
                  <c:v>2.82</c:v>
                </c:pt>
                <c:pt idx="20">
                  <c:v>3.5840000000000001</c:v>
                </c:pt>
                <c:pt idx="21">
                  <c:v>3.3538000000000001</c:v>
                </c:pt>
                <c:pt idx="22">
                  <c:v>2.648100000000003</c:v>
                </c:pt>
                <c:pt idx="23">
                  <c:v>2.6733840000000022</c:v>
                </c:pt>
                <c:pt idx="24">
                  <c:v>3.0494669999999999</c:v>
                </c:pt>
                <c:pt idx="25">
                  <c:v>3.0494669999999999</c:v>
                </c:pt>
                <c:pt idx="26">
                  <c:v>3.0494669999999999</c:v>
                </c:pt>
                <c:pt idx="27">
                  <c:v>3.0494669999999999</c:v>
                </c:pt>
                <c:pt idx="28">
                  <c:v>3.7071470000000026</c:v>
                </c:pt>
                <c:pt idx="29">
                  <c:v>3.7071470000000026</c:v>
                </c:pt>
                <c:pt idx="30">
                  <c:v>3.7071470000000026</c:v>
                </c:pt>
                <c:pt idx="31">
                  <c:v>3.7071470000000026</c:v>
                </c:pt>
                <c:pt idx="32">
                  <c:v>3.7071470000000026</c:v>
                </c:pt>
                <c:pt idx="33">
                  <c:v>3.7071470000000026</c:v>
                </c:pt>
                <c:pt idx="34">
                  <c:v>3.7071470000000026</c:v>
                </c:pt>
                <c:pt idx="35">
                  <c:v>3.7071470000000026</c:v>
                </c:pt>
                <c:pt idx="36">
                  <c:v>3.7071470000000026</c:v>
                </c:pt>
                <c:pt idx="37">
                  <c:v>3.7071470000000026</c:v>
                </c:pt>
                <c:pt idx="38">
                  <c:v>3.7071470000000026</c:v>
                </c:pt>
                <c:pt idx="39">
                  <c:v>3.7071470000000026</c:v>
                </c:pt>
                <c:pt idx="40">
                  <c:v>3.7071470000000026</c:v>
                </c:pt>
                <c:pt idx="41">
                  <c:v>3.7071470000000026</c:v>
                </c:pt>
                <c:pt idx="42">
                  <c:v>3.7071470000000026</c:v>
                </c:pt>
                <c:pt idx="43">
                  <c:v>3.7071470000000026</c:v>
                </c:pt>
                <c:pt idx="44">
                  <c:v>3.7071470000000026</c:v>
                </c:pt>
                <c:pt idx="45">
                  <c:v>3.7071470000000026</c:v>
                </c:pt>
                <c:pt idx="46">
                  <c:v>3.7071470000000026</c:v>
                </c:pt>
                <c:pt idx="47">
                  <c:v>3.7071470000000026</c:v>
                </c:pt>
                <c:pt idx="48">
                  <c:v>3.7071470000000026</c:v>
                </c:pt>
                <c:pt idx="49">
                  <c:v>3.7071470000000026</c:v>
                </c:pt>
                <c:pt idx="50">
                  <c:v>3.7071470000000026</c:v>
                </c:pt>
                <c:pt idx="51">
                  <c:v>3.7071470000000026</c:v>
                </c:pt>
                <c:pt idx="52">
                  <c:v>3.3783070000000013</c:v>
                </c:pt>
                <c:pt idx="53">
                  <c:v>3.0494669999999999</c:v>
                </c:pt>
                <c:pt idx="54">
                  <c:v>3.0494669999999999</c:v>
                </c:pt>
                <c:pt idx="55">
                  <c:v>3.0494669999999999</c:v>
                </c:pt>
                <c:pt idx="56">
                  <c:v>3.0494669999999999</c:v>
                </c:pt>
                <c:pt idx="57">
                  <c:v>3.0494669999999999</c:v>
                </c:pt>
                <c:pt idx="58">
                  <c:v>3.7071470000000026</c:v>
                </c:pt>
                <c:pt idx="59">
                  <c:v>3.7071470000000026</c:v>
                </c:pt>
                <c:pt idx="60">
                  <c:v>3.7071470000000026</c:v>
                </c:pt>
                <c:pt idx="61">
                  <c:v>3.7071470000000026</c:v>
                </c:pt>
                <c:pt idx="62">
                  <c:v>3.7071470000000026</c:v>
                </c:pt>
                <c:pt idx="63">
                  <c:v>3.7071470000000026</c:v>
                </c:pt>
                <c:pt idx="64">
                  <c:v>3.7071470000000026</c:v>
                </c:pt>
                <c:pt idx="65">
                  <c:v>3.7071470000000026</c:v>
                </c:pt>
                <c:pt idx="66">
                  <c:v>3.7071470000000026</c:v>
                </c:pt>
                <c:pt idx="67">
                  <c:v>3.7071470000000026</c:v>
                </c:pt>
                <c:pt idx="68">
                  <c:v>3.7071470000000026</c:v>
                </c:pt>
                <c:pt idx="69">
                  <c:v>3.7071470000000026</c:v>
                </c:pt>
                <c:pt idx="70">
                  <c:v>3.7071470000000026</c:v>
                </c:pt>
                <c:pt idx="71">
                  <c:v>3.7071470000000026</c:v>
                </c:pt>
                <c:pt idx="72">
                  <c:v>3.7071470000000026</c:v>
                </c:pt>
                <c:pt idx="73">
                  <c:v>3.7071470000000026</c:v>
                </c:pt>
                <c:pt idx="74">
                  <c:v>3.7071470000000026</c:v>
                </c:pt>
                <c:pt idx="75">
                  <c:v>3.7071470000000026</c:v>
                </c:pt>
                <c:pt idx="76">
                  <c:v>3.7071470000000026</c:v>
                </c:pt>
                <c:pt idx="77">
                  <c:v>3.7071470000000026</c:v>
                </c:pt>
                <c:pt idx="78">
                  <c:v>3.7071470000000026</c:v>
                </c:pt>
                <c:pt idx="79">
                  <c:v>3.7071470000000026</c:v>
                </c:pt>
                <c:pt idx="80">
                  <c:v>3.7071470000000026</c:v>
                </c:pt>
              </c:numCache>
            </c:numRef>
          </c:val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Coal</c:v>
                </c:pt>
              </c:strCache>
            </c:strRef>
          </c:tx>
          <c:spPr>
            <a:solidFill>
              <a:srgbClr val="000000"/>
            </a:solidFill>
            <a:ln w="28806">
              <a:noFill/>
            </a:ln>
          </c:spPr>
          <c:cat>
            <c:numRef>
              <c:f>Sheet1!$B$1:$CD$1</c:f>
              <c:numCache>
                <c:formatCode>General</c:formatCode>
                <c:ptCount val="8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  <c:pt idx="55">
                  <c:v>2015</c:v>
                </c:pt>
                <c:pt idx="60">
                  <c:v>2020</c:v>
                </c:pt>
                <c:pt idx="65">
                  <c:v>2025</c:v>
                </c:pt>
                <c:pt idx="70">
                  <c:v>2030</c:v>
                </c:pt>
                <c:pt idx="75">
                  <c:v>2035</c:v>
                </c:pt>
                <c:pt idx="80">
                  <c:v>2040</c:v>
                </c:pt>
              </c:numCache>
            </c:numRef>
          </c:cat>
          <c:val>
            <c:numRef>
              <c:f>Sheet1!$B$3:$CD$3</c:f>
              <c:numCache>
                <c:formatCode>General</c:formatCode>
                <c:ptCount val="81"/>
                <c:pt idx="0">
                  <c:v>307.36099999999999</c:v>
                </c:pt>
                <c:pt idx="1">
                  <c:v>307.43799999999999</c:v>
                </c:pt>
                <c:pt idx="2">
                  <c:v>309.37200000000001</c:v>
                </c:pt>
                <c:pt idx="3">
                  <c:v>310.14800000000002</c:v>
                </c:pt>
                <c:pt idx="4">
                  <c:v>311.41500000000002</c:v>
                </c:pt>
                <c:pt idx="5">
                  <c:v>311.38600000000002</c:v>
                </c:pt>
                <c:pt idx="6">
                  <c:v>313.38200000000001</c:v>
                </c:pt>
                <c:pt idx="7">
                  <c:v>313.62400000000002</c:v>
                </c:pt>
                <c:pt idx="8">
                  <c:v>315.786</c:v>
                </c:pt>
                <c:pt idx="9">
                  <c:v>315.49599999999998</c:v>
                </c:pt>
                <c:pt idx="10">
                  <c:v>315.11399999999998</c:v>
                </c:pt>
                <c:pt idx="11">
                  <c:v>314.23</c:v>
                </c:pt>
                <c:pt idx="12">
                  <c:v>315.35000000000002</c:v>
                </c:pt>
                <c:pt idx="13">
                  <c:v>313.01900000000001</c:v>
                </c:pt>
                <c:pt idx="14">
                  <c:v>313.02</c:v>
                </c:pt>
                <c:pt idx="15">
                  <c:v>313.38</c:v>
                </c:pt>
                <c:pt idx="16">
                  <c:v>312.95600000000002</c:v>
                </c:pt>
                <c:pt idx="17">
                  <c:v>312.738</c:v>
                </c:pt>
                <c:pt idx="18">
                  <c:v>313.322</c:v>
                </c:pt>
                <c:pt idx="19">
                  <c:v>314.29399999999998</c:v>
                </c:pt>
                <c:pt idx="20">
                  <c:v>316.8</c:v>
                </c:pt>
                <c:pt idx="21">
                  <c:v>317.64029999999997</c:v>
                </c:pt>
                <c:pt idx="22">
                  <c:v>307.76840199999998</c:v>
                </c:pt>
                <c:pt idx="23">
                  <c:v>302.15783699999997</c:v>
                </c:pt>
                <c:pt idx="24">
                  <c:v>297.59216300000003</c:v>
                </c:pt>
                <c:pt idx="25">
                  <c:v>284.237976</c:v>
                </c:pt>
                <c:pt idx="26">
                  <c:v>232.70370500000001</c:v>
                </c:pt>
                <c:pt idx="27">
                  <c:v>227.402084</c:v>
                </c:pt>
                <c:pt idx="28">
                  <c:v>223.604004</c:v>
                </c:pt>
                <c:pt idx="29">
                  <c:v>216.08502200000001</c:v>
                </c:pt>
                <c:pt idx="30">
                  <c:v>214.56231700000001</c:v>
                </c:pt>
                <c:pt idx="31">
                  <c:v>208.37855500000001</c:v>
                </c:pt>
                <c:pt idx="32">
                  <c:v>206.36970500000001</c:v>
                </c:pt>
                <c:pt idx="33">
                  <c:v>206.05072000000001</c:v>
                </c:pt>
                <c:pt idx="34">
                  <c:v>200.15086400000001</c:v>
                </c:pt>
                <c:pt idx="35">
                  <c:v>195.649216</c:v>
                </c:pt>
                <c:pt idx="36">
                  <c:v>193.04087799999999</c:v>
                </c:pt>
                <c:pt idx="37">
                  <c:v>192.133713</c:v>
                </c:pt>
                <c:pt idx="38">
                  <c:v>189.77600100000001</c:v>
                </c:pt>
                <c:pt idx="39">
                  <c:v>186.362381</c:v>
                </c:pt>
                <c:pt idx="40">
                  <c:v>183.41038499999999</c:v>
                </c:pt>
                <c:pt idx="41">
                  <c:v>181.69572400000001</c:v>
                </c:pt>
                <c:pt idx="42">
                  <c:v>179.542282</c:v>
                </c:pt>
                <c:pt idx="43">
                  <c:v>178.9879</c:v>
                </c:pt>
                <c:pt idx="44">
                  <c:v>178.65660099999999</c:v>
                </c:pt>
                <c:pt idx="45">
                  <c:v>178.666428</c:v>
                </c:pt>
                <c:pt idx="46">
                  <c:v>177.567474</c:v>
                </c:pt>
                <c:pt idx="47">
                  <c:v>176.93069499999999</c:v>
                </c:pt>
                <c:pt idx="48">
                  <c:v>176.95233200000001</c:v>
                </c:pt>
                <c:pt idx="49">
                  <c:v>176.97190900000001</c:v>
                </c:pt>
                <c:pt idx="50">
                  <c:v>176.01799</c:v>
                </c:pt>
                <c:pt idx="51">
                  <c:v>176.01799</c:v>
                </c:pt>
                <c:pt idx="52">
                  <c:v>236.80507650000001</c:v>
                </c:pt>
                <c:pt idx="53">
                  <c:v>297.59216300000003</c:v>
                </c:pt>
                <c:pt idx="54">
                  <c:v>297.59216300000003</c:v>
                </c:pt>
                <c:pt idx="55">
                  <c:v>284.237976</c:v>
                </c:pt>
                <c:pt idx="56">
                  <c:v>236.73710600000001</c:v>
                </c:pt>
                <c:pt idx="57">
                  <c:v>231.43542500000001</c:v>
                </c:pt>
                <c:pt idx="58">
                  <c:v>227.63760400000001</c:v>
                </c:pt>
                <c:pt idx="59">
                  <c:v>220.562805</c:v>
                </c:pt>
                <c:pt idx="60">
                  <c:v>219.16712999999999</c:v>
                </c:pt>
                <c:pt idx="61">
                  <c:v>217.57276899999999</c:v>
                </c:pt>
                <c:pt idx="62">
                  <c:v>216.996399</c:v>
                </c:pt>
                <c:pt idx="63">
                  <c:v>217.04361</c:v>
                </c:pt>
                <c:pt idx="64">
                  <c:v>217.07517999999999</c:v>
                </c:pt>
                <c:pt idx="65">
                  <c:v>214.929169</c:v>
                </c:pt>
                <c:pt idx="66">
                  <c:v>214.96717799999999</c:v>
                </c:pt>
                <c:pt idx="67">
                  <c:v>215.000641</c:v>
                </c:pt>
                <c:pt idx="68">
                  <c:v>215.02063000000001</c:v>
                </c:pt>
                <c:pt idx="69">
                  <c:v>215.035934</c:v>
                </c:pt>
                <c:pt idx="70">
                  <c:v>215.05020099999999</c:v>
                </c:pt>
                <c:pt idx="71">
                  <c:v>215.05612199999999</c:v>
                </c:pt>
                <c:pt idx="72">
                  <c:v>215.07351700000001</c:v>
                </c:pt>
                <c:pt idx="73">
                  <c:v>215.083496</c:v>
                </c:pt>
                <c:pt idx="74">
                  <c:v>215.09518399999999</c:v>
                </c:pt>
                <c:pt idx="75">
                  <c:v>215.10682700000001</c:v>
                </c:pt>
                <c:pt idx="76">
                  <c:v>215.11785900000001</c:v>
                </c:pt>
                <c:pt idx="77">
                  <c:v>215.133377</c:v>
                </c:pt>
                <c:pt idx="78">
                  <c:v>215.156296</c:v>
                </c:pt>
                <c:pt idx="79">
                  <c:v>215.17605599999999</c:v>
                </c:pt>
                <c:pt idx="80">
                  <c:v>215.20088200000001</c:v>
                </c:pt>
              </c:numCache>
            </c:numRef>
          </c:val>
        </c:ser>
        <c:ser>
          <c:idx val="7"/>
          <c:order val="2"/>
          <c:tx>
            <c:strRef>
              <c:f>Sheet1!$A$4</c:f>
              <c:strCache>
                <c:ptCount val="1"/>
                <c:pt idx="0">
                  <c:v>Nuclear</c:v>
                </c:pt>
              </c:strCache>
            </c:strRef>
          </c:tx>
          <c:spPr>
            <a:solidFill>
              <a:srgbClr val="A33340"/>
            </a:solidFill>
            <a:ln w="28806">
              <a:noFill/>
            </a:ln>
          </c:spPr>
          <c:cat>
            <c:numRef>
              <c:f>Sheet1!$B$1:$CD$1</c:f>
              <c:numCache>
                <c:formatCode>General</c:formatCode>
                <c:ptCount val="8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  <c:pt idx="55">
                  <c:v>2015</c:v>
                </c:pt>
                <c:pt idx="60">
                  <c:v>2020</c:v>
                </c:pt>
                <c:pt idx="65">
                  <c:v>2025</c:v>
                </c:pt>
                <c:pt idx="70">
                  <c:v>2030</c:v>
                </c:pt>
                <c:pt idx="75">
                  <c:v>2035</c:v>
                </c:pt>
                <c:pt idx="80">
                  <c:v>2040</c:v>
                </c:pt>
              </c:numCache>
            </c:numRef>
          </c:cat>
          <c:val>
            <c:numRef>
              <c:f>Sheet1!$B$4:$CD$4</c:f>
              <c:numCache>
                <c:formatCode>General</c:formatCode>
                <c:ptCount val="81"/>
                <c:pt idx="0">
                  <c:v>99.623999999999995</c:v>
                </c:pt>
                <c:pt idx="1">
                  <c:v>99.588999999999999</c:v>
                </c:pt>
                <c:pt idx="2">
                  <c:v>98.984999999999999</c:v>
                </c:pt>
                <c:pt idx="3">
                  <c:v>99.040999999999997</c:v>
                </c:pt>
                <c:pt idx="4">
                  <c:v>99.147999999999996</c:v>
                </c:pt>
                <c:pt idx="5">
                  <c:v>99.515000000000001</c:v>
                </c:pt>
                <c:pt idx="6">
                  <c:v>100.78400000000001</c:v>
                </c:pt>
                <c:pt idx="7">
                  <c:v>99.715999999999994</c:v>
                </c:pt>
                <c:pt idx="8">
                  <c:v>97.07</c:v>
                </c:pt>
                <c:pt idx="9">
                  <c:v>97.411000000000001</c:v>
                </c:pt>
                <c:pt idx="10">
                  <c:v>97.86</c:v>
                </c:pt>
                <c:pt idx="11">
                  <c:v>98.159000000000006</c:v>
                </c:pt>
                <c:pt idx="12">
                  <c:v>98.656999999999996</c:v>
                </c:pt>
                <c:pt idx="13">
                  <c:v>99.209000000000003</c:v>
                </c:pt>
                <c:pt idx="14">
                  <c:v>99.628</c:v>
                </c:pt>
                <c:pt idx="15">
                  <c:v>99.988</c:v>
                </c:pt>
                <c:pt idx="16">
                  <c:v>100.334</c:v>
                </c:pt>
                <c:pt idx="17">
                  <c:v>100.26600000000001</c:v>
                </c:pt>
                <c:pt idx="18">
                  <c:v>100.755</c:v>
                </c:pt>
                <c:pt idx="19">
                  <c:v>101.004</c:v>
                </c:pt>
                <c:pt idx="20">
                  <c:v>101.167</c:v>
                </c:pt>
                <c:pt idx="21">
                  <c:v>101.4188</c:v>
                </c:pt>
                <c:pt idx="22">
                  <c:v>102.51290899999999</c:v>
                </c:pt>
                <c:pt idx="23">
                  <c:v>99.068008000000006</c:v>
                </c:pt>
                <c:pt idx="24">
                  <c:v>99.096007999999998</c:v>
                </c:pt>
                <c:pt idx="25">
                  <c:v>99.755402000000004</c:v>
                </c:pt>
                <c:pt idx="26">
                  <c:v>99.755402000000004</c:v>
                </c:pt>
                <c:pt idx="27">
                  <c:v>98.998610999999997</c:v>
                </c:pt>
                <c:pt idx="28">
                  <c:v>96.998749000000004</c:v>
                </c:pt>
                <c:pt idx="29">
                  <c:v>97.458145000000002</c:v>
                </c:pt>
                <c:pt idx="30">
                  <c:v>99.094848999999996</c:v>
                </c:pt>
                <c:pt idx="31">
                  <c:v>99.094848999999996</c:v>
                </c:pt>
                <c:pt idx="32">
                  <c:v>99.094848999999996</c:v>
                </c:pt>
                <c:pt idx="33">
                  <c:v>99.094848999999996</c:v>
                </c:pt>
                <c:pt idx="34">
                  <c:v>99.094848999999996</c:v>
                </c:pt>
                <c:pt idx="35">
                  <c:v>99.094848999999996</c:v>
                </c:pt>
                <c:pt idx="36">
                  <c:v>99.094848999999996</c:v>
                </c:pt>
                <c:pt idx="37">
                  <c:v>99.094848999999996</c:v>
                </c:pt>
                <c:pt idx="38">
                  <c:v>99.094848999999996</c:v>
                </c:pt>
                <c:pt idx="39">
                  <c:v>99.094848999999996</c:v>
                </c:pt>
                <c:pt idx="40">
                  <c:v>99.094848999999996</c:v>
                </c:pt>
                <c:pt idx="41">
                  <c:v>99.094848999999996</c:v>
                </c:pt>
                <c:pt idx="42">
                  <c:v>99.094848999999996</c:v>
                </c:pt>
                <c:pt idx="43">
                  <c:v>99.094848999999996</c:v>
                </c:pt>
                <c:pt idx="44">
                  <c:v>99.094848999999996</c:v>
                </c:pt>
                <c:pt idx="45">
                  <c:v>99.094848999999996</c:v>
                </c:pt>
                <c:pt idx="46">
                  <c:v>99.094848999999996</c:v>
                </c:pt>
                <c:pt idx="47">
                  <c:v>99.094848999999996</c:v>
                </c:pt>
                <c:pt idx="48">
                  <c:v>99.094848999999996</c:v>
                </c:pt>
                <c:pt idx="49">
                  <c:v>99.094848999999996</c:v>
                </c:pt>
                <c:pt idx="50">
                  <c:v>99.094848999999996</c:v>
                </c:pt>
                <c:pt idx="51">
                  <c:v>99.094848999999996</c:v>
                </c:pt>
                <c:pt idx="52">
                  <c:v>99.095428499999997</c:v>
                </c:pt>
                <c:pt idx="53">
                  <c:v>99.096007999999998</c:v>
                </c:pt>
                <c:pt idx="54">
                  <c:v>99.096007999999998</c:v>
                </c:pt>
                <c:pt idx="55">
                  <c:v>99.755402000000004</c:v>
                </c:pt>
                <c:pt idx="56">
                  <c:v>99.755402000000004</c:v>
                </c:pt>
                <c:pt idx="57">
                  <c:v>98.998610999999997</c:v>
                </c:pt>
                <c:pt idx="58">
                  <c:v>96.998749000000004</c:v>
                </c:pt>
                <c:pt idx="59">
                  <c:v>97.458145000000002</c:v>
                </c:pt>
                <c:pt idx="60">
                  <c:v>99.094848999999996</c:v>
                </c:pt>
                <c:pt idx="61">
                  <c:v>99.094848999999996</c:v>
                </c:pt>
                <c:pt idx="62">
                  <c:v>99.094848999999996</c:v>
                </c:pt>
                <c:pt idx="63">
                  <c:v>99.094848999999996</c:v>
                </c:pt>
                <c:pt idx="64">
                  <c:v>99.094848999999996</c:v>
                </c:pt>
                <c:pt idx="65">
                  <c:v>99.094848999999996</c:v>
                </c:pt>
                <c:pt idx="66">
                  <c:v>99.094848999999996</c:v>
                </c:pt>
                <c:pt idx="67">
                  <c:v>99.094848999999996</c:v>
                </c:pt>
                <c:pt idx="68">
                  <c:v>99.094848999999996</c:v>
                </c:pt>
                <c:pt idx="69">
                  <c:v>99.094848999999996</c:v>
                </c:pt>
                <c:pt idx="70">
                  <c:v>99.094848999999996</c:v>
                </c:pt>
                <c:pt idx="71">
                  <c:v>99.094848999999996</c:v>
                </c:pt>
                <c:pt idx="72">
                  <c:v>99.094848999999996</c:v>
                </c:pt>
                <c:pt idx="73">
                  <c:v>99.094848999999996</c:v>
                </c:pt>
                <c:pt idx="74">
                  <c:v>99.094848999999996</c:v>
                </c:pt>
                <c:pt idx="75">
                  <c:v>99.094848999999996</c:v>
                </c:pt>
                <c:pt idx="76">
                  <c:v>99.094848999999996</c:v>
                </c:pt>
                <c:pt idx="77">
                  <c:v>99.094848999999996</c:v>
                </c:pt>
                <c:pt idx="78">
                  <c:v>99.094848999999996</c:v>
                </c:pt>
                <c:pt idx="79">
                  <c:v>99.094848999999996</c:v>
                </c:pt>
                <c:pt idx="80">
                  <c:v>99.094848999999996</c:v>
                </c:pt>
              </c:numCache>
            </c:numRef>
          </c:val>
        </c:ser>
        <c:ser>
          <c:idx val="0"/>
          <c:order val="3"/>
          <c:tx>
            <c:strRef>
              <c:f>Sheet1!$A$5</c:f>
              <c:strCache>
                <c:ptCount val="1"/>
                <c:pt idx="0">
                  <c:v>Natural Gas / Oil</c:v>
                </c:pt>
              </c:strCache>
            </c:strRef>
          </c:tx>
          <c:spPr>
            <a:solidFill>
              <a:srgbClr val="0096D7"/>
            </a:solidFill>
            <a:ln w="28806">
              <a:noFill/>
            </a:ln>
          </c:spPr>
          <c:cat>
            <c:numRef>
              <c:f>Sheet1!$B$1:$CD$1</c:f>
              <c:numCache>
                <c:formatCode>General</c:formatCode>
                <c:ptCount val="8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  <c:pt idx="55">
                  <c:v>2015</c:v>
                </c:pt>
                <c:pt idx="60">
                  <c:v>2020</c:v>
                </c:pt>
                <c:pt idx="65">
                  <c:v>2025</c:v>
                </c:pt>
                <c:pt idx="70">
                  <c:v>2030</c:v>
                </c:pt>
                <c:pt idx="75">
                  <c:v>2035</c:v>
                </c:pt>
                <c:pt idx="80">
                  <c:v>2040</c:v>
                </c:pt>
              </c:numCache>
            </c:numRef>
          </c:cat>
          <c:val>
            <c:numRef>
              <c:f>Sheet1!$B$5:$CD$5</c:f>
              <c:numCache>
                <c:formatCode>General</c:formatCode>
                <c:ptCount val="81"/>
                <c:pt idx="0">
                  <c:v>218.77</c:v>
                </c:pt>
                <c:pt idx="1">
                  <c:v>221.857</c:v>
                </c:pt>
                <c:pt idx="2">
                  <c:v>225.291</c:v>
                </c:pt>
                <c:pt idx="3">
                  <c:v>229.69900000000001</c:v>
                </c:pt>
                <c:pt idx="4">
                  <c:v>236.49</c:v>
                </c:pt>
                <c:pt idx="5">
                  <c:v>241.10400000000001</c:v>
                </c:pt>
                <c:pt idx="6">
                  <c:v>246.65199999999999</c:v>
                </c:pt>
                <c:pt idx="7">
                  <c:v>248.934</c:v>
                </c:pt>
                <c:pt idx="8">
                  <c:v>246.56899999999999</c:v>
                </c:pt>
                <c:pt idx="9">
                  <c:v>255.18799999999999</c:v>
                </c:pt>
                <c:pt idx="10">
                  <c:v>281.42700000000002</c:v>
                </c:pt>
                <c:pt idx="11">
                  <c:v>318.99400000000003</c:v>
                </c:pt>
                <c:pt idx="12">
                  <c:v>372.16300000000001</c:v>
                </c:pt>
                <c:pt idx="13">
                  <c:v>416.17200000000003</c:v>
                </c:pt>
                <c:pt idx="14">
                  <c:v>430.13</c:v>
                </c:pt>
                <c:pt idx="15">
                  <c:v>441.60899999999998</c:v>
                </c:pt>
                <c:pt idx="16">
                  <c:v>446.39100000000002</c:v>
                </c:pt>
                <c:pt idx="17">
                  <c:v>448.94400000000002</c:v>
                </c:pt>
                <c:pt idx="18">
                  <c:v>454.90499999999997</c:v>
                </c:pt>
                <c:pt idx="19">
                  <c:v>458.053</c:v>
                </c:pt>
                <c:pt idx="20">
                  <c:v>462.67500000000001</c:v>
                </c:pt>
                <c:pt idx="21">
                  <c:v>466.67289999999997</c:v>
                </c:pt>
                <c:pt idx="22">
                  <c:v>471.20358199999998</c:v>
                </c:pt>
                <c:pt idx="23">
                  <c:v>470.03029699999996</c:v>
                </c:pt>
                <c:pt idx="24">
                  <c:v>473.90930199999997</c:v>
                </c:pt>
                <c:pt idx="25">
                  <c:v>477.05078900000001</c:v>
                </c:pt>
                <c:pt idx="26">
                  <c:v>492.40324399999997</c:v>
                </c:pt>
                <c:pt idx="27">
                  <c:v>509.85523899999998</c:v>
                </c:pt>
                <c:pt idx="28">
                  <c:v>513.01492300000007</c:v>
                </c:pt>
                <c:pt idx="29">
                  <c:v>507.83836400000001</c:v>
                </c:pt>
                <c:pt idx="30">
                  <c:v>499.00380000000001</c:v>
                </c:pt>
                <c:pt idx="31">
                  <c:v>490.34258999999997</c:v>
                </c:pt>
                <c:pt idx="32">
                  <c:v>481.86627199999998</c:v>
                </c:pt>
                <c:pt idx="33">
                  <c:v>476.52181999999999</c:v>
                </c:pt>
                <c:pt idx="34">
                  <c:v>480.56507799999997</c:v>
                </c:pt>
                <c:pt idx="35">
                  <c:v>485.43395999999996</c:v>
                </c:pt>
                <c:pt idx="36">
                  <c:v>491.56553300000002</c:v>
                </c:pt>
                <c:pt idx="37">
                  <c:v>497.45970199999999</c:v>
                </c:pt>
                <c:pt idx="38">
                  <c:v>499.95464300000003</c:v>
                </c:pt>
                <c:pt idx="39">
                  <c:v>506.662216</c:v>
                </c:pt>
                <c:pt idx="40">
                  <c:v>510.51819999999998</c:v>
                </c:pt>
                <c:pt idx="41">
                  <c:v>514.98978799999998</c:v>
                </c:pt>
                <c:pt idx="42">
                  <c:v>519.75154099999997</c:v>
                </c:pt>
                <c:pt idx="43">
                  <c:v>524.20447100000001</c:v>
                </c:pt>
                <c:pt idx="44">
                  <c:v>530.62244399999997</c:v>
                </c:pt>
                <c:pt idx="45">
                  <c:v>536.17081900000005</c:v>
                </c:pt>
                <c:pt idx="46">
                  <c:v>545.87357700000007</c:v>
                </c:pt>
                <c:pt idx="47">
                  <c:v>551.67501800000002</c:v>
                </c:pt>
                <c:pt idx="48">
                  <c:v>561.12546199999997</c:v>
                </c:pt>
                <c:pt idx="49">
                  <c:v>569.83274100000006</c:v>
                </c:pt>
                <c:pt idx="50">
                  <c:v>575.93429500000002</c:v>
                </c:pt>
                <c:pt idx="51">
                  <c:v>575.93429500000002</c:v>
                </c:pt>
                <c:pt idx="52">
                  <c:v>524.90129049999996</c:v>
                </c:pt>
                <c:pt idx="53">
                  <c:v>473.86828599999996</c:v>
                </c:pt>
                <c:pt idx="54">
                  <c:v>473.86828599999996</c:v>
                </c:pt>
                <c:pt idx="55">
                  <c:v>477.00809500000003</c:v>
                </c:pt>
                <c:pt idx="56">
                  <c:v>492.35762</c:v>
                </c:pt>
                <c:pt idx="57">
                  <c:v>509.81003599999997</c:v>
                </c:pt>
                <c:pt idx="58">
                  <c:v>511.11099999999999</c:v>
                </c:pt>
                <c:pt idx="59">
                  <c:v>505.47854599999999</c:v>
                </c:pt>
                <c:pt idx="60">
                  <c:v>496.850525</c:v>
                </c:pt>
                <c:pt idx="61">
                  <c:v>489.65595300000001</c:v>
                </c:pt>
                <c:pt idx="62">
                  <c:v>484.49777200000005</c:v>
                </c:pt>
                <c:pt idx="63">
                  <c:v>479.25425699999994</c:v>
                </c:pt>
                <c:pt idx="64">
                  <c:v>478.02486400000004</c:v>
                </c:pt>
                <c:pt idx="65">
                  <c:v>479.473839</c:v>
                </c:pt>
                <c:pt idx="66">
                  <c:v>483.55014800000004</c:v>
                </c:pt>
                <c:pt idx="67">
                  <c:v>487.62209300000001</c:v>
                </c:pt>
                <c:pt idx="68">
                  <c:v>492.89997099999999</c:v>
                </c:pt>
                <c:pt idx="69">
                  <c:v>499.75752199999999</c:v>
                </c:pt>
                <c:pt idx="70">
                  <c:v>507.22740900000002</c:v>
                </c:pt>
                <c:pt idx="71">
                  <c:v>513.03828399999998</c:v>
                </c:pt>
                <c:pt idx="72">
                  <c:v>517.55756399999996</c:v>
                </c:pt>
                <c:pt idx="73">
                  <c:v>524.16192599999999</c:v>
                </c:pt>
                <c:pt idx="74">
                  <c:v>531.43850299999997</c:v>
                </c:pt>
                <c:pt idx="75">
                  <c:v>535.99851999999998</c:v>
                </c:pt>
                <c:pt idx="76">
                  <c:v>541.87148300000001</c:v>
                </c:pt>
                <c:pt idx="77">
                  <c:v>549.80270399999995</c:v>
                </c:pt>
                <c:pt idx="78">
                  <c:v>553.50008400000002</c:v>
                </c:pt>
                <c:pt idx="79">
                  <c:v>561.73370799999998</c:v>
                </c:pt>
                <c:pt idx="80">
                  <c:v>570.30174199999999</c:v>
                </c:pt>
              </c:numCache>
            </c:numRef>
          </c:val>
        </c:ser>
        <c:ser>
          <c:idx val="1"/>
          <c:order val="4"/>
          <c:tx>
            <c:strRef>
              <c:f>Sheet1!$A$6</c:f>
              <c:strCache>
                <c:ptCount val="1"/>
                <c:pt idx="0">
                  <c:v>Wind</c:v>
                </c:pt>
              </c:strCache>
            </c:strRef>
          </c:tx>
          <c:spPr>
            <a:solidFill>
              <a:srgbClr val="5D9732"/>
            </a:solidFill>
            <a:ln w="28806">
              <a:noFill/>
            </a:ln>
          </c:spPr>
          <c:cat>
            <c:numRef>
              <c:f>Sheet1!$B$1:$CD$1</c:f>
              <c:numCache>
                <c:formatCode>General</c:formatCode>
                <c:ptCount val="8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  <c:pt idx="55">
                  <c:v>2015</c:v>
                </c:pt>
                <c:pt idx="60">
                  <c:v>2020</c:v>
                </c:pt>
                <c:pt idx="65">
                  <c:v>2025</c:v>
                </c:pt>
                <c:pt idx="70">
                  <c:v>2030</c:v>
                </c:pt>
                <c:pt idx="75">
                  <c:v>2035</c:v>
                </c:pt>
                <c:pt idx="80">
                  <c:v>2040</c:v>
                </c:pt>
              </c:numCache>
            </c:numRef>
          </c:cat>
          <c:val>
            <c:numRef>
              <c:f>Sheet1!$B$6:$CD$6</c:f>
              <c:numCache>
                <c:formatCode>General</c:formatCode>
                <c:ptCount val="8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2.3769999999999998</c:v>
                </c:pt>
                <c:pt idx="11">
                  <c:v>3.8639999999999999</c:v>
                </c:pt>
                <c:pt idx="12">
                  <c:v>4.4169999999999998</c:v>
                </c:pt>
                <c:pt idx="13">
                  <c:v>5.9950000000000001</c:v>
                </c:pt>
                <c:pt idx="14">
                  <c:v>6.4560000000000004</c:v>
                </c:pt>
                <c:pt idx="15">
                  <c:v>8.7059999999999995</c:v>
                </c:pt>
                <c:pt idx="16">
                  <c:v>11.329000000000001</c:v>
                </c:pt>
                <c:pt idx="17">
                  <c:v>16.515000000000001</c:v>
                </c:pt>
                <c:pt idx="18">
                  <c:v>24.651</c:v>
                </c:pt>
                <c:pt idx="19">
                  <c:v>34.2958</c:v>
                </c:pt>
                <c:pt idx="20">
                  <c:v>39.134500000000003</c:v>
                </c:pt>
                <c:pt idx="21">
                  <c:v>45.675899999999999</c:v>
                </c:pt>
                <c:pt idx="22">
                  <c:v>58.790607000000001</c:v>
                </c:pt>
                <c:pt idx="23">
                  <c:v>59.837184999999998</c:v>
                </c:pt>
                <c:pt idx="24">
                  <c:v>65.017966999999999</c:v>
                </c:pt>
                <c:pt idx="25">
                  <c:v>75.970375000000004</c:v>
                </c:pt>
                <c:pt idx="26">
                  <c:v>85.082611</c:v>
                </c:pt>
                <c:pt idx="27">
                  <c:v>86.865814</c:v>
                </c:pt>
                <c:pt idx="28">
                  <c:v>90.875320000000002</c:v>
                </c:pt>
                <c:pt idx="29">
                  <c:v>105.698708</c:v>
                </c:pt>
                <c:pt idx="30">
                  <c:v>122.745758</c:v>
                </c:pt>
                <c:pt idx="31">
                  <c:v>142.35046399999999</c:v>
                </c:pt>
                <c:pt idx="32">
                  <c:v>143.69404599999999</c:v>
                </c:pt>
                <c:pt idx="33">
                  <c:v>143.701843</c:v>
                </c:pt>
                <c:pt idx="34">
                  <c:v>143.71620200000001</c:v>
                </c:pt>
                <c:pt idx="35">
                  <c:v>143.740219</c:v>
                </c:pt>
                <c:pt idx="36">
                  <c:v>143.81510900000001</c:v>
                </c:pt>
                <c:pt idx="37">
                  <c:v>143.968582</c:v>
                </c:pt>
                <c:pt idx="38">
                  <c:v>144.24533099999999</c:v>
                </c:pt>
                <c:pt idx="39">
                  <c:v>144.473602</c:v>
                </c:pt>
                <c:pt idx="40">
                  <c:v>144.631012</c:v>
                </c:pt>
                <c:pt idx="41">
                  <c:v>144.78131099999999</c:v>
                </c:pt>
                <c:pt idx="42">
                  <c:v>144.95893899999999</c:v>
                </c:pt>
                <c:pt idx="43">
                  <c:v>145.08532700000001</c:v>
                </c:pt>
                <c:pt idx="44">
                  <c:v>145.237854</c:v>
                </c:pt>
                <c:pt idx="45">
                  <c:v>145.47198499999999</c:v>
                </c:pt>
                <c:pt idx="46">
                  <c:v>145.58064300000001</c:v>
                </c:pt>
                <c:pt idx="47">
                  <c:v>147.11428799999999</c:v>
                </c:pt>
                <c:pt idx="48">
                  <c:v>147.34039300000001</c:v>
                </c:pt>
                <c:pt idx="49">
                  <c:v>147.67605599999999</c:v>
                </c:pt>
                <c:pt idx="50">
                  <c:v>148.97869900000001</c:v>
                </c:pt>
                <c:pt idx="51">
                  <c:v>148.97869900000001</c:v>
                </c:pt>
                <c:pt idx="52">
                  <c:v>106.998333</c:v>
                </c:pt>
                <c:pt idx="53">
                  <c:v>65.017966999999999</c:v>
                </c:pt>
                <c:pt idx="54">
                  <c:v>65.017966999999999</c:v>
                </c:pt>
                <c:pt idx="55">
                  <c:v>75.970405999999997</c:v>
                </c:pt>
                <c:pt idx="56">
                  <c:v>85.082642000000007</c:v>
                </c:pt>
                <c:pt idx="57">
                  <c:v>86.865814</c:v>
                </c:pt>
                <c:pt idx="58">
                  <c:v>89.126677999999998</c:v>
                </c:pt>
                <c:pt idx="59">
                  <c:v>103.950073</c:v>
                </c:pt>
                <c:pt idx="60">
                  <c:v>120.997086</c:v>
                </c:pt>
                <c:pt idx="61">
                  <c:v>124.50297500000001</c:v>
                </c:pt>
                <c:pt idx="62">
                  <c:v>124.737617</c:v>
                </c:pt>
                <c:pt idx="63">
                  <c:v>124.74115</c:v>
                </c:pt>
                <c:pt idx="64">
                  <c:v>124.74791</c:v>
                </c:pt>
                <c:pt idx="65">
                  <c:v>124.82092299999999</c:v>
                </c:pt>
                <c:pt idx="66">
                  <c:v>124.973373</c:v>
                </c:pt>
                <c:pt idx="67">
                  <c:v>125.180542</c:v>
                </c:pt>
                <c:pt idx="68">
                  <c:v>125.30851699999999</c:v>
                </c:pt>
                <c:pt idx="69">
                  <c:v>125.434776</c:v>
                </c:pt>
                <c:pt idx="70">
                  <c:v>125.571335</c:v>
                </c:pt>
                <c:pt idx="71">
                  <c:v>125.691017</c:v>
                </c:pt>
                <c:pt idx="72">
                  <c:v>125.834564</c:v>
                </c:pt>
                <c:pt idx="73">
                  <c:v>126.018974</c:v>
                </c:pt>
                <c:pt idx="74">
                  <c:v>126.187714</c:v>
                </c:pt>
                <c:pt idx="75">
                  <c:v>126.371765</c:v>
                </c:pt>
                <c:pt idx="76">
                  <c:v>126.64379099999999</c:v>
                </c:pt>
                <c:pt idx="77">
                  <c:v>126.760284</c:v>
                </c:pt>
                <c:pt idx="78">
                  <c:v>126.995651</c:v>
                </c:pt>
                <c:pt idx="79">
                  <c:v>127.18306699999999</c:v>
                </c:pt>
                <c:pt idx="80">
                  <c:v>127.582802</c:v>
                </c:pt>
              </c:numCache>
            </c:numRef>
          </c:val>
        </c:ser>
        <c:ser>
          <c:idx val="2"/>
          <c:order val="5"/>
          <c:tx>
            <c:strRef>
              <c:f>Sheet1!$A$7</c:f>
              <c:strCache>
                <c:ptCount val="1"/>
                <c:pt idx="0">
                  <c:v>Solar</c:v>
                </c:pt>
              </c:strCache>
            </c:strRef>
          </c:tx>
          <c:spPr>
            <a:solidFill>
              <a:srgbClr val="FFC702"/>
            </a:solidFill>
            <a:ln w="25400">
              <a:noFill/>
            </a:ln>
          </c:spPr>
          <c:cat>
            <c:numRef>
              <c:f>Sheet1!$B$1:$CD$1</c:f>
              <c:numCache>
                <c:formatCode>General</c:formatCode>
                <c:ptCount val="8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  <c:pt idx="55">
                  <c:v>2015</c:v>
                </c:pt>
                <c:pt idx="60">
                  <c:v>2020</c:v>
                </c:pt>
                <c:pt idx="65">
                  <c:v>2025</c:v>
                </c:pt>
                <c:pt idx="70">
                  <c:v>2030</c:v>
                </c:pt>
                <c:pt idx="75">
                  <c:v>2035</c:v>
                </c:pt>
                <c:pt idx="80">
                  <c:v>2040</c:v>
                </c:pt>
              </c:numCache>
            </c:numRef>
          </c:cat>
          <c:val>
            <c:numRef>
              <c:f>Sheet1!$B$7:$CD$7</c:f>
              <c:numCache>
                <c:formatCode>General</c:formatCode>
                <c:ptCount val="8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0.38600000000000001</c:v>
                </c:pt>
                <c:pt idx="11">
                  <c:v>0.39200000000000002</c:v>
                </c:pt>
                <c:pt idx="12">
                  <c:v>0.39700000000000002</c:v>
                </c:pt>
                <c:pt idx="13">
                  <c:v>0.39700000000000002</c:v>
                </c:pt>
                <c:pt idx="14">
                  <c:v>0.39800000000000002</c:v>
                </c:pt>
                <c:pt idx="15">
                  <c:v>0.41099999999999998</c:v>
                </c:pt>
                <c:pt idx="16">
                  <c:v>0.41099999999999998</c:v>
                </c:pt>
                <c:pt idx="17">
                  <c:v>0.502</c:v>
                </c:pt>
                <c:pt idx="18">
                  <c:v>0.53600000000000003</c:v>
                </c:pt>
                <c:pt idx="19">
                  <c:v>0.61850000000000005</c:v>
                </c:pt>
                <c:pt idx="20">
                  <c:v>0.86639999999999995</c:v>
                </c:pt>
                <c:pt idx="21">
                  <c:v>1.5235000000000001</c:v>
                </c:pt>
                <c:pt idx="22">
                  <c:v>7.6175290000000002</c:v>
                </c:pt>
                <c:pt idx="23">
                  <c:v>12.992914000000001</c:v>
                </c:pt>
                <c:pt idx="24">
                  <c:v>18.901634000000001</c:v>
                </c:pt>
                <c:pt idx="25">
                  <c:v>24.94952</c:v>
                </c:pt>
                <c:pt idx="26">
                  <c:v>36.338828999999997</c:v>
                </c:pt>
                <c:pt idx="27">
                  <c:v>44.762779000000002</c:v>
                </c:pt>
                <c:pt idx="28">
                  <c:v>48.785789000000001</c:v>
                </c:pt>
                <c:pt idx="29">
                  <c:v>52.595230000000001</c:v>
                </c:pt>
                <c:pt idx="30">
                  <c:v>56.647078999999998</c:v>
                </c:pt>
                <c:pt idx="31">
                  <c:v>70.126296999999994</c:v>
                </c:pt>
                <c:pt idx="32">
                  <c:v>83.663253999999995</c:v>
                </c:pt>
                <c:pt idx="33">
                  <c:v>90.592269999999999</c:v>
                </c:pt>
                <c:pt idx="34">
                  <c:v>92.674621999999999</c:v>
                </c:pt>
                <c:pt idx="35">
                  <c:v>95.939346</c:v>
                </c:pt>
                <c:pt idx="36">
                  <c:v>99.077461</c:v>
                </c:pt>
                <c:pt idx="37">
                  <c:v>104.805893</c:v>
                </c:pt>
                <c:pt idx="38">
                  <c:v>111.26829499999999</c:v>
                </c:pt>
                <c:pt idx="39">
                  <c:v>117.196793</c:v>
                </c:pt>
                <c:pt idx="40">
                  <c:v>125.250412</c:v>
                </c:pt>
                <c:pt idx="41">
                  <c:v>137.497162</c:v>
                </c:pt>
                <c:pt idx="42">
                  <c:v>152.62325999999999</c:v>
                </c:pt>
                <c:pt idx="43">
                  <c:v>163.15090900000001</c:v>
                </c:pt>
                <c:pt idx="44">
                  <c:v>174.626541</c:v>
                </c:pt>
                <c:pt idx="45">
                  <c:v>191.585419</c:v>
                </c:pt>
                <c:pt idx="46">
                  <c:v>196.793564</c:v>
                </c:pt>
                <c:pt idx="47">
                  <c:v>215.83194</c:v>
                </c:pt>
                <c:pt idx="48">
                  <c:v>221.787094</c:v>
                </c:pt>
                <c:pt idx="49">
                  <c:v>232.186859</c:v>
                </c:pt>
                <c:pt idx="50">
                  <c:v>246.360626</c:v>
                </c:pt>
                <c:pt idx="51">
                  <c:v>246.360626</c:v>
                </c:pt>
                <c:pt idx="52">
                  <c:v>132.63112999999998</c:v>
                </c:pt>
                <c:pt idx="53">
                  <c:v>18.901634000000001</c:v>
                </c:pt>
                <c:pt idx="54">
                  <c:v>18.901634000000001</c:v>
                </c:pt>
                <c:pt idx="55">
                  <c:v>24.949691999999999</c:v>
                </c:pt>
                <c:pt idx="56">
                  <c:v>36.339255999999999</c:v>
                </c:pt>
                <c:pt idx="57">
                  <c:v>43.946278</c:v>
                </c:pt>
                <c:pt idx="58">
                  <c:v>49.154457000000001</c:v>
                </c:pt>
                <c:pt idx="59">
                  <c:v>52.964019999999998</c:v>
                </c:pt>
                <c:pt idx="60">
                  <c:v>57.014015000000001</c:v>
                </c:pt>
                <c:pt idx="61">
                  <c:v>62.017344999999999</c:v>
                </c:pt>
                <c:pt idx="62">
                  <c:v>64.776070000000004</c:v>
                </c:pt>
                <c:pt idx="63">
                  <c:v>66.176085999999998</c:v>
                </c:pt>
                <c:pt idx="64">
                  <c:v>67.966385000000002</c:v>
                </c:pt>
                <c:pt idx="65">
                  <c:v>70.212646000000007</c:v>
                </c:pt>
                <c:pt idx="66">
                  <c:v>72.652389999999997</c:v>
                </c:pt>
                <c:pt idx="67">
                  <c:v>80.102431999999993</c:v>
                </c:pt>
                <c:pt idx="68">
                  <c:v>88.425811999999993</c:v>
                </c:pt>
                <c:pt idx="69">
                  <c:v>97.734161</c:v>
                </c:pt>
                <c:pt idx="70">
                  <c:v>104.580185</c:v>
                </c:pt>
                <c:pt idx="71">
                  <c:v>115.104691</c:v>
                </c:pt>
                <c:pt idx="72">
                  <c:v>120.056335</c:v>
                </c:pt>
                <c:pt idx="73">
                  <c:v>130.79482999999999</c:v>
                </c:pt>
                <c:pt idx="74">
                  <c:v>140.53128100000001</c:v>
                </c:pt>
                <c:pt idx="75">
                  <c:v>151.92218</c:v>
                </c:pt>
                <c:pt idx="76">
                  <c:v>164.12905900000001</c:v>
                </c:pt>
                <c:pt idx="77">
                  <c:v>172.88235499999999</c:v>
                </c:pt>
                <c:pt idx="78">
                  <c:v>186.54193100000001</c:v>
                </c:pt>
                <c:pt idx="79">
                  <c:v>191.48429899999999</c:v>
                </c:pt>
                <c:pt idx="80">
                  <c:v>202.68808000000001</c:v>
                </c:pt>
              </c:numCache>
            </c:numRef>
          </c:val>
        </c:ser>
        <c:ser>
          <c:idx val="4"/>
          <c:order val="6"/>
          <c:tx>
            <c:strRef>
              <c:f>Sheet1!$A$8</c:f>
              <c:strCache>
                <c:ptCount val="1"/>
                <c:pt idx="0">
                  <c:v>Hydro / Pumped Storage</c:v>
                </c:pt>
              </c:strCache>
            </c:strRef>
          </c:tx>
          <c:spPr>
            <a:solidFill>
              <a:srgbClr val="003953"/>
            </a:solidFill>
            <a:ln w="25400">
              <a:noFill/>
            </a:ln>
          </c:spPr>
          <c:cat>
            <c:numRef>
              <c:f>Sheet1!$B$1:$CD$1</c:f>
              <c:numCache>
                <c:formatCode>General</c:formatCode>
                <c:ptCount val="8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  <c:pt idx="55">
                  <c:v>2015</c:v>
                </c:pt>
                <c:pt idx="60">
                  <c:v>2020</c:v>
                </c:pt>
                <c:pt idx="65">
                  <c:v>2025</c:v>
                </c:pt>
                <c:pt idx="70">
                  <c:v>2030</c:v>
                </c:pt>
                <c:pt idx="75">
                  <c:v>2035</c:v>
                </c:pt>
                <c:pt idx="80">
                  <c:v>2040</c:v>
                </c:pt>
              </c:numCache>
            </c:numRef>
          </c:cat>
          <c:val>
            <c:numRef>
              <c:f>Sheet1!$B$8:$CD$8</c:f>
              <c:numCache>
                <c:formatCode>General</c:formatCode>
                <c:ptCount val="81"/>
                <c:pt idx="0">
                  <c:v>93.385000000000005</c:v>
                </c:pt>
                <c:pt idx="1">
                  <c:v>94.45</c:v>
                </c:pt>
                <c:pt idx="2">
                  <c:v>95.962000000000003</c:v>
                </c:pt>
                <c:pt idx="3">
                  <c:v>98.557000000000002</c:v>
                </c:pt>
                <c:pt idx="4">
                  <c:v>99.248999999999995</c:v>
                </c:pt>
                <c:pt idx="5">
                  <c:v>99.948999999999998</c:v>
                </c:pt>
                <c:pt idx="6">
                  <c:v>97.546999999999997</c:v>
                </c:pt>
                <c:pt idx="7">
                  <c:v>98.724999999999994</c:v>
                </c:pt>
                <c:pt idx="8">
                  <c:v>98.668999999999997</c:v>
                </c:pt>
                <c:pt idx="9">
                  <c:v>98.957999999999998</c:v>
                </c:pt>
                <c:pt idx="10">
                  <c:v>98.881</c:v>
                </c:pt>
                <c:pt idx="11">
                  <c:v>98.58</c:v>
                </c:pt>
                <c:pt idx="12">
                  <c:v>99.727000000000004</c:v>
                </c:pt>
                <c:pt idx="13">
                  <c:v>99.215999999999994</c:v>
                </c:pt>
                <c:pt idx="14">
                  <c:v>98.405000000000001</c:v>
                </c:pt>
                <c:pt idx="15">
                  <c:v>98.888000000000005</c:v>
                </c:pt>
                <c:pt idx="16">
                  <c:v>99.281999999999996</c:v>
                </c:pt>
                <c:pt idx="17">
                  <c:v>99.771000000000001</c:v>
                </c:pt>
                <c:pt idx="18">
                  <c:v>99.787999999999997</c:v>
                </c:pt>
                <c:pt idx="19">
                  <c:v>100.678</c:v>
                </c:pt>
                <c:pt idx="20">
                  <c:v>101.024</c:v>
                </c:pt>
                <c:pt idx="21">
                  <c:v>100.94420000000001</c:v>
                </c:pt>
                <c:pt idx="22">
                  <c:v>101.64681300000001</c:v>
                </c:pt>
                <c:pt idx="23">
                  <c:v>101.78303500000001</c:v>
                </c:pt>
                <c:pt idx="24">
                  <c:v>101.80889099999999</c:v>
                </c:pt>
                <c:pt idx="25">
                  <c:v>102.070595</c:v>
                </c:pt>
                <c:pt idx="26">
                  <c:v>102.29818699999998</c:v>
                </c:pt>
                <c:pt idx="27">
                  <c:v>102.24049400000001</c:v>
                </c:pt>
                <c:pt idx="28">
                  <c:v>102.24049400000001</c:v>
                </c:pt>
                <c:pt idx="29">
                  <c:v>102.57549299999999</c:v>
                </c:pt>
                <c:pt idx="30">
                  <c:v>102.605797</c:v>
                </c:pt>
                <c:pt idx="31">
                  <c:v>102.605797</c:v>
                </c:pt>
                <c:pt idx="32">
                  <c:v>102.605797</c:v>
                </c:pt>
                <c:pt idx="33">
                  <c:v>102.60439299999999</c:v>
                </c:pt>
                <c:pt idx="34">
                  <c:v>102.76479399999999</c:v>
                </c:pt>
                <c:pt idx="35">
                  <c:v>102.80699200000001</c:v>
                </c:pt>
                <c:pt idx="36">
                  <c:v>102.828484</c:v>
                </c:pt>
                <c:pt idx="37">
                  <c:v>102.828484</c:v>
                </c:pt>
                <c:pt idx="38">
                  <c:v>102.828484</c:v>
                </c:pt>
                <c:pt idx="39">
                  <c:v>102.882485</c:v>
                </c:pt>
                <c:pt idx="40">
                  <c:v>102.882485</c:v>
                </c:pt>
                <c:pt idx="41">
                  <c:v>102.90888200000001</c:v>
                </c:pt>
                <c:pt idx="42">
                  <c:v>102.90888200000001</c:v>
                </c:pt>
                <c:pt idx="43">
                  <c:v>102.92422500000001</c:v>
                </c:pt>
                <c:pt idx="44">
                  <c:v>102.92422500000001</c:v>
                </c:pt>
                <c:pt idx="45">
                  <c:v>102.95922099999999</c:v>
                </c:pt>
                <c:pt idx="46">
                  <c:v>103.018227</c:v>
                </c:pt>
                <c:pt idx="47">
                  <c:v>103.155327</c:v>
                </c:pt>
                <c:pt idx="48">
                  <c:v>103.185326</c:v>
                </c:pt>
                <c:pt idx="49">
                  <c:v>103.185326</c:v>
                </c:pt>
                <c:pt idx="50">
                  <c:v>103.23342099999999</c:v>
                </c:pt>
                <c:pt idx="51">
                  <c:v>103.23342099999999</c:v>
                </c:pt>
                <c:pt idx="52">
                  <c:v>102.52115599999999</c:v>
                </c:pt>
                <c:pt idx="53">
                  <c:v>101.80889099999999</c:v>
                </c:pt>
                <c:pt idx="54">
                  <c:v>101.80889099999999</c:v>
                </c:pt>
                <c:pt idx="55">
                  <c:v>102.070595</c:v>
                </c:pt>
                <c:pt idx="56">
                  <c:v>102.29818699999998</c:v>
                </c:pt>
                <c:pt idx="57">
                  <c:v>102.24049400000001</c:v>
                </c:pt>
                <c:pt idx="58">
                  <c:v>102.24049400000001</c:v>
                </c:pt>
                <c:pt idx="59">
                  <c:v>102.57549299999999</c:v>
                </c:pt>
                <c:pt idx="60">
                  <c:v>102.605797</c:v>
                </c:pt>
                <c:pt idx="61">
                  <c:v>102.605797</c:v>
                </c:pt>
                <c:pt idx="62">
                  <c:v>102.605797</c:v>
                </c:pt>
                <c:pt idx="63">
                  <c:v>102.60439299999999</c:v>
                </c:pt>
                <c:pt idx="64">
                  <c:v>102.603996</c:v>
                </c:pt>
                <c:pt idx="65">
                  <c:v>102.603996</c:v>
                </c:pt>
                <c:pt idx="66">
                  <c:v>102.603996</c:v>
                </c:pt>
                <c:pt idx="67">
                  <c:v>102.603996</c:v>
                </c:pt>
                <c:pt idx="68">
                  <c:v>102.603996</c:v>
                </c:pt>
                <c:pt idx="69">
                  <c:v>102.603996</c:v>
                </c:pt>
                <c:pt idx="70">
                  <c:v>102.603996</c:v>
                </c:pt>
                <c:pt idx="71">
                  <c:v>102.603996</c:v>
                </c:pt>
                <c:pt idx="72">
                  <c:v>102.603996</c:v>
                </c:pt>
                <c:pt idx="73">
                  <c:v>102.603996</c:v>
                </c:pt>
                <c:pt idx="74">
                  <c:v>102.603996</c:v>
                </c:pt>
                <c:pt idx="75">
                  <c:v>102.603996</c:v>
                </c:pt>
                <c:pt idx="76">
                  <c:v>102.603996</c:v>
                </c:pt>
                <c:pt idx="77">
                  <c:v>102.603996</c:v>
                </c:pt>
                <c:pt idx="78">
                  <c:v>102.603996</c:v>
                </c:pt>
                <c:pt idx="79">
                  <c:v>102.72079500000001</c:v>
                </c:pt>
                <c:pt idx="80">
                  <c:v>102.72079500000001</c:v>
                </c:pt>
              </c:numCache>
            </c:numRef>
          </c:val>
        </c:ser>
        <c:ser>
          <c:idx val="6"/>
          <c:order val="7"/>
          <c:tx>
            <c:strRef>
              <c:f>Sheet1!$A$9</c:f>
              <c:strCache>
                <c:ptCount val="1"/>
                <c:pt idx="0">
                  <c:v>Other Renewables</c:v>
                </c:pt>
              </c:strCache>
            </c:strRef>
          </c:tx>
          <c:spPr>
            <a:solidFill>
              <a:srgbClr val="BD732A"/>
            </a:solidFill>
            <a:ln w="25400">
              <a:noFill/>
            </a:ln>
          </c:spPr>
          <c:cat>
            <c:numRef>
              <c:f>Sheet1!$B$1:$CD$1</c:f>
              <c:numCache>
                <c:formatCode>General</c:formatCode>
                <c:ptCount val="8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  <c:pt idx="55">
                  <c:v>2015</c:v>
                </c:pt>
                <c:pt idx="60">
                  <c:v>2020</c:v>
                </c:pt>
                <c:pt idx="65">
                  <c:v>2025</c:v>
                </c:pt>
                <c:pt idx="70">
                  <c:v>2030</c:v>
                </c:pt>
                <c:pt idx="75">
                  <c:v>2035</c:v>
                </c:pt>
                <c:pt idx="80">
                  <c:v>2040</c:v>
                </c:pt>
              </c:numCache>
            </c:numRef>
          </c:cat>
          <c:val>
            <c:numRef>
              <c:f>Sheet1!$B$9:$CD$9</c:f>
              <c:numCache>
                <c:formatCode>General</c:formatCode>
                <c:ptCount val="81"/>
                <c:pt idx="0">
                  <c:v>12.84</c:v>
                </c:pt>
                <c:pt idx="1">
                  <c:v>13.895</c:v>
                </c:pt>
                <c:pt idx="2">
                  <c:v>14.281000000000001</c:v>
                </c:pt>
                <c:pt idx="3">
                  <c:v>14.656000000000001</c:v>
                </c:pt>
                <c:pt idx="4">
                  <c:v>15.021000000000001</c:v>
                </c:pt>
                <c:pt idx="5">
                  <c:v>15.3</c:v>
                </c:pt>
                <c:pt idx="6">
                  <c:v>15.308999999999999</c:v>
                </c:pt>
                <c:pt idx="7">
                  <c:v>15.351000000000001</c:v>
                </c:pt>
                <c:pt idx="8">
                  <c:v>15.444000000000001</c:v>
                </c:pt>
                <c:pt idx="9">
                  <c:v>15.942</c:v>
                </c:pt>
                <c:pt idx="10">
                  <c:v>12.808999999999999</c:v>
                </c:pt>
                <c:pt idx="11">
                  <c:v>11.846</c:v>
                </c:pt>
                <c:pt idx="12">
                  <c:v>11.896000000000001</c:v>
                </c:pt>
                <c:pt idx="13">
                  <c:v>11.762</c:v>
                </c:pt>
                <c:pt idx="14">
                  <c:v>11.863</c:v>
                </c:pt>
                <c:pt idx="15">
                  <c:v>12.087</c:v>
                </c:pt>
                <c:pt idx="16">
                  <c:v>12.372999999999999</c:v>
                </c:pt>
                <c:pt idx="17">
                  <c:v>13.052</c:v>
                </c:pt>
                <c:pt idx="18">
                  <c:v>13.279</c:v>
                </c:pt>
                <c:pt idx="19">
                  <c:v>13.637700000000001</c:v>
                </c:pt>
                <c:pt idx="20">
                  <c:v>13.8104</c:v>
                </c:pt>
                <c:pt idx="21">
                  <c:v>14.021600000000001</c:v>
                </c:pt>
                <c:pt idx="22">
                  <c:v>14.219744</c:v>
                </c:pt>
                <c:pt idx="23">
                  <c:v>14.776075000000001</c:v>
                </c:pt>
                <c:pt idx="24">
                  <c:v>14.892444999999999</c:v>
                </c:pt>
                <c:pt idx="25">
                  <c:v>15.009998</c:v>
                </c:pt>
                <c:pt idx="26">
                  <c:v>15.071173999999999</c:v>
                </c:pt>
                <c:pt idx="27">
                  <c:v>15.215347000000001</c:v>
                </c:pt>
                <c:pt idx="28">
                  <c:v>15.232524999999999</c:v>
                </c:pt>
                <c:pt idx="29">
                  <c:v>15.504628</c:v>
                </c:pt>
                <c:pt idx="30">
                  <c:v>15.820240999999999</c:v>
                </c:pt>
                <c:pt idx="31">
                  <c:v>16.128663000000003</c:v>
                </c:pt>
                <c:pt idx="32">
                  <c:v>16.445041</c:v>
                </c:pt>
                <c:pt idx="33">
                  <c:v>16.760378000000003</c:v>
                </c:pt>
                <c:pt idx="34">
                  <c:v>17.053241</c:v>
                </c:pt>
                <c:pt idx="35">
                  <c:v>17.316338999999999</c:v>
                </c:pt>
                <c:pt idx="36">
                  <c:v>17.571063000000002</c:v>
                </c:pt>
                <c:pt idx="37">
                  <c:v>17.887377999999998</c:v>
                </c:pt>
                <c:pt idx="38">
                  <c:v>18.176552000000001</c:v>
                </c:pt>
                <c:pt idx="39">
                  <c:v>18.417011000000002</c:v>
                </c:pt>
                <c:pt idx="40">
                  <c:v>18.618912999999999</c:v>
                </c:pt>
                <c:pt idx="41">
                  <c:v>18.864961000000001</c:v>
                </c:pt>
                <c:pt idx="42">
                  <c:v>19.216204000000001</c:v>
                </c:pt>
                <c:pt idx="43">
                  <c:v>19.464725999999999</c:v>
                </c:pt>
                <c:pt idx="44">
                  <c:v>19.728818</c:v>
                </c:pt>
                <c:pt idx="45">
                  <c:v>19.838043000000003</c:v>
                </c:pt>
                <c:pt idx="46">
                  <c:v>19.950367</c:v>
                </c:pt>
                <c:pt idx="47">
                  <c:v>20.208714999999998</c:v>
                </c:pt>
                <c:pt idx="48">
                  <c:v>20.377678</c:v>
                </c:pt>
                <c:pt idx="49">
                  <c:v>20.481921</c:v>
                </c:pt>
                <c:pt idx="50">
                  <c:v>20.746599</c:v>
                </c:pt>
                <c:pt idx="51">
                  <c:v>20.746599</c:v>
                </c:pt>
                <c:pt idx="52">
                  <c:v>17.819521999999999</c:v>
                </c:pt>
                <c:pt idx="53">
                  <c:v>14.892444999999999</c:v>
                </c:pt>
                <c:pt idx="54">
                  <c:v>14.892444999999999</c:v>
                </c:pt>
                <c:pt idx="55">
                  <c:v>15.010005</c:v>
                </c:pt>
                <c:pt idx="56">
                  <c:v>15.071187</c:v>
                </c:pt>
                <c:pt idx="57">
                  <c:v>15.215229000000001</c:v>
                </c:pt>
                <c:pt idx="58">
                  <c:v>15.232718999999999</c:v>
                </c:pt>
                <c:pt idx="59">
                  <c:v>15.505189</c:v>
                </c:pt>
                <c:pt idx="60">
                  <c:v>15.820831</c:v>
                </c:pt>
                <c:pt idx="61">
                  <c:v>16.10445</c:v>
                </c:pt>
                <c:pt idx="62">
                  <c:v>16.424852000000001</c:v>
                </c:pt>
                <c:pt idx="63">
                  <c:v>16.740587000000001</c:v>
                </c:pt>
                <c:pt idx="64">
                  <c:v>16.986073999999999</c:v>
                </c:pt>
                <c:pt idx="65">
                  <c:v>17.224723000000001</c:v>
                </c:pt>
                <c:pt idx="66">
                  <c:v>17.458598000000002</c:v>
                </c:pt>
                <c:pt idx="67">
                  <c:v>17.806501999999998</c:v>
                </c:pt>
                <c:pt idx="68">
                  <c:v>18.136358999999999</c:v>
                </c:pt>
                <c:pt idx="69">
                  <c:v>18.463526999999999</c:v>
                </c:pt>
                <c:pt idx="70">
                  <c:v>18.706488999999998</c:v>
                </c:pt>
                <c:pt idx="71">
                  <c:v>18.905061</c:v>
                </c:pt>
                <c:pt idx="72">
                  <c:v>19.074562</c:v>
                </c:pt>
                <c:pt idx="73">
                  <c:v>19.197267</c:v>
                </c:pt>
                <c:pt idx="74">
                  <c:v>19.291332000000001</c:v>
                </c:pt>
                <c:pt idx="75">
                  <c:v>19.506533000000001</c:v>
                </c:pt>
                <c:pt idx="76">
                  <c:v>19.623656</c:v>
                </c:pt>
                <c:pt idx="77">
                  <c:v>19.717103000000002</c:v>
                </c:pt>
                <c:pt idx="78">
                  <c:v>19.890996999999999</c:v>
                </c:pt>
                <c:pt idx="79">
                  <c:v>20.030332000000001</c:v>
                </c:pt>
                <c:pt idx="80">
                  <c:v>20.319411000000002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9732944"/>
        <c:axId val="239733504"/>
      </c:areaChart>
      <c:catAx>
        <c:axId val="239732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440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39733504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239733504"/>
        <c:scaling>
          <c:orientation val="minMax"/>
          <c:max val="1400"/>
          <c:min val="0"/>
        </c:scaling>
        <c:delete val="0"/>
        <c:axPos val="l"/>
        <c:majorGridlines>
          <c:spPr>
            <a:ln w="14403">
              <a:solidFill>
                <a:srgbClr val="FFFFFF">
                  <a:lumMod val="65000"/>
                </a:srgbClr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10802">
            <a:noFill/>
          </a:ln>
        </c:spPr>
        <c:txPr>
          <a:bodyPr rot="0" vert="horz"/>
          <a:lstStyle/>
          <a:p>
            <a:pPr>
              <a:defRPr sz="1200"/>
            </a:pPr>
            <a:endParaRPr lang="en-US"/>
          </a:p>
        </c:txPr>
        <c:crossAx val="239732944"/>
        <c:crosses val="autoZero"/>
        <c:crossBetween val="midCat"/>
      </c:valAx>
      <c:spPr>
        <a:noFill/>
        <a:ln w="28806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+mn-lt"/>
          <a:ea typeface="Tahoma"/>
          <a:cs typeface="Tahoma"/>
        </a:defRPr>
      </a:pPr>
      <a:endParaRPr lang="en-US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5983510011778119E-2"/>
          <c:y val="6.5822784810130736E-2"/>
          <c:w val="0.86572438162544174"/>
          <c:h val="0.80506329113924047"/>
        </c:manualLayout>
      </c:layout>
      <c:areaChart>
        <c:grouping val="stacked"/>
        <c:varyColors val="0"/>
        <c:ser>
          <c:idx val="5"/>
          <c:order val="0"/>
          <c:tx>
            <c:strRef>
              <c:f>Sheet1!$A$7</c:f>
              <c:strCache>
                <c:ptCount val="1"/>
                <c:pt idx="0">
                  <c:v>Hydro</c:v>
                </c:pt>
              </c:strCache>
            </c:strRef>
          </c:tx>
          <c:spPr>
            <a:solidFill>
              <a:srgbClr val="003953"/>
            </a:solidFill>
            <a:ln w="38100">
              <a:noFill/>
            </a:ln>
          </c:spPr>
          <c:cat>
            <c:numRef>
              <c:f>Sheet1!$B$1:$BT$1</c:f>
              <c:numCache>
                <c:formatCode>General</c:formatCode>
                <c:ptCount val="71"/>
                <c:pt idx="0">
                  <c:v>2000</c:v>
                </c:pt>
                <c:pt idx="5">
                  <c:v>2005</c:v>
                </c:pt>
                <c:pt idx="10">
                  <c:v>2010</c:v>
                </c:pt>
                <c:pt idx="15">
                  <c:v>2015</c:v>
                </c:pt>
                <c:pt idx="20">
                  <c:v>2020</c:v>
                </c:pt>
                <c:pt idx="25">
                  <c:v>2025</c:v>
                </c:pt>
                <c:pt idx="30">
                  <c:v>2030</c:v>
                </c:pt>
                <c:pt idx="35">
                  <c:v>2035</c:v>
                </c:pt>
                <c:pt idx="40">
                  <c:v>2040</c:v>
                </c:pt>
                <c:pt idx="45">
                  <c:v>2015</c:v>
                </c:pt>
                <c:pt idx="50">
                  <c:v>2020</c:v>
                </c:pt>
                <c:pt idx="55">
                  <c:v>2025</c:v>
                </c:pt>
                <c:pt idx="60">
                  <c:v>2030</c:v>
                </c:pt>
                <c:pt idx="65">
                  <c:v>2035</c:v>
                </c:pt>
                <c:pt idx="70">
                  <c:v>2040</c:v>
                </c:pt>
              </c:numCache>
            </c:numRef>
          </c:cat>
          <c:val>
            <c:numRef>
              <c:f>Sheet1!$B$7:$BT$7</c:f>
              <c:numCache>
                <c:formatCode>General</c:formatCode>
                <c:ptCount val="71"/>
                <c:pt idx="0">
                  <c:v>275.57259700000003</c:v>
                </c:pt>
                <c:pt idx="1">
                  <c:v>216.96104500000001</c:v>
                </c:pt>
                <c:pt idx="2">
                  <c:v>264.32883099999998</c:v>
                </c:pt>
                <c:pt idx="3">
                  <c:v>275.80632299999996</c:v>
                </c:pt>
                <c:pt idx="4">
                  <c:v>268.41730799999999</c:v>
                </c:pt>
                <c:pt idx="5">
                  <c:v>270.32125500000001</c:v>
                </c:pt>
                <c:pt idx="6">
                  <c:v>289.24641600000001</c:v>
                </c:pt>
                <c:pt idx="7">
                  <c:v>247.509974</c:v>
                </c:pt>
                <c:pt idx="8">
                  <c:v>254.83138500000001</c:v>
                </c:pt>
                <c:pt idx="9">
                  <c:v>273.44509399999998</c:v>
                </c:pt>
                <c:pt idx="10">
                  <c:v>260.20306900000003</c:v>
                </c:pt>
                <c:pt idx="11">
                  <c:v>319.35490399999998</c:v>
                </c:pt>
                <c:pt idx="12">
                  <c:v>276.24022300000001</c:v>
                </c:pt>
                <c:pt idx="13">
                  <c:v>268.565383</c:v>
                </c:pt>
                <c:pt idx="14">
                  <c:v>259.36662200000001</c:v>
                </c:pt>
                <c:pt idx="15">
                  <c:v>246.80154400000001</c:v>
                </c:pt>
                <c:pt idx="16">
                  <c:v>256.28653000000003</c:v>
                </c:pt>
                <c:pt idx="17">
                  <c:v>272.76504499999999</c:v>
                </c:pt>
                <c:pt idx="18">
                  <c:v>282.015198</c:v>
                </c:pt>
                <c:pt idx="19">
                  <c:v>294.29397599999999</c:v>
                </c:pt>
                <c:pt idx="20">
                  <c:v>294.05212399999999</c:v>
                </c:pt>
                <c:pt idx="21">
                  <c:v>294.06793199999998</c:v>
                </c:pt>
                <c:pt idx="22">
                  <c:v>294.08532700000001</c:v>
                </c:pt>
                <c:pt idx="23">
                  <c:v>294.10549900000001</c:v>
                </c:pt>
                <c:pt idx="24">
                  <c:v>294.779449</c:v>
                </c:pt>
                <c:pt idx="25">
                  <c:v>295.03970299999997</c:v>
                </c:pt>
                <c:pt idx="26">
                  <c:v>295.17971799999998</c:v>
                </c:pt>
                <c:pt idx="27">
                  <c:v>295.20083599999998</c:v>
                </c:pt>
                <c:pt idx="28">
                  <c:v>295.22137500000002</c:v>
                </c:pt>
                <c:pt idx="29">
                  <c:v>295.53836100000001</c:v>
                </c:pt>
                <c:pt idx="30">
                  <c:v>295.55697600000002</c:v>
                </c:pt>
                <c:pt idx="31">
                  <c:v>295.71142600000002</c:v>
                </c:pt>
                <c:pt idx="32">
                  <c:v>295.73117100000002</c:v>
                </c:pt>
                <c:pt idx="33">
                  <c:v>295.83520499999997</c:v>
                </c:pt>
                <c:pt idx="34">
                  <c:v>295.85983299999998</c:v>
                </c:pt>
                <c:pt idx="35">
                  <c:v>296.11520400000001</c:v>
                </c:pt>
                <c:pt idx="36">
                  <c:v>296.44335899999999</c:v>
                </c:pt>
                <c:pt idx="37">
                  <c:v>297.05581699999999</c:v>
                </c:pt>
                <c:pt idx="38">
                  <c:v>297.25256300000001</c:v>
                </c:pt>
                <c:pt idx="39">
                  <c:v>297.28131100000002</c:v>
                </c:pt>
                <c:pt idx="40">
                  <c:v>297.57275399999997</c:v>
                </c:pt>
                <c:pt idx="41">
                  <c:v>297.57275399999997</c:v>
                </c:pt>
                <c:pt idx="42">
                  <c:v>297.57275399999997</c:v>
                </c:pt>
                <c:pt idx="43">
                  <c:v>259.36662200000001</c:v>
                </c:pt>
                <c:pt idx="44">
                  <c:v>259.36662200000001</c:v>
                </c:pt>
                <c:pt idx="45">
                  <c:v>246.80154400000001</c:v>
                </c:pt>
                <c:pt idx="46">
                  <c:v>256.28656000000001</c:v>
                </c:pt>
                <c:pt idx="47">
                  <c:v>272.76504499999999</c:v>
                </c:pt>
                <c:pt idx="48">
                  <c:v>282.015717</c:v>
                </c:pt>
                <c:pt idx="49">
                  <c:v>294.29458599999998</c:v>
                </c:pt>
                <c:pt idx="50">
                  <c:v>294.05365</c:v>
                </c:pt>
                <c:pt idx="51">
                  <c:v>294.07174700000002</c:v>
                </c:pt>
                <c:pt idx="52">
                  <c:v>294.09344499999997</c:v>
                </c:pt>
                <c:pt idx="53">
                  <c:v>294.11639400000001</c:v>
                </c:pt>
                <c:pt idx="54">
                  <c:v>294.13861100000003</c:v>
                </c:pt>
                <c:pt idx="55">
                  <c:v>294.160706</c:v>
                </c:pt>
                <c:pt idx="56">
                  <c:v>294.18441799999999</c:v>
                </c:pt>
                <c:pt idx="57">
                  <c:v>294.20895400000001</c:v>
                </c:pt>
                <c:pt idx="58">
                  <c:v>294.23358200000001</c:v>
                </c:pt>
                <c:pt idx="59">
                  <c:v>294.25976600000001</c:v>
                </c:pt>
                <c:pt idx="60">
                  <c:v>294.28277600000001</c:v>
                </c:pt>
                <c:pt idx="61">
                  <c:v>294.30423000000002</c:v>
                </c:pt>
                <c:pt idx="62">
                  <c:v>294.32629400000002</c:v>
                </c:pt>
                <c:pt idx="63">
                  <c:v>294.35012799999998</c:v>
                </c:pt>
                <c:pt idx="64">
                  <c:v>294.37481700000001</c:v>
                </c:pt>
                <c:pt idx="65">
                  <c:v>294.40197799999999</c:v>
                </c:pt>
                <c:pt idx="66">
                  <c:v>294.429596</c:v>
                </c:pt>
                <c:pt idx="67">
                  <c:v>294.458527</c:v>
                </c:pt>
                <c:pt idx="68">
                  <c:v>294.48968500000001</c:v>
                </c:pt>
                <c:pt idx="69">
                  <c:v>294.934845</c:v>
                </c:pt>
                <c:pt idx="70">
                  <c:v>294.96786500000002</c:v>
                </c:pt>
              </c:numCache>
            </c:numRef>
          </c:val>
        </c:ser>
        <c:ser>
          <c:idx val="7"/>
          <c:order val="1"/>
          <c:tx>
            <c:strRef>
              <c:f>Sheet1!$A$2</c:f>
              <c:strCache>
                <c:ptCount val="1"/>
                <c:pt idx="0">
                  <c:v>MSW/LFG</c:v>
                </c:pt>
              </c:strCache>
            </c:strRef>
          </c:tx>
          <c:spPr>
            <a:solidFill>
              <a:srgbClr val="675005"/>
            </a:solidFill>
            <a:ln w="28806">
              <a:noFill/>
            </a:ln>
          </c:spPr>
          <c:cat>
            <c:numRef>
              <c:f>Sheet1!$B$1:$BT$1</c:f>
              <c:numCache>
                <c:formatCode>General</c:formatCode>
                <c:ptCount val="71"/>
                <c:pt idx="0">
                  <c:v>2000</c:v>
                </c:pt>
                <c:pt idx="5">
                  <c:v>2005</c:v>
                </c:pt>
                <c:pt idx="10">
                  <c:v>2010</c:v>
                </c:pt>
                <c:pt idx="15">
                  <c:v>2015</c:v>
                </c:pt>
                <c:pt idx="20">
                  <c:v>2020</c:v>
                </c:pt>
                <c:pt idx="25">
                  <c:v>2025</c:v>
                </c:pt>
                <c:pt idx="30">
                  <c:v>2030</c:v>
                </c:pt>
                <c:pt idx="35">
                  <c:v>2035</c:v>
                </c:pt>
                <c:pt idx="40">
                  <c:v>2040</c:v>
                </c:pt>
                <c:pt idx="45">
                  <c:v>2015</c:v>
                </c:pt>
                <c:pt idx="50">
                  <c:v>2020</c:v>
                </c:pt>
                <c:pt idx="55">
                  <c:v>2025</c:v>
                </c:pt>
                <c:pt idx="60">
                  <c:v>2030</c:v>
                </c:pt>
                <c:pt idx="65">
                  <c:v>2035</c:v>
                </c:pt>
                <c:pt idx="70">
                  <c:v>2040</c:v>
                </c:pt>
              </c:numCache>
            </c:numRef>
          </c:cat>
          <c:val>
            <c:numRef>
              <c:f>Sheet1!$B$2:$BT$2</c:f>
              <c:numCache>
                <c:formatCode>General</c:formatCode>
                <c:ptCount val="71"/>
                <c:pt idx="0">
                  <c:v>23.131314</c:v>
                </c:pt>
                <c:pt idx="1">
                  <c:v>14.548152</c:v>
                </c:pt>
                <c:pt idx="2">
                  <c:v>15.043711999999999</c:v>
                </c:pt>
                <c:pt idx="3">
                  <c:v>15.811992</c:v>
                </c:pt>
                <c:pt idx="4">
                  <c:v>15.42057</c:v>
                </c:pt>
                <c:pt idx="5">
                  <c:v>15.420393000000001</c:v>
                </c:pt>
                <c:pt idx="6">
                  <c:v>16.098524999999999</c:v>
                </c:pt>
                <c:pt idx="7">
                  <c:v>16.524553999999998</c:v>
                </c:pt>
                <c:pt idx="8">
                  <c:v>17.733758999999999</c:v>
                </c:pt>
                <c:pt idx="9">
                  <c:v>18.442596000000002</c:v>
                </c:pt>
                <c:pt idx="10">
                  <c:v>18.917206999999998</c:v>
                </c:pt>
                <c:pt idx="11">
                  <c:v>19.221762999999999</c:v>
                </c:pt>
                <c:pt idx="12">
                  <c:v>19.823036999999999</c:v>
                </c:pt>
                <c:pt idx="13">
                  <c:v>20.830490000000001</c:v>
                </c:pt>
                <c:pt idx="14">
                  <c:v>21.649719000000001</c:v>
                </c:pt>
                <c:pt idx="15">
                  <c:v>23.514174000000001</c:v>
                </c:pt>
                <c:pt idx="16">
                  <c:v>24.787424000000001</c:v>
                </c:pt>
                <c:pt idx="17">
                  <c:v>24.31945</c:v>
                </c:pt>
                <c:pt idx="18">
                  <c:v>24.480694</c:v>
                </c:pt>
                <c:pt idx="19">
                  <c:v>24.957560000000001</c:v>
                </c:pt>
                <c:pt idx="20">
                  <c:v>25.031642999999999</c:v>
                </c:pt>
                <c:pt idx="21">
                  <c:v>24.576205999999999</c:v>
                </c:pt>
                <c:pt idx="22">
                  <c:v>25.116479999999999</c:v>
                </c:pt>
                <c:pt idx="23">
                  <c:v>24.782347000000001</c:v>
                </c:pt>
                <c:pt idx="24">
                  <c:v>24.721188999999999</c:v>
                </c:pt>
                <c:pt idx="25">
                  <c:v>24.868269000000002</c:v>
                </c:pt>
                <c:pt idx="26">
                  <c:v>24.91217</c:v>
                </c:pt>
                <c:pt idx="27">
                  <c:v>24.298721</c:v>
                </c:pt>
                <c:pt idx="28">
                  <c:v>25.415338999999999</c:v>
                </c:pt>
                <c:pt idx="29">
                  <c:v>24.3034</c:v>
                </c:pt>
                <c:pt idx="30">
                  <c:v>24.861629000000001</c:v>
                </c:pt>
                <c:pt idx="31">
                  <c:v>25.059211999999999</c:v>
                </c:pt>
                <c:pt idx="32">
                  <c:v>25.494731999999999</c:v>
                </c:pt>
                <c:pt idx="33">
                  <c:v>25.666129999999999</c:v>
                </c:pt>
                <c:pt idx="34">
                  <c:v>25.204205999999999</c:v>
                </c:pt>
                <c:pt idx="35">
                  <c:v>25.775020999999999</c:v>
                </c:pt>
                <c:pt idx="36">
                  <c:v>25.313158000000001</c:v>
                </c:pt>
                <c:pt idx="37">
                  <c:v>25.768839</c:v>
                </c:pt>
                <c:pt idx="38">
                  <c:v>26.234729999999999</c:v>
                </c:pt>
                <c:pt idx="39">
                  <c:v>26.289082000000001</c:v>
                </c:pt>
                <c:pt idx="40">
                  <c:v>25.955639000000001</c:v>
                </c:pt>
                <c:pt idx="41">
                  <c:v>25.955639000000001</c:v>
                </c:pt>
                <c:pt idx="42">
                  <c:v>25.955639000000001</c:v>
                </c:pt>
                <c:pt idx="43">
                  <c:v>21.649719000000001</c:v>
                </c:pt>
                <c:pt idx="44">
                  <c:v>21.649719000000001</c:v>
                </c:pt>
                <c:pt idx="45">
                  <c:v>23.495381999999999</c:v>
                </c:pt>
                <c:pt idx="46">
                  <c:v>24.392481</c:v>
                </c:pt>
                <c:pt idx="47">
                  <c:v>24.742419999999999</c:v>
                </c:pt>
                <c:pt idx="48">
                  <c:v>24.883655999999998</c:v>
                </c:pt>
                <c:pt idx="49">
                  <c:v>24.939427999999999</c:v>
                </c:pt>
                <c:pt idx="50">
                  <c:v>24.525918999999998</c:v>
                </c:pt>
                <c:pt idx="51">
                  <c:v>24.669495000000001</c:v>
                </c:pt>
                <c:pt idx="52">
                  <c:v>24.716801</c:v>
                </c:pt>
                <c:pt idx="53">
                  <c:v>24.637965999999999</c:v>
                </c:pt>
                <c:pt idx="54">
                  <c:v>24.507916999999999</c:v>
                </c:pt>
                <c:pt idx="55">
                  <c:v>24.597615999999999</c:v>
                </c:pt>
                <c:pt idx="56">
                  <c:v>24.245781000000001</c:v>
                </c:pt>
                <c:pt idx="57">
                  <c:v>24.305754</c:v>
                </c:pt>
                <c:pt idx="58">
                  <c:v>24.736549</c:v>
                </c:pt>
                <c:pt idx="59">
                  <c:v>24.388318999999999</c:v>
                </c:pt>
                <c:pt idx="60">
                  <c:v>24.444196999999999</c:v>
                </c:pt>
                <c:pt idx="61">
                  <c:v>24.491721999999999</c:v>
                </c:pt>
                <c:pt idx="62">
                  <c:v>24.534718000000002</c:v>
                </c:pt>
                <c:pt idx="63">
                  <c:v>25.436388000000001</c:v>
                </c:pt>
                <c:pt idx="64">
                  <c:v>25.197293999999999</c:v>
                </c:pt>
                <c:pt idx="65">
                  <c:v>25.805111</c:v>
                </c:pt>
                <c:pt idx="66">
                  <c:v>25.849730000000001</c:v>
                </c:pt>
                <c:pt idx="67">
                  <c:v>26.309767000000001</c:v>
                </c:pt>
                <c:pt idx="68">
                  <c:v>26.152073000000001</c:v>
                </c:pt>
                <c:pt idx="69">
                  <c:v>25.635120000000001</c:v>
                </c:pt>
                <c:pt idx="70">
                  <c:v>26.388770999999998</c:v>
                </c:pt>
              </c:numCache>
            </c:numRef>
          </c:val>
        </c:ser>
        <c:ser>
          <c:idx val="8"/>
          <c:order val="2"/>
          <c:tx>
            <c:strRef>
              <c:f>Sheet1!$A$3</c:f>
              <c:strCache>
                <c:ptCount val="1"/>
                <c:pt idx="0">
                  <c:v>Biomass</c:v>
                </c:pt>
              </c:strCache>
            </c:strRef>
          </c:tx>
          <c:spPr>
            <a:solidFill>
              <a:srgbClr val="000000"/>
            </a:solidFill>
            <a:ln w="28806">
              <a:noFill/>
            </a:ln>
          </c:spPr>
          <c:cat>
            <c:numRef>
              <c:f>Sheet1!$B$1:$BT$1</c:f>
              <c:numCache>
                <c:formatCode>General</c:formatCode>
                <c:ptCount val="71"/>
                <c:pt idx="0">
                  <c:v>2000</c:v>
                </c:pt>
                <c:pt idx="5">
                  <c:v>2005</c:v>
                </c:pt>
                <c:pt idx="10">
                  <c:v>2010</c:v>
                </c:pt>
                <c:pt idx="15">
                  <c:v>2015</c:v>
                </c:pt>
                <c:pt idx="20">
                  <c:v>2020</c:v>
                </c:pt>
                <c:pt idx="25">
                  <c:v>2025</c:v>
                </c:pt>
                <c:pt idx="30">
                  <c:v>2030</c:v>
                </c:pt>
                <c:pt idx="35">
                  <c:v>2035</c:v>
                </c:pt>
                <c:pt idx="40">
                  <c:v>2040</c:v>
                </c:pt>
                <c:pt idx="45">
                  <c:v>2015</c:v>
                </c:pt>
                <c:pt idx="50">
                  <c:v>2020</c:v>
                </c:pt>
                <c:pt idx="55">
                  <c:v>2025</c:v>
                </c:pt>
                <c:pt idx="60">
                  <c:v>2030</c:v>
                </c:pt>
                <c:pt idx="65">
                  <c:v>2035</c:v>
                </c:pt>
                <c:pt idx="70">
                  <c:v>2040</c:v>
                </c:pt>
              </c:numCache>
            </c:numRef>
          </c:cat>
          <c:val>
            <c:numRef>
              <c:f>Sheet1!$B$3:$BT$3</c:f>
              <c:numCache>
                <c:formatCode>General</c:formatCode>
                <c:ptCount val="71"/>
                <c:pt idx="0">
                  <c:v>37.594866000000003</c:v>
                </c:pt>
                <c:pt idx="1">
                  <c:v>35.199905000000001</c:v>
                </c:pt>
                <c:pt idx="2">
                  <c:v>38.665036999999998</c:v>
                </c:pt>
                <c:pt idx="3">
                  <c:v>37.529095999999996</c:v>
                </c:pt>
                <c:pt idx="4">
                  <c:v>38.116883000000001</c:v>
                </c:pt>
                <c:pt idx="5">
                  <c:v>38.856417</c:v>
                </c:pt>
                <c:pt idx="6">
                  <c:v>38.762096</c:v>
                </c:pt>
                <c:pt idx="7">
                  <c:v>39.014023999999999</c:v>
                </c:pt>
                <c:pt idx="8">
                  <c:v>37.299853000000006</c:v>
                </c:pt>
                <c:pt idx="9">
                  <c:v>36.050137999999997</c:v>
                </c:pt>
                <c:pt idx="10">
                  <c:v>37.172160000000005</c:v>
                </c:pt>
                <c:pt idx="11">
                  <c:v>37.449066999999999</c:v>
                </c:pt>
                <c:pt idx="12">
                  <c:v>37.799129000000001</c:v>
                </c:pt>
                <c:pt idx="13">
                  <c:v>40.027536999999995</c:v>
                </c:pt>
                <c:pt idx="14">
                  <c:v>42.339725000000001</c:v>
                </c:pt>
                <c:pt idx="15">
                  <c:v>32.117561000000002</c:v>
                </c:pt>
                <c:pt idx="16">
                  <c:v>31.746302</c:v>
                </c:pt>
                <c:pt idx="17">
                  <c:v>30.980754999999998</c:v>
                </c:pt>
                <c:pt idx="18">
                  <c:v>35.079608999999998</c:v>
                </c:pt>
                <c:pt idx="19">
                  <c:v>35.055304999999997</c:v>
                </c:pt>
                <c:pt idx="20">
                  <c:v>35.288978999999998</c:v>
                </c:pt>
                <c:pt idx="21">
                  <c:v>35.358184999999999</c:v>
                </c:pt>
                <c:pt idx="22">
                  <c:v>35.641663000000001</c:v>
                </c:pt>
                <c:pt idx="23">
                  <c:v>37.038685000000001</c:v>
                </c:pt>
                <c:pt idx="24">
                  <c:v>38.631400999999997</c:v>
                </c:pt>
                <c:pt idx="25">
                  <c:v>39.685299000000001</c:v>
                </c:pt>
                <c:pt idx="26">
                  <c:v>40.232444999999998</c:v>
                </c:pt>
                <c:pt idx="27">
                  <c:v>40.792758999999997</c:v>
                </c:pt>
                <c:pt idx="28">
                  <c:v>41.004981999999998</c:v>
                </c:pt>
                <c:pt idx="29">
                  <c:v>41.97242</c:v>
                </c:pt>
                <c:pt idx="30">
                  <c:v>42.196731999999997</c:v>
                </c:pt>
                <c:pt idx="31">
                  <c:v>41.232658000000001</c:v>
                </c:pt>
                <c:pt idx="32">
                  <c:v>41.009887999999997</c:v>
                </c:pt>
                <c:pt idx="33">
                  <c:v>41.932147999999998</c:v>
                </c:pt>
                <c:pt idx="34">
                  <c:v>41.223297000000002</c:v>
                </c:pt>
                <c:pt idx="35">
                  <c:v>41.197204999999997</c:v>
                </c:pt>
                <c:pt idx="36">
                  <c:v>41.328662999999999</c:v>
                </c:pt>
                <c:pt idx="37">
                  <c:v>42.305168000000002</c:v>
                </c:pt>
                <c:pt idx="38">
                  <c:v>42.890076000000001</c:v>
                </c:pt>
                <c:pt idx="39">
                  <c:v>43.137633999999998</c:v>
                </c:pt>
                <c:pt idx="40">
                  <c:v>45.243110999999999</c:v>
                </c:pt>
                <c:pt idx="41">
                  <c:v>45.243110999999999</c:v>
                </c:pt>
                <c:pt idx="42">
                  <c:v>45.243110999999999</c:v>
                </c:pt>
                <c:pt idx="43">
                  <c:v>42.339725000000001</c:v>
                </c:pt>
                <c:pt idx="44">
                  <c:v>42.339725000000001</c:v>
                </c:pt>
                <c:pt idx="45">
                  <c:v>32.167473000000001</c:v>
                </c:pt>
                <c:pt idx="46">
                  <c:v>31.756519000000001</c:v>
                </c:pt>
                <c:pt idx="47">
                  <c:v>31.238077000000001</c:v>
                </c:pt>
                <c:pt idx="48">
                  <c:v>35.18927</c:v>
                </c:pt>
                <c:pt idx="49">
                  <c:v>34.960999000000001</c:v>
                </c:pt>
                <c:pt idx="50">
                  <c:v>35.20776</c:v>
                </c:pt>
                <c:pt idx="51">
                  <c:v>35.646687</c:v>
                </c:pt>
                <c:pt idx="52">
                  <c:v>35.840705999999997</c:v>
                </c:pt>
                <c:pt idx="53">
                  <c:v>36.94556</c:v>
                </c:pt>
                <c:pt idx="54">
                  <c:v>38.292724999999997</c:v>
                </c:pt>
                <c:pt idx="55">
                  <c:v>39.277107000000001</c:v>
                </c:pt>
                <c:pt idx="56">
                  <c:v>39.644424000000001</c:v>
                </c:pt>
                <c:pt idx="57">
                  <c:v>39.839432000000002</c:v>
                </c:pt>
                <c:pt idx="58">
                  <c:v>39.901198999999998</c:v>
                </c:pt>
                <c:pt idx="59">
                  <c:v>39.507522999999999</c:v>
                </c:pt>
                <c:pt idx="60">
                  <c:v>39.932693</c:v>
                </c:pt>
                <c:pt idx="61">
                  <c:v>39.731704999999998</c:v>
                </c:pt>
                <c:pt idx="62">
                  <c:v>40.074463000000002</c:v>
                </c:pt>
                <c:pt idx="63">
                  <c:v>40.077174999999997</c:v>
                </c:pt>
                <c:pt idx="64">
                  <c:v>39.732467999999997</c:v>
                </c:pt>
                <c:pt idx="65">
                  <c:v>39.931880999999997</c:v>
                </c:pt>
                <c:pt idx="66">
                  <c:v>39.698394999999998</c:v>
                </c:pt>
                <c:pt idx="67">
                  <c:v>40.064929999999997</c:v>
                </c:pt>
                <c:pt idx="68">
                  <c:v>40.113059999999997</c:v>
                </c:pt>
                <c:pt idx="69">
                  <c:v>40.373252999999998</c:v>
                </c:pt>
                <c:pt idx="70">
                  <c:v>40.964950999999999</c:v>
                </c:pt>
              </c:numCache>
            </c:numRef>
          </c:val>
        </c:ser>
        <c:ser>
          <c:idx val="0"/>
          <c:order val="3"/>
          <c:tx>
            <c:strRef>
              <c:f>Sheet1!$A$4</c:f>
              <c:strCache>
                <c:ptCount val="1"/>
                <c:pt idx="0">
                  <c:v>Geothermal</c:v>
                </c:pt>
              </c:strCache>
            </c:strRef>
          </c:tx>
          <c:spPr>
            <a:solidFill>
              <a:srgbClr val="A33340"/>
            </a:solidFill>
            <a:ln w="28806">
              <a:noFill/>
            </a:ln>
          </c:spPr>
          <c:cat>
            <c:numRef>
              <c:f>Sheet1!$B$1:$BT$1</c:f>
              <c:numCache>
                <c:formatCode>General</c:formatCode>
                <c:ptCount val="71"/>
                <c:pt idx="0">
                  <c:v>2000</c:v>
                </c:pt>
                <c:pt idx="5">
                  <c:v>2005</c:v>
                </c:pt>
                <c:pt idx="10">
                  <c:v>2010</c:v>
                </c:pt>
                <c:pt idx="15">
                  <c:v>2015</c:v>
                </c:pt>
                <c:pt idx="20">
                  <c:v>2020</c:v>
                </c:pt>
                <c:pt idx="25">
                  <c:v>2025</c:v>
                </c:pt>
                <c:pt idx="30">
                  <c:v>2030</c:v>
                </c:pt>
                <c:pt idx="35">
                  <c:v>2035</c:v>
                </c:pt>
                <c:pt idx="40">
                  <c:v>2040</c:v>
                </c:pt>
                <c:pt idx="45">
                  <c:v>2015</c:v>
                </c:pt>
                <c:pt idx="50">
                  <c:v>2020</c:v>
                </c:pt>
                <c:pt idx="55">
                  <c:v>2025</c:v>
                </c:pt>
                <c:pt idx="60">
                  <c:v>2030</c:v>
                </c:pt>
                <c:pt idx="65">
                  <c:v>2035</c:v>
                </c:pt>
                <c:pt idx="70">
                  <c:v>2040</c:v>
                </c:pt>
              </c:numCache>
            </c:numRef>
          </c:cat>
          <c:val>
            <c:numRef>
              <c:f>Sheet1!$B$4:$BT$4</c:f>
              <c:numCache>
                <c:formatCode>General</c:formatCode>
                <c:ptCount val="71"/>
                <c:pt idx="0">
                  <c:v>14.093157999999999</c:v>
                </c:pt>
                <c:pt idx="1">
                  <c:v>13.740501</c:v>
                </c:pt>
                <c:pt idx="2">
                  <c:v>14.49131</c:v>
                </c:pt>
                <c:pt idx="3">
                  <c:v>14.424230999999999</c:v>
                </c:pt>
                <c:pt idx="4">
                  <c:v>14.810975000000001</c:v>
                </c:pt>
                <c:pt idx="5">
                  <c:v>14.691745000000001</c:v>
                </c:pt>
                <c:pt idx="6">
                  <c:v>14.568029000000001</c:v>
                </c:pt>
                <c:pt idx="7">
                  <c:v>14.637212999999999</c:v>
                </c:pt>
                <c:pt idx="8">
                  <c:v>14.839977000000001</c:v>
                </c:pt>
                <c:pt idx="9">
                  <c:v>15.008657999999999</c:v>
                </c:pt>
                <c:pt idx="10">
                  <c:v>15.219213</c:v>
                </c:pt>
                <c:pt idx="11">
                  <c:v>15.316068</c:v>
                </c:pt>
                <c:pt idx="12">
                  <c:v>15.562426</c:v>
                </c:pt>
                <c:pt idx="13">
                  <c:v>15.774674000000003</c:v>
                </c:pt>
                <c:pt idx="14">
                  <c:v>15.876941000000002</c:v>
                </c:pt>
                <c:pt idx="15">
                  <c:v>16.675781000000001</c:v>
                </c:pt>
                <c:pt idx="16">
                  <c:v>17.164847999999999</c:v>
                </c:pt>
                <c:pt idx="17">
                  <c:v>17.248055999999998</c:v>
                </c:pt>
                <c:pt idx="18">
                  <c:v>16.967447</c:v>
                </c:pt>
                <c:pt idx="19">
                  <c:v>18.884288999999999</c:v>
                </c:pt>
                <c:pt idx="20">
                  <c:v>21.482309000000001</c:v>
                </c:pt>
                <c:pt idx="21">
                  <c:v>23.868670999999999</c:v>
                </c:pt>
                <c:pt idx="22">
                  <c:v>26.277197000000001</c:v>
                </c:pt>
                <c:pt idx="23">
                  <c:v>28.620718</c:v>
                </c:pt>
                <c:pt idx="24">
                  <c:v>30.774543999999999</c:v>
                </c:pt>
                <c:pt idx="25">
                  <c:v>32.616810000000001</c:v>
                </c:pt>
                <c:pt idx="26">
                  <c:v>34.385539999999999</c:v>
                </c:pt>
                <c:pt idx="27">
                  <c:v>36.709201999999998</c:v>
                </c:pt>
                <c:pt idx="28">
                  <c:v>38.899796000000002</c:v>
                </c:pt>
                <c:pt idx="29">
                  <c:v>40.742054000000003</c:v>
                </c:pt>
                <c:pt idx="30">
                  <c:v>42.269356000000002</c:v>
                </c:pt>
                <c:pt idx="31">
                  <c:v>44.209431000000002</c:v>
                </c:pt>
                <c:pt idx="32">
                  <c:v>47.037841999999998</c:v>
                </c:pt>
                <c:pt idx="33">
                  <c:v>48.296776000000001</c:v>
                </c:pt>
                <c:pt idx="34">
                  <c:v>50.512138</c:v>
                </c:pt>
                <c:pt idx="35">
                  <c:v>51.375534000000002</c:v>
                </c:pt>
                <c:pt idx="36">
                  <c:v>52.351337000000001</c:v>
                </c:pt>
                <c:pt idx="37">
                  <c:v>53.133994999999999</c:v>
                </c:pt>
                <c:pt idx="38">
                  <c:v>54.188412</c:v>
                </c:pt>
                <c:pt idx="39">
                  <c:v>54.971622000000004</c:v>
                </c:pt>
                <c:pt idx="40">
                  <c:v>55.526024</c:v>
                </c:pt>
                <c:pt idx="41">
                  <c:v>55.526024</c:v>
                </c:pt>
                <c:pt idx="42">
                  <c:v>55.526024</c:v>
                </c:pt>
                <c:pt idx="43">
                  <c:v>15.876941000000002</c:v>
                </c:pt>
                <c:pt idx="44">
                  <c:v>15.876941000000002</c:v>
                </c:pt>
                <c:pt idx="45">
                  <c:v>16.675782999999999</c:v>
                </c:pt>
                <c:pt idx="46">
                  <c:v>17.164850000000001</c:v>
                </c:pt>
                <c:pt idx="47">
                  <c:v>17.252092000000001</c:v>
                </c:pt>
                <c:pt idx="48">
                  <c:v>16.972729000000001</c:v>
                </c:pt>
                <c:pt idx="49">
                  <c:v>18.884253000000001</c:v>
                </c:pt>
                <c:pt idx="50">
                  <c:v>21.475891000000001</c:v>
                </c:pt>
                <c:pt idx="51">
                  <c:v>23.679428000000001</c:v>
                </c:pt>
                <c:pt idx="52">
                  <c:v>26.105854000000001</c:v>
                </c:pt>
                <c:pt idx="53">
                  <c:v>28.378817000000002</c:v>
                </c:pt>
                <c:pt idx="54">
                  <c:v>30.117419999999999</c:v>
                </c:pt>
                <c:pt idx="55">
                  <c:v>31.800735</c:v>
                </c:pt>
                <c:pt idx="56">
                  <c:v>33.400424999999998</c:v>
                </c:pt>
                <c:pt idx="57">
                  <c:v>35.920966999999997</c:v>
                </c:pt>
                <c:pt idx="58">
                  <c:v>38.458153000000003</c:v>
                </c:pt>
                <c:pt idx="59">
                  <c:v>41.009265999999997</c:v>
                </c:pt>
                <c:pt idx="60">
                  <c:v>42.853920000000002</c:v>
                </c:pt>
                <c:pt idx="61">
                  <c:v>44.440254000000003</c:v>
                </c:pt>
                <c:pt idx="62">
                  <c:v>45.785319999999999</c:v>
                </c:pt>
                <c:pt idx="63">
                  <c:v>46.839409000000003</c:v>
                </c:pt>
                <c:pt idx="64">
                  <c:v>47.647700999999998</c:v>
                </c:pt>
                <c:pt idx="65">
                  <c:v>49.432448999999998</c:v>
                </c:pt>
                <c:pt idx="66">
                  <c:v>50.445186999999997</c:v>
                </c:pt>
                <c:pt idx="67">
                  <c:v>51.237018999999997</c:v>
                </c:pt>
                <c:pt idx="68">
                  <c:v>52.524898999999998</c:v>
                </c:pt>
                <c:pt idx="69">
                  <c:v>53.529632999999997</c:v>
                </c:pt>
                <c:pt idx="70">
                  <c:v>54.647826999999999</c:v>
                </c:pt>
              </c:numCache>
            </c:numRef>
          </c:val>
        </c:ser>
        <c:ser>
          <c:idx val="1"/>
          <c:order val="4"/>
          <c:tx>
            <c:strRef>
              <c:f>Sheet1!$A$5</c:f>
              <c:strCache>
                <c:ptCount val="1"/>
                <c:pt idx="0">
                  <c:v>Solar </c:v>
                </c:pt>
              </c:strCache>
            </c:strRef>
          </c:tx>
          <c:spPr>
            <a:solidFill>
              <a:srgbClr val="FFC702"/>
            </a:solidFill>
            <a:ln w="28806">
              <a:noFill/>
            </a:ln>
          </c:spPr>
          <c:cat>
            <c:numRef>
              <c:f>Sheet1!$B$1:$BT$1</c:f>
              <c:numCache>
                <c:formatCode>General</c:formatCode>
                <c:ptCount val="71"/>
                <c:pt idx="0">
                  <c:v>2000</c:v>
                </c:pt>
                <c:pt idx="5">
                  <c:v>2005</c:v>
                </c:pt>
                <c:pt idx="10">
                  <c:v>2010</c:v>
                </c:pt>
                <c:pt idx="15">
                  <c:v>2015</c:v>
                </c:pt>
                <c:pt idx="20">
                  <c:v>2020</c:v>
                </c:pt>
                <c:pt idx="25">
                  <c:v>2025</c:v>
                </c:pt>
                <c:pt idx="30">
                  <c:v>2030</c:v>
                </c:pt>
                <c:pt idx="35">
                  <c:v>2035</c:v>
                </c:pt>
                <c:pt idx="40">
                  <c:v>2040</c:v>
                </c:pt>
                <c:pt idx="45">
                  <c:v>2015</c:v>
                </c:pt>
                <c:pt idx="50">
                  <c:v>2020</c:v>
                </c:pt>
                <c:pt idx="55">
                  <c:v>2025</c:v>
                </c:pt>
                <c:pt idx="60">
                  <c:v>2030</c:v>
                </c:pt>
                <c:pt idx="65">
                  <c:v>2035</c:v>
                </c:pt>
                <c:pt idx="70">
                  <c:v>2040</c:v>
                </c:pt>
              </c:numCache>
            </c:numRef>
          </c:cat>
          <c:val>
            <c:numRef>
              <c:f>Sheet1!$B$5:$BT$5</c:f>
              <c:numCache>
                <c:formatCode>General</c:formatCode>
                <c:ptCount val="71"/>
                <c:pt idx="0">
                  <c:v>0.49399999999999999</c:v>
                </c:pt>
                <c:pt idx="1">
                  <c:v>0.54200000000000004</c:v>
                </c:pt>
                <c:pt idx="2">
                  <c:v>0.55500000000000005</c:v>
                </c:pt>
                <c:pt idx="3">
                  <c:v>0.53400000000000003</c:v>
                </c:pt>
                <c:pt idx="4">
                  <c:v>0.72979300000000003</c:v>
                </c:pt>
                <c:pt idx="5">
                  <c:v>0.81311100000000003</c:v>
                </c:pt>
                <c:pt idx="6">
                  <c:v>1.0635190000000001</c:v>
                </c:pt>
                <c:pt idx="7">
                  <c:v>1.4028940000000001</c:v>
                </c:pt>
                <c:pt idx="8">
                  <c:v>2.0734689999999998</c:v>
                </c:pt>
                <c:pt idx="9">
                  <c:v>2.4408500000000002</c:v>
                </c:pt>
                <c:pt idx="10">
                  <c:v>3.6641629999999998</c:v>
                </c:pt>
                <c:pt idx="11">
                  <c:v>5.6472540000000002</c:v>
                </c:pt>
                <c:pt idx="12">
                  <c:v>10.402443</c:v>
                </c:pt>
                <c:pt idx="13">
                  <c:v>17.322590000000002</c:v>
                </c:pt>
                <c:pt idx="14">
                  <c:v>29.349377</c:v>
                </c:pt>
                <c:pt idx="15">
                  <c:v>37.620185999999997</c:v>
                </c:pt>
                <c:pt idx="16">
                  <c:v>51.223736000000002</c:v>
                </c:pt>
                <c:pt idx="17">
                  <c:v>72.461380000000005</c:v>
                </c:pt>
                <c:pt idx="18">
                  <c:v>81.010436999999996</c:v>
                </c:pt>
                <c:pt idx="19">
                  <c:v>86.681563999999995</c:v>
                </c:pt>
                <c:pt idx="20">
                  <c:v>92.523346000000004</c:v>
                </c:pt>
                <c:pt idx="21">
                  <c:v>115.082489</c:v>
                </c:pt>
                <c:pt idx="22">
                  <c:v>142.71585099999999</c:v>
                </c:pt>
                <c:pt idx="23">
                  <c:v>159.07515000000001</c:v>
                </c:pt>
                <c:pt idx="24">
                  <c:v>164.61837800000001</c:v>
                </c:pt>
                <c:pt idx="25">
                  <c:v>170.09509299999999</c:v>
                </c:pt>
                <c:pt idx="26">
                  <c:v>175.50058000000001</c:v>
                </c:pt>
                <c:pt idx="27">
                  <c:v>185.91746499999999</c:v>
                </c:pt>
                <c:pt idx="28">
                  <c:v>199.27233899999999</c:v>
                </c:pt>
                <c:pt idx="29">
                  <c:v>211.30755600000001</c:v>
                </c:pt>
                <c:pt idx="30">
                  <c:v>226.822678</c:v>
                </c:pt>
                <c:pt idx="31">
                  <c:v>250.86416600000001</c:v>
                </c:pt>
                <c:pt idx="32">
                  <c:v>281.587738</c:v>
                </c:pt>
                <c:pt idx="33">
                  <c:v>305.63909899999999</c:v>
                </c:pt>
                <c:pt idx="34">
                  <c:v>329.463257</c:v>
                </c:pt>
                <c:pt idx="35">
                  <c:v>363.64575200000002</c:v>
                </c:pt>
                <c:pt idx="36">
                  <c:v>378.21017499999999</c:v>
                </c:pt>
                <c:pt idx="37">
                  <c:v>413.41113300000001</c:v>
                </c:pt>
                <c:pt idx="38">
                  <c:v>430.76995799999997</c:v>
                </c:pt>
                <c:pt idx="39">
                  <c:v>449.740814</c:v>
                </c:pt>
                <c:pt idx="40">
                  <c:v>477.05593900000002</c:v>
                </c:pt>
                <c:pt idx="41">
                  <c:v>477.05593900000002</c:v>
                </c:pt>
                <c:pt idx="42">
                  <c:v>477.05593900000002</c:v>
                </c:pt>
                <c:pt idx="43">
                  <c:v>29.349377</c:v>
                </c:pt>
                <c:pt idx="44">
                  <c:v>29.349377</c:v>
                </c:pt>
                <c:pt idx="45">
                  <c:v>37.620426000000002</c:v>
                </c:pt>
                <c:pt idx="46">
                  <c:v>51.224342</c:v>
                </c:pt>
                <c:pt idx="47">
                  <c:v>71.038391000000004</c:v>
                </c:pt>
                <c:pt idx="48">
                  <c:v>81.288573999999997</c:v>
                </c:pt>
                <c:pt idx="49">
                  <c:v>87.487503000000004</c:v>
                </c:pt>
                <c:pt idx="50">
                  <c:v>93.327208999999996</c:v>
                </c:pt>
                <c:pt idx="51">
                  <c:v>100.89207500000001</c:v>
                </c:pt>
                <c:pt idx="52">
                  <c:v>105.35290500000001</c:v>
                </c:pt>
                <c:pt idx="53">
                  <c:v>107.361862</c:v>
                </c:pt>
                <c:pt idx="54">
                  <c:v>110.04349499999999</c:v>
                </c:pt>
                <c:pt idx="55">
                  <c:v>113.34998299999999</c:v>
                </c:pt>
                <c:pt idx="56">
                  <c:v>117.02480300000001</c:v>
                </c:pt>
                <c:pt idx="57">
                  <c:v>129.834686</c:v>
                </c:pt>
                <c:pt idx="58">
                  <c:v>146.42169200000001</c:v>
                </c:pt>
                <c:pt idx="59">
                  <c:v>165.315552</c:v>
                </c:pt>
                <c:pt idx="60">
                  <c:v>180.167633</c:v>
                </c:pt>
                <c:pt idx="61">
                  <c:v>201.262451</c:v>
                </c:pt>
                <c:pt idx="62">
                  <c:v>213.61608899999999</c:v>
                </c:pt>
                <c:pt idx="63">
                  <c:v>234.93261699999999</c:v>
                </c:pt>
                <c:pt idx="64">
                  <c:v>256.99255399999998</c:v>
                </c:pt>
                <c:pt idx="65">
                  <c:v>280.83502199999998</c:v>
                </c:pt>
                <c:pt idx="66">
                  <c:v>307.64389</c:v>
                </c:pt>
                <c:pt idx="67">
                  <c:v>327.51709</c:v>
                </c:pt>
                <c:pt idx="68">
                  <c:v>355.172211</c:v>
                </c:pt>
                <c:pt idx="69">
                  <c:v>368.44534299999998</c:v>
                </c:pt>
                <c:pt idx="70">
                  <c:v>388.560181</c:v>
                </c:pt>
              </c:numCache>
            </c:numRef>
          </c:val>
        </c:ser>
        <c:ser>
          <c:idx val="4"/>
          <c:order val="5"/>
          <c:tx>
            <c:strRef>
              <c:f>Sheet1!$A$6</c:f>
              <c:strCache>
                <c:ptCount val="1"/>
                <c:pt idx="0">
                  <c:v>Wind</c:v>
                </c:pt>
              </c:strCache>
            </c:strRef>
          </c:tx>
          <c:spPr>
            <a:solidFill>
              <a:srgbClr val="5D9732"/>
            </a:solidFill>
            <a:ln w="28806">
              <a:noFill/>
            </a:ln>
          </c:spPr>
          <c:cat>
            <c:numRef>
              <c:f>Sheet1!$B$1:$BT$1</c:f>
              <c:numCache>
                <c:formatCode>General</c:formatCode>
                <c:ptCount val="71"/>
                <c:pt idx="0">
                  <c:v>2000</c:v>
                </c:pt>
                <c:pt idx="5">
                  <c:v>2005</c:v>
                </c:pt>
                <c:pt idx="10">
                  <c:v>2010</c:v>
                </c:pt>
                <c:pt idx="15">
                  <c:v>2015</c:v>
                </c:pt>
                <c:pt idx="20">
                  <c:v>2020</c:v>
                </c:pt>
                <c:pt idx="25">
                  <c:v>2025</c:v>
                </c:pt>
                <c:pt idx="30">
                  <c:v>2030</c:v>
                </c:pt>
                <c:pt idx="35">
                  <c:v>2035</c:v>
                </c:pt>
                <c:pt idx="40">
                  <c:v>2040</c:v>
                </c:pt>
                <c:pt idx="45">
                  <c:v>2015</c:v>
                </c:pt>
                <c:pt idx="50">
                  <c:v>2020</c:v>
                </c:pt>
                <c:pt idx="55">
                  <c:v>2025</c:v>
                </c:pt>
                <c:pt idx="60">
                  <c:v>2030</c:v>
                </c:pt>
                <c:pt idx="65">
                  <c:v>2035</c:v>
                </c:pt>
                <c:pt idx="70">
                  <c:v>2040</c:v>
                </c:pt>
              </c:numCache>
            </c:numRef>
          </c:cat>
          <c:val>
            <c:numRef>
              <c:f>Sheet1!$B$6:$BT$6</c:f>
              <c:numCache>
                <c:formatCode>General</c:formatCode>
                <c:ptCount val="71"/>
                <c:pt idx="0">
                  <c:v>5.593261</c:v>
                </c:pt>
                <c:pt idx="1">
                  <c:v>6.7373310000000002</c:v>
                </c:pt>
                <c:pt idx="2">
                  <c:v>10.354280000000001</c:v>
                </c:pt>
                <c:pt idx="3">
                  <c:v>11.187466000000001</c:v>
                </c:pt>
                <c:pt idx="4">
                  <c:v>14.143741</c:v>
                </c:pt>
                <c:pt idx="5">
                  <c:v>17.810548999999998</c:v>
                </c:pt>
                <c:pt idx="6">
                  <c:v>26.589136999999997</c:v>
                </c:pt>
                <c:pt idx="7">
                  <c:v>34.449927000000002</c:v>
                </c:pt>
                <c:pt idx="8">
                  <c:v>55.363099999999996</c:v>
                </c:pt>
                <c:pt idx="9">
                  <c:v>73.886132000000003</c:v>
                </c:pt>
                <c:pt idx="10">
                  <c:v>94.652246000000005</c:v>
                </c:pt>
                <c:pt idx="11">
                  <c:v>120.176599</c:v>
                </c:pt>
                <c:pt idx="12">
                  <c:v>140.82170300000001</c:v>
                </c:pt>
                <c:pt idx="13">
                  <c:v>167.83974499999999</c:v>
                </c:pt>
                <c:pt idx="14">
                  <c:v>181.655282</c:v>
                </c:pt>
                <c:pt idx="15">
                  <c:v>189.627014</c:v>
                </c:pt>
                <c:pt idx="16">
                  <c:v>216.38269</c:v>
                </c:pt>
                <c:pt idx="17">
                  <c:v>234.29182399999999</c:v>
                </c:pt>
                <c:pt idx="18">
                  <c:v>254.48318499999999</c:v>
                </c:pt>
                <c:pt idx="19">
                  <c:v>307.08282500000001</c:v>
                </c:pt>
                <c:pt idx="20">
                  <c:v>367.61090100000001</c:v>
                </c:pt>
                <c:pt idx="21">
                  <c:v>433.83312999999998</c:v>
                </c:pt>
                <c:pt idx="22">
                  <c:v>451.69317599999999</c:v>
                </c:pt>
                <c:pt idx="23">
                  <c:v>452.92880200000002</c:v>
                </c:pt>
                <c:pt idx="24">
                  <c:v>453.04934700000001</c:v>
                </c:pt>
                <c:pt idx="25">
                  <c:v>453.153076</c:v>
                </c:pt>
                <c:pt idx="26">
                  <c:v>453.44012500000002</c:v>
                </c:pt>
                <c:pt idx="27">
                  <c:v>454.07321200000001</c:v>
                </c:pt>
                <c:pt idx="28">
                  <c:v>455.020081</c:v>
                </c:pt>
                <c:pt idx="29">
                  <c:v>456.04248000000001</c:v>
                </c:pt>
                <c:pt idx="30">
                  <c:v>456.66339099999999</c:v>
                </c:pt>
                <c:pt idx="31">
                  <c:v>457.20208700000001</c:v>
                </c:pt>
                <c:pt idx="32">
                  <c:v>457.90371699999997</c:v>
                </c:pt>
                <c:pt idx="33">
                  <c:v>458.46099900000002</c:v>
                </c:pt>
                <c:pt idx="34">
                  <c:v>459.043091</c:v>
                </c:pt>
                <c:pt idx="35">
                  <c:v>459.94738799999999</c:v>
                </c:pt>
                <c:pt idx="36">
                  <c:v>460.48703</c:v>
                </c:pt>
                <c:pt idx="37">
                  <c:v>465.40429699999999</c:v>
                </c:pt>
                <c:pt idx="38">
                  <c:v>467.31839000000002</c:v>
                </c:pt>
                <c:pt idx="39">
                  <c:v>468.58483899999999</c:v>
                </c:pt>
                <c:pt idx="40">
                  <c:v>472.75466899999998</c:v>
                </c:pt>
                <c:pt idx="41">
                  <c:v>472.75466899999998</c:v>
                </c:pt>
                <c:pt idx="42">
                  <c:v>472.75466899999998</c:v>
                </c:pt>
                <c:pt idx="43">
                  <c:v>181.655282</c:v>
                </c:pt>
                <c:pt idx="44">
                  <c:v>181.655282</c:v>
                </c:pt>
                <c:pt idx="45">
                  <c:v>189.62704500000001</c:v>
                </c:pt>
                <c:pt idx="46">
                  <c:v>216.38275100000001</c:v>
                </c:pt>
                <c:pt idx="47">
                  <c:v>234.29173299999999</c:v>
                </c:pt>
                <c:pt idx="48">
                  <c:v>249.69490099999999</c:v>
                </c:pt>
                <c:pt idx="49">
                  <c:v>301.11837800000001</c:v>
                </c:pt>
                <c:pt idx="50">
                  <c:v>361.64160199999998</c:v>
                </c:pt>
                <c:pt idx="51">
                  <c:v>384.21298200000001</c:v>
                </c:pt>
                <c:pt idx="52">
                  <c:v>387.55017099999998</c:v>
                </c:pt>
                <c:pt idx="53">
                  <c:v>387.872589</c:v>
                </c:pt>
                <c:pt idx="54">
                  <c:v>387.99688700000002</c:v>
                </c:pt>
                <c:pt idx="55">
                  <c:v>388.33712800000001</c:v>
                </c:pt>
                <c:pt idx="56">
                  <c:v>388.86148100000003</c:v>
                </c:pt>
                <c:pt idx="57">
                  <c:v>389.65002399999997</c:v>
                </c:pt>
                <c:pt idx="58">
                  <c:v>390.22418199999998</c:v>
                </c:pt>
                <c:pt idx="59">
                  <c:v>390.721161</c:v>
                </c:pt>
                <c:pt idx="60">
                  <c:v>391.28539999999998</c:v>
                </c:pt>
                <c:pt idx="61">
                  <c:v>391.826233</c:v>
                </c:pt>
                <c:pt idx="62">
                  <c:v>392.27664199999998</c:v>
                </c:pt>
                <c:pt idx="63">
                  <c:v>392.98568699999998</c:v>
                </c:pt>
                <c:pt idx="64">
                  <c:v>393.71170000000001</c:v>
                </c:pt>
                <c:pt idx="65">
                  <c:v>394.49121100000002</c:v>
                </c:pt>
                <c:pt idx="66">
                  <c:v>395.49896200000001</c:v>
                </c:pt>
                <c:pt idx="67">
                  <c:v>396.02011099999999</c:v>
                </c:pt>
                <c:pt idx="68">
                  <c:v>396.81829800000003</c:v>
                </c:pt>
                <c:pt idx="69">
                  <c:v>397.57000699999998</c:v>
                </c:pt>
                <c:pt idx="70">
                  <c:v>398.904877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9738544"/>
        <c:axId val="239739104"/>
      </c:areaChart>
      <c:catAx>
        <c:axId val="239738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440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39739104"/>
        <c:crosses val="autoZero"/>
        <c:auto val="1"/>
        <c:lblAlgn val="ctr"/>
        <c:lblOffset val="100"/>
        <c:tickLblSkip val="1"/>
        <c:tickMarkSkip val="5"/>
        <c:noMultiLvlLbl val="0"/>
      </c:catAx>
      <c:valAx>
        <c:axId val="239739104"/>
        <c:scaling>
          <c:orientation val="minMax"/>
          <c:max val="1400"/>
        </c:scaling>
        <c:delete val="0"/>
        <c:axPos val="l"/>
        <c:majorGridlines>
          <c:spPr>
            <a:ln w="14403">
              <a:solidFill>
                <a:schemeClr val="bg1">
                  <a:lumMod val="65000"/>
                </a:schemeClr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10802">
            <a:noFill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39738544"/>
        <c:crosses val="autoZero"/>
        <c:crossBetween val="midCat"/>
      </c:valAx>
      <c:spPr>
        <a:noFill/>
        <a:ln w="28806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+mn-lt"/>
          <a:ea typeface="Tahoma"/>
          <a:cs typeface="Tahoma"/>
        </a:defRPr>
      </a:pPr>
      <a:endParaRPr lang="en-US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248826291079785E-2"/>
          <c:y val="6.5989847715736072E-2"/>
          <c:w val="0.88262910798122052"/>
          <c:h val="0.80456852791878153"/>
        </c:manualLayout>
      </c:layout>
      <c:areaChart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Alaska</c:v>
                </c:pt>
              </c:strCache>
            </c:strRef>
          </c:tx>
          <c:spPr>
            <a:solidFill>
              <a:srgbClr val="003953"/>
            </a:solidFill>
            <a:ln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Sheet1!$B$2:$AZ$2</c:f>
              <c:numCache>
                <c:formatCode>General</c:formatCode>
                <c:ptCount val="51"/>
                <c:pt idx="0">
                  <c:v>0.38143100000000002</c:v>
                </c:pt>
                <c:pt idx="1">
                  <c:v>0.40938200000000002</c:v>
                </c:pt>
                <c:pt idx="2">
                  <c:v>0.41159299999999999</c:v>
                </c:pt>
                <c:pt idx="3">
                  <c:v>0.39809299999999997</c:v>
                </c:pt>
                <c:pt idx="4">
                  <c:v>0.52445699999999995</c:v>
                </c:pt>
                <c:pt idx="5">
                  <c:v>0.434498</c:v>
                </c:pt>
                <c:pt idx="6">
                  <c:v>0.44237500000000002</c:v>
                </c:pt>
                <c:pt idx="7">
                  <c:v>0.42677599999999999</c:v>
                </c:pt>
                <c:pt idx="8">
                  <c:v>0.42652800000000002</c:v>
                </c:pt>
                <c:pt idx="9">
                  <c:v>0.42455500000000002</c:v>
                </c:pt>
                <c:pt idx="10">
                  <c:v>0.41967100000000002</c:v>
                </c:pt>
                <c:pt idx="11">
                  <c:v>0.43529099999999998</c:v>
                </c:pt>
                <c:pt idx="12">
                  <c:v>0.428595</c:v>
                </c:pt>
                <c:pt idx="13">
                  <c:v>0.45644099999999999</c:v>
                </c:pt>
                <c:pt idx="14">
                  <c:v>0.438855</c:v>
                </c:pt>
                <c:pt idx="15">
                  <c:v>0.45932600000000001</c:v>
                </c:pt>
                <c:pt idx="16">
                  <c:v>0.42008600000000001</c:v>
                </c:pt>
                <c:pt idx="17">
                  <c:v>0.40715299999999999</c:v>
                </c:pt>
                <c:pt idx="18">
                  <c:v>0.37410500000000002</c:v>
                </c:pt>
                <c:pt idx="19">
                  <c:v>0.37415199999999998</c:v>
                </c:pt>
                <c:pt idx="20">
                  <c:v>0.35339100000000001</c:v>
                </c:pt>
                <c:pt idx="21">
                  <c:v>0.334671</c:v>
                </c:pt>
                <c:pt idx="22">
                  <c:v>0.329789</c:v>
                </c:pt>
                <c:pt idx="23">
                  <c:v>0.31750299999999998</c:v>
                </c:pt>
                <c:pt idx="24">
                  <c:v>0.32342900000000002</c:v>
                </c:pt>
                <c:pt idx="25">
                  <c:v>0.290572</c:v>
                </c:pt>
                <c:pt idx="26">
                  <c:v>0.30038799999999999</c:v>
                </c:pt>
                <c:pt idx="27">
                  <c:v>0.295485</c:v>
                </c:pt>
                <c:pt idx="28">
                  <c:v>0.29503299999999999</c:v>
                </c:pt>
                <c:pt idx="29">
                  <c:v>0.29492499999999999</c:v>
                </c:pt>
                <c:pt idx="30">
                  <c:v>0.29309200000000002</c:v>
                </c:pt>
                <c:pt idx="31">
                  <c:v>0.29189900000000002</c:v>
                </c:pt>
                <c:pt idx="32">
                  <c:v>0.28972700000000001</c:v>
                </c:pt>
                <c:pt idx="33">
                  <c:v>0.28833700000000001</c:v>
                </c:pt>
                <c:pt idx="34">
                  <c:v>0.28698000000000001</c:v>
                </c:pt>
                <c:pt idx="35">
                  <c:v>0.28579700000000002</c:v>
                </c:pt>
                <c:pt idx="36">
                  <c:v>0.28475499999999998</c:v>
                </c:pt>
                <c:pt idx="37">
                  <c:v>0.28348200000000001</c:v>
                </c:pt>
                <c:pt idx="38">
                  <c:v>0.28232800000000002</c:v>
                </c:pt>
                <c:pt idx="39">
                  <c:v>0.28133799999999998</c:v>
                </c:pt>
                <c:pt idx="40">
                  <c:v>0.28037699999999999</c:v>
                </c:pt>
                <c:pt idx="41">
                  <c:v>0.27953600000000001</c:v>
                </c:pt>
                <c:pt idx="42">
                  <c:v>0.27880899999999997</c:v>
                </c:pt>
                <c:pt idx="43">
                  <c:v>0.278221</c:v>
                </c:pt>
                <c:pt idx="44">
                  <c:v>0.27779100000000001</c:v>
                </c:pt>
                <c:pt idx="45">
                  <c:v>0.27741300000000002</c:v>
                </c:pt>
                <c:pt idx="46">
                  <c:v>0.27716000000000002</c:v>
                </c:pt>
                <c:pt idx="47">
                  <c:v>0.27693699999999999</c:v>
                </c:pt>
                <c:pt idx="48">
                  <c:v>0.27681099999999997</c:v>
                </c:pt>
                <c:pt idx="49">
                  <c:v>0.27670400000000001</c:v>
                </c:pt>
                <c:pt idx="50">
                  <c:v>0.27672000000000002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Lower 48 Offshore</c:v>
                </c:pt>
              </c:strCache>
            </c:strRef>
          </c:tx>
          <c:spPr>
            <a:solidFill>
              <a:srgbClr val="FFC702"/>
            </a:solidFill>
            <a:ln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Sheet1!$B$3:$AZ$3</c:f>
              <c:numCache>
                <c:formatCode>General</c:formatCode>
                <c:ptCount val="51"/>
                <c:pt idx="0">
                  <c:v>5.3334799999999998</c:v>
                </c:pt>
                <c:pt idx="1">
                  <c:v>5.0845180000000001</c:v>
                </c:pt>
                <c:pt idx="2">
                  <c:v>4.9496409999999997</c:v>
                </c:pt>
                <c:pt idx="3">
                  <c:v>5.0921890000000003</c:v>
                </c:pt>
                <c:pt idx="4">
                  <c:v>5.3883349999999997</c:v>
                </c:pt>
                <c:pt idx="5">
                  <c:v>5.3286280000000001</c:v>
                </c:pt>
                <c:pt idx="6">
                  <c:v>5.5270979999999996</c:v>
                </c:pt>
                <c:pt idx="7">
                  <c:v>5.5097079999999998</c:v>
                </c:pt>
                <c:pt idx="8">
                  <c:v>5.4457610000000001</c:v>
                </c:pt>
                <c:pt idx="9">
                  <c:v>5.3688700000000003</c:v>
                </c:pt>
                <c:pt idx="10">
                  <c:v>5.1748260000000004</c:v>
                </c:pt>
                <c:pt idx="11">
                  <c:v>5.3283800000000001</c:v>
                </c:pt>
                <c:pt idx="12">
                  <c:v>4.7506529999999998</c:v>
                </c:pt>
                <c:pt idx="13">
                  <c:v>4.7584569999999999</c:v>
                </c:pt>
                <c:pt idx="14">
                  <c:v>4.2175149999999997</c:v>
                </c:pt>
                <c:pt idx="15">
                  <c:v>3.3657859999999999</c:v>
                </c:pt>
                <c:pt idx="16">
                  <c:v>3.096139</c:v>
                </c:pt>
                <c:pt idx="17">
                  <c:v>2.9841579999999999</c:v>
                </c:pt>
                <c:pt idx="18">
                  <c:v>2.6834769999999999</c:v>
                </c:pt>
                <c:pt idx="19">
                  <c:v>2.7041270000000002</c:v>
                </c:pt>
                <c:pt idx="20">
                  <c:v>2.438761</c:v>
                </c:pt>
                <c:pt idx="21">
                  <c:v>1.875014</c:v>
                </c:pt>
                <c:pt idx="22">
                  <c:v>1.569529</c:v>
                </c:pt>
                <c:pt idx="23">
                  <c:v>1.4117420000000001</c:v>
                </c:pt>
                <c:pt idx="24">
                  <c:v>1.3571</c:v>
                </c:pt>
                <c:pt idx="25">
                  <c:v>1.696377</c:v>
                </c:pt>
                <c:pt idx="26">
                  <c:v>1.43286</c:v>
                </c:pt>
                <c:pt idx="27">
                  <c:v>1.3918060000000001</c:v>
                </c:pt>
                <c:pt idx="28">
                  <c:v>1.4345429999999999</c:v>
                </c:pt>
                <c:pt idx="29">
                  <c:v>1.4015899999999999</c:v>
                </c:pt>
                <c:pt idx="30">
                  <c:v>1.3868959999999999</c:v>
                </c:pt>
                <c:pt idx="31">
                  <c:v>1.306244</c:v>
                </c:pt>
                <c:pt idx="32">
                  <c:v>1.2428300000000001</c:v>
                </c:pt>
                <c:pt idx="33">
                  <c:v>1.2123949999999999</c:v>
                </c:pt>
                <c:pt idx="34">
                  <c:v>1.209192</c:v>
                </c:pt>
                <c:pt idx="35">
                  <c:v>1.212437</c:v>
                </c:pt>
                <c:pt idx="36">
                  <c:v>1.205713</c:v>
                </c:pt>
                <c:pt idx="37">
                  <c:v>1.1995009999999999</c:v>
                </c:pt>
                <c:pt idx="38">
                  <c:v>1.2272130000000001</c:v>
                </c:pt>
                <c:pt idx="39">
                  <c:v>1.2897320000000001</c:v>
                </c:pt>
                <c:pt idx="40">
                  <c:v>1.3265070000000001</c:v>
                </c:pt>
                <c:pt idx="41">
                  <c:v>1.4264730000000001</c:v>
                </c:pt>
                <c:pt idx="42">
                  <c:v>1.4549810000000001</c:v>
                </c:pt>
                <c:pt idx="43">
                  <c:v>1.473868</c:v>
                </c:pt>
                <c:pt idx="44">
                  <c:v>1.594006</c:v>
                </c:pt>
                <c:pt idx="45">
                  <c:v>1.6545019999999999</c:v>
                </c:pt>
                <c:pt idx="46">
                  <c:v>1.7122189999999999</c:v>
                </c:pt>
                <c:pt idx="47">
                  <c:v>1.7008859999999999</c:v>
                </c:pt>
                <c:pt idx="48">
                  <c:v>1.6829510000000001</c:v>
                </c:pt>
                <c:pt idx="49">
                  <c:v>1.6347640000000001</c:v>
                </c:pt>
                <c:pt idx="50">
                  <c:v>1.665143</c:v>
                </c:pt>
              </c:numCache>
            </c:numRef>
          </c:val>
        </c:ser>
        <c:ser>
          <c:idx val="3"/>
          <c:order val="2"/>
          <c:tx>
            <c:strRef>
              <c:f>Sheet1!$A$4</c:f>
              <c:strCache>
                <c:ptCount val="1"/>
                <c:pt idx="0">
                  <c:v>Coalbed methane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Sheet1!$B$4:$AZ$4</c:f>
              <c:numCache>
                <c:formatCode>General</c:formatCode>
                <c:ptCount val="51"/>
                <c:pt idx="0">
                  <c:v>0.22001599999999999</c:v>
                </c:pt>
                <c:pt idx="1">
                  <c:v>0.33441599999999999</c:v>
                </c:pt>
                <c:pt idx="2">
                  <c:v>0.496033</c:v>
                </c:pt>
                <c:pt idx="3">
                  <c:v>0.62653999999999999</c:v>
                </c:pt>
                <c:pt idx="4">
                  <c:v>0.74358500000000005</c:v>
                </c:pt>
                <c:pt idx="5">
                  <c:v>0.80955500000000002</c:v>
                </c:pt>
                <c:pt idx="6">
                  <c:v>0.84484199999999998</c:v>
                </c:pt>
                <c:pt idx="7">
                  <c:v>0.96078600000000003</c:v>
                </c:pt>
                <c:pt idx="8">
                  <c:v>1.051957</c:v>
                </c:pt>
                <c:pt idx="9">
                  <c:v>1.095434</c:v>
                </c:pt>
                <c:pt idx="10">
                  <c:v>1.216008</c:v>
                </c:pt>
                <c:pt idx="11">
                  <c:v>1.348813</c:v>
                </c:pt>
                <c:pt idx="12">
                  <c:v>1.4186970000000001</c:v>
                </c:pt>
                <c:pt idx="13">
                  <c:v>1.481266</c:v>
                </c:pt>
                <c:pt idx="14">
                  <c:v>1.5164550000000001</c:v>
                </c:pt>
                <c:pt idx="15">
                  <c:v>1.5538289999999999</c:v>
                </c:pt>
                <c:pt idx="16">
                  <c:v>1.6291450000000001</c:v>
                </c:pt>
                <c:pt idx="17">
                  <c:v>1.666436</c:v>
                </c:pt>
                <c:pt idx="18">
                  <c:v>1.7749200000000001</c:v>
                </c:pt>
                <c:pt idx="19">
                  <c:v>1.7678990000000001</c:v>
                </c:pt>
                <c:pt idx="20">
                  <c:v>1.692882</c:v>
                </c:pt>
                <c:pt idx="21">
                  <c:v>1.5796829999999999</c:v>
                </c:pt>
                <c:pt idx="22">
                  <c:v>1.446661</c:v>
                </c:pt>
                <c:pt idx="23">
                  <c:v>1.259422</c:v>
                </c:pt>
                <c:pt idx="24">
                  <c:v>1.1560010000000001</c:v>
                </c:pt>
                <c:pt idx="25">
                  <c:v>1.2414099999999999</c:v>
                </c:pt>
                <c:pt idx="26">
                  <c:v>1.087755</c:v>
                </c:pt>
                <c:pt idx="27">
                  <c:v>1.081572</c:v>
                </c:pt>
                <c:pt idx="28">
                  <c:v>1.0782849999999999</c:v>
                </c:pt>
                <c:pt idx="29">
                  <c:v>1.0521940000000001</c:v>
                </c:pt>
                <c:pt idx="30">
                  <c:v>1.0443439999999999</c:v>
                </c:pt>
                <c:pt idx="31">
                  <c:v>1.025938</c:v>
                </c:pt>
                <c:pt idx="32">
                  <c:v>1.023641</c:v>
                </c:pt>
                <c:pt idx="33">
                  <c:v>1.0326709999999999</c:v>
                </c:pt>
                <c:pt idx="34">
                  <c:v>1.0249710000000001</c:v>
                </c:pt>
                <c:pt idx="35">
                  <c:v>1.024356</c:v>
                </c:pt>
                <c:pt idx="36">
                  <c:v>1.010432</c:v>
                </c:pt>
                <c:pt idx="37">
                  <c:v>0.99161600000000005</c:v>
                </c:pt>
                <c:pt idx="38">
                  <c:v>0.97381499999999999</c:v>
                </c:pt>
                <c:pt idx="39">
                  <c:v>0.95983399999999996</c:v>
                </c:pt>
                <c:pt idx="40">
                  <c:v>0.94410899999999998</c:v>
                </c:pt>
                <c:pt idx="41">
                  <c:v>0.92564000000000002</c:v>
                </c:pt>
                <c:pt idx="42">
                  <c:v>0.913242</c:v>
                </c:pt>
                <c:pt idx="43">
                  <c:v>0.88896299999999995</c:v>
                </c:pt>
                <c:pt idx="44">
                  <c:v>0.87554799999999999</c:v>
                </c:pt>
                <c:pt idx="45">
                  <c:v>0.85323499999999997</c:v>
                </c:pt>
                <c:pt idx="46">
                  <c:v>0.83624799999999999</c:v>
                </c:pt>
                <c:pt idx="47">
                  <c:v>0.814994</c:v>
                </c:pt>
                <c:pt idx="48">
                  <c:v>0.80191800000000002</c:v>
                </c:pt>
                <c:pt idx="49">
                  <c:v>0.79176500000000005</c:v>
                </c:pt>
                <c:pt idx="50">
                  <c:v>0.77784399999999998</c:v>
                </c:pt>
              </c:numCache>
            </c:numRef>
          </c:val>
        </c:ser>
        <c:ser>
          <c:idx val="7"/>
          <c:order val="3"/>
          <c:tx>
            <c:strRef>
              <c:f>Sheet1!$A$5</c:f>
              <c:strCache>
                <c:ptCount val="1"/>
                <c:pt idx="0">
                  <c:v>Other Onshore</c:v>
                </c:pt>
              </c:strCache>
            </c:strRef>
          </c:tx>
          <c:spPr>
            <a:solidFill>
              <a:srgbClr val="A33340"/>
            </a:solidFill>
            <a:ln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Sheet1!$B$5:$AZ$5</c:f>
              <c:numCache>
                <c:formatCode>General</c:formatCode>
                <c:ptCount val="51"/>
                <c:pt idx="0">
                  <c:v>8.0965810000000005</c:v>
                </c:pt>
                <c:pt idx="1">
                  <c:v>7.9980599999999997</c:v>
                </c:pt>
                <c:pt idx="2">
                  <c:v>8.0002150000000007</c:v>
                </c:pt>
                <c:pt idx="3">
                  <c:v>7.7482769999999999</c:v>
                </c:pt>
                <c:pt idx="4">
                  <c:v>7.7918320000000003</c:v>
                </c:pt>
                <c:pt idx="5">
                  <c:v>7.6624689999999998</c:v>
                </c:pt>
                <c:pt idx="6">
                  <c:v>7.5382870000000004</c:v>
                </c:pt>
                <c:pt idx="7">
                  <c:v>7.2555969999999999</c:v>
                </c:pt>
                <c:pt idx="8">
                  <c:v>7.1282899999999998</c:v>
                </c:pt>
                <c:pt idx="9">
                  <c:v>6.9127390000000002</c:v>
                </c:pt>
                <c:pt idx="10">
                  <c:v>7.0893329999999999</c:v>
                </c:pt>
                <c:pt idx="11">
                  <c:v>6.8843719999999999</c:v>
                </c:pt>
                <c:pt idx="12">
                  <c:v>6.5706629999999997</c:v>
                </c:pt>
                <c:pt idx="13">
                  <c:v>6.4333450000000001</c:v>
                </c:pt>
                <c:pt idx="14">
                  <c:v>6.3126259999999998</c:v>
                </c:pt>
                <c:pt idx="15">
                  <c:v>6.1337700000000002</c:v>
                </c:pt>
                <c:pt idx="16">
                  <c:v>6.1447859999999999</c:v>
                </c:pt>
                <c:pt idx="17">
                  <c:v>6.1310310000000001</c:v>
                </c:pt>
                <c:pt idx="18">
                  <c:v>6.1704629999999998</c:v>
                </c:pt>
                <c:pt idx="19">
                  <c:v>5.5074860000000001</c:v>
                </c:pt>
                <c:pt idx="20">
                  <c:v>5.0694460000000001</c:v>
                </c:pt>
                <c:pt idx="21">
                  <c:v>5.1401450000000004</c:v>
                </c:pt>
                <c:pt idx="22">
                  <c:v>5.2607169999999996</c:v>
                </c:pt>
                <c:pt idx="23">
                  <c:v>5.4475769999999999</c:v>
                </c:pt>
                <c:pt idx="24">
                  <c:v>5.7893140000000001</c:v>
                </c:pt>
                <c:pt idx="25">
                  <c:v>5.3196279999999998</c:v>
                </c:pt>
                <c:pt idx="26">
                  <c:v>5.3542019999999999</c:v>
                </c:pt>
                <c:pt idx="27">
                  <c:v>5.2346539999999999</c:v>
                </c:pt>
                <c:pt idx="28">
                  <c:v>5.0994419999999998</c:v>
                </c:pt>
                <c:pt idx="29">
                  <c:v>4.9568060000000003</c:v>
                </c:pt>
                <c:pt idx="30">
                  <c:v>4.8968829999999999</c:v>
                </c:pt>
                <c:pt idx="31">
                  <c:v>4.7016450000000001</c:v>
                </c:pt>
                <c:pt idx="32">
                  <c:v>4.619624</c:v>
                </c:pt>
                <c:pt idx="33">
                  <c:v>4.5924769999999997</c:v>
                </c:pt>
                <c:pt idx="34">
                  <c:v>4.4758509999999996</c:v>
                </c:pt>
                <c:pt idx="35">
                  <c:v>4.3594949999999999</c:v>
                </c:pt>
                <c:pt idx="36">
                  <c:v>4.238632</c:v>
                </c:pt>
                <c:pt idx="37">
                  <c:v>4.1815959999999999</c:v>
                </c:pt>
                <c:pt idx="38">
                  <c:v>4.065976</c:v>
                </c:pt>
                <c:pt idx="39">
                  <c:v>4.0207829999999998</c:v>
                </c:pt>
                <c:pt idx="40">
                  <c:v>3.9665759999999999</c:v>
                </c:pt>
                <c:pt idx="41">
                  <c:v>3.900315</c:v>
                </c:pt>
                <c:pt idx="42">
                  <c:v>3.8701340000000002</c:v>
                </c:pt>
                <c:pt idx="43">
                  <c:v>3.8383509999999998</c:v>
                </c:pt>
                <c:pt idx="44">
                  <c:v>3.8039999999999998</c:v>
                </c:pt>
                <c:pt idx="45">
                  <c:v>3.786626</c:v>
                </c:pt>
                <c:pt idx="46">
                  <c:v>3.804465</c:v>
                </c:pt>
                <c:pt idx="47">
                  <c:v>3.8117700000000001</c:v>
                </c:pt>
                <c:pt idx="48">
                  <c:v>3.8232439999999999</c:v>
                </c:pt>
                <c:pt idx="49">
                  <c:v>3.8337729999999999</c:v>
                </c:pt>
                <c:pt idx="50">
                  <c:v>3.8488639999999998</c:v>
                </c:pt>
              </c:numCache>
            </c:numRef>
          </c:val>
        </c:ser>
        <c:ser>
          <c:idx val="9"/>
          <c:order val="4"/>
          <c:tx>
            <c:strRef>
              <c:f>Sheet1!$A$6</c:f>
              <c:strCache>
                <c:ptCount val="1"/>
                <c:pt idx="0">
                  <c:v>Tight gas</c:v>
                </c:pt>
              </c:strCache>
            </c:strRef>
          </c:tx>
          <c:spPr>
            <a:solidFill>
              <a:srgbClr val="BD732A"/>
            </a:solidFill>
            <a:ln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Sheet1!$B$6:$AZ$6</c:f>
              <c:numCache>
                <c:formatCode>General</c:formatCode>
                <c:ptCount val="51"/>
                <c:pt idx="0">
                  <c:v>2.2091669999999999</c:v>
                </c:pt>
                <c:pt idx="1">
                  <c:v>2.2904279999999999</c:v>
                </c:pt>
                <c:pt idx="2">
                  <c:v>2.4264239999999999</c:v>
                </c:pt>
                <c:pt idx="3">
                  <c:v>2.736364</c:v>
                </c:pt>
                <c:pt idx="4">
                  <c:v>2.931816</c:v>
                </c:pt>
                <c:pt idx="5">
                  <c:v>2.9165299999999998</c:v>
                </c:pt>
                <c:pt idx="6">
                  <c:v>2.9934620000000001</c:v>
                </c:pt>
                <c:pt idx="7">
                  <c:v>3.126468</c:v>
                </c:pt>
                <c:pt idx="8">
                  <c:v>3.248014</c:v>
                </c:pt>
                <c:pt idx="9">
                  <c:v>3.2976390000000002</c:v>
                </c:pt>
                <c:pt idx="10">
                  <c:v>3.5081310000000001</c:v>
                </c:pt>
                <c:pt idx="11">
                  <c:v>3.7724540000000002</c:v>
                </c:pt>
                <c:pt idx="12">
                  <c:v>3.8861789999999998</c:v>
                </c:pt>
                <c:pt idx="13">
                  <c:v>4.054036</c:v>
                </c:pt>
                <c:pt idx="14">
                  <c:v>4.1814410000000004</c:v>
                </c:pt>
                <c:pt idx="15">
                  <c:v>4.5698879999999997</c:v>
                </c:pt>
                <c:pt idx="16">
                  <c:v>5.0174469999999998</c:v>
                </c:pt>
                <c:pt idx="17">
                  <c:v>5.425249</c:v>
                </c:pt>
                <c:pt idx="18">
                  <c:v>5.9597689999999997</c:v>
                </c:pt>
                <c:pt idx="19">
                  <c:v>5.860188</c:v>
                </c:pt>
                <c:pt idx="20">
                  <c:v>5.6020250000000003</c:v>
                </c:pt>
                <c:pt idx="21">
                  <c:v>5.5463690000000003</c:v>
                </c:pt>
                <c:pt idx="22">
                  <c:v>5.3815720000000002</c:v>
                </c:pt>
                <c:pt idx="23">
                  <c:v>5.0404679999999997</c:v>
                </c:pt>
                <c:pt idx="24">
                  <c:v>4.814692</c:v>
                </c:pt>
                <c:pt idx="25">
                  <c:v>5.0009550000000003</c:v>
                </c:pt>
                <c:pt idx="26">
                  <c:v>4.9107130000000003</c:v>
                </c:pt>
                <c:pt idx="27">
                  <c:v>4.9471040000000004</c:v>
                </c:pt>
                <c:pt idx="28">
                  <c:v>4.9940910000000001</c:v>
                </c:pt>
                <c:pt idx="29">
                  <c:v>4.9251519999999998</c:v>
                </c:pt>
                <c:pt idx="30">
                  <c:v>4.9183560000000002</c:v>
                </c:pt>
                <c:pt idx="31">
                  <c:v>4.8470560000000003</c:v>
                </c:pt>
                <c:pt idx="32">
                  <c:v>4.9170920000000002</c:v>
                </c:pt>
                <c:pt idx="33">
                  <c:v>5.1360849999999996</c:v>
                </c:pt>
                <c:pt idx="34">
                  <c:v>5.3038460000000001</c:v>
                </c:pt>
                <c:pt idx="35">
                  <c:v>5.4323230000000002</c:v>
                </c:pt>
                <c:pt idx="36">
                  <c:v>5.504143</c:v>
                </c:pt>
                <c:pt idx="37">
                  <c:v>5.6360840000000003</c:v>
                </c:pt>
                <c:pt idx="38">
                  <c:v>5.7795629999999996</c:v>
                </c:pt>
                <c:pt idx="39">
                  <c:v>5.9528850000000002</c:v>
                </c:pt>
                <c:pt idx="40">
                  <c:v>6.0839309999999998</c:v>
                </c:pt>
                <c:pt idx="41">
                  <c:v>6.1457980000000001</c:v>
                </c:pt>
                <c:pt idx="42">
                  <c:v>6.1836339999999996</c:v>
                </c:pt>
                <c:pt idx="43">
                  <c:v>6.23278</c:v>
                </c:pt>
                <c:pt idx="44">
                  <c:v>6.2446380000000001</c:v>
                </c:pt>
                <c:pt idx="45">
                  <c:v>6.3016759999999996</c:v>
                </c:pt>
                <c:pt idx="46">
                  <c:v>6.3616630000000001</c:v>
                </c:pt>
                <c:pt idx="47">
                  <c:v>6.393472</c:v>
                </c:pt>
                <c:pt idx="48">
                  <c:v>6.4359890000000002</c:v>
                </c:pt>
                <c:pt idx="49">
                  <c:v>6.5050129999999999</c:v>
                </c:pt>
                <c:pt idx="50">
                  <c:v>6.5468250000000001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Shale gas</c:v>
                </c:pt>
              </c:strCache>
            </c:strRef>
          </c:tx>
          <c:spPr>
            <a:solidFill>
              <a:srgbClr val="5D9732"/>
            </a:solidFill>
            <a:ln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Sheet1!$B$7:$AZ$7</c:f>
              <c:numCache>
                <c:formatCode>General</c:formatCode>
                <c:ptCount val="51"/>
                <c:pt idx="0">
                  <c:v>1.569</c:v>
                </c:pt>
                <c:pt idx="1">
                  <c:v>1.581</c:v>
                </c:pt>
                <c:pt idx="2">
                  <c:v>1.556</c:v>
                </c:pt>
                <c:pt idx="3">
                  <c:v>1.494</c:v>
                </c:pt>
                <c:pt idx="4">
                  <c:v>1.4410000000000001</c:v>
                </c:pt>
                <c:pt idx="5">
                  <c:v>1.4470000000000001</c:v>
                </c:pt>
                <c:pt idx="6">
                  <c:v>1.508</c:v>
                </c:pt>
                <c:pt idx="7">
                  <c:v>1.623</c:v>
                </c:pt>
                <c:pt idx="8">
                  <c:v>1.7230000000000001</c:v>
                </c:pt>
                <c:pt idx="9">
                  <c:v>1.7330000000000001</c:v>
                </c:pt>
                <c:pt idx="10">
                  <c:v>1.774</c:v>
                </c:pt>
                <c:pt idx="11">
                  <c:v>1.847</c:v>
                </c:pt>
                <c:pt idx="12">
                  <c:v>1.873</c:v>
                </c:pt>
                <c:pt idx="13">
                  <c:v>1.915</c:v>
                </c:pt>
                <c:pt idx="14">
                  <c:v>1.9239999999999999</c:v>
                </c:pt>
                <c:pt idx="15">
                  <c:v>1.968</c:v>
                </c:pt>
                <c:pt idx="16">
                  <c:v>2.1960000000000002</c:v>
                </c:pt>
                <c:pt idx="17">
                  <c:v>2.6520000000000001</c:v>
                </c:pt>
                <c:pt idx="18">
                  <c:v>3.351</c:v>
                </c:pt>
                <c:pt idx="19">
                  <c:v>4.41</c:v>
                </c:pt>
                <c:pt idx="20">
                  <c:v>6.1589989999999997</c:v>
                </c:pt>
                <c:pt idx="21">
                  <c:v>8.4259989999999991</c:v>
                </c:pt>
                <c:pt idx="22">
                  <c:v>10.045000999999999</c:v>
                </c:pt>
                <c:pt idx="23">
                  <c:v>10.856999</c:v>
                </c:pt>
                <c:pt idx="24">
                  <c:v>12.291001</c:v>
                </c:pt>
                <c:pt idx="25">
                  <c:v>13.636469</c:v>
                </c:pt>
                <c:pt idx="26">
                  <c:v>14.294827</c:v>
                </c:pt>
                <c:pt idx="27">
                  <c:v>15.176341000000001</c:v>
                </c:pt>
                <c:pt idx="28">
                  <c:v>15.961130000000001</c:v>
                </c:pt>
                <c:pt idx="29">
                  <c:v>16.862583000000001</c:v>
                </c:pt>
                <c:pt idx="30">
                  <c:v>17.961158999999999</c:v>
                </c:pt>
                <c:pt idx="31">
                  <c:v>18.869807999999999</c:v>
                </c:pt>
                <c:pt idx="32">
                  <c:v>19.803179</c:v>
                </c:pt>
                <c:pt idx="33">
                  <c:v>20.812355</c:v>
                </c:pt>
                <c:pt idx="34">
                  <c:v>21.792477000000002</c:v>
                </c:pt>
                <c:pt idx="35">
                  <c:v>22.498745</c:v>
                </c:pt>
                <c:pt idx="36">
                  <c:v>23.070620000000002</c:v>
                </c:pt>
                <c:pt idx="37">
                  <c:v>23.686764</c:v>
                </c:pt>
                <c:pt idx="38">
                  <c:v>24.168838999999998</c:v>
                </c:pt>
                <c:pt idx="39">
                  <c:v>24.714179999999999</c:v>
                </c:pt>
                <c:pt idx="40">
                  <c:v>25.158992999999999</c:v>
                </c:pt>
                <c:pt idx="41">
                  <c:v>25.447966000000001</c:v>
                </c:pt>
                <c:pt idx="42">
                  <c:v>25.801846999999999</c:v>
                </c:pt>
                <c:pt idx="43">
                  <c:v>26.252825000000001</c:v>
                </c:pt>
                <c:pt idx="44">
                  <c:v>26.658881999999998</c:v>
                </c:pt>
                <c:pt idx="45">
                  <c:v>27.044373</c:v>
                </c:pt>
                <c:pt idx="46">
                  <c:v>27.502006999999999</c:v>
                </c:pt>
                <c:pt idx="47">
                  <c:v>27.764906</c:v>
                </c:pt>
                <c:pt idx="48">
                  <c:v>28.121613</c:v>
                </c:pt>
                <c:pt idx="49">
                  <c:v>28.600601000000001</c:v>
                </c:pt>
                <c:pt idx="50">
                  <c:v>29.002392</c:v>
                </c:pt>
              </c:numCache>
            </c:numRef>
          </c:val>
        </c:ser>
        <c:ser>
          <c:idx val="4"/>
          <c:order val="6"/>
          <c:tx>
            <c:strRef>
              <c:f>Sheet1!$A$10</c:f>
              <c:strCache>
                <c:ptCount val="1"/>
              </c:strCache>
            </c:strRef>
          </c:tx>
          <c:spPr>
            <a:ln w="25400"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Sheet1!$B$10:$AZ$10</c:f>
              <c:numCache>
                <c:formatCode>General</c:formatCode>
                <c:ptCount val="51"/>
              </c:numCache>
            </c:numRef>
          </c:val>
        </c:ser>
        <c:ser>
          <c:idx val="6"/>
          <c:order val="7"/>
          <c:tx>
            <c:strRef>
              <c:f>Sheet1!$A$11</c:f>
              <c:strCache>
                <c:ptCount val="1"/>
                <c:pt idx="0">
                  <c:v>These are plotted vs a secondary y-axis whose max is calculated below, corresponding to the primary maximum</c:v>
                </c:pt>
              </c:strCache>
            </c:strRef>
          </c:tx>
          <c:spPr>
            <a:ln w="25400"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Sheet1!$B$11:$AZ$11</c:f>
              <c:numCache>
                <c:formatCode>General</c:formatCode>
                <c:ptCount val="5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3404320"/>
        <c:axId val="243404880"/>
      </c:areaChart>
      <c:areaChart>
        <c:grouping val="stacked"/>
        <c:varyColors val="0"/>
        <c:ser>
          <c:idx val="8"/>
          <c:order val="8"/>
          <c:tx>
            <c:strRef>
              <c:f>Sheet1!$A$12</c:f>
              <c:strCache>
                <c:ptCount val="1"/>
                <c:pt idx="0">
                  <c:v>Alaska</c:v>
                </c:pt>
              </c:strCache>
            </c:strRef>
          </c:tx>
          <c:spPr>
            <a:solidFill>
              <a:srgbClr val="003953"/>
            </a:solidFill>
            <a:ln w="25400"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Sheet1!$B$12:$AZ$12</c:f>
              <c:numCache>
                <c:formatCode>General</c:formatCode>
                <c:ptCount val="51"/>
                <c:pt idx="0">
                  <c:v>1.0450164383561644</c:v>
                </c:pt>
                <c:pt idx="1">
                  <c:v>1.1215945205479454</c:v>
                </c:pt>
                <c:pt idx="2">
                  <c:v>1.1276520547945206</c:v>
                </c:pt>
                <c:pt idx="3">
                  <c:v>1.0906657534246575</c:v>
                </c:pt>
                <c:pt idx="4">
                  <c:v>1.4368684931506848</c:v>
                </c:pt>
                <c:pt idx="5">
                  <c:v>1.1904054794520547</c:v>
                </c:pt>
                <c:pt idx="6">
                  <c:v>1.2119863013698631</c:v>
                </c:pt>
                <c:pt idx="7">
                  <c:v>1.1692493150684931</c:v>
                </c:pt>
                <c:pt idx="8">
                  <c:v>1.1685698630136987</c:v>
                </c:pt>
                <c:pt idx="9">
                  <c:v>1.1631643835616441</c:v>
                </c:pt>
                <c:pt idx="10">
                  <c:v>1.1497835616438357</c:v>
                </c:pt>
                <c:pt idx="11">
                  <c:v>1.1925780821917809</c:v>
                </c:pt>
                <c:pt idx="12">
                  <c:v>1.1742328767123287</c:v>
                </c:pt>
                <c:pt idx="13">
                  <c:v>1.2505232876712329</c:v>
                </c:pt>
                <c:pt idx="14">
                  <c:v>1.2023424657534247</c:v>
                </c:pt>
                <c:pt idx="15">
                  <c:v>1.258427397260274</c:v>
                </c:pt>
                <c:pt idx="16">
                  <c:v>1.1509205479452054</c:v>
                </c:pt>
                <c:pt idx="17">
                  <c:v>1.1154876712328767</c:v>
                </c:pt>
                <c:pt idx="18">
                  <c:v>1.0249452054794521</c:v>
                </c:pt>
                <c:pt idx="19">
                  <c:v>1.0250739726027398</c:v>
                </c:pt>
                <c:pt idx="20">
                  <c:v>0.9681945205479453</c:v>
                </c:pt>
                <c:pt idx="21">
                  <c:v>0.9169068493150685</c:v>
                </c:pt>
                <c:pt idx="22">
                  <c:v>0.90353150684931505</c:v>
                </c:pt>
                <c:pt idx="23">
                  <c:v>0.86987123287671231</c:v>
                </c:pt>
                <c:pt idx="24">
                  <c:v>0.88610684931506856</c:v>
                </c:pt>
                <c:pt idx="25">
                  <c:v>0.79608767123287671</c:v>
                </c:pt>
                <c:pt idx="26">
                  <c:v>0.82298082191780819</c:v>
                </c:pt>
                <c:pt idx="27">
                  <c:v>0.80954794520547946</c:v>
                </c:pt>
                <c:pt idx="28">
                  <c:v>0.80830958904109584</c:v>
                </c:pt>
                <c:pt idx="29">
                  <c:v>0.80801369863013695</c:v>
                </c:pt>
                <c:pt idx="30">
                  <c:v>0.8029917808219178</c:v>
                </c:pt>
                <c:pt idx="31">
                  <c:v>0.79972328767123291</c:v>
                </c:pt>
                <c:pt idx="32">
                  <c:v>0.79377260273972605</c:v>
                </c:pt>
                <c:pt idx="33">
                  <c:v>0.78996438356164389</c:v>
                </c:pt>
                <c:pt idx="34">
                  <c:v>0.78624657534246578</c:v>
                </c:pt>
                <c:pt idx="35">
                  <c:v>0.7830054794520549</c:v>
                </c:pt>
                <c:pt idx="36">
                  <c:v>0.78015068493150674</c:v>
                </c:pt>
                <c:pt idx="37">
                  <c:v>0.77666301369863011</c:v>
                </c:pt>
                <c:pt idx="38">
                  <c:v>0.77350136986301377</c:v>
                </c:pt>
                <c:pt idx="39">
                  <c:v>0.77078904109589041</c:v>
                </c:pt>
                <c:pt idx="40">
                  <c:v>0.7681561643835616</c:v>
                </c:pt>
                <c:pt idx="41">
                  <c:v>0.76585205479452056</c:v>
                </c:pt>
                <c:pt idx="42">
                  <c:v>0.76386027397260259</c:v>
                </c:pt>
                <c:pt idx="43">
                  <c:v>0.76224931506849314</c:v>
                </c:pt>
                <c:pt idx="44">
                  <c:v>0.76107123287671241</c:v>
                </c:pt>
                <c:pt idx="45">
                  <c:v>0.76003561643835627</c:v>
                </c:pt>
                <c:pt idx="46">
                  <c:v>0.75934246575342479</c:v>
                </c:pt>
                <c:pt idx="47">
                  <c:v>0.75873150684931501</c:v>
                </c:pt>
                <c:pt idx="48">
                  <c:v>0.75838630136986296</c:v>
                </c:pt>
                <c:pt idx="49">
                  <c:v>0.75809315068493144</c:v>
                </c:pt>
                <c:pt idx="50">
                  <c:v>0.75813698630136994</c:v>
                </c:pt>
              </c:numCache>
            </c:numRef>
          </c:val>
        </c:ser>
        <c:ser>
          <c:idx val="10"/>
          <c:order val="9"/>
          <c:tx>
            <c:strRef>
              <c:f>Sheet1!$A$13</c:f>
              <c:strCache>
                <c:ptCount val="1"/>
                <c:pt idx="0">
                  <c:v>Lower 48 Offshore</c:v>
                </c:pt>
              </c:strCache>
            </c:strRef>
          </c:tx>
          <c:spPr>
            <a:solidFill>
              <a:srgbClr val="FFC702"/>
            </a:solidFill>
            <a:ln w="25400"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Sheet1!$B$13:$AZ$13</c:f>
              <c:numCache>
                <c:formatCode>General</c:formatCode>
                <c:ptCount val="51"/>
                <c:pt idx="0">
                  <c:v>14.61227397260274</c:v>
                </c:pt>
                <c:pt idx="1">
                  <c:v>13.930186301369863</c:v>
                </c:pt>
                <c:pt idx="2">
                  <c:v>13.560660273972601</c:v>
                </c:pt>
                <c:pt idx="3">
                  <c:v>13.951202739726028</c:v>
                </c:pt>
                <c:pt idx="4">
                  <c:v>14.762561643835616</c:v>
                </c:pt>
                <c:pt idx="5">
                  <c:v>14.598980821917809</c:v>
                </c:pt>
                <c:pt idx="6">
                  <c:v>15.142734246575342</c:v>
                </c:pt>
                <c:pt idx="7">
                  <c:v>15.095090410958905</c:v>
                </c:pt>
                <c:pt idx="8">
                  <c:v>14.919893150684931</c:v>
                </c:pt>
                <c:pt idx="9">
                  <c:v>14.709232876712329</c:v>
                </c:pt>
                <c:pt idx="10">
                  <c:v>14.177605479452055</c:v>
                </c:pt>
                <c:pt idx="11">
                  <c:v>14.598301369863014</c:v>
                </c:pt>
                <c:pt idx="12">
                  <c:v>13.015487671232876</c:v>
                </c:pt>
                <c:pt idx="13">
                  <c:v>13.036868493150685</c:v>
                </c:pt>
                <c:pt idx="14">
                  <c:v>11.554835616438355</c:v>
                </c:pt>
                <c:pt idx="15">
                  <c:v>9.2213315068493156</c:v>
                </c:pt>
                <c:pt idx="16">
                  <c:v>8.4825726027397259</c:v>
                </c:pt>
                <c:pt idx="17">
                  <c:v>8.1757753424657533</c:v>
                </c:pt>
                <c:pt idx="18">
                  <c:v>7.3519917808219173</c:v>
                </c:pt>
                <c:pt idx="19">
                  <c:v>7.4085671232876713</c:v>
                </c:pt>
                <c:pt idx="20">
                  <c:v>6.6815369863013698</c:v>
                </c:pt>
                <c:pt idx="21">
                  <c:v>5.137024657534246</c:v>
                </c:pt>
                <c:pt idx="22">
                  <c:v>4.3000794520547947</c:v>
                </c:pt>
                <c:pt idx="23">
                  <c:v>3.8677863013698635</c:v>
                </c:pt>
                <c:pt idx="24">
                  <c:v>3.7180821917808218</c:v>
                </c:pt>
                <c:pt idx="25">
                  <c:v>4.6476082191780819</c:v>
                </c:pt>
                <c:pt idx="26">
                  <c:v>3.9256438356164383</c:v>
                </c:pt>
                <c:pt idx="27">
                  <c:v>3.8131671232876716</c:v>
                </c:pt>
                <c:pt idx="28">
                  <c:v>3.9302547945205477</c:v>
                </c:pt>
                <c:pt idx="29">
                  <c:v>3.8399726027397256</c:v>
                </c:pt>
                <c:pt idx="30">
                  <c:v>3.7997150684931502</c:v>
                </c:pt>
                <c:pt idx="31">
                  <c:v>3.5787506849315069</c:v>
                </c:pt>
                <c:pt idx="32">
                  <c:v>3.4050136986301376</c:v>
                </c:pt>
                <c:pt idx="33">
                  <c:v>3.3216301369863013</c:v>
                </c:pt>
                <c:pt idx="34">
                  <c:v>3.3128547945205478</c:v>
                </c:pt>
                <c:pt idx="35">
                  <c:v>3.3217452054794521</c:v>
                </c:pt>
                <c:pt idx="36">
                  <c:v>3.3033232876712333</c:v>
                </c:pt>
                <c:pt idx="37">
                  <c:v>3.2863041095890408</c:v>
                </c:pt>
                <c:pt idx="38">
                  <c:v>3.3622273972602743</c:v>
                </c:pt>
                <c:pt idx="39">
                  <c:v>3.5335123287671237</c:v>
                </c:pt>
                <c:pt idx="40">
                  <c:v>3.6342657534246579</c:v>
                </c:pt>
                <c:pt idx="41">
                  <c:v>3.9081452054794519</c:v>
                </c:pt>
                <c:pt idx="42">
                  <c:v>3.9862493150684939</c:v>
                </c:pt>
                <c:pt idx="43">
                  <c:v>4.0379945205479455</c:v>
                </c:pt>
                <c:pt idx="44">
                  <c:v>4.3671397260273972</c:v>
                </c:pt>
                <c:pt idx="45">
                  <c:v>4.5328821917808213</c:v>
                </c:pt>
                <c:pt idx="46">
                  <c:v>4.6910109589041094</c:v>
                </c:pt>
                <c:pt idx="47">
                  <c:v>4.6599616438356168</c:v>
                </c:pt>
                <c:pt idx="48">
                  <c:v>4.6108246575342466</c:v>
                </c:pt>
                <c:pt idx="49">
                  <c:v>4.4788054794520553</c:v>
                </c:pt>
                <c:pt idx="50">
                  <c:v>4.5620356164383562</c:v>
                </c:pt>
              </c:numCache>
            </c:numRef>
          </c:val>
        </c:ser>
        <c:ser>
          <c:idx val="11"/>
          <c:order val="10"/>
          <c:tx>
            <c:strRef>
              <c:f>Sheet1!$A$14</c:f>
              <c:strCache>
                <c:ptCount val="1"/>
                <c:pt idx="0">
                  <c:v>Coalbed methane</c:v>
                </c:pt>
              </c:strCache>
            </c:strRef>
          </c:tx>
          <c:spPr>
            <a:solidFill>
              <a:srgbClr val="000000"/>
            </a:solidFill>
            <a:ln w="25400"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Sheet1!$B$14:$AZ$14</c:f>
              <c:numCache>
                <c:formatCode>General</c:formatCode>
                <c:ptCount val="51"/>
                <c:pt idx="0">
                  <c:v>0.60278356164383562</c:v>
                </c:pt>
                <c:pt idx="1">
                  <c:v>0.91620821917808226</c:v>
                </c:pt>
                <c:pt idx="2">
                  <c:v>1.358994520547945</c:v>
                </c:pt>
                <c:pt idx="3">
                  <c:v>1.7165479452054793</c:v>
                </c:pt>
                <c:pt idx="4">
                  <c:v>2.037219178082192</c:v>
                </c:pt>
                <c:pt idx="5">
                  <c:v>2.2179589041095893</c:v>
                </c:pt>
                <c:pt idx="6">
                  <c:v>2.3146356164383564</c:v>
                </c:pt>
                <c:pt idx="7">
                  <c:v>2.6322904109589045</c:v>
                </c:pt>
                <c:pt idx="8">
                  <c:v>2.8820739726027398</c:v>
                </c:pt>
                <c:pt idx="9">
                  <c:v>3.0011890410958908</c:v>
                </c:pt>
                <c:pt idx="10">
                  <c:v>3.3315287671232876</c:v>
                </c:pt>
                <c:pt idx="11">
                  <c:v>3.6953780821917808</c:v>
                </c:pt>
                <c:pt idx="12">
                  <c:v>3.8868410958904112</c:v>
                </c:pt>
                <c:pt idx="13">
                  <c:v>4.05826301369863</c:v>
                </c:pt>
                <c:pt idx="14">
                  <c:v>4.1546712328767121</c:v>
                </c:pt>
                <c:pt idx="15">
                  <c:v>4.2570657534246568</c:v>
                </c:pt>
                <c:pt idx="16">
                  <c:v>4.4634109589041095</c:v>
                </c:pt>
                <c:pt idx="17">
                  <c:v>4.5655780821917809</c:v>
                </c:pt>
                <c:pt idx="18">
                  <c:v>4.8627945205479453</c:v>
                </c:pt>
                <c:pt idx="19">
                  <c:v>4.8435589041095897</c:v>
                </c:pt>
                <c:pt idx="20">
                  <c:v>4.6380328767123284</c:v>
                </c:pt>
                <c:pt idx="21">
                  <c:v>4.3278986301369864</c:v>
                </c:pt>
                <c:pt idx="22">
                  <c:v>3.9634547945205481</c:v>
                </c:pt>
                <c:pt idx="23">
                  <c:v>3.4504712328767124</c:v>
                </c:pt>
                <c:pt idx="24">
                  <c:v>3.1671260273972606</c:v>
                </c:pt>
                <c:pt idx="25">
                  <c:v>3.4011232876712327</c:v>
                </c:pt>
                <c:pt idx="26">
                  <c:v>2.9801506849315067</c:v>
                </c:pt>
                <c:pt idx="27">
                  <c:v>2.9632109589041096</c:v>
                </c:pt>
                <c:pt idx="28">
                  <c:v>2.9542054794520545</c:v>
                </c:pt>
                <c:pt idx="29">
                  <c:v>2.882723287671233</c:v>
                </c:pt>
                <c:pt idx="30">
                  <c:v>2.861216438356164</c:v>
                </c:pt>
                <c:pt idx="31">
                  <c:v>2.8107890410958905</c:v>
                </c:pt>
                <c:pt idx="32">
                  <c:v>2.8044958904109589</c:v>
                </c:pt>
                <c:pt idx="33">
                  <c:v>2.8292356164383561</c:v>
                </c:pt>
                <c:pt idx="34">
                  <c:v>2.8081397260273975</c:v>
                </c:pt>
                <c:pt idx="35">
                  <c:v>2.806454794520548</c:v>
                </c:pt>
                <c:pt idx="36">
                  <c:v>2.7683068493150689</c:v>
                </c:pt>
                <c:pt idx="37">
                  <c:v>2.7167561643835616</c:v>
                </c:pt>
                <c:pt idx="38">
                  <c:v>2.6679863013698628</c:v>
                </c:pt>
                <c:pt idx="39">
                  <c:v>2.6296821917808217</c:v>
                </c:pt>
                <c:pt idx="40">
                  <c:v>2.5866000000000002</c:v>
                </c:pt>
                <c:pt idx="41">
                  <c:v>2.536</c:v>
                </c:pt>
                <c:pt idx="42">
                  <c:v>2.5020328767123288</c:v>
                </c:pt>
                <c:pt idx="43">
                  <c:v>2.4355150684931504</c:v>
                </c:pt>
                <c:pt idx="44">
                  <c:v>2.3987616438356163</c:v>
                </c:pt>
                <c:pt idx="45">
                  <c:v>2.3376301369863013</c:v>
                </c:pt>
                <c:pt idx="46">
                  <c:v>2.2910904109589039</c:v>
                </c:pt>
                <c:pt idx="47">
                  <c:v>2.2328602739726024</c:v>
                </c:pt>
                <c:pt idx="48">
                  <c:v>2.197035616438356</c:v>
                </c:pt>
                <c:pt idx="49">
                  <c:v>2.1692191780821917</c:v>
                </c:pt>
                <c:pt idx="50">
                  <c:v>2.1310794520547942</c:v>
                </c:pt>
              </c:numCache>
            </c:numRef>
          </c:val>
        </c:ser>
        <c:ser>
          <c:idx val="12"/>
          <c:order val="11"/>
          <c:tx>
            <c:strRef>
              <c:f>Sheet1!$A$15</c:f>
              <c:strCache>
                <c:ptCount val="1"/>
                <c:pt idx="0">
                  <c:v>Other Onshore</c:v>
                </c:pt>
              </c:strCache>
            </c:strRef>
          </c:tx>
          <c:spPr>
            <a:solidFill>
              <a:srgbClr val="A33340"/>
            </a:solidFill>
            <a:ln w="25400"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Sheet1!$B$15:$AZ$15</c:f>
              <c:numCache>
                <c:formatCode>General</c:formatCode>
                <c:ptCount val="51"/>
                <c:pt idx="0">
                  <c:v>22.182413698630139</c:v>
                </c:pt>
                <c:pt idx="1">
                  <c:v>21.912493150684931</c:v>
                </c:pt>
                <c:pt idx="2">
                  <c:v>21.918397260273974</c:v>
                </c:pt>
                <c:pt idx="3">
                  <c:v>21.228156164383559</c:v>
                </c:pt>
                <c:pt idx="4">
                  <c:v>21.347484931506852</c:v>
                </c:pt>
                <c:pt idx="5">
                  <c:v>20.993065753424659</c:v>
                </c:pt>
                <c:pt idx="6">
                  <c:v>20.652841095890413</c:v>
                </c:pt>
                <c:pt idx="7">
                  <c:v>19.878347945205476</c:v>
                </c:pt>
                <c:pt idx="8">
                  <c:v>19.529561643835617</c:v>
                </c:pt>
                <c:pt idx="9">
                  <c:v>18.939010958904113</c:v>
                </c:pt>
                <c:pt idx="10">
                  <c:v>19.422830136986299</c:v>
                </c:pt>
                <c:pt idx="11">
                  <c:v>18.861293150684929</c:v>
                </c:pt>
                <c:pt idx="12">
                  <c:v>18.001816438356165</c:v>
                </c:pt>
                <c:pt idx="13">
                  <c:v>17.625602739726027</c:v>
                </c:pt>
                <c:pt idx="14">
                  <c:v>17.294865753424656</c:v>
                </c:pt>
                <c:pt idx="15">
                  <c:v>16.804849315068491</c:v>
                </c:pt>
                <c:pt idx="16">
                  <c:v>16.835030136986301</c:v>
                </c:pt>
                <c:pt idx="17">
                  <c:v>16.797345205479452</c:v>
                </c:pt>
                <c:pt idx="18">
                  <c:v>16.905378082191781</c:v>
                </c:pt>
                <c:pt idx="19">
                  <c:v>15.089002739726027</c:v>
                </c:pt>
                <c:pt idx="20">
                  <c:v>13.888893150684932</c:v>
                </c:pt>
                <c:pt idx="21">
                  <c:v>14.082589041095892</c:v>
                </c:pt>
                <c:pt idx="22">
                  <c:v>14.412923287671232</c:v>
                </c:pt>
                <c:pt idx="23">
                  <c:v>14.924868493150685</c:v>
                </c:pt>
                <c:pt idx="24">
                  <c:v>15.861134246575343</c:v>
                </c:pt>
                <c:pt idx="25">
                  <c:v>14.574323287671232</c:v>
                </c:pt>
                <c:pt idx="26">
                  <c:v>14.669046575342467</c:v>
                </c:pt>
                <c:pt idx="27">
                  <c:v>14.341517808219177</c:v>
                </c:pt>
                <c:pt idx="28">
                  <c:v>13.971073972602738</c:v>
                </c:pt>
                <c:pt idx="29">
                  <c:v>13.580290410958904</c:v>
                </c:pt>
                <c:pt idx="30">
                  <c:v>13.416117808219177</c:v>
                </c:pt>
                <c:pt idx="31">
                  <c:v>12.881219178082192</c:v>
                </c:pt>
                <c:pt idx="32">
                  <c:v>12.656504109589042</c:v>
                </c:pt>
                <c:pt idx="33">
                  <c:v>12.582128767123287</c:v>
                </c:pt>
                <c:pt idx="34">
                  <c:v>12.262605479452054</c:v>
                </c:pt>
                <c:pt idx="35">
                  <c:v>11.943821917808219</c:v>
                </c:pt>
                <c:pt idx="36">
                  <c:v>11.612690410958905</c:v>
                </c:pt>
                <c:pt idx="37">
                  <c:v>11.456427397260272</c:v>
                </c:pt>
                <c:pt idx="38">
                  <c:v>11.139660273972602</c:v>
                </c:pt>
                <c:pt idx="39">
                  <c:v>11.015843835616439</c:v>
                </c:pt>
                <c:pt idx="40">
                  <c:v>10.867331506849315</c:v>
                </c:pt>
                <c:pt idx="41">
                  <c:v>10.685794520547946</c:v>
                </c:pt>
                <c:pt idx="42">
                  <c:v>10.603106849315068</c:v>
                </c:pt>
                <c:pt idx="43">
                  <c:v>10.516030136986302</c:v>
                </c:pt>
                <c:pt idx="44">
                  <c:v>10.421917808219179</c:v>
                </c:pt>
                <c:pt idx="45">
                  <c:v>10.374317808219178</c:v>
                </c:pt>
                <c:pt idx="46">
                  <c:v>10.423191780821918</c:v>
                </c:pt>
                <c:pt idx="47">
                  <c:v>10.443205479452056</c:v>
                </c:pt>
                <c:pt idx="48">
                  <c:v>10.47464109589041</c:v>
                </c:pt>
                <c:pt idx="49">
                  <c:v>10.503487671232877</c:v>
                </c:pt>
                <c:pt idx="50">
                  <c:v>10.544832876712329</c:v>
                </c:pt>
              </c:numCache>
            </c:numRef>
          </c:val>
        </c:ser>
        <c:ser>
          <c:idx val="13"/>
          <c:order val="12"/>
          <c:tx>
            <c:strRef>
              <c:f>Sheet1!$A$16</c:f>
              <c:strCache>
                <c:ptCount val="1"/>
                <c:pt idx="0">
                  <c:v>Tight gas</c:v>
                </c:pt>
              </c:strCache>
            </c:strRef>
          </c:tx>
          <c:spPr>
            <a:solidFill>
              <a:srgbClr val="BD732A"/>
            </a:solidFill>
            <a:ln w="25400"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Sheet1!$B$16:$AZ$16</c:f>
              <c:numCache>
                <c:formatCode>General</c:formatCode>
                <c:ptCount val="51"/>
                <c:pt idx="0">
                  <c:v>6.052512328767123</c:v>
                </c:pt>
                <c:pt idx="1">
                  <c:v>6.2751452054794523</c:v>
                </c:pt>
                <c:pt idx="2">
                  <c:v>6.6477369863013704</c:v>
                </c:pt>
                <c:pt idx="3">
                  <c:v>7.4968876712328765</c:v>
                </c:pt>
                <c:pt idx="4">
                  <c:v>8.0323726027397253</c:v>
                </c:pt>
                <c:pt idx="5">
                  <c:v>7.990493150684931</c:v>
                </c:pt>
                <c:pt idx="6">
                  <c:v>8.2012657534246571</c:v>
                </c:pt>
                <c:pt idx="7">
                  <c:v>8.565665753424657</c:v>
                </c:pt>
                <c:pt idx="8">
                  <c:v>8.8986684931506854</c:v>
                </c:pt>
                <c:pt idx="9">
                  <c:v>9.0346273972602749</c:v>
                </c:pt>
                <c:pt idx="10">
                  <c:v>9.6113178082191784</c:v>
                </c:pt>
                <c:pt idx="11">
                  <c:v>10.335490410958904</c:v>
                </c:pt>
                <c:pt idx="12">
                  <c:v>10.647065753424657</c:v>
                </c:pt>
                <c:pt idx="13">
                  <c:v>11.106947945205478</c:v>
                </c:pt>
                <c:pt idx="14">
                  <c:v>11.456002739726028</c:v>
                </c:pt>
                <c:pt idx="15">
                  <c:v>12.520241095890411</c:v>
                </c:pt>
                <c:pt idx="16">
                  <c:v>13.746430136986302</c:v>
                </c:pt>
                <c:pt idx="17">
                  <c:v>14.863695890410959</c:v>
                </c:pt>
                <c:pt idx="18">
                  <c:v>16.328134246575342</c:v>
                </c:pt>
                <c:pt idx="19">
                  <c:v>16.055309589041098</c:v>
                </c:pt>
                <c:pt idx="20">
                  <c:v>15.348013698630137</c:v>
                </c:pt>
                <c:pt idx="21">
                  <c:v>15.195531506849315</c:v>
                </c:pt>
                <c:pt idx="22">
                  <c:v>14.74403287671233</c:v>
                </c:pt>
                <c:pt idx="23">
                  <c:v>13.809501369863014</c:v>
                </c:pt>
                <c:pt idx="24">
                  <c:v>13.190936986301368</c:v>
                </c:pt>
                <c:pt idx="25">
                  <c:v>13.701246575342466</c:v>
                </c:pt>
                <c:pt idx="26">
                  <c:v>13.454008219178084</c:v>
                </c:pt>
                <c:pt idx="27">
                  <c:v>13.553709589041098</c:v>
                </c:pt>
                <c:pt idx="28">
                  <c:v>13.682441095890413</c:v>
                </c:pt>
                <c:pt idx="29">
                  <c:v>13.49356712328767</c:v>
                </c:pt>
                <c:pt idx="30">
                  <c:v>13.474947945205479</c:v>
                </c:pt>
                <c:pt idx="31">
                  <c:v>13.279605479452057</c:v>
                </c:pt>
                <c:pt idx="32">
                  <c:v>13.471484931506851</c:v>
                </c:pt>
                <c:pt idx="33">
                  <c:v>14.071465753424656</c:v>
                </c:pt>
                <c:pt idx="34">
                  <c:v>14.531084931506848</c:v>
                </c:pt>
                <c:pt idx="35">
                  <c:v>14.883076712328767</c:v>
                </c:pt>
                <c:pt idx="36">
                  <c:v>15.079843835616439</c:v>
                </c:pt>
                <c:pt idx="37">
                  <c:v>15.441326027397261</c:v>
                </c:pt>
                <c:pt idx="38">
                  <c:v>15.834419178082189</c:v>
                </c:pt>
                <c:pt idx="39">
                  <c:v>16.309273972602739</c:v>
                </c:pt>
                <c:pt idx="40">
                  <c:v>16.668304109589041</c:v>
                </c:pt>
                <c:pt idx="41">
                  <c:v>16.83780273972603</c:v>
                </c:pt>
                <c:pt idx="42">
                  <c:v>16.94146301369863</c:v>
                </c:pt>
                <c:pt idx="43">
                  <c:v>17.076109589041096</c:v>
                </c:pt>
                <c:pt idx="44">
                  <c:v>17.108597260273971</c:v>
                </c:pt>
                <c:pt idx="45">
                  <c:v>17.264865753424658</c:v>
                </c:pt>
                <c:pt idx="46">
                  <c:v>17.429213698630139</c:v>
                </c:pt>
                <c:pt idx="47">
                  <c:v>17.516361643835619</c:v>
                </c:pt>
                <c:pt idx="48">
                  <c:v>17.632846575342466</c:v>
                </c:pt>
                <c:pt idx="49">
                  <c:v>17.821953424657533</c:v>
                </c:pt>
                <c:pt idx="50">
                  <c:v>17.936506849315066</c:v>
                </c:pt>
              </c:numCache>
            </c:numRef>
          </c:val>
        </c:ser>
        <c:ser>
          <c:idx val="14"/>
          <c:order val="13"/>
          <c:tx>
            <c:strRef>
              <c:f>Sheet1!$A$17</c:f>
              <c:strCache>
                <c:ptCount val="1"/>
                <c:pt idx="0">
                  <c:v>Shale gas</c:v>
                </c:pt>
              </c:strCache>
            </c:strRef>
          </c:tx>
          <c:spPr>
            <a:solidFill>
              <a:srgbClr val="5D9732"/>
            </a:solidFill>
            <a:ln w="25400"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Sheet1!$B$17:$AZ$17</c:f>
              <c:numCache>
                <c:formatCode>General</c:formatCode>
                <c:ptCount val="51"/>
                <c:pt idx="0">
                  <c:v>4.2986301369863007</c:v>
                </c:pt>
                <c:pt idx="1">
                  <c:v>4.3315068493150681</c:v>
                </c:pt>
                <c:pt idx="2">
                  <c:v>4.2630136986301368</c:v>
                </c:pt>
                <c:pt idx="3">
                  <c:v>4.0931506849315067</c:v>
                </c:pt>
                <c:pt idx="4">
                  <c:v>3.9479452054794524</c:v>
                </c:pt>
                <c:pt idx="5">
                  <c:v>3.9643835616438357</c:v>
                </c:pt>
                <c:pt idx="6">
                  <c:v>4.1315068493150688</c:v>
                </c:pt>
                <c:pt idx="7">
                  <c:v>4.4465753424657528</c:v>
                </c:pt>
                <c:pt idx="8">
                  <c:v>4.720547945205479</c:v>
                </c:pt>
                <c:pt idx="9">
                  <c:v>4.7479452054794518</c:v>
                </c:pt>
                <c:pt idx="10">
                  <c:v>4.86027397260274</c:v>
                </c:pt>
                <c:pt idx="11">
                  <c:v>5.0602739726027393</c:v>
                </c:pt>
                <c:pt idx="12">
                  <c:v>5.1315068493150688</c:v>
                </c:pt>
                <c:pt idx="13">
                  <c:v>5.2465753424657535</c:v>
                </c:pt>
                <c:pt idx="14">
                  <c:v>5.2712328767123289</c:v>
                </c:pt>
                <c:pt idx="15">
                  <c:v>5.3917808219178074</c:v>
                </c:pt>
                <c:pt idx="16">
                  <c:v>6.0164383561643842</c:v>
                </c:pt>
                <c:pt idx="17">
                  <c:v>7.265753424657535</c:v>
                </c:pt>
                <c:pt idx="18">
                  <c:v>9.1808219178082187</c:v>
                </c:pt>
                <c:pt idx="19">
                  <c:v>12.082191780821919</c:v>
                </c:pt>
                <c:pt idx="20">
                  <c:v>16.873969863013699</c:v>
                </c:pt>
                <c:pt idx="21">
                  <c:v>23.084928767123287</c:v>
                </c:pt>
                <c:pt idx="22">
                  <c:v>27.520550684931504</c:v>
                </c:pt>
                <c:pt idx="23">
                  <c:v>29.745202739726029</c:v>
                </c:pt>
                <c:pt idx="24">
                  <c:v>33.673975342465752</c:v>
                </c:pt>
                <c:pt idx="25">
                  <c:v>37.360189041095893</c:v>
                </c:pt>
                <c:pt idx="26">
                  <c:v>39.163909589041097</c:v>
                </c:pt>
                <c:pt idx="27">
                  <c:v>41.57901643835617</c:v>
                </c:pt>
                <c:pt idx="28">
                  <c:v>43.729123287671236</c:v>
                </c:pt>
                <c:pt idx="29">
                  <c:v>46.198857534246578</c:v>
                </c:pt>
                <c:pt idx="30">
                  <c:v>49.208654794520541</c:v>
                </c:pt>
                <c:pt idx="31">
                  <c:v>51.698104109589039</c:v>
                </c:pt>
                <c:pt idx="32">
                  <c:v>54.25528493150685</c:v>
                </c:pt>
                <c:pt idx="33">
                  <c:v>57.020150684931508</c:v>
                </c:pt>
                <c:pt idx="34">
                  <c:v>59.705416438356167</c:v>
                </c:pt>
                <c:pt idx="35">
                  <c:v>61.640397260273971</c:v>
                </c:pt>
                <c:pt idx="36">
                  <c:v>63.207178082191781</c:v>
                </c:pt>
                <c:pt idx="37">
                  <c:v>64.895243835616441</c:v>
                </c:pt>
                <c:pt idx="38">
                  <c:v>66.215997260273966</c:v>
                </c:pt>
                <c:pt idx="39">
                  <c:v>67.710082191780813</c:v>
                </c:pt>
                <c:pt idx="40">
                  <c:v>68.928747945205487</c:v>
                </c:pt>
                <c:pt idx="41">
                  <c:v>69.720454794520549</c:v>
                </c:pt>
                <c:pt idx="42">
                  <c:v>70.689991780821913</c:v>
                </c:pt>
                <c:pt idx="43">
                  <c:v>71.925547945205494</c:v>
                </c:pt>
                <c:pt idx="44">
                  <c:v>73.038032876712336</c:v>
                </c:pt>
                <c:pt idx="45">
                  <c:v>74.094172602739732</c:v>
                </c:pt>
                <c:pt idx="46">
                  <c:v>75.347964383561646</c:v>
                </c:pt>
                <c:pt idx="47">
                  <c:v>76.068235616438358</c:v>
                </c:pt>
                <c:pt idx="48">
                  <c:v>77.045515068493145</c:v>
                </c:pt>
                <c:pt idx="49">
                  <c:v>78.357810958904111</c:v>
                </c:pt>
                <c:pt idx="50">
                  <c:v>79.458608219178075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3406000"/>
        <c:axId val="243405440"/>
      </c:areaChart>
      <c:catAx>
        <c:axId val="243404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43404880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243404880"/>
        <c:scaling>
          <c:orientation val="minMax"/>
          <c:max val="45"/>
          <c:min val="0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43404320"/>
        <c:crosses val="autoZero"/>
        <c:crossBetween val="midCat"/>
        <c:majorUnit val="5"/>
      </c:valAx>
      <c:valAx>
        <c:axId val="243405440"/>
        <c:scaling>
          <c:orientation val="minMax"/>
          <c:max val="123.2877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ln>
            <a:solidFill>
              <a:srgbClr val="FFFFFF"/>
            </a:solidFill>
          </a:ln>
        </c:spPr>
        <c:crossAx val="243406000"/>
        <c:crosses val="max"/>
        <c:crossBetween val="midCat"/>
        <c:majorUnit val="20"/>
      </c:valAx>
      <c:catAx>
        <c:axId val="2434060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43405440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4156592877069323E-2"/>
          <c:y val="3.9554552753246035E-2"/>
          <c:w val="0.89931515252563066"/>
          <c:h val="0.7315729868519984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Residential</c:v>
                </c:pt>
              </c:strCache>
            </c:strRef>
          </c:tx>
          <c:spPr>
            <a:solidFill>
              <a:srgbClr val="5D9732"/>
            </a:solidFill>
          </c:spPr>
          <c:invertIfNegative val="0"/>
          <c:cat>
            <c:strRef>
              <c:f>Sheet1!$B$1:$BA$1</c:f>
              <c:strCache>
                <c:ptCount val="8"/>
                <c:pt idx="0">
                  <c:v>2005</c:v>
                </c:pt>
                <c:pt idx="1">
                  <c:v>2015</c:v>
                </c:pt>
                <c:pt idx="2">
                  <c:v>Reference</c:v>
                </c:pt>
                <c:pt idx="3">
                  <c:v>  No CPP  </c:v>
                </c:pt>
                <c:pt idx="4">
                  <c:v> Reference </c:v>
                </c:pt>
                <c:pt idx="5">
                  <c:v>No CPP</c:v>
                </c:pt>
                <c:pt idx="6">
                  <c:v> Reference</c:v>
                </c:pt>
                <c:pt idx="7">
                  <c:v> No CPP </c:v>
                </c:pt>
              </c:strCache>
            </c:strRef>
          </c:cat>
          <c:val>
            <c:numRef>
              <c:f>Sheet1!$B$2:$BA$2</c:f>
              <c:numCache>
                <c:formatCode>General</c:formatCode>
                <c:ptCount val="8"/>
                <c:pt idx="0">
                  <c:v>4.8267749999999996</c:v>
                </c:pt>
                <c:pt idx="1">
                  <c:v>4.6193390000000001</c:v>
                </c:pt>
                <c:pt idx="2">
                  <c:v>4.7142609999999996</c:v>
                </c:pt>
                <c:pt idx="3">
                  <c:v>4.7186430000000001</c:v>
                </c:pt>
                <c:pt idx="4">
                  <c:v>4.6499759999999997</c:v>
                </c:pt>
                <c:pt idx="5">
                  <c:v>4.6793779999999998</c:v>
                </c:pt>
                <c:pt idx="6">
                  <c:v>4.584066</c:v>
                </c:pt>
                <c:pt idx="7">
                  <c:v>4.5977059999999996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Commercial</c:v>
                </c:pt>
              </c:strCache>
            </c:strRef>
          </c:tx>
          <c:spPr>
            <a:solidFill>
              <a:srgbClr val="A33340"/>
            </a:solidFill>
          </c:spPr>
          <c:invertIfNegative val="0"/>
          <c:cat>
            <c:strRef>
              <c:f>Sheet1!$B$1:$BA$1</c:f>
              <c:strCache>
                <c:ptCount val="8"/>
                <c:pt idx="0">
                  <c:v>2005</c:v>
                </c:pt>
                <c:pt idx="1">
                  <c:v>2015</c:v>
                </c:pt>
                <c:pt idx="2">
                  <c:v>Reference</c:v>
                </c:pt>
                <c:pt idx="3">
                  <c:v>  No CPP  </c:v>
                </c:pt>
                <c:pt idx="4">
                  <c:v> Reference </c:v>
                </c:pt>
                <c:pt idx="5">
                  <c:v>No CPP</c:v>
                </c:pt>
                <c:pt idx="6">
                  <c:v> Reference</c:v>
                </c:pt>
                <c:pt idx="7">
                  <c:v> No CPP </c:v>
                </c:pt>
              </c:strCache>
            </c:strRef>
          </c:cat>
          <c:val>
            <c:numRef>
              <c:f>Sheet1!$B$3:$BA$3</c:f>
              <c:numCache>
                <c:formatCode>General</c:formatCode>
                <c:ptCount val="8"/>
                <c:pt idx="0">
                  <c:v>2.99892</c:v>
                </c:pt>
                <c:pt idx="1">
                  <c:v>3.2167379999999999</c:v>
                </c:pt>
                <c:pt idx="2">
                  <c:v>3.3441749999999999</c:v>
                </c:pt>
                <c:pt idx="3">
                  <c:v>3.3494429999999999</c:v>
                </c:pt>
                <c:pt idx="4">
                  <c:v>3.4247700000000001</c:v>
                </c:pt>
                <c:pt idx="5">
                  <c:v>3.4594019999999999</c:v>
                </c:pt>
                <c:pt idx="6">
                  <c:v>3.689184</c:v>
                </c:pt>
                <c:pt idx="7">
                  <c:v>3.6855009999999999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Transportation</c:v>
                </c:pt>
              </c:strCache>
            </c:strRef>
          </c:tx>
          <c:spPr>
            <a:solidFill>
              <a:srgbClr val="0096D7"/>
            </a:solidFill>
          </c:spPr>
          <c:invertIfNegative val="0"/>
          <c:cat>
            <c:strRef>
              <c:f>Sheet1!$B$1:$BA$1</c:f>
              <c:strCache>
                <c:ptCount val="8"/>
                <c:pt idx="0">
                  <c:v>2005</c:v>
                </c:pt>
                <c:pt idx="1">
                  <c:v>2015</c:v>
                </c:pt>
                <c:pt idx="2">
                  <c:v>Reference</c:v>
                </c:pt>
                <c:pt idx="3">
                  <c:v>  No CPP  </c:v>
                </c:pt>
                <c:pt idx="4">
                  <c:v> Reference </c:v>
                </c:pt>
                <c:pt idx="5">
                  <c:v>No CPP</c:v>
                </c:pt>
                <c:pt idx="6">
                  <c:v> Reference</c:v>
                </c:pt>
                <c:pt idx="7">
                  <c:v> No CPP </c:v>
                </c:pt>
              </c:strCache>
            </c:strRef>
          </c:cat>
          <c:val>
            <c:numRef>
              <c:f>Sheet1!$B$4:$BA$4</c:f>
              <c:numCache>
                <c:formatCode>General</c:formatCode>
                <c:ptCount val="8"/>
                <c:pt idx="0">
                  <c:v>0.60690999999999995</c:v>
                </c:pt>
                <c:pt idx="1">
                  <c:v>0.92875299999999994</c:v>
                </c:pt>
                <c:pt idx="2">
                  <c:v>0.89920299999999997</c:v>
                </c:pt>
                <c:pt idx="3">
                  <c:v>0.89848799999999995</c:v>
                </c:pt>
                <c:pt idx="4">
                  <c:v>1.1352869999999999</c:v>
                </c:pt>
                <c:pt idx="5">
                  <c:v>1.112547</c:v>
                </c:pt>
                <c:pt idx="6">
                  <c:v>1.6952050000000001</c:v>
                </c:pt>
                <c:pt idx="7">
                  <c:v>1.7147990000000002</c:v>
                </c:pt>
              </c:numCache>
            </c:numRef>
          </c:val>
        </c:ser>
        <c:ser>
          <c:idx val="4"/>
          <c:order val="3"/>
          <c:tx>
            <c:strRef>
              <c:f>Sheet1!$A$5</c:f>
              <c:strCache>
                <c:ptCount val="1"/>
                <c:pt idx="0">
                  <c:v>Industrial</c:v>
                </c:pt>
              </c:strCache>
            </c:strRef>
          </c:tx>
          <c:spPr>
            <a:solidFill>
              <a:srgbClr val="000000"/>
            </a:solidFill>
            <a:ln w="25400">
              <a:noFill/>
            </a:ln>
          </c:spPr>
          <c:invertIfNegative val="0"/>
          <c:cat>
            <c:strRef>
              <c:f>Sheet1!$B$1:$BA$1</c:f>
              <c:strCache>
                <c:ptCount val="8"/>
                <c:pt idx="0">
                  <c:v>2005</c:v>
                </c:pt>
                <c:pt idx="1">
                  <c:v>2015</c:v>
                </c:pt>
                <c:pt idx="2">
                  <c:v>Reference</c:v>
                </c:pt>
                <c:pt idx="3">
                  <c:v>  No CPP  </c:v>
                </c:pt>
                <c:pt idx="4">
                  <c:v> Reference </c:v>
                </c:pt>
                <c:pt idx="5">
                  <c:v>No CPP</c:v>
                </c:pt>
                <c:pt idx="6">
                  <c:v> Reference</c:v>
                </c:pt>
                <c:pt idx="7">
                  <c:v> No CPP </c:v>
                </c:pt>
              </c:strCache>
            </c:strRef>
          </c:cat>
          <c:val>
            <c:numRef>
              <c:f>Sheet1!$B$5:$BA$5</c:f>
              <c:numCache>
                <c:formatCode>General</c:formatCode>
                <c:ptCount val="8"/>
                <c:pt idx="0">
                  <c:v>7.7126849999999996</c:v>
                </c:pt>
                <c:pt idx="1">
                  <c:v>9.0947519999999997</c:v>
                </c:pt>
                <c:pt idx="2">
                  <c:v>10.242564</c:v>
                </c:pt>
                <c:pt idx="3">
                  <c:v>10.255767000000001</c:v>
                </c:pt>
                <c:pt idx="4">
                  <c:v>11.360924000000001</c:v>
                </c:pt>
                <c:pt idx="5">
                  <c:v>11.497995999999999</c:v>
                </c:pt>
                <c:pt idx="6">
                  <c:v>12.490684999999999</c:v>
                </c:pt>
                <c:pt idx="7">
                  <c:v>12.620206000000001</c:v>
                </c:pt>
              </c:numCache>
            </c:numRef>
          </c:val>
        </c:ser>
        <c:ser>
          <c:idx val="5"/>
          <c:order val="4"/>
          <c:tx>
            <c:strRef>
              <c:f>Sheet1!$A$6</c:f>
              <c:strCache>
                <c:ptCount val="1"/>
                <c:pt idx="0">
                  <c:v>Electric power</c:v>
                </c:pt>
              </c:strCache>
            </c:strRef>
          </c:tx>
          <c:spPr>
            <a:solidFill>
              <a:srgbClr val="BD732A"/>
            </a:solidFill>
            <a:ln w="25400">
              <a:noFill/>
            </a:ln>
          </c:spPr>
          <c:invertIfNegative val="0"/>
          <c:cat>
            <c:strRef>
              <c:f>Sheet1!$B$1:$BA$1</c:f>
              <c:strCache>
                <c:ptCount val="8"/>
                <c:pt idx="0">
                  <c:v>2005</c:v>
                </c:pt>
                <c:pt idx="1">
                  <c:v>2015</c:v>
                </c:pt>
                <c:pt idx="2">
                  <c:v>Reference</c:v>
                </c:pt>
                <c:pt idx="3">
                  <c:v>  No CPP  </c:v>
                </c:pt>
                <c:pt idx="4">
                  <c:v> Reference </c:v>
                </c:pt>
                <c:pt idx="5">
                  <c:v>No CPP</c:v>
                </c:pt>
                <c:pt idx="6">
                  <c:v> Reference</c:v>
                </c:pt>
                <c:pt idx="7">
                  <c:v> No CPP </c:v>
                </c:pt>
              </c:strCache>
            </c:strRef>
          </c:cat>
          <c:val>
            <c:numRef>
              <c:f>Sheet1!$B$6:$BA$6</c:f>
              <c:numCache>
                <c:formatCode>General</c:formatCode>
                <c:ptCount val="8"/>
                <c:pt idx="0">
                  <c:v>5.8691450000000005</c:v>
                </c:pt>
                <c:pt idx="1">
                  <c:v>9.6066509999999994</c:v>
                </c:pt>
                <c:pt idx="2">
                  <c:v>8.2622800000000005</c:v>
                </c:pt>
                <c:pt idx="3">
                  <c:v>8.1640119999999996</c:v>
                </c:pt>
                <c:pt idx="4">
                  <c:v>11.022814</c:v>
                </c:pt>
                <c:pt idx="5">
                  <c:v>9.6897289999999998</c:v>
                </c:pt>
                <c:pt idx="6">
                  <c:v>11.961382</c:v>
                </c:pt>
                <c:pt idx="7">
                  <c:v>11.184361000000001</c:v>
                </c:pt>
              </c:numCache>
            </c:numRef>
          </c:val>
        </c:ser>
        <c:ser>
          <c:idx val="3"/>
          <c:order val="5"/>
          <c:tx>
            <c:strRef>
              <c:f>Sheet1!$A$7</c:f>
              <c:strCache>
                <c:ptCount val="1"/>
                <c:pt idx="0">
                  <c:v>Gas to Liquids</c:v>
                </c:pt>
              </c:strCache>
            </c:strRef>
          </c:tx>
          <c:spPr>
            <a:solidFill>
              <a:srgbClr val="0096D7"/>
            </a:solidFill>
          </c:spPr>
          <c:invertIfNegative val="0"/>
          <c:cat>
            <c:strRef>
              <c:f>Sheet1!$B$1:$BA$1</c:f>
              <c:strCache>
                <c:ptCount val="8"/>
                <c:pt idx="0">
                  <c:v>2005</c:v>
                </c:pt>
                <c:pt idx="1">
                  <c:v>2015</c:v>
                </c:pt>
                <c:pt idx="2">
                  <c:v>Reference</c:v>
                </c:pt>
                <c:pt idx="3">
                  <c:v>  No CPP  </c:v>
                </c:pt>
                <c:pt idx="4">
                  <c:v> Reference </c:v>
                </c:pt>
                <c:pt idx="5">
                  <c:v>No CPP</c:v>
                </c:pt>
                <c:pt idx="6">
                  <c:v> Reference</c:v>
                </c:pt>
                <c:pt idx="7">
                  <c:v> No CPP </c:v>
                </c:pt>
              </c:strCache>
            </c:strRef>
          </c:cat>
          <c:val>
            <c:numRef>
              <c:f>Sheet1!$B$7:$BA$7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</c:strCache>
            </c:strRef>
          </c:tx>
          <c:invertIfNegative val="0"/>
          <c:cat>
            <c:strRef>
              <c:f>Sheet1!$B$1:$BA$1</c:f>
              <c:strCache>
                <c:ptCount val="8"/>
                <c:pt idx="0">
                  <c:v>2005</c:v>
                </c:pt>
                <c:pt idx="1">
                  <c:v>2015</c:v>
                </c:pt>
                <c:pt idx="2">
                  <c:v>Reference</c:v>
                </c:pt>
                <c:pt idx="3">
                  <c:v>  No CPP  </c:v>
                </c:pt>
                <c:pt idx="4">
                  <c:v> Reference </c:v>
                </c:pt>
                <c:pt idx="5">
                  <c:v>No CPP</c:v>
                </c:pt>
                <c:pt idx="6">
                  <c:v> Reference</c:v>
                </c:pt>
                <c:pt idx="7">
                  <c:v> No CPP </c:v>
                </c:pt>
              </c:strCache>
            </c:strRef>
          </c:cat>
          <c:val>
            <c:numRef>
              <c:f>Sheet1!$B$8:$BA$8</c:f>
              <c:numCache>
                <c:formatCode>General</c:formatCode>
                <c:ptCount val="8"/>
              </c:numCache>
            </c:numRef>
          </c:val>
        </c:ser>
        <c:ser>
          <c:idx val="12"/>
          <c:order val="12"/>
          <c:tx>
            <c:strRef>
              <c:f>Sheet1!$A$14</c:f>
              <c:strCache>
                <c:ptCount val="1"/>
                <c:pt idx="0">
                  <c:v>Gas to Liquids</c:v>
                </c:pt>
              </c:strCache>
            </c:strRef>
          </c:tx>
          <c:invertIfNegative val="0"/>
          <c:cat>
            <c:strRef>
              <c:f>Sheet1!$B$1:$BA$1</c:f>
              <c:strCache>
                <c:ptCount val="8"/>
                <c:pt idx="0">
                  <c:v>2005</c:v>
                </c:pt>
                <c:pt idx="1">
                  <c:v>2015</c:v>
                </c:pt>
                <c:pt idx="2">
                  <c:v>Reference</c:v>
                </c:pt>
                <c:pt idx="3">
                  <c:v>  No CPP  </c:v>
                </c:pt>
                <c:pt idx="4">
                  <c:v> Reference </c:v>
                </c:pt>
                <c:pt idx="5">
                  <c:v>No CPP</c:v>
                </c:pt>
                <c:pt idx="6">
                  <c:v> Reference</c:v>
                </c:pt>
                <c:pt idx="7">
                  <c:v> No CPP </c:v>
                </c:pt>
              </c:strCache>
            </c:strRef>
          </c:cat>
          <c:val>
            <c:numRef>
              <c:f>Sheet1!$B$14:$BA$14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95401776"/>
        <c:axId val="195402336"/>
      </c:barChart>
      <c:barChart>
        <c:barDir val="col"/>
        <c:grouping val="stacked"/>
        <c:varyColors val="0"/>
        <c:ser>
          <c:idx val="7"/>
          <c:order val="7"/>
          <c:tx>
            <c:strRef>
              <c:f>Sheet1!$A$9</c:f>
              <c:strCache>
                <c:ptCount val="1"/>
                <c:pt idx="0">
                  <c:v>Residential</c:v>
                </c:pt>
              </c:strCache>
            </c:strRef>
          </c:tx>
          <c:spPr>
            <a:solidFill>
              <a:srgbClr val="5D9732"/>
            </a:solidFill>
            <a:ln>
              <a:noFill/>
            </a:ln>
          </c:spPr>
          <c:invertIfNegative val="0"/>
          <c:cat>
            <c:strRef>
              <c:f>Sheet1!$B$1:$BA$1</c:f>
              <c:strCache>
                <c:ptCount val="8"/>
                <c:pt idx="0">
                  <c:v>2005</c:v>
                </c:pt>
                <c:pt idx="1">
                  <c:v>2015</c:v>
                </c:pt>
                <c:pt idx="2">
                  <c:v>Reference</c:v>
                </c:pt>
                <c:pt idx="3">
                  <c:v>  No CPP  </c:v>
                </c:pt>
                <c:pt idx="4">
                  <c:v> Reference </c:v>
                </c:pt>
                <c:pt idx="5">
                  <c:v>No CPP</c:v>
                </c:pt>
                <c:pt idx="6">
                  <c:v> Reference</c:v>
                </c:pt>
                <c:pt idx="7">
                  <c:v> No CPP </c:v>
                </c:pt>
              </c:strCache>
            </c:strRef>
          </c:cat>
          <c:val>
            <c:numRef>
              <c:f>Sheet1!$B$9:$BA$9</c:f>
              <c:numCache>
                <c:formatCode>General</c:formatCode>
                <c:ptCount val="8"/>
                <c:pt idx="0">
                  <c:v>13.224041095890408</c:v>
                </c:pt>
                <c:pt idx="1">
                  <c:v>12.655723287671233</c:v>
                </c:pt>
                <c:pt idx="2">
                  <c:v>12.880494535519125</c:v>
                </c:pt>
                <c:pt idx="3">
                  <c:v>12.92778904109589</c:v>
                </c:pt>
                <c:pt idx="4">
                  <c:v>12.739660273972602</c:v>
                </c:pt>
                <c:pt idx="5">
                  <c:v>12.820213698630138</c:v>
                </c:pt>
                <c:pt idx="6">
                  <c:v>12.524770491803277</c:v>
                </c:pt>
                <c:pt idx="7">
                  <c:v>12.56203825136612</c:v>
                </c:pt>
              </c:numCache>
            </c:numRef>
          </c:val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Commercial</c:v>
                </c:pt>
              </c:strCache>
            </c:strRef>
          </c:tx>
          <c:spPr>
            <a:solidFill>
              <a:srgbClr val="A33340"/>
            </a:solidFill>
            <a:ln>
              <a:noFill/>
            </a:ln>
          </c:spPr>
          <c:invertIfNegative val="0"/>
          <c:cat>
            <c:strRef>
              <c:f>Sheet1!$B$1:$BA$1</c:f>
              <c:strCache>
                <c:ptCount val="8"/>
                <c:pt idx="0">
                  <c:v>2005</c:v>
                </c:pt>
                <c:pt idx="1">
                  <c:v>2015</c:v>
                </c:pt>
                <c:pt idx="2">
                  <c:v>Reference</c:v>
                </c:pt>
                <c:pt idx="3">
                  <c:v>  No CPP  </c:v>
                </c:pt>
                <c:pt idx="4">
                  <c:v> Reference </c:v>
                </c:pt>
                <c:pt idx="5">
                  <c:v>No CPP</c:v>
                </c:pt>
                <c:pt idx="6">
                  <c:v> Reference</c:v>
                </c:pt>
                <c:pt idx="7">
                  <c:v> No CPP </c:v>
                </c:pt>
              </c:strCache>
            </c:strRef>
          </c:cat>
          <c:val>
            <c:numRef>
              <c:f>Sheet1!$B$10:$BA$10</c:f>
              <c:numCache>
                <c:formatCode>General</c:formatCode>
                <c:ptCount val="8"/>
                <c:pt idx="0">
                  <c:v>8.2162191780821914</c:v>
                </c:pt>
                <c:pt idx="1">
                  <c:v>8.8129808219178081</c:v>
                </c:pt>
                <c:pt idx="2">
                  <c:v>9.1370901639344257</c:v>
                </c:pt>
                <c:pt idx="3">
                  <c:v>9.1765561643835607</c:v>
                </c:pt>
                <c:pt idx="4">
                  <c:v>9.3829315068493155</c:v>
                </c:pt>
                <c:pt idx="5">
                  <c:v>9.4778136986301362</c:v>
                </c:pt>
                <c:pt idx="6">
                  <c:v>10.079737704918031</c:v>
                </c:pt>
                <c:pt idx="7">
                  <c:v>10.069674863387979</c:v>
                </c:pt>
              </c:numCache>
            </c:numRef>
          </c:val>
        </c:ser>
        <c:ser>
          <c:idx val="9"/>
          <c:order val="9"/>
          <c:tx>
            <c:strRef>
              <c:f>Sheet1!$A$11</c:f>
              <c:strCache>
                <c:ptCount val="1"/>
                <c:pt idx="0">
                  <c:v>Transportation</c:v>
                </c:pt>
              </c:strCache>
            </c:strRef>
          </c:tx>
          <c:spPr>
            <a:solidFill>
              <a:srgbClr val="0096D7"/>
            </a:solidFill>
            <a:ln>
              <a:noFill/>
            </a:ln>
          </c:spPr>
          <c:invertIfNegative val="0"/>
          <c:cat>
            <c:strRef>
              <c:f>Sheet1!$B$1:$BA$1</c:f>
              <c:strCache>
                <c:ptCount val="8"/>
                <c:pt idx="0">
                  <c:v>2005</c:v>
                </c:pt>
                <c:pt idx="1">
                  <c:v>2015</c:v>
                </c:pt>
                <c:pt idx="2">
                  <c:v>Reference</c:v>
                </c:pt>
                <c:pt idx="3">
                  <c:v>  No CPP  </c:v>
                </c:pt>
                <c:pt idx="4">
                  <c:v> Reference </c:v>
                </c:pt>
                <c:pt idx="5">
                  <c:v>No CPP</c:v>
                </c:pt>
                <c:pt idx="6">
                  <c:v> Reference</c:v>
                </c:pt>
                <c:pt idx="7">
                  <c:v> No CPP </c:v>
                </c:pt>
              </c:strCache>
            </c:strRef>
          </c:cat>
          <c:val>
            <c:numRef>
              <c:f>Sheet1!$B$11:$BA$11</c:f>
              <c:numCache>
                <c:formatCode>General</c:formatCode>
                <c:ptCount val="8"/>
                <c:pt idx="0">
                  <c:v>1.6627671232876713</c:v>
                </c:pt>
                <c:pt idx="1">
                  <c:v>2.5445287671232877</c:v>
                </c:pt>
                <c:pt idx="2">
                  <c:v>2.4568387978142079</c:v>
                </c:pt>
                <c:pt idx="3">
                  <c:v>2.4616109589041093</c:v>
                </c:pt>
                <c:pt idx="4">
                  <c:v>3.110375342465753</c:v>
                </c:pt>
                <c:pt idx="5">
                  <c:v>3.0480739726027397</c:v>
                </c:pt>
                <c:pt idx="6">
                  <c:v>4.6317076502732242</c:v>
                </c:pt>
                <c:pt idx="7">
                  <c:v>4.6852431693989081</c:v>
                </c:pt>
              </c:numCache>
            </c:numRef>
          </c:val>
        </c:ser>
        <c:ser>
          <c:idx val="10"/>
          <c:order val="10"/>
          <c:tx>
            <c:strRef>
              <c:f>Sheet1!$A$12</c:f>
              <c:strCache>
                <c:ptCount val="1"/>
                <c:pt idx="0">
                  <c:v>Industrial</c:v>
                </c:pt>
              </c:strCache>
            </c:strRef>
          </c:tx>
          <c:spPr>
            <a:solidFill>
              <a:srgbClr val="BD732A"/>
            </a:solidFill>
            <a:ln>
              <a:noFill/>
            </a:ln>
          </c:spPr>
          <c:invertIfNegative val="0"/>
          <c:cat>
            <c:strRef>
              <c:f>Sheet1!$B$1:$BA$1</c:f>
              <c:strCache>
                <c:ptCount val="8"/>
                <c:pt idx="0">
                  <c:v>2005</c:v>
                </c:pt>
                <c:pt idx="1">
                  <c:v>2015</c:v>
                </c:pt>
                <c:pt idx="2">
                  <c:v>Reference</c:v>
                </c:pt>
                <c:pt idx="3">
                  <c:v>  No CPP  </c:v>
                </c:pt>
                <c:pt idx="4">
                  <c:v> Reference </c:v>
                </c:pt>
                <c:pt idx="5">
                  <c:v>No CPP</c:v>
                </c:pt>
                <c:pt idx="6">
                  <c:v> Reference</c:v>
                </c:pt>
                <c:pt idx="7">
                  <c:v> No CPP </c:v>
                </c:pt>
              </c:strCache>
            </c:strRef>
          </c:cat>
          <c:val>
            <c:numRef>
              <c:f>Sheet1!$B$12:$BA$12</c:f>
              <c:numCache>
                <c:formatCode>General</c:formatCode>
                <c:ptCount val="8"/>
                <c:pt idx="0">
                  <c:v>21.130643835616439</c:v>
                </c:pt>
                <c:pt idx="1">
                  <c:v>24.917128767123284</c:v>
                </c:pt>
                <c:pt idx="2">
                  <c:v>27.985147540983608</c:v>
                </c:pt>
                <c:pt idx="3">
                  <c:v>28.097991780821921</c:v>
                </c:pt>
                <c:pt idx="4">
                  <c:v>31.125819178082192</c:v>
                </c:pt>
                <c:pt idx="5">
                  <c:v>31.501358904109587</c:v>
                </c:pt>
                <c:pt idx="6">
                  <c:v>34.12755464480874</c:v>
                </c:pt>
                <c:pt idx="7">
                  <c:v>34.481437158469951</c:v>
                </c:pt>
              </c:numCache>
            </c:numRef>
          </c:val>
        </c:ser>
        <c:ser>
          <c:idx val="11"/>
          <c:order val="11"/>
          <c:tx>
            <c:strRef>
              <c:f>Sheet1!$A$13</c:f>
              <c:strCache>
                <c:ptCount val="1"/>
                <c:pt idx="0">
                  <c:v>Electric power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</c:spPr>
          <c:invertIfNegative val="0"/>
          <c:cat>
            <c:strRef>
              <c:f>Sheet1!$B$1:$BA$1</c:f>
              <c:strCache>
                <c:ptCount val="8"/>
                <c:pt idx="0">
                  <c:v>2005</c:v>
                </c:pt>
                <c:pt idx="1">
                  <c:v>2015</c:v>
                </c:pt>
                <c:pt idx="2">
                  <c:v>Reference</c:v>
                </c:pt>
                <c:pt idx="3">
                  <c:v>  No CPP  </c:v>
                </c:pt>
                <c:pt idx="4">
                  <c:v> Reference </c:v>
                </c:pt>
                <c:pt idx="5">
                  <c:v>No CPP</c:v>
                </c:pt>
                <c:pt idx="6">
                  <c:v> Reference</c:v>
                </c:pt>
                <c:pt idx="7">
                  <c:v> No CPP </c:v>
                </c:pt>
              </c:strCache>
            </c:strRef>
          </c:cat>
          <c:val>
            <c:numRef>
              <c:f>Sheet1!$B$13:$BA$13</c:f>
              <c:numCache>
                <c:formatCode>General</c:formatCode>
                <c:ptCount val="8"/>
                <c:pt idx="0">
                  <c:v>16.079849315068497</c:v>
                </c:pt>
                <c:pt idx="1">
                  <c:v>26.319591780821916</c:v>
                </c:pt>
                <c:pt idx="2">
                  <c:v>22.574535519125682</c:v>
                </c:pt>
                <c:pt idx="3">
                  <c:v>22.367156164383562</c:v>
                </c:pt>
                <c:pt idx="4">
                  <c:v>30.199490410958905</c:v>
                </c:pt>
                <c:pt idx="5">
                  <c:v>26.547202739726025</c:v>
                </c:pt>
                <c:pt idx="6">
                  <c:v>32.681371584699455</c:v>
                </c:pt>
                <c:pt idx="7">
                  <c:v>30.558363387978144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95403456"/>
        <c:axId val="195402896"/>
      </c:barChart>
      <c:catAx>
        <c:axId val="195401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crossAx val="1954023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5402336"/>
        <c:scaling>
          <c:orientation val="minMax"/>
          <c:max val="40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195401776"/>
        <c:crosses val="autoZero"/>
        <c:crossBetween val="between"/>
      </c:valAx>
      <c:valAx>
        <c:axId val="195402896"/>
        <c:scaling>
          <c:orientation val="minMax"/>
          <c:max val="109.58904"/>
          <c:min val="0"/>
        </c:scaling>
        <c:delete val="0"/>
        <c:axPos val="r"/>
        <c:numFmt formatCode="#,##0" sourceLinked="0"/>
        <c:majorTickMark val="out"/>
        <c:minorTickMark val="out"/>
        <c:tickLblPos val="nextTo"/>
        <c:spPr>
          <a:noFill/>
          <a:ln>
            <a:solidFill>
              <a:srgbClr val="FFFFFF"/>
            </a:solidFill>
          </a:ln>
        </c:spPr>
        <c:crossAx val="195403456"/>
        <c:crosses val="max"/>
        <c:crossBetween val="between"/>
        <c:majorUnit val="10"/>
      </c:valAx>
      <c:catAx>
        <c:axId val="1954034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540289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0936660732403043E-2"/>
          <c:y val="4.8293089092422983E-2"/>
          <c:w val="0.94906333926759701"/>
          <c:h val="0.75446394489180724"/>
        </c:manualLayout>
      </c:layout>
      <c:lineChart>
        <c:grouping val="standard"/>
        <c:varyColors val="0"/>
        <c:ser>
          <c:idx val="0"/>
          <c:order val="0"/>
          <c:tx>
            <c:strRef>
              <c:f>'steoQuery (37)'!$P$18</c:f>
              <c:strCache>
                <c:ptCount val="1"/>
                <c:pt idx="0">
                  <c:v>Total U.S. Production</c:v>
                </c:pt>
              </c:strCache>
            </c:strRef>
          </c:tx>
          <c:spPr>
            <a:ln w="22225">
              <a:solidFill>
                <a:srgbClr val="0096D7"/>
              </a:solidFill>
            </a:ln>
          </c:spPr>
          <c:marker>
            <c:symbol val="none"/>
          </c:marker>
          <c:cat>
            <c:multiLvlStrRef>
              <c:f>'steoQuery (37)'!$Q$1:$AC$2</c:f>
              <c:multiLvlStrCache>
                <c:ptCount val="13"/>
                <c:lvl>
                  <c:pt idx="0">
                    <c:v>Q4</c:v>
                  </c:pt>
                  <c:pt idx="1">
                    <c:v>Q1</c:v>
                  </c:pt>
                  <c:pt idx="2">
                    <c:v>Q2</c:v>
                  </c:pt>
                  <c:pt idx="3">
                    <c:v>Q3</c:v>
                  </c:pt>
                  <c:pt idx="4">
                    <c:v>Q4</c:v>
                  </c:pt>
                  <c:pt idx="5">
                    <c:v>Q1</c:v>
                  </c:pt>
                  <c:pt idx="6">
                    <c:v>Q2</c:v>
                  </c:pt>
                  <c:pt idx="7">
                    <c:v>Q3</c:v>
                  </c:pt>
                  <c:pt idx="8">
                    <c:v>Q4</c:v>
                  </c:pt>
                  <c:pt idx="9">
                    <c:v>Q1</c:v>
                  </c:pt>
                  <c:pt idx="10">
                    <c:v>Q2</c:v>
                  </c:pt>
                  <c:pt idx="11">
                    <c:v>Q3</c:v>
                  </c:pt>
                  <c:pt idx="12">
                    <c:v>Q4</c:v>
                  </c:pt>
                </c:lvl>
                <c:lvl>
                  <c:pt idx="0">
                    <c:v>2014</c:v>
                  </c:pt>
                  <c:pt idx="1">
                    <c:v>2015</c:v>
                  </c:pt>
                  <c:pt idx="5">
                    <c:v>2016</c:v>
                  </c:pt>
                  <c:pt idx="9">
                    <c:v>2017</c:v>
                  </c:pt>
                </c:lvl>
              </c:multiLvlStrCache>
            </c:multiLvlStrRef>
          </c:cat>
          <c:val>
            <c:numRef>
              <c:f>'steoQuery (37)'!$Q$18:$AC$18</c:f>
              <c:numCache>
                <c:formatCode>0.00</c:formatCode>
                <c:ptCount val="13"/>
                <c:pt idx="0" formatCode="General">
                  <c:v>0</c:v>
                </c:pt>
                <c:pt idx="1">
                  <c:v>0.23002476739999977</c:v>
                </c:pt>
                <c:pt idx="2">
                  <c:v>0.24530568169999967</c:v>
                </c:pt>
                <c:pt idx="3">
                  <c:v>0.17986939130000046</c:v>
                </c:pt>
                <c:pt idx="4">
                  <c:v>6.6867826099999306E-2</c:v>
                </c:pt>
                <c:pt idx="5">
                  <c:v>-0.12344163350000059</c:v>
                </c:pt>
                <c:pt idx="6">
                  <c:v>-0.47425756390000018</c:v>
                </c:pt>
                <c:pt idx="7">
                  <c:v>-0.98434146740000017</c:v>
                </c:pt>
                <c:pt idx="8">
                  <c:v>-1.0199620868999997</c:v>
                </c:pt>
                <c:pt idx="9">
                  <c:v>-1.0229361548</c:v>
                </c:pt>
                <c:pt idx="10">
                  <c:v>-1.0504357799000008</c:v>
                </c:pt>
                <c:pt idx="11">
                  <c:v>-1.1774492173999995</c:v>
                </c:pt>
                <c:pt idx="12">
                  <c:v>-0.99170495649999957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'steoQuery (37)'!$P$19</c:f>
              <c:strCache>
                <c:ptCount val="1"/>
                <c:pt idx="0">
                  <c:v>Lower 48</c:v>
                </c:pt>
              </c:strCache>
            </c:strRef>
          </c:tx>
          <c:spPr>
            <a:ln w="22225">
              <a:solidFill>
                <a:srgbClr val="FFC702"/>
              </a:solidFill>
            </a:ln>
          </c:spPr>
          <c:marker>
            <c:symbol val="none"/>
          </c:marker>
          <c:cat>
            <c:multiLvlStrRef>
              <c:f>'steoQuery (37)'!$Q$1:$AC$2</c:f>
              <c:multiLvlStrCache>
                <c:ptCount val="13"/>
                <c:lvl>
                  <c:pt idx="0">
                    <c:v>Q4</c:v>
                  </c:pt>
                  <c:pt idx="1">
                    <c:v>Q1</c:v>
                  </c:pt>
                  <c:pt idx="2">
                    <c:v>Q2</c:v>
                  </c:pt>
                  <c:pt idx="3">
                    <c:v>Q3</c:v>
                  </c:pt>
                  <c:pt idx="4">
                    <c:v>Q4</c:v>
                  </c:pt>
                  <c:pt idx="5">
                    <c:v>Q1</c:v>
                  </c:pt>
                  <c:pt idx="6">
                    <c:v>Q2</c:v>
                  </c:pt>
                  <c:pt idx="7">
                    <c:v>Q3</c:v>
                  </c:pt>
                  <c:pt idx="8">
                    <c:v>Q4</c:v>
                  </c:pt>
                  <c:pt idx="9">
                    <c:v>Q1</c:v>
                  </c:pt>
                  <c:pt idx="10">
                    <c:v>Q2</c:v>
                  </c:pt>
                  <c:pt idx="11">
                    <c:v>Q3</c:v>
                  </c:pt>
                  <c:pt idx="12">
                    <c:v>Q4</c:v>
                  </c:pt>
                </c:lvl>
                <c:lvl>
                  <c:pt idx="0">
                    <c:v>2014</c:v>
                  </c:pt>
                  <c:pt idx="1">
                    <c:v>2015</c:v>
                  </c:pt>
                  <c:pt idx="5">
                    <c:v>2016</c:v>
                  </c:pt>
                  <c:pt idx="9">
                    <c:v>2017</c:v>
                  </c:pt>
                </c:lvl>
              </c:multiLvlStrCache>
            </c:multiLvlStrRef>
          </c:cat>
          <c:val>
            <c:numRef>
              <c:f>'steoQuery (37)'!$Q$19:$AC$19</c:f>
              <c:numCache>
                <c:formatCode>0.00</c:formatCode>
                <c:ptCount val="13"/>
                <c:pt idx="0" formatCode="General">
                  <c:v>0</c:v>
                </c:pt>
                <c:pt idx="1">
                  <c:v>0.20027534439999961</c:v>
                </c:pt>
                <c:pt idx="2">
                  <c:v>0.2340830758000001</c:v>
                </c:pt>
                <c:pt idx="3">
                  <c:v>3.0341563000000349E-2</c:v>
                </c:pt>
                <c:pt idx="4">
                  <c:v>-0.10692432829999987</c:v>
                </c:pt>
                <c:pt idx="5">
                  <c:v>-0.3087376665999999</c:v>
                </c:pt>
                <c:pt idx="6">
                  <c:v>-0.67797342230000002</c:v>
                </c:pt>
                <c:pt idx="7">
                  <c:v>-1.0766483071000001</c:v>
                </c:pt>
                <c:pt idx="8">
                  <c:v>-1.3192548466999998</c:v>
                </c:pt>
                <c:pt idx="9">
                  <c:v>-1.4102525765999996</c:v>
                </c:pt>
                <c:pt idx="10">
                  <c:v>-1.4318173975999997</c:v>
                </c:pt>
                <c:pt idx="11">
                  <c:v>-1.4346122215000001</c:v>
                </c:pt>
                <c:pt idx="12">
                  <c:v>-1.4312383675999998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'steoQuery (37)'!$P$20</c:f>
              <c:strCache>
                <c:ptCount val="1"/>
                <c:pt idx="0">
                  <c:v>Alaska</c:v>
                </c:pt>
              </c:strCache>
            </c:strRef>
          </c:tx>
          <c:spPr>
            <a:ln w="22225">
              <a:solidFill>
                <a:srgbClr val="BD732A"/>
              </a:solidFill>
            </a:ln>
          </c:spPr>
          <c:marker>
            <c:symbol val="none"/>
          </c:marker>
          <c:cat>
            <c:multiLvlStrRef>
              <c:f>'steoQuery (37)'!$Q$1:$AC$2</c:f>
              <c:multiLvlStrCache>
                <c:ptCount val="13"/>
                <c:lvl>
                  <c:pt idx="0">
                    <c:v>Q4</c:v>
                  </c:pt>
                  <c:pt idx="1">
                    <c:v>Q1</c:v>
                  </c:pt>
                  <c:pt idx="2">
                    <c:v>Q2</c:v>
                  </c:pt>
                  <c:pt idx="3">
                    <c:v>Q3</c:v>
                  </c:pt>
                  <c:pt idx="4">
                    <c:v>Q4</c:v>
                  </c:pt>
                  <c:pt idx="5">
                    <c:v>Q1</c:v>
                  </c:pt>
                  <c:pt idx="6">
                    <c:v>Q2</c:v>
                  </c:pt>
                  <c:pt idx="7">
                    <c:v>Q3</c:v>
                  </c:pt>
                  <c:pt idx="8">
                    <c:v>Q4</c:v>
                  </c:pt>
                  <c:pt idx="9">
                    <c:v>Q1</c:v>
                  </c:pt>
                  <c:pt idx="10">
                    <c:v>Q2</c:v>
                  </c:pt>
                  <c:pt idx="11">
                    <c:v>Q3</c:v>
                  </c:pt>
                  <c:pt idx="12">
                    <c:v>Q4</c:v>
                  </c:pt>
                </c:lvl>
                <c:lvl>
                  <c:pt idx="0">
                    <c:v>2014</c:v>
                  </c:pt>
                  <c:pt idx="1">
                    <c:v>2015</c:v>
                  </c:pt>
                  <c:pt idx="5">
                    <c:v>2016</c:v>
                  </c:pt>
                  <c:pt idx="9">
                    <c:v>2017</c:v>
                  </c:pt>
                </c:lvl>
              </c:multiLvlStrCache>
            </c:multiLvlStrRef>
          </c:cat>
          <c:val>
            <c:numRef>
              <c:f>'steoQuery (37)'!$Q$20:$AC$20</c:f>
              <c:numCache>
                <c:formatCode>0.00</c:formatCode>
                <c:ptCount val="13"/>
                <c:pt idx="0" formatCode="General">
                  <c:v>0</c:v>
                </c:pt>
                <c:pt idx="1">
                  <c:v>-1.0840333330000007E-2</c:v>
                </c:pt>
                <c:pt idx="2">
                  <c:v>-3.2891428569999992E-2</c:v>
                </c:pt>
                <c:pt idx="3">
                  <c:v>-6.6213119569999979E-2</c:v>
                </c:pt>
                <c:pt idx="4">
                  <c:v>4.7343478300000408E-3</c:v>
                </c:pt>
                <c:pt idx="5">
                  <c:v>-3.4482988999995356E-4</c:v>
                </c:pt>
                <c:pt idx="6">
                  <c:v>-3.5523654810000027E-2</c:v>
                </c:pt>
                <c:pt idx="7">
                  <c:v>-8.8086477479999981E-2</c:v>
                </c:pt>
                <c:pt idx="8">
                  <c:v>-2.8406256760000026E-2</c:v>
                </c:pt>
                <c:pt idx="9">
                  <c:v>-3.5989868009999981E-2</c:v>
                </c:pt>
                <c:pt idx="10">
                  <c:v>-6.5703498139999983E-2</c:v>
                </c:pt>
                <c:pt idx="11">
                  <c:v>-9.8073112090000025E-2</c:v>
                </c:pt>
                <c:pt idx="12">
                  <c:v>-4.1251441579999992E-2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'steoQuery (37)'!$P$21</c:f>
              <c:strCache>
                <c:ptCount val="1"/>
                <c:pt idx="0">
                  <c:v>Federal Gulf of Mexico</c:v>
                </c:pt>
              </c:strCache>
            </c:strRef>
          </c:tx>
          <c:spPr>
            <a:ln w="22225">
              <a:solidFill>
                <a:srgbClr val="5D9732"/>
              </a:solidFill>
            </a:ln>
          </c:spPr>
          <c:marker>
            <c:symbol val="none"/>
          </c:marker>
          <c:cat>
            <c:multiLvlStrRef>
              <c:f>'steoQuery (37)'!$Q$1:$AC$2</c:f>
              <c:multiLvlStrCache>
                <c:ptCount val="13"/>
                <c:lvl>
                  <c:pt idx="0">
                    <c:v>Q4</c:v>
                  </c:pt>
                  <c:pt idx="1">
                    <c:v>Q1</c:v>
                  </c:pt>
                  <c:pt idx="2">
                    <c:v>Q2</c:v>
                  </c:pt>
                  <c:pt idx="3">
                    <c:v>Q3</c:v>
                  </c:pt>
                  <c:pt idx="4">
                    <c:v>Q4</c:v>
                  </c:pt>
                  <c:pt idx="5">
                    <c:v>Q1</c:v>
                  </c:pt>
                  <c:pt idx="6">
                    <c:v>Q2</c:v>
                  </c:pt>
                  <c:pt idx="7">
                    <c:v>Q3</c:v>
                  </c:pt>
                  <c:pt idx="8">
                    <c:v>Q4</c:v>
                  </c:pt>
                  <c:pt idx="9">
                    <c:v>Q1</c:v>
                  </c:pt>
                  <c:pt idx="10">
                    <c:v>Q2</c:v>
                  </c:pt>
                  <c:pt idx="11">
                    <c:v>Q3</c:v>
                  </c:pt>
                  <c:pt idx="12">
                    <c:v>Q4</c:v>
                  </c:pt>
                </c:lvl>
                <c:lvl>
                  <c:pt idx="0">
                    <c:v>2014</c:v>
                  </c:pt>
                  <c:pt idx="1">
                    <c:v>2015</c:v>
                  </c:pt>
                  <c:pt idx="5">
                    <c:v>2016</c:v>
                  </c:pt>
                  <c:pt idx="9">
                    <c:v>2017</c:v>
                  </c:pt>
                </c:lvl>
              </c:multiLvlStrCache>
            </c:multiLvlStrRef>
          </c:cat>
          <c:val>
            <c:numRef>
              <c:f>'steoQuery (37)'!$Q$21:$AC$21</c:f>
              <c:numCache>
                <c:formatCode>0.00</c:formatCode>
                <c:ptCount val="13"/>
                <c:pt idx="0" formatCode="General">
                  <c:v>0</c:v>
                </c:pt>
                <c:pt idx="1">
                  <c:v>4.0589993200000007E-2</c:v>
                </c:pt>
                <c:pt idx="2">
                  <c:v>4.4114271300000008E-2</c:v>
                </c:pt>
                <c:pt idx="3">
                  <c:v>0.21574118470000014</c:v>
                </c:pt>
                <c:pt idx="4">
                  <c:v>0.16905804340000019</c:v>
                </c:pt>
                <c:pt idx="5">
                  <c:v>0.18564109979999999</c:v>
                </c:pt>
                <c:pt idx="6">
                  <c:v>0.23923974130000003</c:v>
                </c:pt>
                <c:pt idx="7">
                  <c:v>0.18039340020000005</c:v>
                </c:pt>
                <c:pt idx="8">
                  <c:v>0.32769916340000016</c:v>
                </c:pt>
                <c:pt idx="9">
                  <c:v>0.42330648630000001</c:v>
                </c:pt>
                <c:pt idx="10">
                  <c:v>0.44708523980000003</c:v>
                </c:pt>
                <c:pt idx="11">
                  <c:v>0.35523636320000018</c:v>
                </c:pt>
                <c:pt idx="12">
                  <c:v>0.48078488419999998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1157296"/>
        <c:axId val="141157856"/>
      </c:lineChart>
      <c:catAx>
        <c:axId val="141157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>
            <a:solidFill>
              <a:schemeClr val="tx1"/>
            </a:solidFill>
          </a:ln>
        </c:spPr>
        <c:crossAx val="141157856"/>
        <c:crosses val="autoZero"/>
        <c:auto val="1"/>
        <c:lblAlgn val="ctr"/>
        <c:lblOffset val="100"/>
        <c:noMultiLvlLbl val="0"/>
      </c:catAx>
      <c:valAx>
        <c:axId val="14115785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1411572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6387039015490488E-2"/>
          <c:y val="0.42615806895216402"/>
          <c:w val="0.29993802712335749"/>
          <c:h val="0.25414735996761706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315656055818509E-2"/>
          <c:y val="5.7316001180325822E-2"/>
          <c:w val="0.89045890631192459"/>
          <c:h val="0.83816823917130978"/>
        </c:manualLayout>
      </c:layout>
      <c:barChart>
        <c:barDir val="col"/>
        <c:grouping val="stacked"/>
        <c:varyColors val="0"/>
        <c:ser>
          <c:idx val="3"/>
          <c:order val="1"/>
          <c:tx>
            <c:v>Change in other consumption (right axis)</c:v>
          </c:tx>
          <c:spPr>
            <a:solidFill>
              <a:srgbClr val="5D9732"/>
            </a:solidFill>
          </c:spPr>
          <c:invertIfNegative val="0"/>
          <c:cat>
            <c:numRef>
              <c:f>'Fig6'!$A$28:$A$36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'Fig6'!$I$28:$I$36</c:f>
              <c:numCache>
                <c:formatCode>0.000</c:formatCode>
                <c:ptCount val="9"/>
                <c:pt idx="0">
                  <c:v>-0.70683211800000123</c:v>
                </c:pt>
                <c:pt idx="1">
                  <c:v>1.9067398219999845</c:v>
                </c:pt>
                <c:pt idx="2">
                  <c:v>0.67301669800000496</c:v>
                </c:pt>
                <c:pt idx="3">
                  <c:v>1.0011304969999983</c:v>
                </c:pt>
                <c:pt idx="4">
                  <c:v>0.14561530699999992</c:v>
                </c:pt>
                <c:pt idx="5">
                  <c:v>0.54983812700000101</c:v>
                </c:pt>
                <c:pt idx="6">
                  <c:v>0.67913694600000696</c:v>
                </c:pt>
                <c:pt idx="7">
                  <c:v>0.88050814799999699</c:v>
                </c:pt>
                <c:pt idx="8">
                  <c:v>1.0233435339999915</c:v>
                </c:pt>
              </c:numCache>
            </c:numRef>
          </c:val>
        </c:ser>
        <c:ser>
          <c:idx val="0"/>
          <c:order val="2"/>
          <c:tx>
            <c:v>Change in China consumption (right axis)</c:v>
          </c:tx>
          <c:spPr>
            <a:solidFill>
              <a:schemeClr val="accent1"/>
            </a:solidFill>
          </c:spPr>
          <c:invertIfNegative val="0"/>
          <c:cat>
            <c:numRef>
              <c:f>'Fig6'!$A$28:$A$36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'Fig6'!$G$28:$G$36</c:f>
              <c:numCache>
                <c:formatCode>0.000</c:formatCode>
                <c:ptCount val="9"/>
                <c:pt idx="0">
                  <c:v>0.37268884000000035</c:v>
                </c:pt>
                <c:pt idx="1">
                  <c:v>0.8685359100000003</c:v>
                </c:pt>
                <c:pt idx="2">
                  <c:v>0.56569105999999891</c:v>
                </c:pt>
                <c:pt idx="3">
                  <c:v>0.67108916000000107</c:v>
                </c:pt>
                <c:pt idx="4">
                  <c:v>0.30486256000000012</c:v>
                </c:pt>
                <c:pt idx="5">
                  <c:v>0.37109069999999988</c:v>
                </c:pt>
                <c:pt idx="6">
                  <c:v>0.43004322500000036</c:v>
                </c:pt>
                <c:pt idx="7">
                  <c:v>0.39864095499999941</c:v>
                </c:pt>
                <c:pt idx="8">
                  <c:v>0.40143946599999936</c:v>
                </c:pt>
              </c:numCache>
            </c:numRef>
          </c:val>
        </c:ser>
        <c:ser>
          <c:idx val="2"/>
          <c:order val="3"/>
          <c:tx>
            <c:v>Change in U.S. consumption (right axis)</c:v>
          </c:tx>
          <c:spPr>
            <a:solidFill>
              <a:schemeClr val="accent4"/>
            </a:solidFill>
          </c:spPr>
          <c:invertIfNegative val="0"/>
          <c:cat>
            <c:numRef>
              <c:f>'Fig6'!$A$28:$A$36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'Fig6'!$H$28:$H$36</c:f>
              <c:numCache>
                <c:formatCode>0.000</c:formatCode>
                <c:ptCount val="9"/>
                <c:pt idx="0">
                  <c:v>-0.72656325500000207</c:v>
                </c:pt>
                <c:pt idx="1">
                  <c:v>0.40872572600000012</c:v>
                </c:pt>
                <c:pt idx="2">
                  <c:v>-0.2980503480000003</c:v>
                </c:pt>
                <c:pt idx="3">
                  <c:v>-0.39185918899999805</c:v>
                </c:pt>
                <c:pt idx="4">
                  <c:v>0.47091600799999966</c:v>
                </c:pt>
                <c:pt idx="5">
                  <c:v>0.14448542699999933</c:v>
                </c:pt>
                <c:pt idx="6">
                  <c:v>0.29029061900000031</c:v>
                </c:pt>
                <c:pt idx="7">
                  <c:v>0.14457455599999847</c:v>
                </c:pt>
                <c:pt idx="8">
                  <c:v>0.11953182499999926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35890224"/>
        <c:axId val="194394800"/>
      </c:barChart>
      <c:lineChart>
        <c:grouping val="standard"/>
        <c:varyColors val="0"/>
        <c:ser>
          <c:idx val="1"/>
          <c:order val="0"/>
          <c:tx>
            <c:v>Total world consumption (left axis)</c:v>
          </c:tx>
          <c:spPr>
            <a:ln w="22225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'Fig6'!$A$28:$A$36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'Fig6'!$E$28:$E$36</c:f>
              <c:numCache>
                <c:formatCode>0.000</c:formatCode>
                <c:ptCount val="9"/>
                <c:pt idx="0">
                  <c:v>85.020977188000003</c:v>
                </c:pt>
                <c:pt idx="1">
                  <c:v>88.204978646000001</c:v>
                </c:pt>
                <c:pt idx="2">
                  <c:v>89.145636056000001</c:v>
                </c:pt>
                <c:pt idx="3">
                  <c:v>90.425996523999999</c:v>
                </c:pt>
                <c:pt idx="4">
                  <c:v>91.347390399000005</c:v>
                </c:pt>
                <c:pt idx="5">
                  <c:v>92.412804652999995</c:v>
                </c:pt>
                <c:pt idx="6">
                  <c:v>93.812275443000004</c:v>
                </c:pt>
                <c:pt idx="7">
                  <c:v>95.235999101999994</c:v>
                </c:pt>
                <c:pt idx="8">
                  <c:v>96.780313926999995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163456"/>
        <c:axId val="141164016"/>
      </c:lineChart>
      <c:scatterChart>
        <c:scatterStyle val="lineMarker"/>
        <c:varyColors val="0"/>
        <c:ser>
          <c:idx val="4"/>
          <c:order val="4"/>
          <c:tx>
            <c:strRef>
              <c:f>'Fig6'!$B$41</c:f>
              <c:strCache>
                <c:ptCount val="1"/>
                <c:pt idx="0">
                  <c:v>Forecast</c:v>
                </c:pt>
              </c:strCache>
            </c:strRef>
          </c:tx>
          <c:spPr>
            <a:ln w="12700">
              <a:solidFill>
                <a:schemeClr val="tx1"/>
              </a:solidFill>
              <a:prstDash val="sysDash"/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2486762325441877E-3"/>
                  <c:y val="2.7491473113599493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'Fig6'!$A$42:$A$43</c:f>
              <c:numCache>
                <c:formatCode>General</c:formatCode>
                <c:ptCount val="2"/>
                <c:pt idx="0">
                  <c:v>7.5</c:v>
                </c:pt>
                <c:pt idx="1">
                  <c:v>7.5</c:v>
                </c:pt>
              </c:numCache>
            </c:numRef>
          </c:xVal>
          <c:yVal>
            <c:numRef>
              <c:f>'Fig6'!$B$42:$B$43</c:f>
              <c:numCache>
                <c:formatCode>General</c:formatCode>
                <c:ptCount val="2"/>
                <c:pt idx="0">
                  <c:v>-2</c:v>
                </c:pt>
                <c:pt idx="1">
                  <c:v>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5890224"/>
        <c:axId val="194394800"/>
      </c:scatterChart>
      <c:catAx>
        <c:axId val="141163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solidFill>
              <a:schemeClr val="tx1"/>
            </a:solidFill>
          </a:ln>
        </c:spPr>
        <c:crossAx val="141164016"/>
        <c:crossesAt val="80"/>
        <c:auto val="0"/>
        <c:lblAlgn val="ctr"/>
        <c:lblOffset val="100"/>
        <c:noMultiLvlLbl val="0"/>
      </c:catAx>
      <c:valAx>
        <c:axId val="141164016"/>
        <c:scaling>
          <c:orientation val="minMax"/>
          <c:max val="98"/>
          <c:min val="76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noFill/>
          </a:ln>
        </c:spPr>
        <c:crossAx val="141163456"/>
        <c:crosses val="autoZero"/>
        <c:crossBetween val="between"/>
        <c:majorUnit val="2"/>
      </c:valAx>
      <c:catAx>
        <c:axId val="2358902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94394800"/>
        <c:crosses val="autoZero"/>
        <c:auto val="1"/>
        <c:lblAlgn val="ctr"/>
        <c:lblOffset val="100"/>
        <c:noMultiLvlLbl val="0"/>
      </c:catAx>
      <c:valAx>
        <c:axId val="194394800"/>
        <c:scaling>
          <c:orientation val="minMax"/>
          <c:max val="9"/>
          <c:min val="-2"/>
        </c:scaling>
        <c:delete val="0"/>
        <c:axPos val="r"/>
        <c:numFmt formatCode="0" sourceLinked="0"/>
        <c:majorTickMark val="out"/>
        <c:minorTickMark val="none"/>
        <c:tickLblPos val="nextTo"/>
        <c:spPr>
          <a:ln>
            <a:noFill/>
          </a:ln>
        </c:spPr>
        <c:crossAx val="235890224"/>
        <c:crosses val="max"/>
        <c:crossBetween val="between"/>
        <c:majorUnit val="1"/>
      </c:valAx>
      <c:spPr>
        <a:noFill/>
        <a:ln w="25400">
          <a:noFill/>
        </a:ln>
      </c:spPr>
    </c:plotArea>
    <c:legend>
      <c:legendPos val="l"/>
      <c:legendEntry>
        <c:idx val="4"/>
        <c:delete val="1"/>
      </c:legendEntry>
      <c:layout>
        <c:manualLayout>
          <c:xMode val="edge"/>
          <c:yMode val="edge"/>
          <c:x val="2.4232658896832345E-2"/>
          <c:y val="4.1007250103389584E-2"/>
          <c:w val="0.45412191583251765"/>
          <c:h val="0.32253295228355355"/>
        </c:manualLayout>
      </c:layout>
      <c:overlay val="1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'nonOECD_expectations (1)'!$E$1</c:f>
              <c:strCache>
                <c:ptCount val="1"/>
                <c:pt idx="0">
                  <c:v>2013</c:v>
                </c:pt>
              </c:strCache>
            </c:strRef>
          </c:tx>
          <c:spPr>
            <a:ln w="22225">
              <a:solidFill>
                <a:srgbClr val="0096D7"/>
              </a:solidFill>
            </a:ln>
          </c:spPr>
          <c:marker>
            <c:symbol val="none"/>
          </c:marker>
          <c:cat>
            <c:numRef>
              <c:f>'nonOECD_expectations (1)'!$A$3:$A$55</c:f>
              <c:numCache>
                <c:formatCode>m/d/yyyy</c:formatCode>
                <c:ptCount val="53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  <c:pt idx="49">
                  <c:v>42401</c:v>
                </c:pt>
                <c:pt idx="50">
                  <c:v>42430</c:v>
                </c:pt>
                <c:pt idx="51">
                  <c:v>42461</c:v>
                </c:pt>
                <c:pt idx="52">
                  <c:v>42491</c:v>
                </c:pt>
              </c:numCache>
            </c:numRef>
          </c:cat>
          <c:val>
            <c:numRef>
              <c:f>'nonOECD_expectations (1)'!$E$3:$E$55</c:f>
              <c:numCache>
                <c:formatCode>General</c:formatCode>
                <c:ptCount val="53"/>
                <c:pt idx="0">
                  <c:v>5.84</c:v>
                </c:pt>
                <c:pt idx="1">
                  <c:v>5.84</c:v>
                </c:pt>
                <c:pt idx="2">
                  <c:v>5.85</c:v>
                </c:pt>
                <c:pt idx="3">
                  <c:v>5.67</c:v>
                </c:pt>
                <c:pt idx="4">
                  <c:v>5.67</c:v>
                </c:pt>
                <c:pt idx="5">
                  <c:v>5.49</c:v>
                </c:pt>
                <c:pt idx="6">
                  <c:v>4.96</c:v>
                </c:pt>
                <c:pt idx="7">
                  <c:v>4.88</c:v>
                </c:pt>
                <c:pt idx="8">
                  <c:v>4.4400000000000004</c:v>
                </c:pt>
                <c:pt idx="9">
                  <c:v>4.3</c:v>
                </c:pt>
                <c:pt idx="10">
                  <c:v>4.24</c:v>
                </c:pt>
                <c:pt idx="11">
                  <c:v>4.2</c:v>
                </c:pt>
                <c:pt idx="12">
                  <c:v>4.2</c:v>
                </c:pt>
                <c:pt idx="13">
                  <c:v>4.24</c:v>
                </c:pt>
                <c:pt idx="14">
                  <c:v>4.33</c:v>
                </c:pt>
                <c:pt idx="15">
                  <c:v>4.3499999999999996</c:v>
                </c:pt>
                <c:pt idx="16">
                  <c:v>4.24</c:v>
                </c:pt>
                <c:pt idx="17">
                  <c:v>4.21</c:v>
                </c:pt>
                <c:pt idx="18">
                  <c:v>4.22</c:v>
                </c:pt>
                <c:pt idx="19">
                  <c:v>4</c:v>
                </c:pt>
                <c:pt idx="20">
                  <c:v>3.9</c:v>
                </c:pt>
                <c:pt idx="21">
                  <c:v>3.73</c:v>
                </c:pt>
                <c:pt idx="22">
                  <c:v>3.68</c:v>
                </c:pt>
                <c:pt idx="23">
                  <c:v>3.67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'nonOECD_expectations (1)'!$F$1</c:f>
              <c:strCache>
                <c:ptCount val="1"/>
                <c:pt idx="0">
                  <c:v>2014</c:v>
                </c:pt>
              </c:strCache>
            </c:strRef>
          </c:tx>
          <c:spPr>
            <a:ln w="22225">
              <a:solidFill>
                <a:srgbClr val="BD732A"/>
              </a:solidFill>
            </a:ln>
          </c:spPr>
          <c:marker>
            <c:symbol val="none"/>
          </c:marker>
          <c:cat>
            <c:numRef>
              <c:f>'nonOECD_expectations (1)'!$A$3:$A$55</c:f>
              <c:numCache>
                <c:formatCode>m/d/yyyy</c:formatCode>
                <c:ptCount val="53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  <c:pt idx="49">
                  <c:v>42401</c:v>
                </c:pt>
                <c:pt idx="50">
                  <c:v>42430</c:v>
                </c:pt>
                <c:pt idx="51">
                  <c:v>42461</c:v>
                </c:pt>
                <c:pt idx="52">
                  <c:v>42491</c:v>
                </c:pt>
              </c:numCache>
            </c:numRef>
          </c:cat>
          <c:val>
            <c:numRef>
              <c:f>'nonOECD_expectations (1)'!$F$3:$F$55</c:f>
              <c:numCache>
                <c:formatCode>General</c:formatCode>
                <c:ptCount val="53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5.0199999999999996</c:v>
                </c:pt>
                <c:pt idx="13">
                  <c:v>5.13</c:v>
                </c:pt>
                <c:pt idx="14">
                  <c:v>5.19</c:v>
                </c:pt>
                <c:pt idx="15">
                  <c:v>5.17</c:v>
                </c:pt>
                <c:pt idx="16">
                  <c:v>5.05</c:v>
                </c:pt>
                <c:pt idx="17">
                  <c:v>4.97</c:v>
                </c:pt>
                <c:pt idx="18">
                  <c:v>4.96</c:v>
                </c:pt>
                <c:pt idx="19">
                  <c:v>4.78</c:v>
                </c:pt>
                <c:pt idx="20">
                  <c:v>4.7300000000000004</c:v>
                </c:pt>
                <c:pt idx="21">
                  <c:v>4.71</c:v>
                </c:pt>
                <c:pt idx="22">
                  <c:v>4.6500000000000004</c:v>
                </c:pt>
                <c:pt idx="23">
                  <c:v>4.59</c:v>
                </c:pt>
                <c:pt idx="24">
                  <c:v>4.58</c:v>
                </c:pt>
                <c:pt idx="25">
                  <c:v>4.51</c:v>
                </c:pt>
                <c:pt idx="26">
                  <c:v>4.33</c:v>
                </c:pt>
                <c:pt idx="27">
                  <c:v>4.1399999999999997</c:v>
                </c:pt>
                <c:pt idx="28">
                  <c:v>3.99</c:v>
                </c:pt>
                <c:pt idx="29">
                  <c:v>4.07</c:v>
                </c:pt>
                <c:pt idx="30">
                  <c:v>3.89</c:v>
                </c:pt>
                <c:pt idx="31">
                  <c:v>3.86</c:v>
                </c:pt>
                <c:pt idx="32">
                  <c:v>3.81</c:v>
                </c:pt>
                <c:pt idx="33">
                  <c:v>3.74</c:v>
                </c:pt>
                <c:pt idx="34">
                  <c:v>3.74</c:v>
                </c:pt>
                <c:pt idx="35">
                  <c:v>3.71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'nonOECD_expectations (1)'!$G$1</c:f>
              <c:strCache>
                <c:ptCount val="1"/>
                <c:pt idx="0">
                  <c:v>2015</c:v>
                </c:pt>
              </c:strCache>
            </c:strRef>
          </c:tx>
          <c:spPr>
            <a:ln w="22225">
              <a:solidFill>
                <a:srgbClr val="5D9732"/>
              </a:solidFill>
            </a:ln>
          </c:spPr>
          <c:marker>
            <c:symbol val="none"/>
          </c:marker>
          <c:cat>
            <c:numRef>
              <c:f>'nonOECD_expectations (1)'!$A$3:$A$55</c:f>
              <c:numCache>
                <c:formatCode>m/d/yyyy</c:formatCode>
                <c:ptCount val="53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  <c:pt idx="49">
                  <c:v>42401</c:v>
                </c:pt>
                <c:pt idx="50">
                  <c:v>42430</c:v>
                </c:pt>
                <c:pt idx="51">
                  <c:v>42461</c:v>
                </c:pt>
                <c:pt idx="52">
                  <c:v>42491</c:v>
                </c:pt>
              </c:numCache>
            </c:numRef>
          </c:cat>
          <c:val>
            <c:numRef>
              <c:f>'nonOECD_expectations (1)'!$G$3:$G$55</c:f>
              <c:numCache>
                <c:formatCode>General</c:formatCode>
                <c:ptCount val="53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5.24</c:v>
                </c:pt>
                <c:pt idx="25">
                  <c:v>5.21</c:v>
                </c:pt>
                <c:pt idx="26">
                  <c:v>4.8499999999999996</c:v>
                </c:pt>
                <c:pt idx="27">
                  <c:v>4.67</c:v>
                </c:pt>
                <c:pt idx="28">
                  <c:v>4.5999999999999996</c:v>
                </c:pt>
                <c:pt idx="29">
                  <c:v>4.6399999999999997</c:v>
                </c:pt>
                <c:pt idx="30">
                  <c:v>4.47</c:v>
                </c:pt>
                <c:pt idx="31">
                  <c:v>4.45</c:v>
                </c:pt>
                <c:pt idx="32">
                  <c:v>4.33</c:v>
                </c:pt>
                <c:pt idx="33">
                  <c:v>4.29</c:v>
                </c:pt>
                <c:pt idx="34">
                  <c:v>4.29</c:v>
                </c:pt>
                <c:pt idx="35">
                  <c:v>3.84</c:v>
                </c:pt>
                <c:pt idx="36">
                  <c:v>3.84</c:v>
                </c:pt>
                <c:pt idx="37">
                  <c:v>3.34</c:v>
                </c:pt>
                <c:pt idx="38">
                  <c:v>3.02</c:v>
                </c:pt>
                <c:pt idx="39">
                  <c:v>2.98</c:v>
                </c:pt>
                <c:pt idx="40">
                  <c:v>2.96</c:v>
                </c:pt>
                <c:pt idx="41">
                  <c:v>3.01</c:v>
                </c:pt>
                <c:pt idx="42">
                  <c:v>3.1</c:v>
                </c:pt>
                <c:pt idx="43">
                  <c:v>3.12</c:v>
                </c:pt>
                <c:pt idx="44">
                  <c:v>2.93</c:v>
                </c:pt>
                <c:pt idx="45">
                  <c:v>2.86</c:v>
                </c:pt>
                <c:pt idx="46">
                  <c:v>2.8</c:v>
                </c:pt>
                <c:pt idx="47">
                  <c:v>2.82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'nonOECD_expectations (1)'!$H$1</c:f>
              <c:strCache>
                <c:ptCount val="1"/>
                <c:pt idx="0">
                  <c:v>2016</c:v>
                </c:pt>
              </c:strCache>
            </c:strRef>
          </c:tx>
          <c:spPr>
            <a:ln w="22225">
              <a:solidFill>
                <a:srgbClr val="003953"/>
              </a:solidFill>
            </a:ln>
          </c:spPr>
          <c:marker>
            <c:symbol val="none"/>
          </c:marker>
          <c:cat>
            <c:numRef>
              <c:f>'nonOECD_expectations (1)'!$A$3:$A$55</c:f>
              <c:numCache>
                <c:formatCode>m/d/yyyy</c:formatCode>
                <c:ptCount val="53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  <c:pt idx="49">
                  <c:v>42401</c:v>
                </c:pt>
                <c:pt idx="50">
                  <c:v>42430</c:v>
                </c:pt>
                <c:pt idx="51">
                  <c:v>42461</c:v>
                </c:pt>
                <c:pt idx="52">
                  <c:v>42491</c:v>
                </c:pt>
              </c:numCache>
            </c:numRef>
          </c:cat>
          <c:val>
            <c:numRef>
              <c:f>'nonOECD_expectations (1)'!$H$3:$H$55</c:f>
              <c:numCache>
                <c:formatCode>General</c:formatCode>
                <c:ptCount val="53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4.5999999999999996</c:v>
                </c:pt>
                <c:pt idx="37">
                  <c:v>4.13</c:v>
                </c:pt>
                <c:pt idx="38">
                  <c:v>4.04</c:v>
                </c:pt>
                <c:pt idx="39">
                  <c:v>3.97</c:v>
                </c:pt>
                <c:pt idx="40">
                  <c:v>3.86</c:v>
                </c:pt>
                <c:pt idx="41">
                  <c:v>3.77</c:v>
                </c:pt>
                <c:pt idx="42">
                  <c:v>3.86</c:v>
                </c:pt>
                <c:pt idx="43">
                  <c:v>3.84</c:v>
                </c:pt>
                <c:pt idx="44">
                  <c:v>3.72</c:v>
                </c:pt>
                <c:pt idx="45">
                  <c:v>3.54</c:v>
                </c:pt>
                <c:pt idx="46">
                  <c:v>3.37</c:v>
                </c:pt>
                <c:pt idx="47">
                  <c:v>3.24</c:v>
                </c:pt>
                <c:pt idx="48">
                  <c:v>3.25</c:v>
                </c:pt>
                <c:pt idx="49">
                  <c:v>3.09</c:v>
                </c:pt>
                <c:pt idx="50">
                  <c:v>2.8580000000000001</c:v>
                </c:pt>
                <c:pt idx="51">
                  <c:v>2.8340000000000001</c:v>
                </c:pt>
                <c:pt idx="52">
                  <c:v>2.8319999999999999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'nonOECD_expectations (1)'!$I$1</c:f>
              <c:strCache>
                <c:ptCount val="1"/>
                <c:pt idx="0">
                  <c:v>2017</c:v>
                </c:pt>
              </c:strCache>
            </c:strRef>
          </c:tx>
          <c:spPr>
            <a:ln w="22225">
              <a:solidFill>
                <a:srgbClr val="A33340"/>
              </a:solidFill>
            </a:ln>
          </c:spPr>
          <c:marker>
            <c:symbol val="none"/>
          </c:marker>
          <c:cat>
            <c:numRef>
              <c:f>'nonOECD_expectations (1)'!$A$3:$A$55</c:f>
              <c:numCache>
                <c:formatCode>m/d/yyyy</c:formatCode>
                <c:ptCount val="53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  <c:pt idx="49">
                  <c:v>42401</c:v>
                </c:pt>
                <c:pt idx="50">
                  <c:v>42430</c:v>
                </c:pt>
                <c:pt idx="51">
                  <c:v>42461</c:v>
                </c:pt>
                <c:pt idx="52">
                  <c:v>42491</c:v>
                </c:pt>
              </c:numCache>
            </c:numRef>
          </c:cat>
          <c:val>
            <c:numRef>
              <c:f>'nonOECD_expectations (1)'!$I$3:$I$55</c:f>
              <c:numCache>
                <c:formatCode>General</c:formatCode>
                <c:ptCount val="53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4.0199999999999996</c:v>
                </c:pt>
                <c:pt idx="49">
                  <c:v>3.98</c:v>
                </c:pt>
                <c:pt idx="50">
                  <c:v>3.8149999999999999</c:v>
                </c:pt>
                <c:pt idx="51">
                  <c:v>3.758</c:v>
                </c:pt>
                <c:pt idx="52">
                  <c:v>3.7589999999999999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4400960"/>
        <c:axId val="194401520"/>
      </c:lineChart>
      <c:dateAx>
        <c:axId val="194400960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spPr>
          <a:ln w="12700">
            <a:solidFill>
              <a:srgbClr val="000000">
                <a:lumMod val="65000"/>
                <a:lumOff val="35000"/>
              </a:srgbClr>
            </a:solidFill>
          </a:ln>
        </c:spPr>
        <c:crossAx val="194401520"/>
        <c:crosses val="autoZero"/>
        <c:auto val="1"/>
        <c:lblOffset val="100"/>
        <c:baseTimeUnit val="months"/>
        <c:majorUnit val="5"/>
        <c:majorTimeUnit val="months"/>
      </c:dateAx>
      <c:valAx>
        <c:axId val="194401520"/>
        <c:scaling>
          <c:orientation val="minMax"/>
        </c:scaling>
        <c:delete val="0"/>
        <c:axPos val="l"/>
        <c:majorGridlines>
          <c:spPr>
            <a:ln>
              <a:solidFill>
                <a:srgbClr val="333333">
                  <a:lumMod val="40000"/>
                  <a:lumOff val="60000"/>
                </a:srgb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1944009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0989313835770528"/>
          <c:y val="0.59889291112913778"/>
          <c:w val="0.51375628046494193"/>
          <c:h val="0.23764009425829075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5709161354830647E-2"/>
          <c:y val="4.8293089092422983E-2"/>
          <c:w val="0.95794163229596307"/>
          <c:h val="0.782718783898058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Energy Intensity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Sheet1!$B$1:$K$1</c:f>
              <c:strCache>
                <c:ptCount val="10"/>
                <c:pt idx="0">
                  <c:v>U.S.</c:v>
                </c:pt>
                <c:pt idx="1">
                  <c:v>OECD Europe</c:v>
                </c:pt>
                <c:pt idx="2">
                  <c:v>Japan</c:v>
                </c:pt>
                <c:pt idx="3">
                  <c:v>South Korea</c:v>
                </c:pt>
                <c:pt idx="4">
                  <c:v>China</c:v>
                </c:pt>
                <c:pt idx="5">
                  <c:v>India</c:v>
                </c:pt>
                <c:pt idx="6">
                  <c:v>Brazil</c:v>
                </c:pt>
                <c:pt idx="7">
                  <c:v>Middle East</c:v>
                </c:pt>
                <c:pt idx="8">
                  <c:v>Africa</c:v>
                </c:pt>
                <c:pt idx="9">
                  <c:v>Russia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-1.8613575240309821</c:v>
                </c:pt>
                <c:pt idx="1">
                  <c:v>-1.1295244175517083</c:v>
                </c:pt>
                <c:pt idx="2">
                  <c:v>-0.4807188428997855</c:v>
                </c:pt>
                <c:pt idx="3">
                  <c:v>-0.62828373572260121</c:v>
                </c:pt>
                <c:pt idx="4">
                  <c:v>-2.758077403788417</c:v>
                </c:pt>
                <c:pt idx="5">
                  <c:v>-2.2519651506778926</c:v>
                </c:pt>
                <c:pt idx="6">
                  <c:v>-0.67153782751776525</c:v>
                </c:pt>
                <c:pt idx="7">
                  <c:v>-1.2670233898853578</c:v>
                </c:pt>
                <c:pt idx="8">
                  <c:v>-2.1515471868152725</c:v>
                </c:pt>
                <c:pt idx="9">
                  <c:v>-1.656623145927405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GDP per capita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Sheet1!$B$1:$K$1</c:f>
              <c:strCache>
                <c:ptCount val="10"/>
                <c:pt idx="0">
                  <c:v>U.S.</c:v>
                </c:pt>
                <c:pt idx="1">
                  <c:v>OECD Europe</c:v>
                </c:pt>
                <c:pt idx="2">
                  <c:v>Japan</c:v>
                </c:pt>
                <c:pt idx="3">
                  <c:v>South Korea</c:v>
                </c:pt>
                <c:pt idx="4">
                  <c:v>China</c:v>
                </c:pt>
                <c:pt idx="5">
                  <c:v>India</c:v>
                </c:pt>
                <c:pt idx="6">
                  <c:v>Brazil</c:v>
                </c:pt>
                <c:pt idx="7">
                  <c:v>Middle East</c:v>
                </c:pt>
                <c:pt idx="8">
                  <c:v>Africa</c:v>
                </c:pt>
                <c:pt idx="9">
                  <c:v>Russia</c:v>
                </c:pt>
              </c:strCache>
            </c:strRef>
          </c:cat>
          <c:val>
            <c:numRef>
              <c:f>Sheet1!$B$3:$K$3</c:f>
              <c:numCache>
                <c:formatCode>General</c:formatCode>
                <c:ptCount val="10"/>
                <c:pt idx="0">
                  <c:v>1.7152412465551103</c:v>
                </c:pt>
                <c:pt idx="1">
                  <c:v>1.5249681416689365</c:v>
                </c:pt>
                <c:pt idx="2">
                  <c:v>0.98951959560606984</c:v>
                </c:pt>
                <c:pt idx="3">
                  <c:v>1.8330856120548855</c:v>
                </c:pt>
                <c:pt idx="4">
                  <c:v>4.5589851849086926</c:v>
                </c:pt>
                <c:pt idx="5">
                  <c:v>4.6568129342931197</c:v>
                </c:pt>
                <c:pt idx="6">
                  <c:v>1.8641373704699982</c:v>
                </c:pt>
                <c:pt idx="7">
                  <c:v>2.0352762239655542</c:v>
                </c:pt>
                <c:pt idx="8">
                  <c:v>2.6853413437784912</c:v>
                </c:pt>
                <c:pt idx="9">
                  <c:v>2.3932932041868415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Population</c:v>
                </c:pt>
              </c:strCache>
            </c:strRef>
          </c:tx>
          <c:invertIfNegative val="0"/>
          <c:cat>
            <c:strRef>
              <c:f>Sheet1!$B$1:$K$1</c:f>
              <c:strCache>
                <c:ptCount val="10"/>
                <c:pt idx="0">
                  <c:v>U.S.</c:v>
                </c:pt>
                <c:pt idx="1">
                  <c:v>OECD Europe</c:v>
                </c:pt>
                <c:pt idx="2">
                  <c:v>Japan</c:v>
                </c:pt>
                <c:pt idx="3">
                  <c:v>South Korea</c:v>
                </c:pt>
                <c:pt idx="4">
                  <c:v>China</c:v>
                </c:pt>
                <c:pt idx="5">
                  <c:v>India</c:v>
                </c:pt>
                <c:pt idx="6">
                  <c:v>Brazil</c:v>
                </c:pt>
                <c:pt idx="7">
                  <c:v>Middle East</c:v>
                </c:pt>
                <c:pt idx="8">
                  <c:v>Africa</c:v>
                </c:pt>
                <c:pt idx="9">
                  <c:v>Russia</c:v>
                </c:pt>
              </c:strCache>
            </c:strRef>
          </c:cat>
          <c:val>
            <c:numRef>
              <c:f>Sheet1!$B$4:$K$4</c:f>
              <c:numCache>
                <c:formatCode>General</c:formatCode>
                <c:ptCount val="10"/>
                <c:pt idx="0">
                  <c:v>0.67810609541956168</c:v>
                </c:pt>
                <c:pt idx="1">
                  <c:v>0.19549058657903906</c:v>
                </c:pt>
                <c:pt idx="2">
                  <c:v>-0.38429310283890628</c:v>
                </c:pt>
                <c:pt idx="3">
                  <c:v>0.21944986375646014</c:v>
                </c:pt>
                <c:pt idx="4">
                  <c:v>0.13301037356987511</c:v>
                </c:pt>
                <c:pt idx="5">
                  <c:v>0.83109959931058075</c:v>
                </c:pt>
                <c:pt idx="6">
                  <c:v>0.50259473234419705</c:v>
                </c:pt>
                <c:pt idx="7">
                  <c:v>1.6615509106450599</c:v>
                </c:pt>
                <c:pt idx="8">
                  <c:v>2.1004979542414759</c:v>
                </c:pt>
                <c:pt idx="9">
                  <c:v>-0.43082520415091974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4404880"/>
        <c:axId val="194405440"/>
      </c:barChart>
      <c:catAx>
        <c:axId val="194404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>
            <a:solidFill>
              <a:schemeClr val="tx1"/>
            </a:solidFill>
          </a:ln>
        </c:spPr>
        <c:crossAx val="194405440"/>
        <c:crosses val="autoZero"/>
        <c:auto val="1"/>
        <c:lblAlgn val="ctr"/>
        <c:lblOffset val="100"/>
        <c:noMultiLvlLbl val="0"/>
      </c:catAx>
      <c:valAx>
        <c:axId val="194405440"/>
        <c:scaling>
          <c:orientation val="minMax"/>
          <c:max val="6"/>
        </c:scaling>
        <c:delete val="0"/>
        <c:axPos val="l"/>
        <c:majorGridlines>
          <c:spPr>
            <a:ln>
              <a:solidFill>
                <a:srgbClr val="FFFFFF">
                  <a:lumMod val="65000"/>
                </a:srgb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194404880"/>
        <c:crosses val="autoZero"/>
        <c:crossBetween val="between"/>
        <c:majorUnit val="2"/>
      </c:valAx>
    </c:plotArea>
    <c:legend>
      <c:legendPos val="r"/>
      <c:layout>
        <c:manualLayout>
          <c:xMode val="edge"/>
          <c:yMode val="edge"/>
          <c:x val="0.16455369289316671"/>
          <c:y val="4.3525733196393926E-2"/>
          <c:w val="0.58414559199198157"/>
          <c:h val="8.5364829396325767E-2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0558430196225475E-2"/>
          <c:y val="2.7663902139035523E-2"/>
          <c:w val="0.91872715910511182"/>
          <c:h val="0.86443148072405507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Petroleum and other liquid fuels</c:v>
                </c:pt>
              </c:strCache>
            </c:strRef>
          </c:tx>
          <c:spPr>
            <a:ln w="22225">
              <a:solidFill>
                <a:srgbClr val="A33340"/>
              </a:solidFill>
            </a:ln>
          </c:spPr>
          <c:marker>
            <c:symbol val="none"/>
          </c:marker>
          <c:cat>
            <c:strRef>
              <c:f>Sheet1!$B$1:$AZ$1</c:f>
              <c:strCach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strCache>
            </c:strRef>
          </c:cat>
          <c:val>
            <c:numRef>
              <c:f>Sheet1!$B$2:$AZ$2</c:f>
              <c:numCache>
                <c:formatCode>General</c:formatCode>
                <c:ptCount val="51"/>
                <c:pt idx="0">
                  <c:v>137.428</c:v>
                </c:pt>
                <c:pt idx="1">
                  <c:v>138.60900000000001</c:v>
                </c:pt>
                <c:pt idx="2">
                  <c:v>139.25800000000001</c:v>
                </c:pt>
                <c:pt idx="3">
                  <c:v>138.97200000000001</c:v>
                </c:pt>
                <c:pt idx="4">
                  <c:v>141.78200000000001</c:v>
                </c:pt>
                <c:pt idx="5">
                  <c:v>143.97499999999999</c:v>
                </c:pt>
                <c:pt idx="6">
                  <c:v>147.446</c:v>
                </c:pt>
                <c:pt idx="7">
                  <c:v>150.54599999999999</c:v>
                </c:pt>
                <c:pt idx="8">
                  <c:v>151.49199999999999</c:v>
                </c:pt>
                <c:pt idx="9">
                  <c:v>154.18700000000001</c:v>
                </c:pt>
                <c:pt idx="10">
                  <c:v>157.00700000000001</c:v>
                </c:pt>
                <c:pt idx="11">
                  <c:v>158.85900000000001</c:v>
                </c:pt>
                <c:pt idx="12">
                  <c:v>159.369</c:v>
                </c:pt>
                <c:pt idx="13">
                  <c:v>162.149</c:v>
                </c:pt>
                <c:pt idx="14">
                  <c:v>168.09399999999999</c:v>
                </c:pt>
                <c:pt idx="15">
                  <c:v>170.58600000000001</c:v>
                </c:pt>
                <c:pt idx="16">
                  <c:v>173.404</c:v>
                </c:pt>
                <c:pt idx="17">
                  <c:v>173.61600000000001</c:v>
                </c:pt>
                <c:pt idx="18">
                  <c:v>173.80559</c:v>
                </c:pt>
                <c:pt idx="19">
                  <c:v>170.50568000000001</c:v>
                </c:pt>
                <c:pt idx="20">
                  <c:v>178.54</c:v>
                </c:pt>
                <c:pt idx="21">
                  <c:v>180.345</c:v>
                </c:pt>
                <c:pt idx="22">
                  <c:v>183.55</c:v>
                </c:pt>
                <c:pt idx="23">
                  <c:v>185.613</c:v>
                </c:pt>
                <c:pt idx="24">
                  <c:v>187.86600000000001</c:v>
                </c:pt>
                <c:pt idx="25">
                  <c:v>189.71100000000001</c:v>
                </c:pt>
                <c:pt idx="26">
                  <c:v>192.67699999999999</c:v>
                </c:pt>
                <c:pt idx="27">
                  <c:v>195.38800000000001</c:v>
                </c:pt>
                <c:pt idx="28">
                  <c:v>198.23500000000001</c:v>
                </c:pt>
                <c:pt idx="29">
                  <c:v>201.16900000000001</c:v>
                </c:pt>
                <c:pt idx="30">
                  <c:v>204.17</c:v>
                </c:pt>
                <c:pt idx="31">
                  <c:v>205.66200000000001</c:v>
                </c:pt>
                <c:pt idx="32">
                  <c:v>207.41499999999999</c:v>
                </c:pt>
                <c:pt idx="33">
                  <c:v>208.97300000000001</c:v>
                </c:pt>
                <c:pt idx="34">
                  <c:v>210.7</c:v>
                </c:pt>
                <c:pt idx="35">
                  <c:v>212.529</c:v>
                </c:pt>
                <c:pt idx="36">
                  <c:v>214.29499999999999</c:v>
                </c:pt>
                <c:pt idx="37">
                  <c:v>215.98699999999999</c:v>
                </c:pt>
                <c:pt idx="38">
                  <c:v>217.88300000000001</c:v>
                </c:pt>
                <c:pt idx="39">
                  <c:v>219.846</c:v>
                </c:pt>
                <c:pt idx="40">
                  <c:v>221.80099999999999</c:v>
                </c:pt>
                <c:pt idx="41">
                  <c:v>224.005</c:v>
                </c:pt>
                <c:pt idx="42">
                  <c:v>226.185</c:v>
                </c:pt>
                <c:pt idx="43">
                  <c:v>228.405</c:v>
                </c:pt>
                <c:pt idx="44">
                  <c:v>230.755</c:v>
                </c:pt>
                <c:pt idx="45">
                  <c:v>233.22399999999999</c:v>
                </c:pt>
                <c:pt idx="46">
                  <c:v>235.76300000000001</c:v>
                </c:pt>
                <c:pt idx="47">
                  <c:v>238.34700000000001</c:v>
                </c:pt>
                <c:pt idx="48">
                  <c:v>240.96799999999999</c:v>
                </c:pt>
                <c:pt idx="49">
                  <c:v>243.43100000000001</c:v>
                </c:pt>
                <c:pt idx="50">
                  <c:v>246.042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Natural gas</c:v>
                </c:pt>
              </c:strCache>
            </c:strRef>
          </c:tx>
          <c:spPr>
            <a:ln w="22225">
              <a:solidFill>
                <a:srgbClr val="00B0F0"/>
              </a:solidFill>
            </a:ln>
          </c:spPr>
          <c:marker>
            <c:symbol val="none"/>
          </c:marker>
          <c:cat>
            <c:strRef>
              <c:f>Sheet1!$B$1:$AZ$1</c:f>
              <c:strCach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strCache>
            </c:strRef>
          </c:cat>
          <c:val>
            <c:numRef>
              <c:f>Sheet1!$B$3:$AZ$3</c:f>
              <c:numCache>
                <c:formatCode>General</c:formatCode>
                <c:ptCount val="51"/>
                <c:pt idx="0">
                  <c:v>75.28</c:v>
                </c:pt>
                <c:pt idx="1">
                  <c:v>76.935000000000002</c:v>
                </c:pt>
                <c:pt idx="2">
                  <c:v>77.031999999999996</c:v>
                </c:pt>
                <c:pt idx="3">
                  <c:v>78.659000000000006</c:v>
                </c:pt>
                <c:pt idx="4">
                  <c:v>78.897000000000006</c:v>
                </c:pt>
                <c:pt idx="5">
                  <c:v>81.244</c:v>
                </c:pt>
                <c:pt idx="6">
                  <c:v>83.281000000000006</c:v>
                </c:pt>
                <c:pt idx="7">
                  <c:v>83.451999999999998</c:v>
                </c:pt>
                <c:pt idx="8">
                  <c:v>84.158000000000001</c:v>
                </c:pt>
                <c:pt idx="9">
                  <c:v>86.361999999999995</c:v>
                </c:pt>
                <c:pt idx="10">
                  <c:v>89.784000000000006</c:v>
                </c:pt>
                <c:pt idx="11">
                  <c:v>90.397999999999996</c:v>
                </c:pt>
                <c:pt idx="12">
                  <c:v>94.067999999999998</c:v>
                </c:pt>
                <c:pt idx="13">
                  <c:v>96.605000000000004</c:v>
                </c:pt>
                <c:pt idx="14">
                  <c:v>100.051</c:v>
                </c:pt>
                <c:pt idx="15">
                  <c:v>102.35299999999999</c:v>
                </c:pt>
                <c:pt idx="16">
                  <c:v>105.17</c:v>
                </c:pt>
                <c:pt idx="17">
                  <c:v>108.71299999999999</c:v>
                </c:pt>
                <c:pt idx="18">
                  <c:v>112.227</c:v>
                </c:pt>
                <c:pt idx="19">
                  <c:v>108.75700000000001</c:v>
                </c:pt>
                <c:pt idx="20">
                  <c:v>118.291</c:v>
                </c:pt>
                <c:pt idx="21">
                  <c:v>121.577</c:v>
                </c:pt>
                <c:pt idx="22">
                  <c:v>124.212</c:v>
                </c:pt>
                <c:pt idx="23">
                  <c:v>125.43</c:v>
                </c:pt>
                <c:pt idx="24">
                  <c:v>128.03</c:v>
                </c:pt>
                <c:pt idx="25">
                  <c:v>128.54400000000001</c:v>
                </c:pt>
                <c:pt idx="26">
                  <c:v>131.50899999999999</c:v>
                </c:pt>
                <c:pt idx="27">
                  <c:v>131.94399999999999</c:v>
                </c:pt>
                <c:pt idx="28">
                  <c:v>133.99299999999999</c:v>
                </c:pt>
                <c:pt idx="29">
                  <c:v>136.11699999999999</c:v>
                </c:pt>
                <c:pt idx="30">
                  <c:v>138.27699999999999</c:v>
                </c:pt>
                <c:pt idx="31">
                  <c:v>141.03100000000001</c:v>
                </c:pt>
                <c:pt idx="32">
                  <c:v>144.083</c:v>
                </c:pt>
                <c:pt idx="33">
                  <c:v>147.47300000000001</c:v>
                </c:pt>
                <c:pt idx="34">
                  <c:v>151.19399999999999</c:v>
                </c:pt>
                <c:pt idx="35">
                  <c:v>154.846</c:v>
                </c:pt>
                <c:pt idx="36">
                  <c:v>158.41399999999999</c:v>
                </c:pt>
                <c:pt idx="37">
                  <c:v>162.047</c:v>
                </c:pt>
                <c:pt idx="38">
                  <c:v>165.774</c:v>
                </c:pt>
                <c:pt idx="39">
                  <c:v>169.29400000000001</c:v>
                </c:pt>
                <c:pt idx="40">
                  <c:v>173.13900000000001</c:v>
                </c:pt>
                <c:pt idx="41">
                  <c:v>176.86199999999999</c:v>
                </c:pt>
                <c:pt idx="42">
                  <c:v>180.715</c:v>
                </c:pt>
                <c:pt idx="43">
                  <c:v>184.39099999999999</c:v>
                </c:pt>
                <c:pt idx="44">
                  <c:v>188.42099999999999</c:v>
                </c:pt>
                <c:pt idx="45">
                  <c:v>192.53399999999999</c:v>
                </c:pt>
                <c:pt idx="46">
                  <c:v>196.393</c:v>
                </c:pt>
                <c:pt idx="47">
                  <c:v>200.464</c:v>
                </c:pt>
                <c:pt idx="48">
                  <c:v>204.23599999999999</c:v>
                </c:pt>
                <c:pt idx="49">
                  <c:v>207.94800000000001</c:v>
                </c:pt>
                <c:pt idx="50">
                  <c:v>211.393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Coal</c:v>
                </c:pt>
              </c:strCache>
            </c:strRef>
          </c:tx>
          <c:spPr>
            <a:ln w="22225">
              <a:solidFill>
                <a:srgbClr val="333333"/>
              </a:solidFill>
            </a:ln>
          </c:spPr>
          <c:marker>
            <c:symbol val="none"/>
          </c:marker>
          <c:cat>
            <c:strRef>
              <c:f>Sheet1!$B$1:$AZ$1</c:f>
              <c:strCach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strCache>
            </c:strRef>
          </c:cat>
          <c:val>
            <c:numRef>
              <c:f>Sheet1!$B$4:$AZ$4</c:f>
              <c:numCache>
                <c:formatCode>General</c:formatCode>
                <c:ptCount val="51"/>
                <c:pt idx="0">
                  <c:v>89.242999999999995</c:v>
                </c:pt>
                <c:pt idx="1">
                  <c:v>83.561999999999998</c:v>
                </c:pt>
                <c:pt idx="2">
                  <c:v>81.995000000000005</c:v>
                </c:pt>
                <c:pt idx="3">
                  <c:v>83.736999999999995</c:v>
                </c:pt>
                <c:pt idx="4">
                  <c:v>84.302000000000007</c:v>
                </c:pt>
                <c:pt idx="5">
                  <c:v>86.867000000000004</c:v>
                </c:pt>
                <c:pt idx="6">
                  <c:v>89.156000000000006</c:v>
                </c:pt>
                <c:pt idx="7">
                  <c:v>88.019000000000005</c:v>
                </c:pt>
                <c:pt idx="8">
                  <c:v>86.849000000000004</c:v>
                </c:pt>
                <c:pt idx="9">
                  <c:v>89.858999999999995</c:v>
                </c:pt>
                <c:pt idx="10">
                  <c:v>96.450999999999993</c:v>
                </c:pt>
                <c:pt idx="11">
                  <c:v>97.795000000000002</c:v>
                </c:pt>
                <c:pt idx="12">
                  <c:v>100.59399999999999</c:v>
                </c:pt>
                <c:pt idx="13">
                  <c:v>108.758</c:v>
                </c:pt>
                <c:pt idx="14">
                  <c:v>118.47199999999999</c:v>
                </c:pt>
                <c:pt idx="15">
                  <c:v>126.182</c:v>
                </c:pt>
                <c:pt idx="16">
                  <c:v>133.14500000000001</c:v>
                </c:pt>
                <c:pt idx="17">
                  <c:v>140.149</c:v>
                </c:pt>
                <c:pt idx="18">
                  <c:v>142.24299999999999</c:v>
                </c:pt>
                <c:pt idx="19">
                  <c:v>140.33099999999999</c:v>
                </c:pt>
                <c:pt idx="20">
                  <c:v>145.922</c:v>
                </c:pt>
                <c:pt idx="21">
                  <c:v>151.98500000000001</c:v>
                </c:pt>
                <c:pt idx="22">
                  <c:v>153.26900000000001</c:v>
                </c:pt>
                <c:pt idx="23">
                  <c:v>156.49799999999999</c:v>
                </c:pt>
                <c:pt idx="24">
                  <c:v>160.255</c:v>
                </c:pt>
                <c:pt idx="25">
                  <c:v>160.76599999999999</c:v>
                </c:pt>
                <c:pt idx="26">
                  <c:v>161.72399999999999</c:v>
                </c:pt>
                <c:pt idx="27">
                  <c:v>163.566</c:v>
                </c:pt>
                <c:pt idx="28">
                  <c:v>165.59399999999999</c:v>
                </c:pt>
                <c:pt idx="29">
                  <c:v>167.24700000000001</c:v>
                </c:pt>
                <c:pt idx="30">
                  <c:v>168.61500000000001</c:v>
                </c:pt>
                <c:pt idx="31">
                  <c:v>170.28399999999999</c:v>
                </c:pt>
                <c:pt idx="32">
                  <c:v>170.714</c:v>
                </c:pt>
                <c:pt idx="33">
                  <c:v>171.619</c:v>
                </c:pt>
                <c:pt idx="34">
                  <c:v>172.60599999999999</c:v>
                </c:pt>
                <c:pt idx="35">
                  <c:v>173.15</c:v>
                </c:pt>
                <c:pt idx="36">
                  <c:v>173.41200000000001</c:v>
                </c:pt>
                <c:pt idx="37">
                  <c:v>173.71100000000001</c:v>
                </c:pt>
                <c:pt idx="38">
                  <c:v>174.00399999999999</c:v>
                </c:pt>
                <c:pt idx="39">
                  <c:v>174.124</c:v>
                </c:pt>
                <c:pt idx="40">
                  <c:v>174.447</c:v>
                </c:pt>
                <c:pt idx="41">
                  <c:v>174.91499999999999</c:v>
                </c:pt>
                <c:pt idx="42">
                  <c:v>175.262</c:v>
                </c:pt>
                <c:pt idx="43">
                  <c:v>175.74799999999999</c:v>
                </c:pt>
                <c:pt idx="44">
                  <c:v>176.28800000000001</c:v>
                </c:pt>
                <c:pt idx="45">
                  <c:v>176.94499999999999</c:v>
                </c:pt>
                <c:pt idx="46">
                  <c:v>177.47900000000001</c:v>
                </c:pt>
                <c:pt idx="47">
                  <c:v>177.977</c:v>
                </c:pt>
                <c:pt idx="48">
                  <c:v>178.655</c:v>
                </c:pt>
                <c:pt idx="49">
                  <c:v>179.24799999999999</c:v>
                </c:pt>
                <c:pt idx="50">
                  <c:v>180.18100000000001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Nuclear</c:v>
                </c:pt>
              </c:strCache>
            </c:strRef>
          </c:tx>
          <c:spPr>
            <a:ln w="22225">
              <a:solidFill>
                <a:srgbClr val="BD732A">
                  <a:lumMod val="75000"/>
                </a:srgbClr>
              </a:solidFill>
            </a:ln>
          </c:spPr>
          <c:marker>
            <c:symbol val="none"/>
          </c:marker>
          <c:cat>
            <c:strRef>
              <c:f>Sheet1!$B$1:$AZ$1</c:f>
              <c:strCach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strCache>
            </c:strRef>
          </c:cat>
          <c:val>
            <c:numRef>
              <c:f>Sheet1!$B$5:$AZ$5</c:f>
              <c:numCache>
                <c:formatCode>General</c:formatCode>
                <c:ptCount val="51"/>
                <c:pt idx="0">
                  <c:v>20.356999999999999</c:v>
                </c:pt>
                <c:pt idx="1">
                  <c:v>21.183</c:v>
                </c:pt>
                <c:pt idx="2">
                  <c:v>21.274999999999999</c:v>
                </c:pt>
                <c:pt idx="3">
                  <c:v>22.007999999999999</c:v>
                </c:pt>
                <c:pt idx="4">
                  <c:v>22.405999999999999</c:v>
                </c:pt>
                <c:pt idx="5">
                  <c:v>23.257999999999999</c:v>
                </c:pt>
                <c:pt idx="6">
                  <c:v>24.108000000000001</c:v>
                </c:pt>
                <c:pt idx="7">
                  <c:v>23.88</c:v>
                </c:pt>
                <c:pt idx="8">
                  <c:v>24.308</c:v>
                </c:pt>
                <c:pt idx="9">
                  <c:v>25.084</c:v>
                </c:pt>
                <c:pt idx="10">
                  <c:v>25.651</c:v>
                </c:pt>
                <c:pt idx="11">
                  <c:v>26.382999999999999</c:v>
                </c:pt>
                <c:pt idx="12">
                  <c:v>26.672000000000001</c:v>
                </c:pt>
                <c:pt idx="13">
                  <c:v>26.295000000000002</c:v>
                </c:pt>
                <c:pt idx="14">
                  <c:v>27.248999999999999</c:v>
                </c:pt>
                <c:pt idx="15">
                  <c:v>27.305</c:v>
                </c:pt>
                <c:pt idx="16">
                  <c:v>27.670999999999999</c:v>
                </c:pt>
                <c:pt idx="17">
                  <c:v>27.16</c:v>
                </c:pt>
                <c:pt idx="18">
                  <c:v>27.030999999999999</c:v>
                </c:pt>
                <c:pt idx="19">
                  <c:v>26.641999999999999</c:v>
                </c:pt>
                <c:pt idx="20">
                  <c:v>27.38</c:v>
                </c:pt>
                <c:pt idx="21">
                  <c:v>26.248000000000001</c:v>
                </c:pt>
                <c:pt idx="22">
                  <c:v>24.474</c:v>
                </c:pt>
                <c:pt idx="23">
                  <c:v>24.699000000000002</c:v>
                </c:pt>
                <c:pt idx="24">
                  <c:v>25.209</c:v>
                </c:pt>
                <c:pt idx="25">
                  <c:v>26.236999999999998</c:v>
                </c:pt>
                <c:pt idx="26">
                  <c:v>27.757000000000001</c:v>
                </c:pt>
                <c:pt idx="27">
                  <c:v>28.800999999999998</c:v>
                </c:pt>
                <c:pt idx="28">
                  <c:v>29.533999999999999</c:v>
                </c:pt>
                <c:pt idx="29">
                  <c:v>30.026</c:v>
                </c:pt>
                <c:pt idx="30">
                  <c:v>30.896000000000001</c:v>
                </c:pt>
                <c:pt idx="31">
                  <c:v>31.858000000000001</c:v>
                </c:pt>
                <c:pt idx="32">
                  <c:v>32.923000000000002</c:v>
                </c:pt>
                <c:pt idx="33">
                  <c:v>33.253</c:v>
                </c:pt>
                <c:pt idx="34">
                  <c:v>33.578000000000003</c:v>
                </c:pt>
                <c:pt idx="35">
                  <c:v>34.564</c:v>
                </c:pt>
                <c:pt idx="36">
                  <c:v>35.658000000000001</c:v>
                </c:pt>
                <c:pt idx="37">
                  <c:v>36.889000000000003</c:v>
                </c:pt>
                <c:pt idx="38">
                  <c:v>38.130000000000003</c:v>
                </c:pt>
                <c:pt idx="39">
                  <c:v>39.362000000000002</c:v>
                </c:pt>
                <c:pt idx="40">
                  <c:v>40.206000000000003</c:v>
                </c:pt>
                <c:pt idx="41">
                  <c:v>40.984000000000002</c:v>
                </c:pt>
                <c:pt idx="42">
                  <c:v>41.752000000000002</c:v>
                </c:pt>
                <c:pt idx="43">
                  <c:v>42.365000000000002</c:v>
                </c:pt>
                <c:pt idx="44">
                  <c:v>42.988</c:v>
                </c:pt>
                <c:pt idx="45">
                  <c:v>43.375999999999998</c:v>
                </c:pt>
                <c:pt idx="46">
                  <c:v>43.868000000000002</c:v>
                </c:pt>
                <c:pt idx="47">
                  <c:v>44.405000000000001</c:v>
                </c:pt>
                <c:pt idx="48">
                  <c:v>44.89</c:v>
                </c:pt>
                <c:pt idx="49">
                  <c:v>45.41</c:v>
                </c:pt>
                <c:pt idx="50">
                  <c:v>45.976999999999997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Hydroelectricity and other renewables</c:v>
                </c:pt>
              </c:strCache>
            </c:strRef>
          </c:tx>
          <c:spPr>
            <a:ln>
              <a:solidFill>
                <a:srgbClr val="5D9732"/>
              </a:solidFill>
            </a:ln>
          </c:spPr>
          <c:marker>
            <c:symbol val="none"/>
          </c:marker>
          <c:cat>
            <c:strRef>
              <c:f>Sheet1!$B$1:$AZ$1</c:f>
              <c:strCach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strCache>
            </c:strRef>
          </c:cat>
          <c:val>
            <c:numRef>
              <c:f>Sheet1!$B$6:$AZ$6</c:f>
              <c:numCache>
                <c:formatCode>General</c:formatCode>
                <c:ptCount val="51"/>
                <c:pt idx="0">
                  <c:v>33.69</c:v>
                </c:pt>
                <c:pt idx="1">
                  <c:v>34.39</c:v>
                </c:pt>
                <c:pt idx="2">
                  <c:v>34.823999999999998</c:v>
                </c:pt>
                <c:pt idx="3">
                  <c:v>35.993000000000002</c:v>
                </c:pt>
                <c:pt idx="4">
                  <c:v>36.755000000000003</c:v>
                </c:pt>
                <c:pt idx="5">
                  <c:v>38.398000000000003</c:v>
                </c:pt>
                <c:pt idx="6">
                  <c:v>39.145000000000003</c:v>
                </c:pt>
                <c:pt idx="7">
                  <c:v>39.795999999999999</c:v>
                </c:pt>
                <c:pt idx="8">
                  <c:v>39.926000000000002</c:v>
                </c:pt>
                <c:pt idx="9">
                  <c:v>40.234999999999999</c:v>
                </c:pt>
                <c:pt idx="10">
                  <c:v>40.902000000000001</c:v>
                </c:pt>
                <c:pt idx="11">
                  <c:v>40.813000000000002</c:v>
                </c:pt>
                <c:pt idx="12">
                  <c:v>41.499000000000002</c:v>
                </c:pt>
                <c:pt idx="13">
                  <c:v>41.941000000000003</c:v>
                </c:pt>
                <c:pt idx="14">
                  <c:v>44.006999999999998</c:v>
                </c:pt>
                <c:pt idx="15">
                  <c:v>45.722999999999999</c:v>
                </c:pt>
                <c:pt idx="16">
                  <c:v>47.301000000000002</c:v>
                </c:pt>
                <c:pt idx="17">
                  <c:v>48.651000000000003</c:v>
                </c:pt>
                <c:pt idx="18">
                  <c:v>52.529000000000003</c:v>
                </c:pt>
                <c:pt idx="19">
                  <c:v>53.664000000000001</c:v>
                </c:pt>
                <c:pt idx="20">
                  <c:v>57.719000000000001</c:v>
                </c:pt>
                <c:pt idx="21">
                  <c:v>60.372999999999998</c:v>
                </c:pt>
                <c:pt idx="22">
                  <c:v>63.771000000000001</c:v>
                </c:pt>
                <c:pt idx="23">
                  <c:v>66.363</c:v>
                </c:pt>
                <c:pt idx="24">
                  <c:v>68.045000000000002</c:v>
                </c:pt>
                <c:pt idx="25">
                  <c:v>70.114000000000004</c:v>
                </c:pt>
                <c:pt idx="26">
                  <c:v>74.456000000000003</c:v>
                </c:pt>
                <c:pt idx="27">
                  <c:v>77.003</c:v>
                </c:pt>
                <c:pt idx="28">
                  <c:v>79.63</c:v>
                </c:pt>
                <c:pt idx="29">
                  <c:v>83.742000000000004</c:v>
                </c:pt>
                <c:pt idx="30">
                  <c:v>86.986000000000004</c:v>
                </c:pt>
                <c:pt idx="31">
                  <c:v>89.295000000000002</c:v>
                </c:pt>
                <c:pt idx="32">
                  <c:v>92.578999999999994</c:v>
                </c:pt>
                <c:pt idx="33">
                  <c:v>94.962000000000003</c:v>
                </c:pt>
                <c:pt idx="34">
                  <c:v>96.944999999999993</c:v>
                </c:pt>
                <c:pt idx="35">
                  <c:v>98.813000000000002</c:v>
                </c:pt>
                <c:pt idx="36">
                  <c:v>100.702</c:v>
                </c:pt>
                <c:pt idx="37">
                  <c:v>102.504</c:v>
                </c:pt>
                <c:pt idx="38">
                  <c:v>104.352</c:v>
                </c:pt>
                <c:pt idx="39">
                  <c:v>106.255</c:v>
                </c:pt>
                <c:pt idx="40">
                  <c:v>108.14</c:v>
                </c:pt>
                <c:pt idx="41">
                  <c:v>110.456</c:v>
                </c:pt>
                <c:pt idx="42">
                  <c:v>112.83799999999999</c:v>
                </c:pt>
                <c:pt idx="43">
                  <c:v>115.041</c:v>
                </c:pt>
                <c:pt idx="44">
                  <c:v>117.252</c:v>
                </c:pt>
                <c:pt idx="45">
                  <c:v>119.473</c:v>
                </c:pt>
                <c:pt idx="46">
                  <c:v>121.741</c:v>
                </c:pt>
                <c:pt idx="47">
                  <c:v>124.081</c:v>
                </c:pt>
                <c:pt idx="48">
                  <c:v>126.511</c:v>
                </c:pt>
                <c:pt idx="49">
                  <c:v>128.93700000000001</c:v>
                </c:pt>
                <c:pt idx="50">
                  <c:v>131.36000000000001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Coal with U.S. CPP</c:v>
                </c:pt>
              </c:strCache>
            </c:strRef>
          </c:tx>
          <c:spPr>
            <a:ln w="22225">
              <a:prstDash val="sysDash"/>
            </a:ln>
          </c:spPr>
          <c:marker>
            <c:symbol val="none"/>
          </c:marker>
          <c:cat>
            <c:strRef>
              <c:f>Sheet1!$B$1:$AZ$1</c:f>
              <c:strCach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strCache>
            </c:strRef>
          </c:cat>
          <c:val>
            <c:numRef>
              <c:f>Sheet1!$B$7:$AZ$7</c:f>
              <c:numCache>
                <c:formatCode>General</c:formatCode>
                <c:ptCount val="51"/>
                <c:pt idx="22" formatCode="#,##0.000">
                  <c:v>153.26900000000001</c:v>
                </c:pt>
                <c:pt idx="23" formatCode="#,##0.000">
                  <c:v>156.49800399999998</c:v>
                </c:pt>
                <c:pt idx="24" formatCode="#,##0.000">
                  <c:v>160.257204</c:v>
                </c:pt>
                <c:pt idx="25" formatCode="#,##0.000">
                  <c:v>160.732046</c:v>
                </c:pt>
                <c:pt idx="26" formatCode="#,##0.000">
                  <c:v>161.48026999999999</c:v>
                </c:pt>
                <c:pt idx="27" formatCode="#,##0.000">
                  <c:v>163.33078599999999</c:v>
                </c:pt>
                <c:pt idx="28" formatCode="#,##0.000">
                  <c:v>165.326885</c:v>
                </c:pt>
                <c:pt idx="29" formatCode="#,##0.000">
                  <c:v>166.84101600000002</c:v>
                </c:pt>
                <c:pt idx="30" formatCode="#,##0.000">
                  <c:v>164.54023899999999</c:v>
                </c:pt>
                <c:pt idx="31" formatCode="#,##0.000">
                  <c:v>165.68406099999999</c:v>
                </c:pt>
                <c:pt idx="32" formatCode="#,##0.000">
                  <c:v>165.40326299999998</c:v>
                </c:pt>
                <c:pt idx="33" formatCode="#,##0.000">
                  <c:v>165.55230299999999</c:v>
                </c:pt>
                <c:pt idx="34" formatCode="#,##0.000">
                  <c:v>165.73864699999999</c:v>
                </c:pt>
                <c:pt idx="35" formatCode="#,##0.000">
                  <c:v>166.47367200000002</c:v>
                </c:pt>
                <c:pt idx="36" formatCode="#,##0.000">
                  <c:v>166.88019200000002</c:v>
                </c:pt>
                <c:pt idx="37" formatCode="#,##0.000">
                  <c:v>167.29832500000001</c:v>
                </c:pt>
                <c:pt idx="38" formatCode="#,##0.000">
                  <c:v>167.71540699999997</c:v>
                </c:pt>
                <c:pt idx="39" formatCode="#,##0.000">
                  <c:v>167.99726499999997</c:v>
                </c:pt>
                <c:pt idx="40" formatCode="#,##0.000">
                  <c:v>168.42969199999999</c:v>
                </c:pt>
                <c:pt idx="41" formatCode="#,##0.000">
                  <c:v>169.10556100000002</c:v>
                </c:pt>
                <c:pt idx="42" formatCode="#,##0.000">
                  <c:v>169.62253100000001</c:v>
                </c:pt>
                <c:pt idx="43" formatCode="#,##0.000">
                  <c:v>170.20528599999997</c:v>
                </c:pt>
                <c:pt idx="44" formatCode="#,##0.000">
                  <c:v>170.80420100000003</c:v>
                </c:pt>
                <c:pt idx="45" formatCode="#,##0.000">
                  <c:v>171.52693600000001</c:v>
                </c:pt>
                <c:pt idx="46" formatCode="#,##0.000">
                  <c:v>172.16674</c:v>
                </c:pt>
                <c:pt idx="47" formatCode="#,##0.000">
                  <c:v>172.79119700000001</c:v>
                </c:pt>
                <c:pt idx="48" formatCode="#,##0.000">
                  <c:v>173.609758</c:v>
                </c:pt>
                <c:pt idx="49" formatCode="#,##0.000">
                  <c:v>174.42802699999999</c:v>
                </c:pt>
                <c:pt idx="50" formatCode="#,##0.000">
                  <c:v>175.56768900000003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Renewables with U.S. CPP</c:v>
                </c:pt>
              </c:strCache>
            </c:strRef>
          </c:tx>
          <c:spPr>
            <a:ln w="22225">
              <a:solidFill>
                <a:srgbClr val="5D9732"/>
              </a:solidFill>
              <a:prstDash val="sysDash"/>
            </a:ln>
          </c:spPr>
          <c:marker>
            <c:symbol val="none"/>
          </c:marker>
          <c:cat>
            <c:strRef>
              <c:f>Sheet1!$B$1:$AZ$1</c:f>
              <c:strCach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strCache>
            </c:strRef>
          </c:cat>
          <c:val>
            <c:numRef>
              <c:f>Sheet1!$B$8:$AZ$8</c:f>
              <c:numCache>
                <c:formatCode>General</c:formatCode>
                <c:ptCount val="51"/>
                <c:pt idx="22" formatCode="#,##0.000">
                  <c:v>63.771000000000001</c:v>
                </c:pt>
                <c:pt idx="23" formatCode="#,##0.000">
                  <c:v>66.362774000000002</c:v>
                </c:pt>
                <c:pt idx="24" formatCode="#,##0.000">
                  <c:v>68.045003000000008</c:v>
                </c:pt>
                <c:pt idx="25" formatCode="#,##0.000">
                  <c:v>70.109053000000003</c:v>
                </c:pt>
                <c:pt idx="26" formatCode="#,##0.000">
                  <c:v>74.458807000000007</c:v>
                </c:pt>
                <c:pt idx="27" formatCode="#,##0.000">
                  <c:v>77.021698000000001</c:v>
                </c:pt>
                <c:pt idx="28" formatCode="#,##0.000">
                  <c:v>79.630031000000002</c:v>
                </c:pt>
                <c:pt idx="29" formatCode="#,##0.000">
                  <c:v>83.815563999999995</c:v>
                </c:pt>
                <c:pt idx="30" formatCode="#,##0.000">
                  <c:v>87.622157000000016</c:v>
                </c:pt>
                <c:pt idx="31" formatCode="#,##0.000">
                  <c:v>90.531169000000006</c:v>
                </c:pt>
                <c:pt idx="32" formatCode="#,##0.000">
                  <c:v>94.467268999999987</c:v>
                </c:pt>
                <c:pt idx="33" formatCode="#,##0.000">
                  <c:v>97.558329000000015</c:v>
                </c:pt>
                <c:pt idx="34" formatCode="#,##0.000">
                  <c:v>100.22677999999999</c:v>
                </c:pt>
                <c:pt idx="35" formatCode="#,##0.000">
                  <c:v>102.38186999999999</c:v>
                </c:pt>
                <c:pt idx="36" formatCode="#,##0.000">
                  <c:v>104.298069</c:v>
                </c:pt>
                <c:pt idx="37" formatCode="#,##0.000">
                  <c:v>106.15476900000002</c:v>
                </c:pt>
                <c:pt idx="38" formatCode="#,##0.000">
                  <c:v>108.07712100000001</c:v>
                </c:pt>
                <c:pt idx="39" formatCode="#,##0.000">
                  <c:v>110.023577</c:v>
                </c:pt>
                <c:pt idx="40" formatCode="#,##0.000">
                  <c:v>111.93617</c:v>
                </c:pt>
                <c:pt idx="41" formatCode="#,##0.000">
                  <c:v>114.345371</c:v>
                </c:pt>
                <c:pt idx="42" formatCode="#,##0.000">
                  <c:v>116.815731</c:v>
                </c:pt>
                <c:pt idx="43" formatCode="#,##0.000">
                  <c:v>118.99012999999999</c:v>
                </c:pt>
                <c:pt idx="44" formatCode="#,##0.000">
                  <c:v>121.1448</c:v>
                </c:pt>
                <c:pt idx="45" formatCode="#,##0.000">
                  <c:v>123.401329</c:v>
                </c:pt>
                <c:pt idx="46" formatCode="#,##0.000">
                  <c:v>125.72097299999999</c:v>
                </c:pt>
                <c:pt idx="47" formatCode="#,##0.000">
                  <c:v>128.014126</c:v>
                </c:pt>
                <c:pt idx="48" formatCode="#,##0.000">
                  <c:v>130.47719999999998</c:v>
                </c:pt>
                <c:pt idx="49" formatCode="#,##0.000">
                  <c:v>132.97289800000001</c:v>
                </c:pt>
                <c:pt idx="50" formatCode="#,##0.000">
                  <c:v>135.572001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4342368"/>
        <c:axId val="194342928"/>
      </c:lineChart>
      <c:catAx>
        <c:axId val="194342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crossAx val="194342928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194342928"/>
        <c:scaling>
          <c:orientation val="minMax"/>
          <c:max val="250"/>
          <c:min val="0"/>
        </c:scaling>
        <c:delete val="0"/>
        <c:axPos val="l"/>
        <c:majorGridlines>
          <c:spPr>
            <a:ln>
              <a:solidFill>
                <a:srgbClr val="FFFFFF">
                  <a:lumMod val="65000"/>
                </a:srgb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194342368"/>
        <c:crosses val="autoZero"/>
        <c:crossBetween val="midCat"/>
        <c:majorUnit val="5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877415323084615"/>
          <c:y val="2.0289855072463767E-2"/>
          <c:w val="0.69110686164229473"/>
          <c:h val="0.87944927536231887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2040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OECD Europe</c:v>
                </c:pt>
                <c:pt idx="1">
                  <c:v>OECD Asia</c:v>
                </c:pt>
                <c:pt idx="2">
                  <c:v>OECD Americas</c:v>
                </c:pt>
                <c:pt idx="3">
                  <c:v>Africa</c:v>
                </c:pt>
                <c:pt idx="4">
                  <c:v>Non-OECD Europe and Eurasia</c:v>
                </c:pt>
                <c:pt idx="5">
                  <c:v>Non-OECD Americas</c:v>
                </c:pt>
                <c:pt idx="6">
                  <c:v>Middle East</c:v>
                </c:pt>
                <c:pt idx="7">
                  <c:v>Non-OECD Asia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13.975</c:v>
                </c:pt>
                <c:pt idx="1">
                  <c:v>7.4740000000000002</c:v>
                </c:pt>
                <c:pt idx="2">
                  <c:v>24.648</c:v>
                </c:pt>
                <c:pt idx="3">
                  <c:v>6.9290000000000003</c:v>
                </c:pt>
                <c:pt idx="4">
                  <c:v>6.1189999999999998</c:v>
                </c:pt>
                <c:pt idx="5">
                  <c:v>9.6020000000000003</c:v>
                </c:pt>
                <c:pt idx="6">
                  <c:v>13.231999999999999</c:v>
                </c:pt>
                <c:pt idx="7">
                  <c:v>38.908999999999999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OECD Europe</c:v>
                </c:pt>
                <c:pt idx="1">
                  <c:v>OECD Asia</c:v>
                </c:pt>
                <c:pt idx="2">
                  <c:v>OECD Americas</c:v>
                </c:pt>
                <c:pt idx="3">
                  <c:v>Africa</c:v>
                </c:pt>
                <c:pt idx="4">
                  <c:v>Non-OECD Europe and Eurasia</c:v>
                </c:pt>
                <c:pt idx="5">
                  <c:v>Non-OECD Americas</c:v>
                </c:pt>
                <c:pt idx="6">
                  <c:v>Middle East</c:v>
                </c:pt>
                <c:pt idx="7">
                  <c:v>Non-OECD Asia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13.702999999999999</c:v>
                </c:pt>
                <c:pt idx="1">
                  <c:v>7.6740000000000004</c:v>
                </c:pt>
                <c:pt idx="2">
                  <c:v>24.408000000000001</c:v>
                </c:pt>
                <c:pt idx="3">
                  <c:v>4.5380000000000003</c:v>
                </c:pt>
                <c:pt idx="4">
                  <c:v>5.827</c:v>
                </c:pt>
                <c:pt idx="5">
                  <c:v>7.5149999999999997</c:v>
                </c:pt>
                <c:pt idx="6">
                  <c:v>9.9580000000000002</c:v>
                </c:pt>
                <c:pt idx="7">
                  <c:v>26.651</c:v>
                </c:pt>
              </c:numCache>
            </c:numRef>
          </c:val>
        </c:ser>
        <c:ser>
          <c:idx val="0"/>
          <c:order val="2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Sheet1!$A$2:$A$9</c:f>
              <c:strCache>
                <c:ptCount val="8"/>
                <c:pt idx="0">
                  <c:v>OECD Europe</c:v>
                </c:pt>
                <c:pt idx="1">
                  <c:v>OECD Asia</c:v>
                </c:pt>
                <c:pt idx="2">
                  <c:v>OECD Americas</c:v>
                </c:pt>
                <c:pt idx="3">
                  <c:v>Africa</c:v>
                </c:pt>
                <c:pt idx="4">
                  <c:v>Non-OECD Europe and Eurasia</c:v>
                </c:pt>
                <c:pt idx="5">
                  <c:v>Non-OECD Americas</c:v>
                </c:pt>
                <c:pt idx="6">
                  <c:v>Middle East</c:v>
                </c:pt>
                <c:pt idx="7">
                  <c:v>Non-OECD Asia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14.052</c:v>
                </c:pt>
                <c:pt idx="1">
                  <c:v>8.2409999999999997</c:v>
                </c:pt>
                <c:pt idx="2">
                  <c:v>23.245000000000001</c:v>
                </c:pt>
                <c:pt idx="3">
                  <c:v>3.609</c:v>
                </c:pt>
                <c:pt idx="4">
                  <c:v>5.2690000000000001</c:v>
                </c:pt>
                <c:pt idx="5">
                  <c:v>6.68</c:v>
                </c:pt>
                <c:pt idx="6">
                  <c:v>7.7050000000000001</c:v>
                </c:pt>
                <c:pt idx="7">
                  <c:v>21.501999999999999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axId val="194345728"/>
        <c:axId val="194346288"/>
      </c:barChart>
      <c:catAx>
        <c:axId val="1943457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spPr>
          <a:ln w="12700">
            <a:solidFill>
              <a:schemeClr val="tx1"/>
            </a:solidFill>
          </a:ln>
        </c:spPr>
        <c:crossAx val="194346288"/>
        <c:crosses val="autoZero"/>
        <c:auto val="1"/>
        <c:lblAlgn val="ctr"/>
        <c:lblOffset val="100"/>
        <c:noMultiLvlLbl val="0"/>
      </c:catAx>
      <c:valAx>
        <c:axId val="194346288"/>
        <c:scaling>
          <c:orientation val="minMax"/>
          <c:max val="40"/>
          <c:min val="0"/>
        </c:scaling>
        <c:delete val="0"/>
        <c:axPos val="b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noFill/>
          </a:ln>
        </c:spPr>
        <c:crossAx val="194345728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85750918635170614"/>
          <c:y val="0.38070596001576262"/>
          <c:w val="7.106224221972253E-2"/>
          <c:h val="0.2385877550993888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820522434695657E-2"/>
          <c:y val="4.8210572344609431E-2"/>
          <c:w val="0.87773903262092234"/>
          <c:h val="0.84000652337124448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OECD-miles</c:v>
                </c:pt>
              </c:strCache>
            </c:strRef>
          </c:tx>
          <c:spPr>
            <a:ln w="2222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xVal>
            <c:numRef>
              <c:f>Sheet1!$A$2:$A$32</c:f>
              <c:numCache>
                <c:formatCode>_("$"* #,##0_);_("$"* \(#,##0\);_("$"* "-"??_);_(@_)</c:formatCode>
                <c:ptCount val="31"/>
                <c:pt idx="0">
                  <c:v>35293.109906036778</c:v>
                </c:pt>
                <c:pt idx="1">
                  <c:v>35771.050884776676</c:v>
                </c:pt>
                <c:pt idx="2">
                  <c:v>36030.220355079102</c:v>
                </c:pt>
                <c:pt idx="3">
                  <c:v>36361.026815383018</c:v>
                </c:pt>
                <c:pt idx="4">
                  <c:v>36786.548520384997</c:v>
                </c:pt>
                <c:pt idx="5">
                  <c:v>37439.449599391963</c:v>
                </c:pt>
                <c:pt idx="6">
                  <c:v>38138.716078937832</c:v>
                </c:pt>
                <c:pt idx="7">
                  <c:v>38787.254878918218</c:v>
                </c:pt>
                <c:pt idx="8">
                  <c:v>39476.534971467772</c:v>
                </c:pt>
                <c:pt idx="9">
                  <c:v>40153.290560826696</c:v>
                </c:pt>
                <c:pt idx="10">
                  <c:v>40861.780080456483</c:v>
                </c:pt>
                <c:pt idx="11">
                  <c:v>41533.190890854727</c:v>
                </c:pt>
                <c:pt idx="12">
                  <c:v>42211.43604811313</c:v>
                </c:pt>
                <c:pt idx="13">
                  <c:v>42922.483868264477</c:v>
                </c:pt>
                <c:pt idx="14">
                  <c:v>43663.166758969157</c:v>
                </c:pt>
                <c:pt idx="15">
                  <c:v>44407.259648804655</c:v>
                </c:pt>
                <c:pt idx="16">
                  <c:v>45130.301274187346</c:v>
                </c:pt>
                <c:pt idx="17">
                  <c:v>45855.375525781077</c:v>
                </c:pt>
                <c:pt idx="18">
                  <c:v>46584.643772271229</c:v>
                </c:pt>
                <c:pt idx="19">
                  <c:v>47303.241223237943</c:v>
                </c:pt>
                <c:pt idx="20">
                  <c:v>48024.022731825309</c:v>
                </c:pt>
                <c:pt idx="21">
                  <c:v>48755.498203008297</c:v>
                </c:pt>
                <c:pt idx="22">
                  <c:v>49501.157424472542</c:v>
                </c:pt>
                <c:pt idx="23">
                  <c:v>50285.564130834246</c:v>
                </c:pt>
                <c:pt idx="24">
                  <c:v>51090.773831337305</c:v>
                </c:pt>
                <c:pt idx="25">
                  <c:v>51915.051311288495</c:v>
                </c:pt>
                <c:pt idx="26">
                  <c:v>52768.224135542805</c:v>
                </c:pt>
                <c:pt idx="27">
                  <c:v>53630.609796007426</c:v>
                </c:pt>
                <c:pt idx="28">
                  <c:v>54519.255884145452</c:v>
                </c:pt>
                <c:pt idx="29">
                  <c:v>55428.177415501799</c:v>
                </c:pt>
                <c:pt idx="30">
                  <c:v>56375.772942672207</c:v>
                </c:pt>
              </c:numCache>
            </c:numRef>
          </c:xVal>
          <c:yVal>
            <c:numRef>
              <c:f>Sheet1!$B$2:$B$32</c:f>
              <c:numCache>
                <c:formatCode>_(* #,##0_);_(* \(#,##0\);_(* "-"??_);_(@_)</c:formatCode>
                <c:ptCount val="31"/>
                <c:pt idx="0">
                  <c:v>9077.1549750028535</c:v>
                </c:pt>
                <c:pt idx="1">
                  <c:v>9082.094626580536</c:v>
                </c:pt>
                <c:pt idx="2">
                  <c:v>9126.4834532489876</c:v>
                </c:pt>
                <c:pt idx="3">
                  <c:v>9176.4552481764113</c:v>
                </c:pt>
                <c:pt idx="4">
                  <c:v>9259.6928339981005</c:v>
                </c:pt>
                <c:pt idx="5">
                  <c:v>9488.2212346011329</c:v>
                </c:pt>
                <c:pt idx="6">
                  <c:v>9496.2806899973239</c:v>
                </c:pt>
                <c:pt idx="7">
                  <c:v>9540.5307526578454</c:v>
                </c:pt>
                <c:pt idx="8">
                  <c:v>9608.1057914185039</c:v>
                </c:pt>
                <c:pt idx="9">
                  <c:v>9673.0234416093208</c:v>
                </c:pt>
                <c:pt idx="10">
                  <c:v>9734.3053632509964</c:v>
                </c:pt>
                <c:pt idx="11">
                  <c:v>9795.91422093443</c:v>
                </c:pt>
                <c:pt idx="12">
                  <c:v>9852.2096700639686</c:v>
                </c:pt>
                <c:pt idx="13">
                  <c:v>9903.5544601296642</c:v>
                </c:pt>
                <c:pt idx="14">
                  <c:v>9951.3263562774537</c:v>
                </c:pt>
                <c:pt idx="15">
                  <c:v>9996.547988636019</c:v>
                </c:pt>
                <c:pt idx="16">
                  <c:v>10038.254607922087</c:v>
                </c:pt>
                <c:pt idx="17">
                  <c:v>10075.32952396662</c:v>
                </c:pt>
                <c:pt idx="18">
                  <c:v>10111.013007522728</c:v>
                </c:pt>
                <c:pt idx="19">
                  <c:v>10145.408497602955</c:v>
                </c:pt>
                <c:pt idx="20">
                  <c:v>10178.77696251178</c:v>
                </c:pt>
                <c:pt idx="21">
                  <c:v>10210.673236655673</c:v>
                </c:pt>
                <c:pt idx="22">
                  <c:v>10235.860250210109</c:v>
                </c:pt>
                <c:pt idx="23">
                  <c:v>10258.901434766631</c:v>
                </c:pt>
                <c:pt idx="24">
                  <c:v>10278.457687008018</c:v>
                </c:pt>
                <c:pt idx="25">
                  <c:v>10297.140098821741</c:v>
                </c:pt>
                <c:pt idx="26">
                  <c:v>10307.636482535885</c:v>
                </c:pt>
                <c:pt idx="27">
                  <c:v>10319.80620850151</c:v>
                </c:pt>
                <c:pt idx="28">
                  <c:v>10325.827396465158</c:v>
                </c:pt>
                <c:pt idx="29">
                  <c:v>10333.167760009848</c:v>
                </c:pt>
                <c:pt idx="30">
                  <c:v>10337.779921549929</c:v>
                </c:pt>
              </c:numCache>
            </c:numRef>
          </c:yVal>
          <c:smooth val="1"/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China-miles</c:v>
                </c:pt>
              </c:strCache>
            </c:strRef>
          </c:tx>
          <c:spPr>
            <a:ln w="2222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numRef>
              <c:f>Sheet1!$C$2:$C$32</c:f>
              <c:numCache>
                <c:formatCode>General</c:formatCode>
                <c:ptCount val="31"/>
                <c:pt idx="0">
                  <c:v>8895.2831986862748</c:v>
                </c:pt>
                <c:pt idx="1">
                  <c:v>9679.2382728550929</c:v>
                </c:pt>
                <c:pt idx="2">
                  <c:v>10359.032830202339</c:v>
                </c:pt>
                <c:pt idx="3">
                  <c:v>11088.6877437366</c:v>
                </c:pt>
                <c:pt idx="4">
                  <c:v>11841.172977729448</c:v>
                </c:pt>
                <c:pt idx="5">
                  <c:v>12561.523736327863</c:v>
                </c:pt>
                <c:pt idx="6">
                  <c:v>13261.035815949355</c:v>
                </c:pt>
                <c:pt idx="7">
                  <c:v>13943.030525151005</c:v>
                </c:pt>
                <c:pt idx="8">
                  <c:v>14632.971444211295</c:v>
                </c:pt>
                <c:pt idx="9">
                  <c:v>15373.685682326621</c:v>
                </c:pt>
                <c:pt idx="10">
                  <c:v>16133.79786085078</c:v>
                </c:pt>
                <c:pt idx="11">
                  <c:v>16925.45807016447</c:v>
                </c:pt>
                <c:pt idx="12">
                  <c:v>17745.849536603797</c:v>
                </c:pt>
                <c:pt idx="13">
                  <c:v>18610.754830541893</c:v>
                </c:pt>
                <c:pt idx="14">
                  <c:v>19483.441879096365</c:v>
                </c:pt>
                <c:pt idx="15">
                  <c:v>20356.451690771275</c:v>
                </c:pt>
                <c:pt idx="16">
                  <c:v>21248.27928318968</c:v>
                </c:pt>
                <c:pt idx="17">
                  <c:v>22168.936410454131</c:v>
                </c:pt>
                <c:pt idx="18">
                  <c:v>23089.777294499811</c:v>
                </c:pt>
                <c:pt idx="19">
                  <c:v>23975.276785775721</c:v>
                </c:pt>
                <c:pt idx="20">
                  <c:v>24981.166092084528</c:v>
                </c:pt>
                <c:pt idx="21">
                  <c:v>25997.549576338271</c:v>
                </c:pt>
                <c:pt idx="22">
                  <c:v>26989.325289422395</c:v>
                </c:pt>
                <c:pt idx="23">
                  <c:v>28036.708250051692</c:v>
                </c:pt>
                <c:pt idx="24">
                  <c:v>29088.28927033889</c:v>
                </c:pt>
                <c:pt idx="25">
                  <c:v>30182.549769973608</c:v>
                </c:pt>
                <c:pt idx="26">
                  <c:v>31318.510729554353</c:v>
                </c:pt>
                <c:pt idx="27">
                  <c:v>32463.179704661525</c:v>
                </c:pt>
                <c:pt idx="28">
                  <c:v>33674.796917308893</c:v>
                </c:pt>
                <c:pt idx="29">
                  <c:v>34865.034303288383</c:v>
                </c:pt>
                <c:pt idx="30">
                  <c:v>36094.187887538101</c:v>
                </c:pt>
              </c:numCache>
            </c:numRef>
          </c:xVal>
          <c:yVal>
            <c:numRef>
              <c:f>Sheet1!$D$2:$D$32</c:f>
              <c:numCache>
                <c:formatCode>General</c:formatCode>
                <c:ptCount val="31"/>
                <c:pt idx="0">
                  <c:v>1720.5388817207454</c:v>
                </c:pt>
                <c:pt idx="1">
                  <c:v>1882.215403556572</c:v>
                </c:pt>
                <c:pt idx="2">
                  <c:v>2053.0186006442977</c:v>
                </c:pt>
                <c:pt idx="3">
                  <c:v>2264.9447309723564</c:v>
                </c:pt>
                <c:pt idx="4">
                  <c:v>2503.1585845000395</c:v>
                </c:pt>
                <c:pt idx="5">
                  <c:v>2818.0421589348362</c:v>
                </c:pt>
                <c:pt idx="6">
                  <c:v>2989.7720928750477</c:v>
                </c:pt>
                <c:pt idx="7">
                  <c:v>3144.4526687481934</c:v>
                </c:pt>
                <c:pt idx="8">
                  <c:v>3355.1321636852335</c:v>
                </c:pt>
                <c:pt idx="9">
                  <c:v>3653.7692121085006</c:v>
                </c:pt>
                <c:pt idx="10">
                  <c:v>3864.6535525903214</c:v>
                </c:pt>
                <c:pt idx="11">
                  <c:v>4117.1727541186365</c:v>
                </c:pt>
                <c:pt idx="12">
                  <c:v>4346.8963420467071</c:v>
                </c:pt>
                <c:pt idx="13">
                  <c:v>4588.4191893406387</c:v>
                </c:pt>
                <c:pt idx="14">
                  <c:v>4807.2751735235815</c:v>
                </c:pt>
                <c:pt idx="15">
                  <c:v>5022.2057264833475</c:v>
                </c:pt>
                <c:pt idx="16">
                  <c:v>5216.5144960487241</c:v>
                </c:pt>
                <c:pt idx="17">
                  <c:v>5401.5520407039194</c:v>
                </c:pt>
                <c:pt idx="18">
                  <c:v>5563.1058601277327</c:v>
                </c:pt>
                <c:pt idx="19">
                  <c:v>5698.541026223259</c:v>
                </c:pt>
                <c:pt idx="20">
                  <c:v>5829.1879764386913</c:v>
                </c:pt>
                <c:pt idx="21">
                  <c:v>5943.359018729222</c:v>
                </c:pt>
                <c:pt idx="22">
                  <c:v>6038.9851118778543</c:v>
                </c:pt>
                <c:pt idx="23">
                  <c:v>6123.345894272521</c:v>
                </c:pt>
                <c:pt idx="24">
                  <c:v>6197.6767213544535</c:v>
                </c:pt>
                <c:pt idx="25">
                  <c:v>6261.0963741486248</c:v>
                </c:pt>
                <c:pt idx="26">
                  <c:v>6316.7029933450476</c:v>
                </c:pt>
                <c:pt idx="27">
                  <c:v>6364.0267620176155</c:v>
                </c:pt>
                <c:pt idx="28">
                  <c:v>6403.965232243283</c:v>
                </c:pt>
                <c:pt idx="29">
                  <c:v>6434.729534922556</c:v>
                </c:pt>
                <c:pt idx="30">
                  <c:v>6461.4817566766405</c:v>
                </c:pt>
              </c:numCache>
            </c:numRef>
          </c:yVal>
          <c:smooth val="1"/>
        </c:ser>
        <c:ser>
          <c:idx val="1"/>
          <c:order val="2"/>
          <c:tx>
            <c:strRef>
              <c:f>Sheet1!$F$1</c:f>
              <c:strCache>
                <c:ptCount val="1"/>
                <c:pt idx="0">
                  <c:v>India-miles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Sheet1!$E$2:$E$32</c:f>
              <c:numCache>
                <c:formatCode>_("$"* #,##0_);_("$"* \(#,##0\);_("$"* "-"??_);_(@_)</c:formatCode>
                <c:ptCount val="31"/>
                <c:pt idx="0">
                  <c:v>4431.1438931926814</c:v>
                </c:pt>
                <c:pt idx="1">
                  <c:v>4642.7333458099056</c:v>
                </c:pt>
                <c:pt idx="2">
                  <c:v>4786.5694908716896</c:v>
                </c:pt>
                <c:pt idx="3">
                  <c:v>5029.9083224193364</c:v>
                </c:pt>
                <c:pt idx="4">
                  <c:v>5322.5695125299035</c:v>
                </c:pt>
                <c:pt idx="5">
                  <c:v>5656.2201977127352</c:v>
                </c:pt>
                <c:pt idx="6">
                  <c:v>6016.668327876896</c:v>
                </c:pt>
                <c:pt idx="7">
                  <c:v>6361.4928406746758</c:v>
                </c:pt>
                <c:pt idx="8">
                  <c:v>6719.4248923173909</c:v>
                </c:pt>
                <c:pt idx="9">
                  <c:v>7096.4752016398561</c:v>
                </c:pt>
                <c:pt idx="10">
                  <c:v>7473.7925608958103</c:v>
                </c:pt>
                <c:pt idx="11">
                  <c:v>7856.8859703404951</c:v>
                </c:pt>
                <c:pt idx="12">
                  <c:v>8251.4312908296433</c:v>
                </c:pt>
                <c:pt idx="13">
                  <c:v>8648.8148814881497</c:v>
                </c:pt>
                <c:pt idx="14">
                  <c:v>9035.5104988177336</c:v>
                </c:pt>
                <c:pt idx="15">
                  <c:v>9420.3681739386757</c:v>
                </c:pt>
                <c:pt idx="16">
                  <c:v>9819.636991258838</c:v>
                </c:pt>
                <c:pt idx="17">
                  <c:v>10233.178470098512</c:v>
                </c:pt>
                <c:pt idx="18">
                  <c:v>10661.061528661548</c:v>
                </c:pt>
                <c:pt idx="19">
                  <c:v>11104.439157036029</c:v>
                </c:pt>
                <c:pt idx="20">
                  <c:v>11558.909878717934</c:v>
                </c:pt>
                <c:pt idx="21">
                  <c:v>12027.573911353295</c:v>
                </c:pt>
                <c:pt idx="22">
                  <c:v>12514.024913946349</c:v>
                </c:pt>
                <c:pt idx="23">
                  <c:v>13018.966657845993</c:v>
                </c:pt>
                <c:pt idx="24">
                  <c:v>13539.171658327143</c:v>
                </c:pt>
                <c:pt idx="25">
                  <c:v>14080.782857665808</c:v>
                </c:pt>
                <c:pt idx="26">
                  <c:v>14644.402407790218</c:v>
                </c:pt>
                <c:pt idx="27">
                  <c:v>15230.65035498597</c:v>
                </c:pt>
                <c:pt idx="28">
                  <c:v>15836.926382696747</c:v>
                </c:pt>
                <c:pt idx="29">
                  <c:v>16466.831851154693</c:v>
                </c:pt>
                <c:pt idx="30">
                  <c:v>17120.423953500231</c:v>
                </c:pt>
              </c:numCache>
            </c:numRef>
          </c:xVal>
          <c:yVal>
            <c:numRef>
              <c:f>Sheet1!$F$2:$F$32</c:f>
              <c:numCache>
                <c:formatCode>_(* #,##0_);_(* \(#,##0\);_(* "-"??_);_(@_)</c:formatCode>
                <c:ptCount val="31"/>
                <c:pt idx="0">
                  <c:v>1169.1033402010878</c:v>
                </c:pt>
                <c:pt idx="1">
                  <c:v>1212.9417552910159</c:v>
                </c:pt>
                <c:pt idx="2">
                  <c:v>1245.7577823669324</c:v>
                </c:pt>
                <c:pt idx="3">
                  <c:v>1307.0073024566418</c:v>
                </c:pt>
                <c:pt idx="4">
                  <c:v>1383.6403537393624</c:v>
                </c:pt>
                <c:pt idx="5">
                  <c:v>1480.4986105834466</c:v>
                </c:pt>
                <c:pt idx="6">
                  <c:v>1578.3558028629043</c:v>
                </c:pt>
                <c:pt idx="7">
                  <c:v>1657.8564327751487</c:v>
                </c:pt>
                <c:pt idx="8">
                  <c:v>1757.4006836157346</c:v>
                </c:pt>
                <c:pt idx="9">
                  <c:v>1860.2457562794291</c:v>
                </c:pt>
                <c:pt idx="10">
                  <c:v>1970.4091014697344</c:v>
                </c:pt>
                <c:pt idx="11">
                  <c:v>2084.068897560408</c:v>
                </c:pt>
                <c:pt idx="12">
                  <c:v>2201.6765167356475</c:v>
                </c:pt>
                <c:pt idx="13">
                  <c:v>2317.5017437458032</c:v>
                </c:pt>
                <c:pt idx="14">
                  <c:v>2428.2271086128535</c:v>
                </c:pt>
                <c:pt idx="15">
                  <c:v>2537.1693403608751</c:v>
                </c:pt>
                <c:pt idx="16">
                  <c:v>2646.1285208228937</c:v>
                </c:pt>
                <c:pt idx="17">
                  <c:v>2756.4252452384735</c:v>
                </c:pt>
                <c:pt idx="18">
                  <c:v>2868.1542559093677</c:v>
                </c:pt>
                <c:pt idx="19">
                  <c:v>2980.1307987763421</c:v>
                </c:pt>
                <c:pt idx="20">
                  <c:v>3088.675221203102</c:v>
                </c:pt>
                <c:pt idx="21">
                  <c:v>3197.2500934992868</c:v>
                </c:pt>
                <c:pt idx="22">
                  <c:v>3306.736088603634</c:v>
                </c:pt>
                <c:pt idx="23">
                  <c:v>3415.1563032548297</c:v>
                </c:pt>
                <c:pt idx="24">
                  <c:v>3524.2632480093635</c:v>
                </c:pt>
                <c:pt idx="25">
                  <c:v>3634.1214664853774</c:v>
                </c:pt>
                <c:pt idx="26">
                  <c:v>3745.5785346542384</c:v>
                </c:pt>
                <c:pt idx="27">
                  <c:v>3858.708526129295</c:v>
                </c:pt>
                <c:pt idx="28">
                  <c:v>3970.3399867472126</c:v>
                </c:pt>
                <c:pt idx="29">
                  <c:v>4080.9683895792919</c:v>
                </c:pt>
                <c:pt idx="30">
                  <c:v>4194.2463296028145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Sheet1!$H$1</c:f>
              <c:strCache>
                <c:ptCount val="1"/>
                <c:pt idx="0">
                  <c:v>Africa-miles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Sheet1!$G$2:$G$32</c:f>
              <c:numCache>
                <c:formatCode>_("$"* #,##0_);_("$"* \(#,##0\);_("$"* "-"??_);_(@_)</c:formatCode>
                <c:ptCount val="31"/>
                <c:pt idx="0">
                  <c:v>4193.3524962475349</c:v>
                </c:pt>
                <c:pt idx="1">
                  <c:v>4168.1054283745498</c:v>
                </c:pt>
                <c:pt idx="2">
                  <c:v>4261.3460137142429</c:v>
                </c:pt>
                <c:pt idx="3">
                  <c:v>4317.2469798167813</c:v>
                </c:pt>
                <c:pt idx="4">
                  <c:v>4370.8581517280736</c:v>
                </c:pt>
                <c:pt idx="5">
                  <c:v>4451.3156288688551</c:v>
                </c:pt>
                <c:pt idx="6">
                  <c:v>4560.1546334692903</c:v>
                </c:pt>
                <c:pt idx="7">
                  <c:v>4689.8964851551063</c:v>
                </c:pt>
                <c:pt idx="8">
                  <c:v>4826.9086826347311</c:v>
                </c:pt>
                <c:pt idx="9">
                  <c:v>4962.2513868218102</c:v>
                </c:pt>
                <c:pt idx="10">
                  <c:v>5093.7436712311692</c:v>
                </c:pt>
                <c:pt idx="11">
                  <c:v>5223.8668463570812</c:v>
                </c:pt>
                <c:pt idx="12">
                  <c:v>5359.0372036890803</c:v>
                </c:pt>
                <c:pt idx="13">
                  <c:v>5503.2195491901903</c:v>
                </c:pt>
                <c:pt idx="14">
                  <c:v>5651.3864985110222</c:v>
                </c:pt>
                <c:pt idx="15">
                  <c:v>5803.9265074234218</c:v>
                </c:pt>
                <c:pt idx="16">
                  <c:v>5957.7653876186687</c:v>
                </c:pt>
                <c:pt idx="17">
                  <c:v>6122.7542901611423</c:v>
                </c:pt>
                <c:pt idx="18">
                  <c:v>6298.8411303416133</c:v>
                </c:pt>
                <c:pt idx="19">
                  <c:v>6482.303593404682</c:v>
                </c:pt>
                <c:pt idx="20">
                  <c:v>6671.5949226327002</c:v>
                </c:pt>
                <c:pt idx="21">
                  <c:v>6861.8544063200379</c:v>
                </c:pt>
                <c:pt idx="22">
                  <c:v>7057.7971183375212</c:v>
                </c:pt>
                <c:pt idx="23">
                  <c:v>7273.4577269886613</c:v>
                </c:pt>
                <c:pt idx="24">
                  <c:v>7491.1189742152465</c:v>
                </c:pt>
                <c:pt idx="25">
                  <c:v>7716.7234908174078</c:v>
                </c:pt>
                <c:pt idx="26">
                  <c:v>7944.291133904735</c:v>
                </c:pt>
                <c:pt idx="27">
                  <c:v>8178.7400185291399</c:v>
                </c:pt>
                <c:pt idx="28">
                  <c:v>8427.7015177430876</c:v>
                </c:pt>
                <c:pt idx="29">
                  <c:v>8683.8329081632673</c:v>
                </c:pt>
                <c:pt idx="30">
                  <c:v>8949.1838620264862</c:v>
                </c:pt>
              </c:numCache>
            </c:numRef>
          </c:xVal>
          <c:yVal>
            <c:numRef>
              <c:f>Sheet1!$H$2:$H$32</c:f>
              <c:numCache>
                <c:formatCode>_(* #,##0_);_(* \(#,##0\);_(* "-"??_);_(@_)</c:formatCode>
                <c:ptCount val="31"/>
                <c:pt idx="0">
                  <c:v>1367.9147322260701</c:v>
                </c:pt>
                <c:pt idx="1">
                  <c:v>1354.6848805604473</c:v>
                </c:pt>
                <c:pt idx="2">
                  <c:v>1400.1484015620035</c:v>
                </c:pt>
                <c:pt idx="3">
                  <c:v>1431.019748895945</c:v>
                </c:pt>
                <c:pt idx="4">
                  <c:v>1463.2813879873024</c:v>
                </c:pt>
                <c:pt idx="5">
                  <c:v>1519.5955073322987</c:v>
                </c:pt>
                <c:pt idx="6">
                  <c:v>1573.5465680055179</c:v>
                </c:pt>
                <c:pt idx="7">
                  <c:v>1647.3239299028094</c:v>
                </c:pt>
                <c:pt idx="8">
                  <c:v>1724.907130304608</c:v>
                </c:pt>
                <c:pt idx="9">
                  <c:v>1804.5657906675051</c:v>
                </c:pt>
                <c:pt idx="10">
                  <c:v>1875.5063988721161</c:v>
                </c:pt>
                <c:pt idx="11">
                  <c:v>1943.0706480275935</c:v>
                </c:pt>
                <c:pt idx="12">
                  <c:v>2005.7515554926474</c:v>
                </c:pt>
                <c:pt idx="13">
                  <c:v>2065.7840962291534</c:v>
                </c:pt>
                <c:pt idx="14">
                  <c:v>2120.6550136043247</c:v>
                </c:pt>
                <c:pt idx="15">
                  <c:v>2168.968500482767</c:v>
                </c:pt>
                <c:pt idx="16">
                  <c:v>2213.1931449237641</c:v>
                </c:pt>
                <c:pt idx="17">
                  <c:v>2254.7636144691473</c:v>
                </c:pt>
                <c:pt idx="18">
                  <c:v>2296.2760791686114</c:v>
                </c:pt>
                <c:pt idx="19">
                  <c:v>2335.3309856250926</c:v>
                </c:pt>
                <c:pt idx="20">
                  <c:v>2373.2633868491384</c:v>
                </c:pt>
                <c:pt idx="21">
                  <c:v>2409.8044453249795</c:v>
                </c:pt>
                <c:pt idx="22">
                  <c:v>2446.0218163941586</c:v>
                </c:pt>
                <c:pt idx="23">
                  <c:v>2483.782778918549</c:v>
                </c:pt>
                <c:pt idx="24">
                  <c:v>2522.6507397935352</c:v>
                </c:pt>
                <c:pt idx="25">
                  <c:v>2563.6026702575709</c:v>
                </c:pt>
                <c:pt idx="26">
                  <c:v>2605.6198010397643</c:v>
                </c:pt>
                <c:pt idx="27">
                  <c:v>2652.8953335245074</c:v>
                </c:pt>
                <c:pt idx="28">
                  <c:v>2706.8189144131466</c:v>
                </c:pt>
                <c:pt idx="29">
                  <c:v>2764.070615433674</c:v>
                </c:pt>
                <c:pt idx="30">
                  <c:v>2826.0796265653303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Sheet1!$J$1</c:f>
              <c:strCache>
                <c:ptCount val="1"/>
                <c:pt idx="0">
                  <c:v>Other Asia-miles</c:v>
                </c:pt>
              </c:strCache>
            </c:strRef>
          </c:tx>
          <c:spPr>
            <a:ln w="22225" cap="rnd">
              <a:solidFill>
                <a:srgbClr val="169DD8"/>
              </a:solidFill>
              <a:round/>
            </a:ln>
            <a:effectLst/>
          </c:spPr>
          <c:marker>
            <c:symbol val="none"/>
          </c:marker>
          <c:xVal>
            <c:numRef>
              <c:f>Sheet1!$I$2:$I$32</c:f>
              <c:numCache>
                <c:formatCode>_("$"* #,##0_);_("$"* \(#,##0\);_("$"* "-"??_);_(@_)</c:formatCode>
                <c:ptCount val="31"/>
                <c:pt idx="0">
                  <c:v>6477.5556920328281</c:v>
                </c:pt>
                <c:pt idx="1">
                  <c:v>6672.4562112143358</c:v>
                </c:pt>
                <c:pt idx="2">
                  <c:v>6926.9805903504248</c:v>
                </c:pt>
                <c:pt idx="3">
                  <c:v>7143.8340245995423</c:v>
                </c:pt>
                <c:pt idx="4">
                  <c:v>7345.1899828812457</c:v>
                </c:pt>
                <c:pt idx="5">
                  <c:v>7552.7790121197859</c:v>
                </c:pt>
                <c:pt idx="6">
                  <c:v>7806.4976978355353</c:v>
                </c:pt>
                <c:pt idx="7">
                  <c:v>8072.6802765047496</c:v>
                </c:pt>
                <c:pt idx="8">
                  <c:v>8337.0105864560555</c:v>
                </c:pt>
                <c:pt idx="9">
                  <c:v>8606.2712272572517</c:v>
                </c:pt>
                <c:pt idx="10">
                  <c:v>8880.9246277355487</c:v>
                </c:pt>
                <c:pt idx="11">
                  <c:v>9162.9070239545272</c:v>
                </c:pt>
                <c:pt idx="12">
                  <c:v>9450.0289221672338</c:v>
                </c:pt>
                <c:pt idx="13">
                  <c:v>9742.8807657449961</c:v>
                </c:pt>
                <c:pt idx="14">
                  <c:v>10039.79794164857</c:v>
                </c:pt>
                <c:pt idx="15">
                  <c:v>10346.496249737129</c:v>
                </c:pt>
                <c:pt idx="16">
                  <c:v>10656.401907377973</c:v>
                </c:pt>
                <c:pt idx="17">
                  <c:v>10979.083528278519</c:v>
                </c:pt>
                <c:pt idx="18">
                  <c:v>11312.474431430779</c:v>
                </c:pt>
                <c:pt idx="19">
                  <c:v>11646.340639289978</c:v>
                </c:pt>
                <c:pt idx="20">
                  <c:v>11992.660850924463</c:v>
                </c:pt>
                <c:pt idx="21">
                  <c:v>12359.796486512429</c:v>
                </c:pt>
                <c:pt idx="22">
                  <c:v>12733.512598638659</c:v>
                </c:pt>
                <c:pt idx="23">
                  <c:v>13117.894277612158</c:v>
                </c:pt>
                <c:pt idx="24">
                  <c:v>13517.540504456392</c:v>
                </c:pt>
                <c:pt idx="25">
                  <c:v>13930.702715868958</c:v>
                </c:pt>
                <c:pt idx="26">
                  <c:v>14366.287800607797</c:v>
                </c:pt>
                <c:pt idx="27">
                  <c:v>14808.584662164552</c:v>
                </c:pt>
                <c:pt idx="28">
                  <c:v>15273.141869338826</c:v>
                </c:pt>
                <c:pt idx="29">
                  <c:v>15752.421658390775</c:v>
                </c:pt>
                <c:pt idx="30">
                  <c:v>16246.017146228871</c:v>
                </c:pt>
              </c:numCache>
            </c:numRef>
          </c:xVal>
          <c:yVal>
            <c:numRef>
              <c:f>Sheet1!$J$2:$J$32</c:f>
              <c:numCache>
                <c:formatCode>_(* #,##0_);_(* \(#,##0\);_(* "-"??_);_(@_)</c:formatCode>
                <c:ptCount val="31"/>
                <c:pt idx="0">
                  <c:v>1813.8209545344571</c:v>
                </c:pt>
                <c:pt idx="1">
                  <c:v>1871.5512897954691</c:v>
                </c:pt>
                <c:pt idx="2">
                  <c:v>1905.0447291434575</c:v>
                </c:pt>
                <c:pt idx="3">
                  <c:v>1931.2311990489129</c:v>
                </c:pt>
                <c:pt idx="4">
                  <c:v>1961.2834362811714</c:v>
                </c:pt>
                <c:pt idx="5">
                  <c:v>1998.3099920711677</c:v>
                </c:pt>
                <c:pt idx="6">
                  <c:v>2035.8530031412711</c:v>
                </c:pt>
                <c:pt idx="7">
                  <c:v>2082.6661468740167</c:v>
                </c:pt>
                <c:pt idx="8">
                  <c:v>2121.7037002184506</c:v>
                </c:pt>
                <c:pt idx="9">
                  <c:v>2176.4470890112352</c:v>
                </c:pt>
                <c:pt idx="10">
                  <c:v>2226.9424127004972</c:v>
                </c:pt>
                <c:pt idx="11">
                  <c:v>2281.6400016240354</c:v>
                </c:pt>
                <c:pt idx="12">
                  <c:v>2335.7822715148786</c:v>
                </c:pt>
                <c:pt idx="13">
                  <c:v>2391.9024231631502</c:v>
                </c:pt>
                <c:pt idx="14">
                  <c:v>2451.4164495011487</c:v>
                </c:pt>
                <c:pt idx="15">
                  <c:v>2513.2443886253709</c:v>
                </c:pt>
                <c:pt idx="16">
                  <c:v>2579.4169688739375</c:v>
                </c:pt>
                <c:pt idx="17">
                  <c:v>2649.7312340412518</c:v>
                </c:pt>
                <c:pt idx="18">
                  <c:v>2724.6589705904635</c:v>
                </c:pt>
                <c:pt idx="19">
                  <c:v>2801.7426583770716</c:v>
                </c:pt>
                <c:pt idx="20">
                  <c:v>2884.2033792836514</c:v>
                </c:pt>
                <c:pt idx="21">
                  <c:v>2973.7673263378647</c:v>
                </c:pt>
                <c:pt idx="22">
                  <c:v>3066.722636518834</c:v>
                </c:pt>
                <c:pt idx="23">
                  <c:v>3164.0086621100854</c:v>
                </c:pt>
                <c:pt idx="24">
                  <c:v>3265.4881261501819</c:v>
                </c:pt>
                <c:pt idx="25">
                  <c:v>3372.0083711233856</c:v>
                </c:pt>
                <c:pt idx="26">
                  <c:v>3484.3688278875784</c:v>
                </c:pt>
                <c:pt idx="27">
                  <c:v>3596.4513205812677</c:v>
                </c:pt>
                <c:pt idx="28">
                  <c:v>3719.3097865881514</c:v>
                </c:pt>
                <c:pt idx="29">
                  <c:v>3851.3745137477567</c:v>
                </c:pt>
                <c:pt idx="30">
                  <c:v>3980.4321877060847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4350768"/>
        <c:axId val="194351328"/>
      </c:scatterChart>
      <c:valAx>
        <c:axId val="194350768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351328"/>
        <c:crosses val="autoZero"/>
        <c:crossBetween val="midCat"/>
      </c:valAx>
      <c:valAx>
        <c:axId val="19435132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3507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0.05429</cdr:x>
      <cdr:y>0.91362</cdr:y>
    </cdr:from>
    <cdr:to>
      <cdr:x>0.26725</cdr:x>
      <cdr:y>0.98097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42461" y="2857223"/>
          <a:ext cx="1735643" cy="2106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 smtClean="0"/>
            <a:t>2013</a:t>
          </a:r>
          <a:endParaRPr lang="en-US" sz="1200" dirty="0"/>
        </a:p>
      </cdr:txBody>
    </cdr:sp>
  </cdr:relSizeAnchor>
  <cdr:relSizeAnchor xmlns:cdr="http://schemas.openxmlformats.org/drawingml/2006/chartDrawing">
    <cdr:from>
      <cdr:x>0.23798</cdr:x>
      <cdr:y>0.91362</cdr:y>
    </cdr:from>
    <cdr:to>
      <cdr:x>0.46021</cdr:x>
      <cdr:y>0.98097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939564" y="2857224"/>
          <a:ext cx="1811194" cy="2106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 smtClean="0"/>
            <a:t>2014</a:t>
          </a:r>
          <a:endParaRPr lang="en-US" sz="1200" dirty="0"/>
        </a:p>
      </cdr:txBody>
    </cdr:sp>
  </cdr:relSizeAnchor>
  <cdr:relSizeAnchor xmlns:cdr="http://schemas.openxmlformats.org/drawingml/2006/chartDrawing">
    <cdr:from>
      <cdr:x>0.41021</cdr:x>
      <cdr:y>0.91044</cdr:y>
    </cdr:from>
    <cdr:to>
      <cdr:x>0.62317</cdr:x>
      <cdr:y>0.97779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343253" y="2847285"/>
          <a:ext cx="1735642" cy="2106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 smtClean="0"/>
            <a:t>2015</a:t>
          </a:r>
          <a:endParaRPr lang="en-US" sz="1200" dirty="0"/>
        </a:p>
      </cdr:txBody>
    </cdr:sp>
  </cdr:relSizeAnchor>
  <cdr:relSizeAnchor xmlns:cdr="http://schemas.openxmlformats.org/drawingml/2006/chartDrawing">
    <cdr:from>
      <cdr:x>0.23667</cdr:x>
      <cdr:y>0.80377</cdr:y>
    </cdr:from>
    <cdr:to>
      <cdr:x>0.23667</cdr:x>
      <cdr:y>0.93846</cdr:y>
    </cdr:to>
    <cdr:cxnSp macro="">
      <cdr:nvCxnSpPr>
        <cdr:cNvPr id="7" name="Straight Connector 6"/>
        <cdr:cNvCxnSpPr/>
      </cdr:nvCxnSpPr>
      <cdr:spPr>
        <a:xfrm xmlns:a="http://schemas.openxmlformats.org/drawingml/2006/main">
          <a:off x="1928877" y="2513701"/>
          <a:ext cx="0" cy="42122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0.42181</cdr:x>
      <cdr:y>0.80496</cdr:y>
    </cdr:from>
    <cdr:to>
      <cdr:x>0.42181</cdr:x>
      <cdr:y>0.93965</cdr:y>
    </cdr:to>
    <cdr:cxnSp macro="">
      <cdr:nvCxnSpPr>
        <cdr:cNvPr id="8" name="Straight Connector 7"/>
        <cdr:cNvCxnSpPr/>
      </cdr:nvCxnSpPr>
      <cdr:spPr>
        <a:xfrm xmlns:a="http://schemas.openxmlformats.org/drawingml/2006/main">
          <a:off x="3437752" y="2517419"/>
          <a:ext cx="0" cy="42122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0.78429</cdr:x>
      <cdr:y>0.80178</cdr:y>
    </cdr:from>
    <cdr:to>
      <cdr:x>0.78429</cdr:x>
      <cdr:y>0.93647</cdr:y>
    </cdr:to>
    <cdr:cxnSp macro="">
      <cdr:nvCxnSpPr>
        <cdr:cNvPr id="10" name="Straight Connector 9"/>
        <cdr:cNvCxnSpPr/>
      </cdr:nvCxnSpPr>
      <cdr:spPr>
        <a:xfrm xmlns:a="http://schemas.openxmlformats.org/drawingml/2006/main">
          <a:off x="6232772" y="3511727"/>
          <a:ext cx="0" cy="58993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0.59146</cdr:x>
      <cdr:y>0.91044</cdr:y>
    </cdr:from>
    <cdr:to>
      <cdr:x>0.82294</cdr:x>
      <cdr:y>0.97779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4820478" y="2847285"/>
          <a:ext cx="1886582" cy="2106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 smtClean="0"/>
            <a:t>2016</a:t>
          </a:r>
          <a:endParaRPr lang="en-US" sz="1200" dirty="0"/>
        </a:p>
      </cdr:txBody>
    </cdr:sp>
  </cdr:relSizeAnchor>
  <cdr:relSizeAnchor xmlns:cdr="http://schemas.openxmlformats.org/drawingml/2006/chartDrawing">
    <cdr:from>
      <cdr:x>0.60121</cdr:x>
      <cdr:y>0.80532</cdr:y>
    </cdr:from>
    <cdr:to>
      <cdr:x>0.60121</cdr:x>
      <cdr:y>0.94001</cdr:y>
    </cdr:to>
    <cdr:cxnSp macro="">
      <cdr:nvCxnSpPr>
        <cdr:cNvPr id="9" name="Straight Connector 8"/>
        <cdr:cNvCxnSpPr/>
      </cdr:nvCxnSpPr>
      <cdr:spPr>
        <a:xfrm xmlns:a="http://schemas.openxmlformats.org/drawingml/2006/main">
          <a:off x="4899908" y="2518523"/>
          <a:ext cx="0" cy="42122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0.76852</cdr:x>
      <cdr:y>0.90761</cdr:y>
    </cdr:from>
    <cdr:to>
      <cdr:x>1</cdr:x>
      <cdr:y>0.97496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6263505" y="2838450"/>
          <a:ext cx="1886582" cy="2106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 smtClean="0"/>
            <a:t>2017</a:t>
          </a:r>
          <a:endParaRPr lang="en-US" sz="12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0.68402</cdr:x>
      <cdr:y>0.23201</cdr:y>
    </cdr:from>
    <cdr:to>
      <cdr:x>0.80804</cdr:x>
      <cdr:y>0.31426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5434838" y="949202"/>
          <a:ext cx="985393" cy="33650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none" lIns="0" tIns="0" rIns="0" rtlCol="0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eaLnBrk="0" hangingPunct="0"/>
          <a:r>
            <a:rPr lang="en-US" sz="1200" i="0" dirty="0" smtClean="0">
              <a:solidFill>
                <a:schemeClr val="tx1"/>
              </a:solidFill>
              <a:latin typeface="Arial" pitchFamily="34" charset="0"/>
              <a:ea typeface="Times New Roman" charset="0"/>
              <a:cs typeface="Arial" pitchFamily="34" charset="0"/>
            </a:rPr>
            <a:t>Coal</a:t>
          </a:r>
        </a:p>
      </cdr:txBody>
    </cdr:sp>
  </cdr:relSizeAnchor>
  <cdr:relSizeAnchor xmlns:cdr="http://schemas.openxmlformats.org/drawingml/2006/chartDrawing">
    <cdr:from>
      <cdr:x>0.46714</cdr:x>
      <cdr:y>0.08905</cdr:y>
    </cdr:from>
    <cdr:to>
      <cdr:x>0.79152</cdr:x>
      <cdr:y>0.14505</cdr:y>
    </cdr:to>
    <cdr:sp macro="" textlink="">
      <cdr:nvSpPr>
        <cdr:cNvPr id="3" name="TextBox 1"/>
        <cdr:cNvSpPr txBox="1"/>
      </cdr:nvSpPr>
      <cdr:spPr bwMode="auto">
        <a:xfrm xmlns:a="http://schemas.openxmlformats.org/drawingml/2006/main">
          <a:off x="3711644" y="364338"/>
          <a:ext cx="2577340" cy="22910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l" eaLnBrk="0" hangingPunct="0"/>
          <a:r>
            <a:rPr lang="en-US" sz="120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ea typeface="Times New Roman" charset="0"/>
              <a:cs typeface="Arial" pitchFamily="34" charset="0"/>
            </a:rPr>
            <a:t>Petroleum and other liquid fuels</a:t>
          </a:r>
          <a:endParaRPr lang="en-US" sz="1200" i="0" dirty="0" smtClean="0">
            <a:solidFill>
              <a:schemeClr val="accent5">
                <a:lumMod val="75000"/>
              </a:schemeClr>
            </a:solidFill>
            <a:latin typeface="Arial" pitchFamily="34" charset="0"/>
            <a:ea typeface="Times New Roman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0.47419</cdr:x>
      <cdr:y>0.47156</cdr:y>
    </cdr:from>
    <cdr:to>
      <cdr:x>0.62607</cdr:x>
      <cdr:y>0.53876</cdr:y>
    </cdr:to>
    <cdr:sp macro="" textlink="">
      <cdr:nvSpPr>
        <cdr:cNvPr id="5" name="TextBox 1"/>
        <cdr:cNvSpPr txBox="1"/>
      </cdr:nvSpPr>
      <cdr:spPr bwMode="auto">
        <a:xfrm xmlns:a="http://schemas.openxmlformats.org/drawingml/2006/main">
          <a:off x="3793966" y="1451548"/>
          <a:ext cx="1215192" cy="20685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eaLnBrk="0" hangingPunct="0"/>
          <a:r>
            <a:rPr lang="en-US" sz="1200" i="0" dirty="0" smtClean="0">
              <a:solidFill>
                <a:srgbClr val="00B0F0"/>
              </a:solidFill>
              <a:latin typeface="Arial" pitchFamily="34" charset="0"/>
              <a:ea typeface="Times New Roman" charset="0"/>
              <a:cs typeface="Arial" pitchFamily="34" charset="0"/>
            </a:rPr>
            <a:t>Natural gas</a:t>
          </a:r>
        </a:p>
      </cdr:txBody>
    </cdr:sp>
  </cdr:relSizeAnchor>
  <cdr:relSizeAnchor xmlns:cdr="http://schemas.openxmlformats.org/drawingml/2006/chartDrawing">
    <cdr:from>
      <cdr:x>0.44074</cdr:x>
      <cdr:y>0.04089</cdr:y>
    </cdr:from>
    <cdr:to>
      <cdr:x>0.44212</cdr:x>
      <cdr:y>0.8972</cdr:y>
    </cdr:to>
    <cdr:sp macro="" textlink="">
      <cdr:nvSpPr>
        <cdr:cNvPr id="9" name="Straight Connector 8"/>
        <cdr:cNvSpPr/>
      </cdr:nvSpPr>
      <cdr:spPr bwMode="auto">
        <a:xfrm xmlns:a="http://schemas.openxmlformats.org/drawingml/2006/main" flipH="1" flipV="1">
          <a:off x="3501907" y="167270"/>
          <a:ext cx="10965" cy="3503346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bg1">
              <a:lumMod val="65000"/>
            </a:schemeClr>
          </a:solidFill>
          <a:prstDash val="dash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0.74416</cdr:x>
      <cdr:y>0.56754</cdr:y>
    </cdr:from>
    <cdr:to>
      <cdr:x>0.86819</cdr:x>
      <cdr:y>0.64979</cdr:y>
    </cdr:to>
    <cdr:sp macro="" textlink="">
      <cdr:nvSpPr>
        <cdr:cNvPr id="6" name="TextBox 1"/>
        <cdr:cNvSpPr txBox="1"/>
      </cdr:nvSpPr>
      <cdr:spPr bwMode="auto">
        <a:xfrm xmlns:a="http://schemas.openxmlformats.org/drawingml/2006/main">
          <a:off x="5912659" y="2321929"/>
          <a:ext cx="985472" cy="33650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i="0" dirty="0" smtClean="0">
              <a:solidFill>
                <a:srgbClr val="5D9732"/>
              </a:solidFill>
              <a:latin typeface="Arial" pitchFamily="34" charset="0"/>
              <a:ea typeface="Times New Roman" charset="0"/>
              <a:cs typeface="Arial" pitchFamily="34" charset="0"/>
            </a:rPr>
            <a:t>Renewables</a:t>
          </a:r>
        </a:p>
      </cdr:txBody>
    </cdr:sp>
  </cdr:relSizeAnchor>
  <cdr:relSizeAnchor xmlns:cdr="http://schemas.openxmlformats.org/drawingml/2006/chartDrawing">
    <cdr:from>
      <cdr:x>0.81871</cdr:x>
      <cdr:y>0.7631</cdr:y>
    </cdr:from>
    <cdr:to>
      <cdr:x>0.94273</cdr:x>
      <cdr:y>0.84535</cdr:y>
    </cdr:to>
    <cdr:sp macro="" textlink="">
      <cdr:nvSpPr>
        <cdr:cNvPr id="7" name="TextBox 1"/>
        <cdr:cNvSpPr txBox="1"/>
      </cdr:nvSpPr>
      <cdr:spPr bwMode="auto">
        <a:xfrm xmlns:a="http://schemas.openxmlformats.org/drawingml/2006/main">
          <a:off x="6504984" y="3122005"/>
          <a:ext cx="985393" cy="33650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i="0" dirty="0" smtClean="0">
              <a:solidFill>
                <a:srgbClr val="9E5710"/>
              </a:solidFill>
              <a:latin typeface="Arial" pitchFamily="34" charset="0"/>
              <a:ea typeface="Times New Roman" charset="0"/>
              <a:cs typeface="Arial" pitchFamily="34" charset="0"/>
            </a:rPr>
            <a:t>Nuclear</a:t>
          </a:r>
        </a:p>
      </cdr:txBody>
    </cdr:sp>
  </cdr:relSizeAnchor>
  <cdr:relSizeAnchor xmlns:cdr="http://schemas.openxmlformats.org/drawingml/2006/chartDrawing">
    <cdr:from>
      <cdr:x>0.79242</cdr:x>
      <cdr:y>0.31387</cdr:y>
    </cdr:from>
    <cdr:to>
      <cdr:x>1</cdr:x>
      <cdr:y>0.39612</cdr:y>
    </cdr:to>
    <cdr:sp macro="" textlink="">
      <cdr:nvSpPr>
        <cdr:cNvPr id="8" name="TextBox 1"/>
        <cdr:cNvSpPr txBox="1"/>
      </cdr:nvSpPr>
      <cdr:spPr bwMode="auto">
        <a:xfrm xmlns:a="http://schemas.openxmlformats.org/drawingml/2006/main">
          <a:off x="6340152" y="966147"/>
          <a:ext cx="1660848" cy="25317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i="0" dirty="0" smtClean="0">
              <a:solidFill>
                <a:schemeClr val="tx1"/>
              </a:solidFill>
              <a:latin typeface="Arial" pitchFamily="34" charset="0"/>
              <a:ea typeface="Times New Roman" charset="0"/>
              <a:cs typeface="Arial" pitchFamily="34" charset="0"/>
            </a:rPr>
            <a:t>Coal with U.S. CPP</a:t>
          </a:r>
        </a:p>
      </cdr:txBody>
    </cdr:sp>
  </cdr:relSizeAnchor>
  <cdr:relSizeAnchor xmlns:cdr="http://schemas.openxmlformats.org/drawingml/2006/chartDrawing">
    <cdr:from>
      <cdr:x>0.68592</cdr:x>
      <cdr:y>0.40182</cdr:y>
    </cdr:from>
    <cdr:to>
      <cdr:x>0.95715</cdr:x>
      <cdr:y>0.48407</cdr:y>
    </cdr:to>
    <cdr:sp macro="" textlink="">
      <cdr:nvSpPr>
        <cdr:cNvPr id="10" name="TextBox 1"/>
        <cdr:cNvSpPr txBox="1"/>
      </cdr:nvSpPr>
      <cdr:spPr bwMode="auto">
        <a:xfrm xmlns:a="http://schemas.openxmlformats.org/drawingml/2006/main">
          <a:off x="5488015" y="1236857"/>
          <a:ext cx="2170112" cy="25317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i="0" dirty="0" smtClean="0">
              <a:solidFill>
                <a:srgbClr val="5D9732"/>
              </a:solidFill>
              <a:latin typeface="Arial" pitchFamily="34" charset="0"/>
              <a:ea typeface="Times New Roman" charset="0"/>
              <a:cs typeface="Arial" pitchFamily="34" charset="0"/>
            </a:rPr>
            <a:t>Renewables with </a:t>
          </a:r>
        </a:p>
        <a:p xmlns:a="http://schemas.openxmlformats.org/drawingml/2006/main">
          <a:pPr eaLnBrk="0" hangingPunct="0"/>
          <a:r>
            <a:rPr lang="en-US" sz="1200" i="0" dirty="0" smtClean="0">
              <a:solidFill>
                <a:srgbClr val="5D9732"/>
              </a:solidFill>
              <a:latin typeface="Arial" pitchFamily="34" charset="0"/>
              <a:ea typeface="Times New Roman" charset="0"/>
              <a:cs typeface="Arial" pitchFamily="34" charset="0"/>
            </a:rPr>
            <a:t>U.S. CPP</a:t>
          </a:r>
        </a:p>
      </cdr:txBody>
    </cdr:sp>
  </cdr:relSizeAnchor>
  <cdr:relSizeAnchor xmlns:cdr="http://schemas.openxmlformats.org/drawingml/2006/chartDrawing">
    <cdr:from>
      <cdr:x>0.22043</cdr:x>
      <cdr:y>0.14593</cdr:y>
    </cdr:from>
    <cdr:to>
      <cdr:x>0.42801</cdr:x>
      <cdr:y>0.26242</cdr:y>
    </cdr:to>
    <cdr:sp macro="" textlink="">
      <cdr:nvSpPr>
        <cdr:cNvPr id="11" name="TextBox 1"/>
        <cdr:cNvSpPr txBox="1"/>
      </cdr:nvSpPr>
      <cdr:spPr bwMode="auto">
        <a:xfrm xmlns:a="http://schemas.openxmlformats.org/drawingml/2006/main">
          <a:off x="1763688" y="449184"/>
          <a:ext cx="1660847" cy="3585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i="0" dirty="0" smtClean="0">
              <a:solidFill>
                <a:schemeClr val="tx1"/>
              </a:solidFill>
              <a:latin typeface="Arial" pitchFamily="34" charset="0"/>
              <a:ea typeface="Times New Roman" charset="0"/>
              <a:cs typeface="Arial" pitchFamily="34" charset="0"/>
            </a:rPr>
            <a:t>Share of</a:t>
          </a:r>
        </a:p>
        <a:p xmlns:a="http://schemas.openxmlformats.org/drawingml/2006/main">
          <a:pPr eaLnBrk="0" hangingPunct="0"/>
          <a:r>
            <a:rPr lang="en-US" sz="1200" i="0" dirty="0" smtClean="0">
              <a:solidFill>
                <a:schemeClr val="tx1"/>
              </a:solidFill>
              <a:latin typeface="Arial" pitchFamily="34" charset="0"/>
              <a:ea typeface="Times New Roman" charset="0"/>
              <a:cs typeface="Arial" pitchFamily="34" charset="0"/>
            </a:rPr>
            <a:t>total energy</a:t>
          </a:r>
        </a:p>
      </cdr:txBody>
    </cdr:sp>
  </cdr:relSizeAnchor>
  <cdr:relSizeAnchor xmlns:cdr="http://schemas.openxmlformats.org/drawingml/2006/chartDrawing">
    <cdr:from>
      <cdr:x>0.33709</cdr:x>
      <cdr:y>0.23848</cdr:y>
    </cdr:from>
    <cdr:to>
      <cdr:x>0.37504</cdr:x>
      <cdr:y>0.23848</cdr:y>
    </cdr:to>
    <cdr:cxnSp macro="">
      <cdr:nvCxnSpPr>
        <cdr:cNvPr id="12" name="Straight Arrow Connector 11"/>
        <cdr:cNvCxnSpPr/>
      </cdr:nvCxnSpPr>
      <cdr:spPr bwMode="auto">
        <a:xfrm xmlns:a="http://schemas.openxmlformats.org/drawingml/2006/main">
          <a:off x="2678304" y="975680"/>
          <a:ext cx="301519" cy="0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 xmlns:a="http://schemas.openxmlformats.org/drawingml/2006/main"/>
      </cdr:spPr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0.67196</cdr:x>
      <cdr:y>0.0934</cdr:y>
    </cdr:from>
    <cdr:to>
      <cdr:x>0.78624</cdr:x>
      <cdr:y>0.19608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376332" y="287488"/>
          <a:ext cx="914400" cy="3160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dirty="0" smtClean="0">
              <a:solidFill>
                <a:srgbClr val="002060"/>
              </a:solidFill>
            </a:rPr>
            <a:t>OECD</a:t>
          </a:r>
          <a:endParaRPr lang="en-US" sz="1200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0.43139</cdr:x>
      <cdr:y>0.34461</cdr:y>
    </cdr:from>
    <cdr:to>
      <cdr:x>0.54568</cdr:x>
      <cdr:y>0.4473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451577" y="1060777"/>
          <a:ext cx="914400" cy="3160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 smtClean="0">
              <a:solidFill>
                <a:srgbClr val="C00000"/>
              </a:solidFill>
            </a:rPr>
            <a:t>China</a:t>
          </a:r>
          <a:endParaRPr lang="en-US" sz="1200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0.27595</cdr:x>
      <cdr:y>0.69251</cdr:y>
    </cdr:from>
    <cdr:to>
      <cdr:x>0.48053</cdr:x>
      <cdr:y>0.8356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207860" y="2131659"/>
          <a:ext cx="1636890" cy="440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 smtClean="0">
              <a:solidFill>
                <a:srgbClr val="169DD8"/>
              </a:solidFill>
            </a:rPr>
            <a:t>Other</a:t>
          </a:r>
        </a:p>
        <a:p xmlns:a="http://schemas.openxmlformats.org/drawingml/2006/main">
          <a:r>
            <a:rPr lang="en-US" sz="1200" dirty="0" smtClean="0">
              <a:solidFill>
                <a:srgbClr val="169DD8"/>
              </a:solidFill>
            </a:rPr>
            <a:t>non-OECD Asia</a:t>
          </a:r>
          <a:endParaRPr lang="en-US" sz="1200" dirty="0">
            <a:solidFill>
              <a:srgbClr val="169DD8"/>
            </a:solidFill>
          </a:endParaRPr>
        </a:p>
      </cdr:txBody>
    </cdr:sp>
  </cdr:relSizeAnchor>
  <cdr:relSizeAnchor xmlns:cdr="http://schemas.openxmlformats.org/drawingml/2006/chartDrawing">
    <cdr:from>
      <cdr:x>0.09347</cdr:x>
      <cdr:y>0.65451</cdr:y>
    </cdr:from>
    <cdr:to>
      <cdr:x>0.20776</cdr:x>
      <cdr:y>0.7572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747888" y="2014688"/>
          <a:ext cx="914400" cy="3160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 smtClean="0">
              <a:solidFill>
                <a:schemeClr val="accent3"/>
              </a:solidFill>
            </a:rPr>
            <a:t>Africa</a:t>
          </a:r>
          <a:endParaRPr lang="en-US" sz="1200" dirty="0">
            <a:solidFill>
              <a:schemeClr val="accent3"/>
            </a:solidFill>
          </a:endParaRPr>
        </a:p>
      </cdr:txBody>
    </cdr:sp>
  </cdr:relSizeAnchor>
  <cdr:relSizeAnchor xmlns:cdr="http://schemas.openxmlformats.org/drawingml/2006/chartDrawing">
    <cdr:from>
      <cdr:x>0.20443</cdr:x>
      <cdr:y>0.57999</cdr:y>
    </cdr:from>
    <cdr:to>
      <cdr:x>0.31872</cdr:x>
      <cdr:y>0.68268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1635634" y="1785304"/>
          <a:ext cx="914435" cy="316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 smtClean="0">
              <a:solidFill>
                <a:srgbClr val="C5600D"/>
              </a:solidFill>
            </a:rPr>
            <a:t>India</a:t>
          </a:r>
          <a:endParaRPr lang="en-US" sz="1200" dirty="0">
            <a:solidFill>
              <a:srgbClr val="C5600D"/>
            </a:solidFill>
          </a:endParaRPr>
        </a:p>
      </cdr:txBody>
    </cdr:sp>
  </cdr:relSizeAnchor>
  <cdr:relSizeAnchor xmlns:cdr="http://schemas.openxmlformats.org/drawingml/2006/chartDrawing">
    <cdr:from>
      <cdr:x>0.23598</cdr:x>
      <cdr:y>0.71091</cdr:y>
    </cdr:from>
    <cdr:to>
      <cdr:x>0.27595</cdr:x>
      <cdr:y>0.76405</cdr:y>
    </cdr:to>
    <cdr:cxnSp macro="">
      <cdr:nvCxnSpPr>
        <cdr:cNvPr id="9" name="Straight Arrow Connector 8"/>
        <cdr:cNvCxnSpPr>
          <a:stCxn xmlns:a="http://schemas.openxmlformats.org/drawingml/2006/main" id="5" idx="1"/>
        </cdr:cNvCxnSpPr>
      </cdr:nvCxnSpPr>
      <cdr:spPr>
        <a:xfrm xmlns:a="http://schemas.openxmlformats.org/drawingml/2006/main" flipH="1" flipV="1">
          <a:off x="1888068" y="2188282"/>
          <a:ext cx="319792" cy="16359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0.48654</cdr:x>
      <cdr:y>0.11273</cdr:y>
    </cdr:from>
    <cdr:to>
      <cdr:x>0.93165</cdr:x>
      <cdr:y>0.19498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3865763" y="461184"/>
          <a:ext cx="3536596" cy="33650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none" lIns="0" tIns="0" rIns="0" rtlCol="0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eaLnBrk="0" hangingPunct="0"/>
          <a:r>
            <a:rPr lang="en-US" sz="1200" i="0" dirty="0" smtClean="0">
              <a:solidFill>
                <a:schemeClr val="accent5"/>
              </a:solidFill>
              <a:latin typeface="Arial" pitchFamily="34" charset="0"/>
              <a:ea typeface="Times New Roman" charset="0"/>
              <a:cs typeface="Arial" pitchFamily="34" charset="0"/>
            </a:rPr>
            <a:t>Non-OPEC crude and lease condensate</a:t>
          </a:r>
        </a:p>
      </cdr:txBody>
    </cdr:sp>
  </cdr:relSizeAnchor>
  <cdr:relSizeAnchor xmlns:cdr="http://schemas.openxmlformats.org/drawingml/2006/chartDrawing">
    <cdr:from>
      <cdr:x>0.55348</cdr:x>
      <cdr:y>0.40331</cdr:y>
    </cdr:from>
    <cdr:to>
      <cdr:x>0.93399</cdr:x>
      <cdr:y>0.46488</cdr:y>
    </cdr:to>
    <cdr:sp macro="" textlink="">
      <cdr:nvSpPr>
        <cdr:cNvPr id="3" name="TextBox 1"/>
        <cdr:cNvSpPr txBox="1"/>
      </cdr:nvSpPr>
      <cdr:spPr bwMode="auto">
        <a:xfrm xmlns:a="http://schemas.openxmlformats.org/drawingml/2006/main">
          <a:off x="4428382" y="1241462"/>
          <a:ext cx="3044460" cy="1895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eaLnBrk="0" hangingPunct="0"/>
          <a:r>
            <a:rPr lang="en-US" sz="1200" dirty="0" smtClean="0">
              <a:solidFill>
                <a:srgbClr val="002060"/>
              </a:solidFill>
              <a:latin typeface="Arial" pitchFamily="34" charset="0"/>
              <a:ea typeface="Times New Roman" charset="0"/>
              <a:cs typeface="Arial" pitchFamily="34" charset="0"/>
            </a:rPr>
            <a:t>OPEC crude and lease condensate</a:t>
          </a:r>
          <a:endParaRPr lang="en-US" sz="1200" i="0" dirty="0" smtClean="0">
            <a:solidFill>
              <a:srgbClr val="002060"/>
            </a:solidFill>
            <a:latin typeface="Arial" pitchFamily="34" charset="0"/>
            <a:ea typeface="Times New Roman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0.70909</cdr:x>
      <cdr:y>0.65471</cdr:y>
    </cdr:from>
    <cdr:to>
      <cdr:x>0.86097</cdr:x>
      <cdr:y>0.72191</cdr:y>
    </cdr:to>
    <cdr:sp macro="" textlink="">
      <cdr:nvSpPr>
        <cdr:cNvPr id="5" name="TextBox 1"/>
        <cdr:cNvSpPr txBox="1"/>
      </cdr:nvSpPr>
      <cdr:spPr bwMode="auto">
        <a:xfrm xmlns:a="http://schemas.openxmlformats.org/drawingml/2006/main">
          <a:off x="5634061" y="2678556"/>
          <a:ext cx="1206753" cy="27492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eaLnBrk="0" hangingPunct="0"/>
          <a:r>
            <a:rPr lang="en-US" sz="1200" dirty="0" smtClean="0">
              <a:solidFill>
                <a:srgbClr val="9E5710"/>
              </a:solidFill>
              <a:latin typeface="Arial" pitchFamily="34" charset="0"/>
              <a:ea typeface="Times New Roman" charset="0"/>
              <a:cs typeface="Arial" pitchFamily="34" charset="0"/>
            </a:rPr>
            <a:t>Other liquids</a:t>
          </a:r>
          <a:endParaRPr lang="en-US" sz="1200" i="0" dirty="0" smtClean="0">
            <a:solidFill>
              <a:srgbClr val="9E5710"/>
            </a:solidFill>
            <a:latin typeface="Arial" pitchFamily="34" charset="0"/>
            <a:ea typeface="Times New Roman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0.33268</cdr:x>
      <cdr:y>0.0529</cdr:y>
    </cdr:from>
    <cdr:to>
      <cdr:x>0.33606</cdr:x>
      <cdr:y>0.92815</cdr:y>
    </cdr:to>
    <cdr:sp macro="" textlink="">
      <cdr:nvSpPr>
        <cdr:cNvPr id="9" name="Straight Connector 8"/>
        <cdr:cNvSpPr/>
      </cdr:nvSpPr>
      <cdr:spPr bwMode="auto">
        <a:xfrm xmlns:a="http://schemas.openxmlformats.org/drawingml/2006/main" flipV="1">
          <a:off x="2643260" y="216436"/>
          <a:ext cx="26867" cy="3580842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bg1">
              <a:lumMod val="65000"/>
            </a:schemeClr>
          </a:solidFill>
          <a:prstDash val="dash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</cdr:x>
      <cdr:y>0.0028</cdr:y>
    </cdr:from>
    <cdr:to>
      <cdr:x>0.61429</cdr:x>
      <cdr:y>0.0701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00500" y="8607"/>
          <a:ext cx="914400" cy="2071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smtClean="0">
              <a:solidFill>
                <a:schemeClr val="accent5"/>
              </a:solidFill>
            </a:rPr>
            <a:t>China</a:t>
          </a:r>
          <a:endParaRPr lang="en-US" sz="1100" dirty="0">
            <a:solidFill>
              <a:schemeClr val="accent5"/>
            </a:solidFill>
          </a:endParaRPr>
        </a:p>
      </cdr:txBody>
    </cdr:sp>
  </cdr:relSizeAnchor>
  <cdr:relSizeAnchor xmlns:cdr="http://schemas.openxmlformats.org/drawingml/2006/chartDrawing">
    <cdr:from>
      <cdr:x>0.83466</cdr:x>
      <cdr:y>0</cdr:y>
    </cdr:from>
    <cdr:to>
      <cdr:x>0.94895</cdr:x>
      <cdr:y>0.0673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6678112" y="0"/>
          <a:ext cx="914434" cy="207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>
              <a:solidFill>
                <a:schemeClr val="accent3"/>
              </a:solidFill>
            </a:rPr>
            <a:t>Other</a:t>
          </a:r>
          <a:endParaRPr lang="en-US" sz="1100" dirty="0">
            <a:solidFill>
              <a:schemeClr val="accent3"/>
            </a:solidFill>
          </a:endParaRPr>
        </a:p>
      </cdr:txBody>
    </cdr:sp>
  </cdr:relSizeAnchor>
  <cdr:relSizeAnchor xmlns:cdr="http://schemas.openxmlformats.org/drawingml/2006/chartDrawing">
    <cdr:from>
      <cdr:x>0.71369</cdr:x>
      <cdr:y>0.15192</cdr:y>
    </cdr:from>
    <cdr:to>
      <cdr:x>0.82797</cdr:x>
      <cdr:y>0.21922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5710196" y="467643"/>
          <a:ext cx="914354" cy="2071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>
              <a:solidFill>
                <a:schemeClr val="accent3"/>
              </a:solidFill>
            </a:rPr>
            <a:t>Other</a:t>
          </a:r>
          <a:endParaRPr lang="en-US" sz="1100" dirty="0">
            <a:solidFill>
              <a:schemeClr val="accent3"/>
            </a:solidFill>
          </a:endParaRPr>
        </a:p>
      </cdr:txBody>
    </cdr:sp>
  </cdr:relSizeAnchor>
  <cdr:relSizeAnchor xmlns:cdr="http://schemas.openxmlformats.org/drawingml/2006/chartDrawing">
    <cdr:from>
      <cdr:x>0.71727</cdr:x>
      <cdr:y>0.28683</cdr:y>
    </cdr:from>
    <cdr:to>
      <cdr:x>0.83156</cdr:x>
      <cdr:y>0.35413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738876" y="882904"/>
          <a:ext cx="914400" cy="2071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>
              <a:solidFill>
                <a:schemeClr val="accent3"/>
              </a:solidFill>
            </a:rPr>
            <a:t>Other</a:t>
          </a:r>
          <a:endParaRPr lang="en-US" sz="1100" dirty="0">
            <a:solidFill>
              <a:schemeClr val="accent3"/>
            </a:solidFill>
          </a:endParaRPr>
        </a:p>
      </cdr:txBody>
    </cdr:sp>
  </cdr:relSizeAnchor>
  <cdr:relSizeAnchor xmlns:cdr="http://schemas.openxmlformats.org/drawingml/2006/chartDrawing">
    <cdr:from>
      <cdr:x>0.64641</cdr:x>
      <cdr:y>0.56904</cdr:y>
    </cdr:from>
    <cdr:to>
      <cdr:x>0.7607</cdr:x>
      <cdr:y>0.63634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5171948" y="1751584"/>
          <a:ext cx="914400" cy="2071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>
              <a:solidFill>
                <a:schemeClr val="accent3"/>
              </a:solidFill>
            </a:rPr>
            <a:t>Other</a:t>
          </a:r>
          <a:endParaRPr lang="en-US" sz="1100" dirty="0">
            <a:solidFill>
              <a:schemeClr val="accent3"/>
            </a:solidFill>
          </a:endParaRPr>
        </a:p>
      </cdr:txBody>
    </cdr:sp>
  </cdr:relSizeAnchor>
  <cdr:relSizeAnchor xmlns:cdr="http://schemas.openxmlformats.org/drawingml/2006/chartDrawing">
    <cdr:from>
      <cdr:x>0.35478</cdr:x>
      <cdr:y>0.15587</cdr:y>
    </cdr:from>
    <cdr:to>
      <cdr:x>0.42167</cdr:x>
      <cdr:y>0.24751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2838578" y="479795"/>
          <a:ext cx="535243" cy="2820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>
              <a:solidFill>
                <a:schemeClr val="accent4">
                  <a:lumMod val="75000"/>
                </a:schemeClr>
              </a:solidFill>
            </a:rPr>
            <a:t>Iran</a:t>
          </a:r>
          <a:endParaRPr lang="en-US" sz="1100" dirty="0">
            <a:solidFill>
              <a:schemeClr val="accent4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0.52002</cdr:x>
      <cdr:y>0.15322</cdr:y>
    </cdr:from>
    <cdr:to>
      <cdr:x>0.63431</cdr:x>
      <cdr:y>0.23646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4160715" y="471647"/>
          <a:ext cx="914434" cy="2562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>
              <a:solidFill>
                <a:srgbClr val="C5600D"/>
              </a:solidFill>
            </a:rPr>
            <a:t>Saudi Arabia</a:t>
          </a:r>
          <a:endParaRPr lang="en-US" sz="1100" dirty="0">
            <a:solidFill>
              <a:srgbClr val="C5600D"/>
            </a:solidFill>
          </a:endParaRPr>
        </a:p>
      </cdr:txBody>
    </cdr:sp>
  </cdr:relSizeAnchor>
  <cdr:relSizeAnchor xmlns:cdr="http://schemas.openxmlformats.org/drawingml/2006/chartDrawing">
    <cdr:from>
      <cdr:x>0.45276</cdr:x>
      <cdr:y>0.28424</cdr:y>
    </cdr:from>
    <cdr:to>
      <cdr:x>0.56705</cdr:x>
      <cdr:y>0.36749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3622548" y="874949"/>
          <a:ext cx="914400" cy="256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>
              <a:solidFill>
                <a:srgbClr val="002060"/>
              </a:solidFill>
            </a:rPr>
            <a:t>United States</a:t>
          </a:r>
          <a:endParaRPr lang="en-US" sz="1100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0.39448</cdr:x>
      <cdr:y>0.56348</cdr:y>
    </cdr:from>
    <cdr:to>
      <cdr:x>0.50876</cdr:x>
      <cdr:y>0.64673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3156204" y="1734485"/>
          <a:ext cx="914400" cy="256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>
              <a:solidFill>
                <a:srgbClr val="C00000"/>
              </a:solidFill>
            </a:rPr>
            <a:t>Russia</a:t>
          </a:r>
          <a:endParaRPr lang="en-US" sz="1100" dirty="0">
            <a:solidFill>
              <a:srgbClr val="C00000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0.05109</cdr:x>
      <cdr:y>0</cdr:y>
    </cdr:from>
    <cdr:to>
      <cdr:x>0.09846</cdr:x>
      <cdr:y>0.09351</cdr:y>
    </cdr:to>
    <cdr:sp macro="" textlink="">
      <cdr:nvSpPr>
        <cdr:cNvPr id="5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08753" y="0"/>
          <a:ext cx="379025" cy="2878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algn="ctr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Arial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Arial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Arial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Arial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Arial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Arial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Arial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Arial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Arial"/>
            </a:defRPr>
          </a:lvl9pPr>
        </a:lstStyle>
        <a:p xmlns:a="http://schemas.openxmlformats.org/drawingml/2006/main">
          <a:pPr algn="ctr"/>
          <a:r>
            <a:rPr lang="en-US" sz="1400" dirty="0" smtClean="0">
              <a:solidFill>
                <a:srgbClr val="FFFFFF"/>
              </a:solidFill>
            </a:rPr>
            <a:t>13%</a:t>
          </a:r>
          <a:endParaRPr lang="en-US" sz="1400" dirty="0">
            <a:solidFill>
              <a:srgbClr val="FFFFFF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0.37287</cdr:x>
      <cdr:y>0.10195</cdr:y>
    </cdr:from>
    <cdr:to>
      <cdr:x>0.66249</cdr:x>
      <cdr:y>0.19978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2981533" y="303696"/>
          <a:ext cx="2315891" cy="29143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1" dirty="0"/>
            <a:t>AEO2016 Reference</a:t>
          </a:r>
        </a:p>
      </cdr:txBody>
    </cdr:sp>
  </cdr:relSizeAnchor>
  <cdr:relSizeAnchor xmlns:cdr="http://schemas.openxmlformats.org/drawingml/2006/chartDrawing">
    <cdr:from>
      <cdr:x>0.65322</cdr:x>
      <cdr:y>0.10195</cdr:y>
    </cdr:from>
    <cdr:to>
      <cdr:x>0.96229</cdr:x>
      <cdr:y>0.19978</cdr:y>
    </cdr:to>
    <cdr:sp macro="" textlink="">
      <cdr:nvSpPr>
        <cdr:cNvPr id="3" name="TextBox 4"/>
        <cdr:cNvSpPr txBox="1"/>
      </cdr:nvSpPr>
      <cdr:spPr>
        <a:xfrm xmlns:a="http://schemas.openxmlformats.org/drawingml/2006/main">
          <a:off x="5223328" y="303696"/>
          <a:ext cx="2471352" cy="29143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1" dirty="0"/>
            <a:t>No CPP</a:t>
          </a:r>
        </a:p>
      </cdr:txBody>
    </cdr:sp>
  </cdr:relSizeAnchor>
  <cdr:relSizeAnchor xmlns:cdr="http://schemas.openxmlformats.org/drawingml/2006/chartDrawing">
    <cdr:from>
      <cdr:x>0.35213</cdr:x>
      <cdr:y>0.07926</cdr:y>
    </cdr:from>
    <cdr:to>
      <cdr:x>0.3522</cdr:x>
      <cdr:y>0.87603</cdr:y>
    </cdr:to>
    <cdr:cxnSp macro="">
      <cdr:nvCxnSpPr>
        <cdr:cNvPr id="4" name="Straight Connector 3"/>
        <cdr:cNvCxnSpPr/>
      </cdr:nvCxnSpPr>
      <cdr:spPr bwMode="auto">
        <a:xfrm xmlns:a="http://schemas.openxmlformats.org/drawingml/2006/main" flipH="1">
          <a:off x="2815752" y="236096"/>
          <a:ext cx="490" cy="2373548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12700" cap="flat" cmpd="sng" algn="ctr">
          <a:solidFill>
            <a:schemeClr val="bg1">
              <a:lumMod val="65000"/>
            </a:schemeClr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0.32541</cdr:x>
      <cdr:y>0.01788</cdr:y>
    </cdr:from>
    <cdr:to>
      <cdr:x>0.36791</cdr:x>
      <cdr:y>0.09941</cdr:y>
    </cdr:to>
    <cdr:sp macro="" textlink="">
      <cdr:nvSpPr>
        <cdr:cNvPr id="5" name="TextBox 24"/>
        <cdr:cNvSpPr txBox="1"/>
      </cdr:nvSpPr>
      <cdr:spPr bwMode="auto">
        <a:xfrm xmlns:a="http://schemas.openxmlformats.org/drawingml/2006/main">
          <a:off x="2602081" y="53256"/>
          <a:ext cx="339837" cy="2428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dirty="0">
              <a:solidFill>
                <a:srgbClr val="000000"/>
              </a:solidFill>
              <a:ea typeface="Times New Roman" charset="0"/>
              <a:cs typeface="Times New Roman" charset="0"/>
            </a:rPr>
            <a:t>2015</a:t>
          </a:r>
        </a:p>
      </cdr:txBody>
    </cdr:sp>
  </cdr:relSizeAnchor>
  <cdr:relSizeAnchor xmlns:cdr="http://schemas.openxmlformats.org/drawingml/2006/chartDrawing">
    <cdr:from>
      <cdr:x>0.14513</cdr:x>
      <cdr:y>0</cdr:y>
    </cdr:from>
    <cdr:to>
      <cdr:x>0.33393</cdr:x>
      <cdr:y>0.10733</cdr:y>
    </cdr:to>
    <cdr:sp macro="" textlink="">
      <cdr:nvSpPr>
        <cdr:cNvPr id="6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60492" y="-1410512"/>
          <a:ext cx="1509683" cy="31971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algn="ctr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>
              <a:solidFill>
                <a:srgbClr val="000000"/>
              </a:solidFill>
            </a:rPr>
            <a:t>History</a:t>
          </a:r>
        </a:p>
      </cdr:txBody>
    </cdr:sp>
  </cdr:relSizeAnchor>
  <cdr:relSizeAnchor xmlns:cdr="http://schemas.openxmlformats.org/drawingml/2006/chartDrawing">
    <cdr:from>
      <cdr:x>0.66313</cdr:x>
      <cdr:y>0.0256</cdr:y>
    </cdr:from>
    <cdr:to>
      <cdr:x>0.70563</cdr:x>
      <cdr:y>0.10713</cdr:y>
    </cdr:to>
    <cdr:sp macro="" textlink="">
      <cdr:nvSpPr>
        <cdr:cNvPr id="8" name="TextBox 27"/>
        <cdr:cNvSpPr txBox="1"/>
      </cdr:nvSpPr>
      <cdr:spPr bwMode="auto">
        <a:xfrm xmlns:a="http://schemas.openxmlformats.org/drawingml/2006/main">
          <a:off x="5302561" y="76259"/>
          <a:ext cx="339837" cy="2428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dirty="0">
              <a:solidFill>
                <a:srgbClr val="000000"/>
              </a:solidFill>
              <a:ea typeface="Times New Roman" charset="0"/>
              <a:cs typeface="Times New Roman" charset="0"/>
            </a:rPr>
            <a:t>2015</a:t>
          </a:r>
        </a:p>
      </cdr:txBody>
    </cdr:sp>
  </cdr:relSizeAnchor>
  <cdr:relSizeAnchor xmlns:cdr="http://schemas.openxmlformats.org/drawingml/2006/chartDrawing">
    <cdr:from>
      <cdr:x>0.08647</cdr:x>
      <cdr:y>0.57039</cdr:y>
    </cdr:from>
    <cdr:to>
      <cdr:x>0.18425</cdr:x>
      <cdr:y>0.65192</cdr:y>
    </cdr:to>
    <cdr:sp macro="" textlink="">
      <cdr:nvSpPr>
        <cdr:cNvPr id="9" name="TextBox 9"/>
        <cdr:cNvSpPr txBox="1"/>
      </cdr:nvSpPr>
      <cdr:spPr bwMode="auto">
        <a:xfrm xmlns:a="http://schemas.openxmlformats.org/drawingml/2006/main">
          <a:off x="691433" y="1614978"/>
          <a:ext cx="781902" cy="2308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dirty="0">
              <a:solidFill>
                <a:schemeClr val="accent5"/>
              </a:solidFill>
              <a:ea typeface="Times New Roman" charset="0"/>
              <a:cs typeface="Times New Roman" charset="0"/>
            </a:rPr>
            <a:t>Nuclear</a:t>
          </a:r>
        </a:p>
      </cdr:txBody>
    </cdr:sp>
  </cdr:relSizeAnchor>
  <cdr:relSizeAnchor xmlns:cdr="http://schemas.openxmlformats.org/drawingml/2006/chartDrawing">
    <cdr:from>
      <cdr:x>0.11527</cdr:x>
      <cdr:y>0.77017</cdr:y>
    </cdr:from>
    <cdr:to>
      <cdr:x>0.20268</cdr:x>
      <cdr:y>0.8517</cdr:y>
    </cdr:to>
    <cdr:sp macro="" textlink="">
      <cdr:nvSpPr>
        <cdr:cNvPr id="10" name="TextBox 10"/>
        <cdr:cNvSpPr txBox="1"/>
      </cdr:nvSpPr>
      <cdr:spPr bwMode="auto">
        <a:xfrm xmlns:a="http://schemas.openxmlformats.org/drawingml/2006/main">
          <a:off x="921760" y="2180617"/>
          <a:ext cx="698909" cy="2308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dirty="0">
              <a:solidFill>
                <a:schemeClr val="accent2"/>
              </a:solidFill>
              <a:ea typeface="Times New Roman" charset="0"/>
              <a:cs typeface="Times New Roman" charset="0"/>
            </a:rPr>
            <a:t>Petroleum</a:t>
          </a:r>
        </a:p>
      </cdr:txBody>
    </cdr:sp>
  </cdr:relSizeAnchor>
  <cdr:relSizeAnchor xmlns:cdr="http://schemas.openxmlformats.org/drawingml/2006/chartDrawing">
    <cdr:from>
      <cdr:x>0.18414</cdr:x>
      <cdr:y>0.42669</cdr:y>
    </cdr:from>
    <cdr:to>
      <cdr:x>0.28217</cdr:x>
      <cdr:y>0.50822</cdr:y>
    </cdr:to>
    <cdr:sp macro="" textlink="">
      <cdr:nvSpPr>
        <cdr:cNvPr id="11" name="TextBox 11"/>
        <cdr:cNvSpPr txBox="1"/>
      </cdr:nvSpPr>
      <cdr:spPr bwMode="auto">
        <a:xfrm xmlns:a="http://schemas.openxmlformats.org/drawingml/2006/main">
          <a:off x="1472433" y="1208104"/>
          <a:ext cx="783869" cy="2308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dirty="0">
              <a:solidFill>
                <a:schemeClr val="accent1"/>
              </a:solidFill>
              <a:ea typeface="Times New Roman" charset="0"/>
              <a:cs typeface="Times New Roman" charset="0"/>
            </a:rPr>
            <a:t>Natural gas</a:t>
          </a:r>
        </a:p>
      </cdr:txBody>
    </cdr:sp>
  </cdr:relSizeAnchor>
  <cdr:relSizeAnchor xmlns:cdr="http://schemas.openxmlformats.org/drawingml/2006/chartDrawing">
    <cdr:from>
      <cdr:x>0.20621</cdr:x>
      <cdr:y>0.11253</cdr:y>
    </cdr:from>
    <cdr:to>
      <cdr:x>0.2455</cdr:x>
      <cdr:y>0.19406</cdr:y>
    </cdr:to>
    <cdr:sp macro="" textlink="">
      <cdr:nvSpPr>
        <cdr:cNvPr id="12" name="TextBox 12"/>
        <cdr:cNvSpPr txBox="1"/>
      </cdr:nvSpPr>
      <cdr:spPr bwMode="auto">
        <a:xfrm xmlns:a="http://schemas.openxmlformats.org/drawingml/2006/main">
          <a:off x="1648919" y="318610"/>
          <a:ext cx="314189" cy="2308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dirty="0">
              <a:ea typeface="Times New Roman" charset="0"/>
              <a:cs typeface="Times New Roman" charset="0"/>
            </a:rPr>
            <a:t>Coal</a:t>
          </a:r>
        </a:p>
      </cdr:txBody>
    </cdr:sp>
  </cdr:relSizeAnchor>
  <cdr:relSizeAnchor xmlns:cdr="http://schemas.openxmlformats.org/drawingml/2006/chartDrawing">
    <cdr:from>
      <cdr:x>0.2411</cdr:x>
      <cdr:y>0.76296</cdr:y>
    </cdr:from>
    <cdr:to>
      <cdr:x>0.34635</cdr:x>
      <cdr:y>0.84449</cdr:y>
    </cdr:to>
    <cdr:sp macro="" textlink="">
      <cdr:nvSpPr>
        <cdr:cNvPr id="13" name="TextBox 13"/>
        <cdr:cNvSpPr txBox="1"/>
      </cdr:nvSpPr>
      <cdr:spPr bwMode="auto">
        <a:xfrm xmlns:a="http://schemas.openxmlformats.org/drawingml/2006/main">
          <a:off x="1927899" y="2272807"/>
          <a:ext cx="841577" cy="2428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dirty="0">
              <a:solidFill>
                <a:schemeClr val="accent3"/>
              </a:solidFill>
              <a:ea typeface="Times New Roman" charset="0"/>
              <a:cs typeface="Times New Roman" charset="0"/>
            </a:rPr>
            <a:t>Renewables</a:t>
          </a:r>
        </a:p>
      </cdr:txBody>
    </cdr:sp>
  </cdr:relSizeAnchor>
  <cdr:relSizeAnchor xmlns:cdr="http://schemas.openxmlformats.org/drawingml/2006/chartDrawing">
    <cdr:from>
      <cdr:x>0.99994</cdr:x>
      <cdr:y>0.07672</cdr:y>
    </cdr:from>
    <cdr:to>
      <cdr:x>1</cdr:x>
      <cdr:y>0.87349</cdr:y>
    </cdr:to>
    <cdr:cxnSp macro="">
      <cdr:nvCxnSpPr>
        <cdr:cNvPr id="16" name="Straight Connector 15"/>
        <cdr:cNvCxnSpPr/>
      </cdr:nvCxnSpPr>
      <cdr:spPr bwMode="auto">
        <a:xfrm xmlns:a="http://schemas.openxmlformats.org/drawingml/2006/main" flipH="1">
          <a:off x="7995748" y="228530"/>
          <a:ext cx="490" cy="2373548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12700" cap="flat" cmpd="sng" algn="ctr">
          <a:solidFill>
            <a:schemeClr val="bg1">
              <a:lumMod val="65000"/>
            </a:schemeClr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0.68567</cdr:x>
      <cdr:y>0.08075</cdr:y>
    </cdr:from>
    <cdr:to>
      <cdr:x>0.68573</cdr:x>
      <cdr:y>0.87753</cdr:y>
    </cdr:to>
    <cdr:cxnSp macro="">
      <cdr:nvCxnSpPr>
        <cdr:cNvPr id="18" name="Straight Connector 17"/>
        <cdr:cNvCxnSpPr/>
      </cdr:nvCxnSpPr>
      <cdr:spPr bwMode="auto">
        <a:xfrm xmlns:a="http://schemas.openxmlformats.org/drawingml/2006/main" flipH="1">
          <a:off x="5482793" y="240539"/>
          <a:ext cx="490" cy="2373548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12700" cap="flat" cmpd="sng" algn="ctr">
          <a:solidFill>
            <a:schemeClr val="bg1">
              <a:lumMod val="65000"/>
            </a:schemeClr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0.56701</cdr:x>
      <cdr:y>0.15283</cdr:y>
    </cdr:from>
    <cdr:to>
      <cdr:x>0.56717</cdr:x>
      <cdr:y>0.86255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4457365" y="325955"/>
          <a:ext cx="1257" cy="151371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0.21908</cdr:x>
      <cdr:y>0</cdr:y>
    </cdr:from>
    <cdr:to>
      <cdr:x>0.49652</cdr:x>
      <cdr:y>0.25772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01985" y="0"/>
          <a:ext cx="1522147" cy="7069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400" dirty="0"/>
        </a:p>
        <a:p xmlns:a="http://schemas.openxmlformats.org/drawingml/2006/main">
          <a:endParaRPr lang="en-US" sz="1400" dirty="0"/>
        </a:p>
        <a:p xmlns:a="http://schemas.openxmlformats.org/drawingml/2006/main">
          <a:pPr algn="ctr"/>
          <a:r>
            <a:rPr lang="en-US" sz="1000" dirty="0">
              <a:solidFill>
                <a:schemeClr val="bg2"/>
              </a:solidFill>
            </a:rPr>
            <a:t>History          Projections</a:t>
          </a:r>
        </a:p>
      </cdr:txBody>
    </cdr:sp>
  </cdr:relSizeAnchor>
  <cdr:relSizeAnchor xmlns:cdr="http://schemas.openxmlformats.org/drawingml/2006/chartDrawing">
    <cdr:from>
      <cdr:x>0.43558</cdr:x>
      <cdr:y>0.15964</cdr:y>
    </cdr:from>
    <cdr:to>
      <cdr:x>0.73954</cdr:x>
      <cdr:y>0.29076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3424167" y="340480"/>
          <a:ext cx="2389473" cy="2796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dirty="0" smtClean="0">
              <a:solidFill>
                <a:schemeClr val="bg2"/>
              </a:solidFill>
            </a:rPr>
            <a:t>History          </a:t>
          </a:r>
          <a:r>
            <a:rPr lang="en-US" sz="1000" dirty="0">
              <a:solidFill>
                <a:schemeClr val="bg2"/>
              </a:solidFill>
            </a:rPr>
            <a:t>Projections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0.56776</cdr:x>
      <cdr:y>0.17531</cdr:y>
    </cdr:from>
    <cdr:to>
      <cdr:x>0.56792</cdr:x>
      <cdr:y>0.88503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4542564" y="373916"/>
          <a:ext cx="1280" cy="151371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0.21908</cdr:x>
      <cdr:y>0</cdr:y>
    </cdr:from>
    <cdr:to>
      <cdr:x>0.49652</cdr:x>
      <cdr:y>0.25772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01985" y="0"/>
          <a:ext cx="1522147" cy="7069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400" dirty="0"/>
        </a:p>
        <a:p xmlns:a="http://schemas.openxmlformats.org/drawingml/2006/main">
          <a:endParaRPr lang="en-US" sz="1400" dirty="0"/>
        </a:p>
        <a:p xmlns:a="http://schemas.openxmlformats.org/drawingml/2006/main">
          <a:pPr algn="ctr"/>
          <a:r>
            <a:rPr lang="en-US" sz="1000" dirty="0">
              <a:solidFill>
                <a:schemeClr val="bg2"/>
              </a:solidFill>
            </a:rPr>
            <a:t>History          Projections</a:t>
          </a:r>
        </a:p>
      </cdr:txBody>
    </cdr:sp>
  </cdr:relSizeAnchor>
  <cdr:relSizeAnchor xmlns:cdr="http://schemas.openxmlformats.org/drawingml/2006/chartDrawing">
    <cdr:from>
      <cdr:x>0.0273</cdr:x>
      <cdr:y>0</cdr:y>
    </cdr:from>
    <cdr:to>
      <cdr:x>0.32454</cdr:x>
      <cdr:y>0.24439</cdr:y>
    </cdr:to>
    <cdr:sp macro="" textlink="">
      <cdr:nvSpPr>
        <cdr:cNvPr id="4" name="TextBox 1"/>
        <cdr:cNvSpPr txBox="1"/>
      </cdr:nvSpPr>
      <cdr:spPr bwMode="auto">
        <a:xfrm xmlns:a="http://schemas.openxmlformats.org/drawingml/2006/main">
          <a:off x="214585" y="-3140150"/>
          <a:ext cx="2336664" cy="32783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000" b="1" dirty="0">
              <a:ea typeface="Times New Roman" charset="0"/>
              <a:cs typeface="Times New Roman" charset="0"/>
            </a:rPr>
            <a:t>No CPP 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5138"/>
          </a:xfrm>
          <a:prstGeom prst="rect">
            <a:avLst/>
          </a:prstGeom>
        </p:spPr>
        <p:txBody>
          <a:bodyPr vert="horz" lIns="91419" tIns="45709" rIns="91419" bIns="4570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1"/>
            <a:ext cx="3038475" cy="465138"/>
          </a:xfrm>
          <a:prstGeom prst="rect">
            <a:avLst/>
          </a:prstGeom>
        </p:spPr>
        <p:txBody>
          <a:bodyPr vert="horz" lIns="91419" tIns="45709" rIns="91419" bIns="4570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ED25893-A83F-48CE-B658-2412045A40A5}" type="datetimeFigureOut">
              <a:rPr lang="en-US"/>
              <a:pPr>
                <a:defRPr/>
              </a:pPr>
              <a:t>6/8/2016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19" tIns="45709" rIns="91419" bIns="4570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19" tIns="45709" rIns="91419" bIns="4570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91D3A1A-398C-4278-B50A-5F8985FF03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374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5138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1"/>
            <a:ext cx="3038475" cy="465138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F5DD0C8-C8A1-48F2-871C-E859113BC4F1}" type="datetimeFigureOut">
              <a:rPr lang="en-US"/>
              <a:pPr>
                <a:defRPr/>
              </a:pPr>
              <a:t>6/8/2016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0" tIns="46576" rIns="93150" bIns="4657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16425"/>
            <a:ext cx="5607050" cy="4183063"/>
          </a:xfrm>
          <a:prstGeom prst="rect">
            <a:avLst/>
          </a:prstGeom>
        </p:spPr>
        <p:txBody>
          <a:bodyPr vert="horz" lIns="93150" tIns="46576" rIns="93150" bIns="4657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C049336-6624-4A1E-9498-510DC43D0C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1556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2387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86288" y="4275852"/>
            <a:ext cx="2017222" cy="213971"/>
          </a:xfrm>
          <a:prstGeom prst="rect">
            <a:avLst/>
          </a:prstGeom>
          <a:solidFill>
            <a:srgbClr val="FFFF00"/>
          </a:solidFill>
        </p:spPr>
        <p:txBody>
          <a:bodyPr wrap="square" lIns="90788" tIns="45394" rIns="90788" bIns="45394" rtlCol="0">
            <a:spAutoFit/>
          </a:bodyPr>
          <a:lstStyle/>
          <a:p>
            <a:endParaRPr lang="en-US" sz="800" dirty="0"/>
          </a:p>
        </p:txBody>
      </p:sp>
      <p:sp>
        <p:nvSpPr>
          <p:cNvPr id="5" name="TextBox 4"/>
          <p:cNvSpPr txBox="1"/>
          <p:nvPr/>
        </p:nvSpPr>
        <p:spPr>
          <a:xfrm>
            <a:off x="706027" y="4124495"/>
            <a:ext cx="5433891" cy="213971"/>
          </a:xfrm>
          <a:prstGeom prst="rect">
            <a:avLst/>
          </a:prstGeom>
          <a:solidFill>
            <a:srgbClr val="FFFF00"/>
          </a:solidFill>
        </p:spPr>
        <p:txBody>
          <a:bodyPr wrap="square" lIns="90788" tIns="45394" rIns="90788" bIns="45394" rtlCol="0">
            <a:spAutoFit/>
          </a:bodyPr>
          <a:lstStyle/>
          <a:p>
            <a:endParaRPr lang="en-US" sz="800" dirty="0"/>
          </a:p>
        </p:txBody>
      </p:sp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592138"/>
            <a:ext cx="6153150" cy="34623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941" y="4162334"/>
            <a:ext cx="5567532" cy="4704698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7638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670979"/>
            <a:ext cx="5608320" cy="392819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379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06700" y="4305300"/>
            <a:ext cx="2032000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5" name="TextBox 4"/>
          <p:cNvSpPr txBox="1"/>
          <p:nvPr/>
        </p:nvSpPr>
        <p:spPr>
          <a:xfrm>
            <a:off x="711200" y="4152900"/>
            <a:ext cx="5473700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5953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191000"/>
            <a:ext cx="5608320" cy="47371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6778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06700" y="4305300"/>
            <a:ext cx="2032000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5" name="TextBox 4"/>
          <p:cNvSpPr txBox="1"/>
          <p:nvPr/>
        </p:nvSpPr>
        <p:spPr>
          <a:xfrm>
            <a:off x="711200" y="4152900"/>
            <a:ext cx="5473700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5953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191000"/>
            <a:ext cx="5608320" cy="47371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1262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06700" y="4305300"/>
            <a:ext cx="2032000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5" name="TextBox 4"/>
          <p:cNvSpPr txBox="1"/>
          <p:nvPr/>
        </p:nvSpPr>
        <p:spPr>
          <a:xfrm>
            <a:off x="711200" y="4152900"/>
            <a:ext cx="5473700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5953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191000"/>
            <a:ext cx="5608320" cy="4737100"/>
          </a:xfrm>
        </p:spPr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8129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670979"/>
            <a:ext cx="5608320" cy="392819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3824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5575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463550"/>
            <a:ext cx="61468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3963680"/>
            <a:ext cx="6934200" cy="4786684"/>
          </a:xfrm>
        </p:spPr>
        <p:txBody>
          <a:bodyPr>
            <a:noAutofit/>
          </a:bodyPr>
          <a:lstStyle/>
          <a:p>
            <a:pPr marL="283666" indent="-283666">
              <a:spcBef>
                <a:spcPts val="596"/>
              </a:spcBef>
              <a:buFont typeface="Arial" panose="020B0604020202020204" pitchFamily="34" charset="0"/>
              <a:buChar char="•"/>
            </a:pP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29384" y="8759194"/>
            <a:ext cx="3004820" cy="461010"/>
          </a:xfrm>
        </p:spPr>
        <p:txBody>
          <a:bodyPr/>
          <a:lstStyle/>
          <a:p>
            <a:fld id="{0EBA4C88-B6CE-4DF6-AC5C-0E11A83F5D76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3739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90563"/>
            <a:ext cx="61468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5472" y="4146982"/>
            <a:ext cx="6867126" cy="494939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3751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90563"/>
            <a:ext cx="61468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4825" y="4203277"/>
            <a:ext cx="6706063" cy="4525685"/>
          </a:xfrm>
        </p:spPr>
        <p:txBody>
          <a:bodyPr>
            <a:noAutofit/>
          </a:bodyPr>
          <a:lstStyle/>
          <a:p>
            <a:pPr>
              <a:spcAft>
                <a:spcPts val="59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239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9876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90563"/>
            <a:ext cx="61468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9000" y="4343699"/>
            <a:ext cx="6528358" cy="4306791"/>
          </a:xfrm>
        </p:spPr>
        <p:txBody>
          <a:bodyPr>
            <a:noAutofit/>
          </a:bodyPr>
          <a:lstStyle/>
          <a:p>
            <a:pPr marL="285750" indent="-285750">
              <a:spcAft>
                <a:spcPts val="590"/>
              </a:spcAft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3573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84498" y="8685521"/>
            <a:ext cx="2972780" cy="45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7" tIns="45694" rIns="91387" bIns="45694" anchor="b"/>
          <a:lstStyle/>
          <a:p>
            <a:pPr algn="r" defTabSz="912669"/>
            <a:fld id="{5F00C109-73B0-4675-BD0E-B9ED1BA0C62F}" type="slidenum">
              <a:rPr lang="en-US" sz="1200">
                <a:solidFill>
                  <a:prstClr val="black"/>
                </a:solidFill>
              </a:rPr>
              <a:pPr algn="r" defTabSz="912669"/>
              <a:t>24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6627" name="Rectangle 7"/>
          <p:cNvSpPr txBox="1">
            <a:spLocks noGrp="1" noChangeArrowheads="1"/>
          </p:cNvSpPr>
          <p:nvPr/>
        </p:nvSpPr>
        <p:spPr bwMode="auto">
          <a:xfrm>
            <a:off x="3884498" y="8687084"/>
            <a:ext cx="2972780" cy="45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72" tIns="45738" rIns="91472" bIns="45738" anchor="b"/>
          <a:lstStyle/>
          <a:p>
            <a:pPr algn="r" defTabSz="914227"/>
            <a:fld id="{FD524CA2-E62A-423A-A7CA-92EFC83E5EC6}" type="slidenum">
              <a:rPr lang="en-US" sz="1200">
                <a:solidFill>
                  <a:prstClr val="black"/>
                </a:solidFill>
              </a:rPr>
              <a:pPr algn="r" defTabSz="914227"/>
              <a:t>24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9413" y="682625"/>
            <a:ext cx="6091237" cy="3427413"/>
          </a:xfrm>
          <a:ln/>
        </p:spPr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9649" y="4175129"/>
            <a:ext cx="6490946" cy="4624839"/>
          </a:xfrm>
          <a:noFill/>
          <a:ln/>
        </p:spPr>
        <p:txBody>
          <a:bodyPr lIns="91472" tIns="45738" rIns="91472" bIns="45738">
            <a:no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388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90563"/>
            <a:ext cx="61468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03250" y="4379598"/>
            <a:ext cx="6483664" cy="4516222"/>
          </a:xfrm>
        </p:spPr>
        <p:txBody>
          <a:bodyPr>
            <a:normAutofit/>
          </a:bodyPr>
          <a:lstStyle/>
          <a:p>
            <a:pPr marL="169838" indent="-169838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3658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90563"/>
            <a:ext cx="61468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2112" y="4379597"/>
            <a:ext cx="6605613" cy="4577362"/>
          </a:xfrm>
        </p:spPr>
        <p:txBody>
          <a:bodyPr>
            <a:normAutofit/>
          </a:bodyPr>
          <a:lstStyle/>
          <a:p>
            <a:pPr marL="169838" indent="-169838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0738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84498" y="8685521"/>
            <a:ext cx="2972780" cy="45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7" tIns="45694" rIns="91387" bIns="45694" anchor="b"/>
          <a:lstStyle/>
          <a:p>
            <a:pPr algn="r" defTabSz="912669"/>
            <a:fld id="{5F00C109-73B0-4675-BD0E-B9ED1BA0C62F}" type="slidenum">
              <a:rPr lang="en-US" sz="1200">
                <a:solidFill>
                  <a:prstClr val="black"/>
                </a:solidFill>
              </a:rPr>
              <a:pPr algn="r" defTabSz="912669"/>
              <a:t>27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6627" name="Rectangle 7"/>
          <p:cNvSpPr txBox="1">
            <a:spLocks noGrp="1" noChangeArrowheads="1"/>
          </p:cNvSpPr>
          <p:nvPr/>
        </p:nvSpPr>
        <p:spPr bwMode="auto">
          <a:xfrm>
            <a:off x="3884498" y="8687084"/>
            <a:ext cx="2972780" cy="45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72" tIns="45738" rIns="91472" bIns="45738" anchor="b"/>
          <a:lstStyle/>
          <a:p>
            <a:pPr algn="r" defTabSz="914227"/>
            <a:fld id="{FD524CA2-E62A-423A-A7CA-92EFC83E5EC6}" type="slidenum">
              <a:rPr lang="en-US" sz="1200">
                <a:solidFill>
                  <a:prstClr val="black"/>
                </a:solidFill>
              </a:rPr>
              <a:pPr algn="r" defTabSz="914227"/>
              <a:t>27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9413" y="682625"/>
            <a:ext cx="6091237" cy="3427413"/>
          </a:xfrm>
          <a:ln/>
        </p:spPr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9649" y="4175129"/>
            <a:ext cx="6490946" cy="4624839"/>
          </a:xfrm>
          <a:noFill/>
          <a:ln/>
        </p:spPr>
        <p:txBody>
          <a:bodyPr lIns="91472" tIns="45738" rIns="91472" bIns="45738"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1245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970"/>
            <a:fld id="{38FABFD5-4B9A-4C7C-B778-B3DA3431C652}" type="slidenum">
              <a:rPr lang="en-US" smtClean="0">
                <a:solidFill>
                  <a:prstClr val="black"/>
                </a:solidFill>
              </a:rPr>
              <a:pPr defTabSz="920970"/>
              <a:t>28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3927187" y="8758882"/>
            <a:ext cx="3005448" cy="45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2" tIns="46155" rIns="92302" bIns="46155" anchor="b"/>
          <a:lstStyle/>
          <a:p>
            <a:pPr algn="r" defTabSz="922545"/>
            <a:fld id="{91856C08-444A-42C3-9610-F62298ABB2C7}" type="slidenum">
              <a:rPr lang="en-US" sz="1200">
                <a:solidFill>
                  <a:prstClr val="black"/>
                </a:solidFill>
              </a:rPr>
              <a:pPr algn="r" defTabSz="922545"/>
              <a:t>28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88975"/>
            <a:ext cx="6140450" cy="3454400"/>
          </a:xfrm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926" y="4270014"/>
            <a:ext cx="6685199" cy="4718743"/>
          </a:xfrm>
          <a:noFill/>
          <a:ln/>
        </p:spPr>
        <p:txBody>
          <a:bodyPr lIns="92302" tIns="46155" rIns="92302" bIns="46155">
            <a:noAutofit/>
          </a:bodyPr>
          <a:lstStyle/>
          <a:p>
            <a:pPr marL="283666" indent="-283666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2137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 txBox="1">
            <a:spLocks noGrp="1" noChangeArrowheads="1"/>
          </p:cNvSpPr>
          <p:nvPr/>
        </p:nvSpPr>
        <p:spPr bwMode="auto">
          <a:xfrm>
            <a:off x="3884496" y="8685521"/>
            <a:ext cx="2972780" cy="45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8" tIns="45698" rIns="91398" bIns="45698" anchor="b"/>
          <a:lstStyle/>
          <a:p>
            <a:pPr algn="r" defTabSz="912764"/>
            <a:fld id="{10E5EEC7-062D-4A4F-B235-43C101952428}" type="slidenum">
              <a:rPr lang="en-US" sz="1200">
                <a:solidFill>
                  <a:prstClr val="black"/>
                </a:solidFill>
              </a:rPr>
              <a:pPr algn="r" defTabSz="912764"/>
              <a:t>30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84496" y="8687084"/>
            <a:ext cx="2972780" cy="45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81" tIns="45743" rIns="91481" bIns="45743" anchor="b"/>
          <a:lstStyle/>
          <a:p>
            <a:pPr algn="r" defTabSz="914324"/>
            <a:fld id="{82F1F28D-463C-4AD6-BC28-DCFFF59488E5}" type="slidenum">
              <a:rPr lang="en-US" sz="1200">
                <a:solidFill>
                  <a:prstClr val="black"/>
                </a:solidFill>
              </a:rPr>
              <a:pPr algn="r" defTabSz="914324"/>
              <a:t>30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88975"/>
            <a:ext cx="6140450" cy="3454400"/>
          </a:xfrm>
          <a:ln/>
        </p:spPr>
      </p:sp>
      <p:sp>
        <p:nvSpPr>
          <p:cNvPr id="27652" name="Rectangle 94"/>
          <p:cNvSpPr>
            <a:spLocks noGrp="1" noChangeArrowheads="1"/>
          </p:cNvSpPr>
          <p:nvPr>
            <p:ph type="body" idx="1"/>
          </p:nvPr>
        </p:nvSpPr>
        <p:spPr>
          <a:xfrm>
            <a:off x="193088" y="4344074"/>
            <a:ext cx="6524313" cy="4541555"/>
          </a:xfrm>
          <a:noFill/>
          <a:ln/>
        </p:spPr>
        <p:txBody>
          <a:bodyPr lIns="91398" tIns="45698" rIns="91398" bIns="45698"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2265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90563"/>
            <a:ext cx="61468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6154" y="4237212"/>
            <a:ext cx="6589680" cy="4620998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4667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90563"/>
            <a:ext cx="61468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12355" y="4379600"/>
            <a:ext cx="6527848" cy="4149091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814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20" y="5000625"/>
            <a:ext cx="5655734" cy="3181350"/>
          </a:xfrm>
          <a:prstGeom prst="rect">
            <a:avLst/>
          </a:prstGeom>
        </p:spPr>
      </p:pic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65746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724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209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886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015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485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8300" y="3924300"/>
            <a:ext cx="3708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1762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89368" y="4004843"/>
            <a:ext cx="6412376" cy="5023411"/>
          </a:xfr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rmAutofit/>
          </a:bodyPr>
          <a:lstStyle/>
          <a:p>
            <a:pPr eaLnBrk="1" hangingPunct="1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440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924801" y="4828781"/>
            <a:ext cx="811213" cy="23083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www.eia.gov</a:t>
            </a:r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7757914" y="4904385"/>
            <a:ext cx="136922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cxnSp>
        <p:nvCxnSpPr>
          <p:cNvPr id="6" name="Straight Connector 10"/>
          <p:cNvCxnSpPr>
            <a:cxnSpLocks noChangeShapeType="1"/>
          </p:cNvCxnSpPr>
          <p:nvPr/>
        </p:nvCxnSpPr>
        <p:spPr bwMode="auto">
          <a:xfrm rot="10800000" flipH="1">
            <a:off x="608013" y="2384546"/>
            <a:ext cx="8050212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</p:cxnSp>
      <p:pic>
        <p:nvPicPr>
          <p:cNvPr id="7" name="Picture 11" descr="icon_row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399" y="1873863"/>
            <a:ext cx="7164449" cy="363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776288" y="4789379"/>
            <a:ext cx="4030662" cy="32316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U.S. Energy Information Administration</a:t>
            </a:r>
          </a:p>
        </p:txBody>
      </p:sp>
      <p:cxnSp>
        <p:nvCxnSpPr>
          <p:cNvPr id="10" name="Straight Connector 12"/>
          <p:cNvCxnSpPr>
            <a:cxnSpLocks noChangeShapeType="1"/>
          </p:cNvCxnSpPr>
          <p:nvPr/>
        </p:nvCxnSpPr>
        <p:spPr bwMode="auto">
          <a:xfrm rot="5400000">
            <a:off x="573882" y="4962525"/>
            <a:ext cx="214313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5672138" y="4828781"/>
            <a:ext cx="2082800" cy="23083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Independent Statistics &amp; 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87963"/>
            <a:ext cx="7772400" cy="102870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– Click to edit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2507085"/>
            <a:ext cx="7388352" cy="106299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i="1">
                <a:latin typeface="+mj-lt"/>
              </a:defRPr>
            </a:lvl1pPr>
          </a:lstStyle>
          <a:p>
            <a:pPr lvl="0"/>
            <a:r>
              <a:rPr lang="en-US" dirty="0" smtClean="0"/>
              <a:t>Audience</a:t>
            </a:r>
          </a:p>
          <a:p>
            <a:pPr lvl="0"/>
            <a:r>
              <a:rPr lang="en-US" dirty="0" smtClean="0"/>
              <a:t>Presenter, Title</a:t>
            </a:r>
          </a:p>
          <a:p>
            <a:pPr lvl="0"/>
            <a:r>
              <a:rPr lang="en-US" dirty="0" smtClean="0"/>
              <a:t>Month DD, YYYY  |  City, State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8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666750" y="4793456"/>
            <a:ext cx="2808288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AFS | Oil and natural gas market outlook and drivers, May 18, 2016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79"/>
            <a:ext cx="8001000" cy="77624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</a:t>
            </a:r>
            <a:br>
              <a:rPr lang="en-US" dirty="0" smtClean="0"/>
            </a:br>
            <a:r>
              <a:rPr lang="en-US" dirty="0" smtClean="0"/>
              <a:t>text.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ine or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85800" y="1311965"/>
            <a:ext cx="8001000" cy="3077154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85800" y="840140"/>
            <a:ext cx="4005072" cy="411480"/>
          </a:xfrm>
          <a:prstGeom prst="rect">
            <a:avLst/>
          </a:prstGeom>
        </p:spPr>
        <p:txBody>
          <a:bodyPr lIns="0" tIns="0" b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800600" y="840140"/>
            <a:ext cx="3895344" cy="411480"/>
          </a:xfrm>
          <a:prstGeom prst="rect">
            <a:avLst/>
          </a:prstGeom>
        </p:spPr>
        <p:txBody>
          <a:bodyPr tIns="0" rIns="0" bIns="0" anchor="b" anchorCtr="0"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15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20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666750" y="4793456"/>
            <a:ext cx="2808288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AFS | Oil and natural gas market outlook and drivers, May 18, 2016</a:t>
            </a:r>
            <a:endParaRPr 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79"/>
            <a:ext cx="8001000" cy="76630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This can span two lines</a:t>
            </a:r>
            <a:endParaRPr lang="en-US" dirty="0"/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85800" y="1262271"/>
            <a:ext cx="8001000" cy="312685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 smtClean="0"/>
          </a:p>
        </p:txBody>
      </p:sp>
      <p:pic>
        <p:nvPicPr>
          <p:cNvPr id="12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666750" y="4793456"/>
            <a:ext cx="2808288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AFS | Oil and natural gas market outlook and drivers, May 18, 2016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85800" y="68579"/>
            <a:ext cx="8001000" cy="77624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85800" y="840140"/>
            <a:ext cx="4005072" cy="411480"/>
          </a:xfrm>
          <a:prstGeom prst="rect">
            <a:avLst/>
          </a:prstGeom>
        </p:spPr>
        <p:txBody>
          <a:bodyPr lIns="0" tIns="0" b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85800" y="834888"/>
            <a:ext cx="8001000" cy="3554232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pic>
        <p:nvPicPr>
          <p:cNvPr id="14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666750" y="4793456"/>
            <a:ext cx="2808288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AFS | Oil and natural gas market outlook and drivers, May 18, 2016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79"/>
            <a:ext cx="8001000" cy="76630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This can span two lines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666750" y="4793456"/>
            <a:ext cx="2808288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AFS | Oil and natural gas market outlook and drivers, May 18, 2016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full-screen image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cred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79"/>
            <a:ext cx="8001000" cy="76630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834887"/>
            <a:ext cx="8001000" cy="34170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400" i="1">
                <a:latin typeface="+mj-lt"/>
              </a:defRPr>
            </a:lvl1pPr>
            <a:lvl2pPr marL="457200" indent="0">
              <a:spcAft>
                <a:spcPts val="400"/>
              </a:spcAft>
              <a:buNone/>
              <a:defRPr sz="1600"/>
            </a:lvl2pPr>
            <a:lvl3pPr marL="914400" indent="0">
              <a:spcAft>
                <a:spcPts val="400"/>
              </a:spcAft>
              <a:buNone/>
              <a:defRPr sz="1600"/>
            </a:lvl3pPr>
            <a:lvl4pPr marL="1371600" indent="0">
              <a:spcAft>
                <a:spcPts val="400"/>
              </a:spcAft>
              <a:buNone/>
              <a:defRPr sz="1600"/>
            </a:lvl4pPr>
            <a:lvl5pPr marL="1828800" indent="0">
              <a:spcAft>
                <a:spcPts val="400"/>
              </a:spcAft>
              <a:buFont typeface="Arial" pitchFamily="34" charset="0"/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666750" y="4793456"/>
            <a:ext cx="2808288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AFS | Oil and natural gas market outlook and drivers, May 18, 2016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588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alternate presentation title slide (with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>
            <a:cxnSpLocks noChangeShapeType="1"/>
          </p:cNvCxnSpPr>
          <p:nvPr/>
        </p:nvCxnSpPr>
        <p:spPr bwMode="auto">
          <a:xfrm rot="10800000" flipH="1">
            <a:off x="608013" y="2384546"/>
            <a:ext cx="8050212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776288" y="4789379"/>
            <a:ext cx="4030662" cy="32316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U.S. Energy Information Administration</a:t>
            </a:r>
          </a:p>
        </p:txBody>
      </p:sp>
      <p:cxnSp>
        <p:nvCxnSpPr>
          <p:cNvPr id="11" name="Straight Connector 12"/>
          <p:cNvCxnSpPr>
            <a:cxnSpLocks noChangeShapeType="1"/>
          </p:cNvCxnSpPr>
          <p:nvPr/>
        </p:nvCxnSpPr>
        <p:spPr bwMode="auto">
          <a:xfrm rot="5400000">
            <a:off x="573882" y="4962525"/>
            <a:ext cx="214313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7963"/>
            <a:ext cx="7772400" cy="54864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2507085"/>
            <a:ext cx="7388352" cy="106299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i="1">
                <a:latin typeface="+mj-lt"/>
              </a:defRPr>
            </a:lvl1pPr>
          </a:lstStyle>
          <a:p>
            <a:pPr lvl="0"/>
            <a:r>
              <a:rPr lang="en-US" dirty="0" smtClean="0"/>
              <a:t>Audience</a:t>
            </a:r>
          </a:p>
          <a:p>
            <a:pPr lvl="0"/>
            <a:r>
              <a:rPr lang="en-US" dirty="0" smtClean="0"/>
              <a:t>Presenter, Title</a:t>
            </a:r>
          </a:p>
          <a:p>
            <a:pPr lvl="0"/>
            <a:r>
              <a:rPr lang="en-US" dirty="0" smtClean="0"/>
              <a:t>Month DD, YYYY  |  City, State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991467"/>
            <a:ext cx="7388352" cy="630936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i="1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Subhead – Click to edit</a:t>
            </a:r>
          </a:p>
        </p:txBody>
      </p:sp>
      <p:pic>
        <p:nvPicPr>
          <p:cNvPr id="13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1" descr="icon_row-01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1399" y="1873863"/>
            <a:ext cx="7164449" cy="363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>
            <a:spLocks noChangeArrowheads="1"/>
          </p:cNvSpPr>
          <p:nvPr userDrawn="1"/>
        </p:nvSpPr>
        <p:spPr bwMode="auto">
          <a:xfrm>
            <a:off x="7924801" y="4828781"/>
            <a:ext cx="811213" cy="23083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www.eia.gov</a:t>
            </a:r>
          </a:p>
        </p:txBody>
      </p:sp>
      <p:cxnSp>
        <p:nvCxnSpPr>
          <p:cNvPr id="21" name="Straight Connector 12"/>
          <p:cNvCxnSpPr>
            <a:cxnSpLocks noChangeShapeType="1"/>
          </p:cNvCxnSpPr>
          <p:nvPr userDrawn="1"/>
        </p:nvCxnSpPr>
        <p:spPr bwMode="auto">
          <a:xfrm rot="5400000">
            <a:off x="7757914" y="4904385"/>
            <a:ext cx="136922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22" name="TextBox 14"/>
          <p:cNvSpPr txBox="1">
            <a:spLocks noChangeArrowheads="1"/>
          </p:cNvSpPr>
          <p:nvPr userDrawn="1"/>
        </p:nvSpPr>
        <p:spPr bwMode="auto">
          <a:xfrm>
            <a:off x="5672138" y="4828781"/>
            <a:ext cx="2082800" cy="23083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Independent Statistics &amp; Analysis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79"/>
            <a:ext cx="8001000" cy="76141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6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891540"/>
            <a:ext cx="8001000" cy="3634740"/>
          </a:xfrm>
          <a:prstGeom prst="rect">
            <a:avLst/>
          </a:prstGeom>
        </p:spPr>
        <p:txBody>
          <a:bodyPr lIns="0" tIns="0" rIns="0" b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 marL="694944" indent="-237744">
              <a:spcAft>
                <a:spcPts val="400"/>
              </a:spcAft>
              <a:defRPr sz="1400"/>
            </a:lvl2pPr>
            <a:lvl3pPr marL="1088136" indent="-173736">
              <a:spcAft>
                <a:spcPts val="400"/>
              </a:spcAft>
              <a:defRPr sz="1400"/>
            </a:lvl3pPr>
            <a:lvl4pPr marL="1609344" indent="-237744">
              <a:spcAft>
                <a:spcPts val="400"/>
              </a:spcAft>
              <a:defRPr sz="14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666750" y="4793456"/>
            <a:ext cx="2808288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AFS | Oil and natural gas market outlook and drivers, May 18, 2016</a:t>
            </a:r>
            <a:endParaRPr lang="en-US" dirty="0"/>
          </a:p>
        </p:txBody>
      </p:sp>
      <p:sp>
        <p:nvSpPr>
          <p:cNvPr id="12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9574"/>
            <a:ext cx="8001000" cy="765314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891540"/>
            <a:ext cx="8001000" cy="3634740"/>
          </a:xfrm>
          <a:prstGeom prst="rect">
            <a:avLst/>
          </a:prstGeom>
        </p:spPr>
        <p:txBody>
          <a:bodyPr lIns="0" tIns="0" rIns="0" b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 marL="694944" indent="-237744">
              <a:spcAft>
                <a:spcPts val="400"/>
              </a:spcAft>
              <a:defRPr sz="1400"/>
            </a:lvl2pPr>
            <a:lvl3pPr marL="1088136" indent="-173736">
              <a:spcAft>
                <a:spcPts val="400"/>
              </a:spcAft>
              <a:defRPr sz="1400"/>
            </a:lvl3pPr>
            <a:lvl4pPr marL="1609344" indent="-237744">
              <a:spcAft>
                <a:spcPts val="400"/>
              </a:spcAft>
              <a:defRPr sz="14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AFS | Oil and natural gas market outlook and drivers, May 18, 2016</a:t>
            </a:r>
            <a:endParaRPr lang="en-US" dirty="0"/>
          </a:p>
        </p:txBody>
      </p:sp>
      <p:pic>
        <p:nvPicPr>
          <p:cNvPr id="10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945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891540"/>
            <a:ext cx="3931920" cy="3497580"/>
          </a:xfrm>
          <a:prstGeom prst="rect">
            <a:avLst/>
          </a:prstGeom>
        </p:spPr>
        <p:txBody>
          <a:bodyPr lIns="0" t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63440" y="891540"/>
            <a:ext cx="4023360" cy="3497580"/>
          </a:xfrm>
          <a:prstGeom prst="rect">
            <a:avLst/>
          </a:prstGeom>
        </p:spPr>
        <p:txBody>
          <a:bodyPr t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79513"/>
            <a:ext cx="8001000" cy="755374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pic>
        <p:nvPicPr>
          <p:cNvPr id="12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666750" y="4793456"/>
            <a:ext cx="2808288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AFS | Oil and natural gas market outlook and drivers, May 18, 2016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2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891540"/>
            <a:ext cx="3931920" cy="3497580"/>
          </a:xfrm>
          <a:prstGeom prst="rect">
            <a:avLst/>
          </a:prstGeom>
        </p:spPr>
        <p:txBody>
          <a:bodyPr lIns="0" t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2"/>
          <p:cNvSpPr>
            <a:spLocks noGrp="1"/>
          </p:cNvSpPr>
          <p:nvPr>
            <p:ph sz="quarter" idx="13"/>
          </p:nvPr>
        </p:nvSpPr>
        <p:spPr>
          <a:xfrm>
            <a:off x="4663440" y="891540"/>
            <a:ext cx="4023360" cy="3497580"/>
          </a:xfrm>
          <a:prstGeom prst="rect">
            <a:avLst/>
          </a:prstGeom>
        </p:spPr>
        <p:txBody>
          <a:bodyPr t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666750" y="4793456"/>
            <a:ext cx="2808288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AFS | Oil and natural gas market outlook and drivers, May 18, 2016</a:t>
            </a:r>
            <a:endParaRPr lang="en-US" dirty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9574"/>
            <a:ext cx="8001000" cy="765314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and 2 labeled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1292087"/>
            <a:ext cx="3931920" cy="3097033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63440" y="1292087"/>
            <a:ext cx="4023360" cy="3097033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85800" y="894520"/>
            <a:ext cx="3931920" cy="350851"/>
          </a:xfrm>
          <a:prstGeom prst="rect">
            <a:avLst/>
          </a:prstGeom>
        </p:spPr>
        <p:txBody>
          <a:bodyPr lIns="0" tIns="0" b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4663440" y="894520"/>
            <a:ext cx="4023360" cy="350851"/>
          </a:xfrm>
          <a:prstGeom prst="rect">
            <a:avLst/>
          </a:prstGeom>
        </p:spPr>
        <p:txBody>
          <a:bodyPr tIns="0" rIns="0" bIns="0" anchor="b" anchorCtr="0"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 algn="r"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17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20" name="Footer Placeholder 2"/>
          <p:cNvSpPr>
            <a:spLocks noGrp="1"/>
          </p:cNvSpPr>
          <p:nvPr>
            <p:ph type="ftr" sz="quarter" idx="19"/>
          </p:nvPr>
        </p:nvSpPr>
        <p:spPr>
          <a:xfrm>
            <a:off x="666750" y="4793456"/>
            <a:ext cx="2808288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AFS | Oil and natural gas market outlook and drivers, May 18, 2016</a:t>
            </a:r>
            <a:endParaRPr 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685800" y="91440"/>
            <a:ext cx="8001000" cy="74344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17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659636"/>
            <a:ext cx="8229600" cy="1117854"/>
          </a:xfrm>
          <a:prstGeom prst="rect">
            <a:avLst/>
          </a:prstGeom>
        </p:spPr>
        <p:txBody>
          <a:bodyPr anchor="b" anchorCtr="0"/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Section Title — click to edit</a:t>
            </a:r>
            <a:endParaRPr lang="en-US" dirty="0"/>
          </a:p>
        </p:txBody>
      </p:sp>
      <p:pic>
        <p:nvPicPr>
          <p:cNvPr id="8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666750" y="4793456"/>
            <a:ext cx="2808288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AFS | Oil and natural gas market outlook and drivers, May 18, 2016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"/>
            <a:ext cx="8001000" cy="76630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pic>
        <p:nvPicPr>
          <p:cNvPr id="10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666750" y="4793456"/>
            <a:ext cx="2808288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AFS | Oil and natural gas market outlook and drivers, May 18, 2016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eia_ppt_bottombar.jpg"/>
          <p:cNvPicPr>
            <a:picLocks noChangeAspect="1"/>
          </p:cNvPicPr>
          <p:nvPr/>
        </p:nvPicPr>
        <p:blipFill>
          <a:blip r:embed="rId18" cstate="print"/>
          <a:srcRect t="10667" b="10667"/>
          <a:stretch>
            <a:fillRect/>
          </a:stretch>
        </p:blipFill>
        <p:spPr bwMode="auto">
          <a:xfrm>
            <a:off x="0" y="4669632"/>
            <a:ext cx="9144000" cy="47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0" y="1"/>
            <a:ext cx="9144000" cy="69056"/>
          </a:xfrm>
          <a:prstGeom prst="rect">
            <a:avLst/>
          </a:prstGeom>
          <a:solidFill>
            <a:srgbClr val="169DD8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6750" y="4793456"/>
            <a:ext cx="2808288" cy="29527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i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AFS | Oil and natural gas market outlook and drivers, May 18,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56" r:id="rId1"/>
    <p:sldLayoutId id="2147485257" r:id="rId2"/>
    <p:sldLayoutId id="2147485258" r:id="rId3"/>
    <p:sldLayoutId id="2147485272" r:id="rId4"/>
    <p:sldLayoutId id="2147485260" r:id="rId5"/>
    <p:sldLayoutId id="2147485261" r:id="rId6"/>
    <p:sldLayoutId id="2147485273" r:id="rId7"/>
    <p:sldLayoutId id="2147485262" r:id="rId8"/>
    <p:sldLayoutId id="2147485263" r:id="rId9"/>
    <p:sldLayoutId id="2147485264" r:id="rId10"/>
    <p:sldLayoutId id="2147485265" r:id="rId11"/>
    <p:sldLayoutId id="2147485266" r:id="rId12"/>
    <p:sldLayoutId id="2147485267" r:id="rId13"/>
    <p:sldLayoutId id="2147485268" r:id="rId14"/>
    <p:sldLayoutId id="2147485269" r:id="rId15"/>
    <p:sldLayoutId id="2147485274" r:id="rId1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ia.gov/totalenergy/data/monthly" TargetMode="External"/><Relationship Id="rId3" Type="http://schemas.openxmlformats.org/officeDocument/2006/relationships/hyperlink" Target="http://www.eia.gov/" TargetMode="External"/><Relationship Id="rId7" Type="http://schemas.openxmlformats.org/officeDocument/2006/relationships/hyperlink" Target="http://www.eia.gov/todayinenergy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eia.gov/forecasts/ieo" TargetMode="External"/><Relationship Id="rId5" Type="http://schemas.openxmlformats.org/officeDocument/2006/relationships/hyperlink" Target="http://www.eia.gov/forecasts/steo" TargetMode="External"/><Relationship Id="rId4" Type="http://schemas.openxmlformats.org/officeDocument/2006/relationships/hyperlink" Target="http://www.eia.gov/forecasts/aeo" TargetMode="External"/><Relationship Id="rId9" Type="http://schemas.openxmlformats.org/officeDocument/2006/relationships/hyperlink" Target="http://www.eia.gov/stat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Oil and natural gas: market outlook and drivers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for</a:t>
            </a:r>
          </a:p>
          <a:p>
            <a:pPr marL="0" indent="0"/>
            <a:r>
              <a:rPr lang="en-US" dirty="0" smtClean="0"/>
              <a:t>American Foundry Society</a:t>
            </a:r>
          </a:p>
          <a:p>
            <a:r>
              <a:rPr lang="en-US" dirty="0" smtClean="0"/>
              <a:t>May 18, 2016 | Washington, DC</a:t>
            </a:r>
          </a:p>
          <a:p>
            <a:endParaRPr lang="en-US" dirty="0" smtClean="0"/>
          </a:p>
          <a:p>
            <a:r>
              <a:rPr lang="en-US" dirty="0" smtClean="0"/>
              <a:t>by</a:t>
            </a:r>
          </a:p>
          <a:p>
            <a:r>
              <a:rPr lang="en-US" dirty="0" smtClean="0"/>
              <a:t>Howard Gruenspecht, Deputy Administrator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60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Placeholder 10"/>
          <p:cNvGraphicFramePr>
            <a:graphicFrameLocks noGrp="1"/>
          </p:cNvGraphicFramePr>
          <p:nvPr>
            <p:ph type="chart" sz="quarter" idx="12"/>
            <p:extLst/>
          </p:nvPr>
        </p:nvGraphicFramePr>
        <p:xfrm>
          <a:off x="685800" y="1311275"/>
          <a:ext cx="8001000" cy="3078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average annual percent change (2012–40)</a:t>
            </a:r>
          </a:p>
          <a:p>
            <a:r>
              <a:rPr lang="en-US" dirty="0" smtClean="0"/>
              <a:t>percent per year</a:t>
            </a:r>
            <a:endParaRPr lang="en-GB" dirty="0" smtClean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666749" y="4793456"/>
            <a:ext cx="4362451" cy="295275"/>
          </a:xfrm>
        </p:spPr>
        <p:txBody>
          <a:bodyPr/>
          <a:lstStyle/>
          <a:p>
            <a:r>
              <a:rPr lang="en-US" dirty="0" smtClean="0"/>
              <a:t>AFS | Oil and natural gas market outlook and drivers, May 18, 2016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activity and population drive increases in energy use; energy intensity (E/GDP) improvements moderate this trend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Source:  EIA, International Energy Outlook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53624" y="4814888"/>
            <a:ext cx="384175" cy="273844"/>
          </a:xfrm>
        </p:spPr>
        <p:txBody>
          <a:bodyPr/>
          <a:lstStyle/>
          <a:p>
            <a:fld id="{2D80C5C9-96E0-47EC-B500-37C5FE28463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28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Placeholder 10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3648728666"/>
              </p:ext>
            </p:extLst>
          </p:nvPr>
        </p:nvGraphicFramePr>
        <p:xfrm>
          <a:off x="685800" y="1311275"/>
          <a:ext cx="8001000" cy="3078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world energy consumption</a:t>
            </a:r>
          </a:p>
          <a:p>
            <a:r>
              <a:rPr lang="en-US" dirty="0" smtClean="0"/>
              <a:t>quadrillion Btu</a:t>
            </a:r>
          </a:p>
        </p:txBody>
      </p:sp>
      <p:sp>
        <p:nvSpPr>
          <p:cNvPr id="25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666749" y="4793456"/>
            <a:ext cx="4362451" cy="295275"/>
          </a:xfrm>
        </p:spPr>
        <p:txBody>
          <a:bodyPr/>
          <a:lstStyle/>
          <a:p>
            <a:r>
              <a:rPr lang="en-US" dirty="0" smtClean="0"/>
              <a:t>AFS | Oil and natural gas market outlook and drivers, May 18, 2016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Renewables grow fastest, coal use plateaus, natural gas surpasses coal by 2030, and oil maintains its leading share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Source:  EIA, International Energy Outlook 2016 and EIA, Analysis of the Impacts of the Clean Power Plan (May 2015)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44197" y="4814888"/>
            <a:ext cx="384175" cy="273844"/>
          </a:xfrm>
        </p:spPr>
        <p:txBody>
          <a:bodyPr/>
          <a:lstStyle/>
          <a:p>
            <a:fld id="{2D80C5C9-96E0-47EC-B500-37C5FE28463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 bwMode="auto">
          <a:xfrm>
            <a:off x="2210641" y="1232527"/>
            <a:ext cx="47769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solidFill>
                  <a:srgbClr val="333333"/>
                </a:solidFill>
                <a:ea typeface="Times New Roman" charset="0"/>
                <a:cs typeface="Times New Roman" charset="0"/>
              </a:rPr>
              <a:t>History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6215713" y="1232527"/>
            <a:ext cx="75822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solidFill>
                  <a:srgbClr val="333333"/>
                </a:solidFill>
                <a:ea typeface="Times New Roman" charset="0"/>
                <a:cs typeface="Times New Roman" charset="0"/>
              </a:rPr>
              <a:t>Projections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4033097" y="1224645"/>
            <a:ext cx="33983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solidFill>
                  <a:srgbClr val="333333"/>
                </a:solidFill>
                <a:ea typeface="Times New Roman" charset="0"/>
                <a:cs typeface="Times New Roman" charset="0"/>
              </a:rPr>
              <a:t>2012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3854155" y="1952605"/>
            <a:ext cx="30617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solidFill>
                  <a:schemeClr val="accent5"/>
                </a:solidFill>
                <a:ea typeface="Times New Roman" charset="0"/>
                <a:cs typeface="Times New Roman" charset="0"/>
              </a:rPr>
              <a:t>33%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8460323" y="1403063"/>
            <a:ext cx="30617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solidFill>
                  <a:schemeClr val="accent5"/>
                </a:solidFill>
                <a:ea typeface="Times New Roman" charset="0"/>
                <a:cs typeface="Times New Roman" charset="0"/>
              </a:rPr>
              <a:t>30%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3854155" y="2302961"/>
            <a:ext cx="30617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ea typeface="Times New Roman" charset="0"/>
                <a:cs typeface="Times New Roman" charset="0"/>
              </a:rPr>
              <a:t>28%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8444779" y="2049791"/>
            <a:ext cx="30617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ea typeface="Times New Roman" charset="0"/>
                <a:cs typeface="Times New Roman" charset="0"/>
              </a:rPr>
              <a:t>22%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3854155" y="2989221"/>
            <a:ext cx="30617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solidFill>
                  <a:srgbClr val="00B0F0"/>
                </a:solidFill>
                <a:ea typeface="Times New Roman" charset="0"/>
                <a:cs typeface="Times New Roman" charset="0"/>
              </a:rPr>
              <a:t>23%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8460323" y="1755810"/>
            <a:ext cx="30617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solidFill>
                  <a:srgbClr val="00B0F0"/>
                </a:solidFill>
                <a:ea typeface="Times New Roman" charset="0"/>
                <a:cs typeface="Times New Roman" charset="0"/>
              </a:rPr>
              <a:t>26%</a:t>
            </a:r>
          </a:p>
        </p:txBody>
      </p:sp>
      <p:sp>
        <p:nvSpPr>
          <p:cNvPr id="21" name="TextBox 20"/>
          <p:cNvSpPr txBox="1"/>
          <p:nvPr/>
        </p:nvSpPr>
        <p:spPr bwMode="auto">
          <a:xfrm>
            <a:off x="3857384" y="3524528"/>
            <a:ext cx="30617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solidFill>
                  <a:srgbClr val="5D9732"/>
                </a:solidFill>
                <a:ea typeface="Times New Roman" charset="0"/>
                <a:cs typeface="Times New Roman" charset="0"/>
              </a:rPr>
              <a:t>12%</a:t>
            </a:r>
          </a:p>
        </p:txBody>
      </p:sp>
      <p:sp>
        <p:nvSpPr>
          <p:cNvPr id="22" name="TextBox 21"/>
          <p:cNvSpPr txBox="1"/>
          <p:nvPr/>
        </p:nvSpPr>
        <p:spPr bwMode="auto">
          <a:xfrm>
            <a:off x="8444778" y="2531991"/>
            <a:ext cx="30617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solidFill>
                  <a:srgbClr val="5D9732"/>
                </a:solidFill>
                <a:ea typeface="Times New Roman" charset="0"/>
                <a:cs typeface="Times New Roman" charset="0"/>
              </a:rPr>
              <a:t>17%</a:t>
            </a:r>
          </a:p>
        </p:txBody>
      </p:sp>
      <p:sp>
        <p:nvSpPr>
          <p:cNvPr id="23" name="TextBox 22"/>
          <p:cNvSpPr txBox="1"/>
          <p:nvPr/>
        </p:nvSpPr>
        <p:spPr bwMode="auto">
          <a:xfrm>
            <a:off x="3902566" y="3825460"/>
            <a:ext cx="22121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solidFill>
                  <a:schemeClr val="accent6">
                    <a:lumMod val="75000"/>
                  </a:schemeClr>
                </a:solidFill>
                <a:ea typeface="Times New Roman" charset="0"/>
                <a:cs typeface="Times New Roman" charset="0"/>
              </a:rPr>
              <a:t>4%</a:t>
            </a:r>
          </a:p>
        </p:txBody>
      </p:sp>
      <p:sp>
        <p:nvSpPr>
          <p:cNvPr id="24" name="TextBox 23"/>
          <p:cNvSpPr txBox="1"/>
          <p:nvPr/>
        </p:nvSpPr>
        <p:spPr bwMode="auto">
          <a:xfrm>
            <a:off x="8461214" y="3524528"/>
            <a:ext cx="22121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solidFill>
                  <a:schemeClr val="accent6">
                    <a:lumMod val="75000"/>
                  </a:schemeClr>
                </a:solidFill>
                <a:ea typeface="Times New Roman" charset="0"/>
                <a:cs typeface="Times New Roman" charset="0"/>
              </a:rPr>
              <a:t>6%</a:t>
            </a:r>
          </a:p>
        </p:txBody>
      </p:sp>
      <p:sp>
        <p:nvSpPr>
          <p:cNvPr id="26" name="TextBox 25"/>
          <p:cNvSpPr txBox="1"/>
          <p:nvPr/>
        </p:nvSpPr>
        <p:spPr bwMode="auto">
          <a:xfrm>
            <a:off x="8454191" y="2196365"/>
            <a:ext cx="30617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ea typeface="Times New Roman" charset="0"/>
                <a:cs typeface="Times New Roman" charset="0"/>
              </a:rPr>
              <a:t>22%</a:t>
            </a:r>
          </a:p>
        </p:txBody>
      </p:sp>
      <p:sp>
        <p:nvSpPr>
          <p:cNvPr id="27" name="TextBox 26"/>
          <p:cNvSpPr txBox="1"/>
          <p:nvPr/>
        </p:nvSpPr>
        <p:spPr bwMode="auto">
          <a:xfrm>
            <a:off x="8446125" y="2686634"/>
            <a:ext cx="30617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solidFill>
                  <a:srgbClr val="5D9732"/>
                </a:solidFill>
                <a:ea typeface="Times New Roman" charset="0"/>
                <a:cs typeface="Times New Roman" charset="0"/>
              </a:rPr>
              <a:t>16%</a:t>
            </a:r>
          </a:p>
        </p:txBody>
      </p:sp>
    </p:spTree>
    <p:extLst>
      <p:ext uri="{BB962C8B-B14F-4D97-AF65-F5344CB8AC3E}">
        <p14:creationId xmlns:p14="http://schemas.microsoft.com/office/powerpoint/2010/main" val="158181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Placeholder 10"/>
          <p:cNvGraphicFramePr>
            <a:graphicFrameLocks noGrp="1"/>
          </p:cNvGraphicFramePr>
          <p:nvPr>
            <p:ph type="chart" sz="quarter" idx="12"/>
            <p:extLst/>
          </p:nvPr>
        </p:nvGraphicFramePr>
        <p:xfrm>
          <a:off x="685800" y="1311275"/>
          <a:ext cx="8001000" cy="3078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world petroleum and other liquid fuels consumption</a:t>
            </a:r>
          </a:p>
          <a:p>
            <a:r>
              <a:rPr lang="en-US" dirty="0" smtClean="0"/>
              <a:t>million barrels per day</a:t>
            </a:r>
            <a:endParaRPr lang="en-GB" dirty="0" smtClean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666749" y="4793456"/>
            <a:ext cx="4377691" cy="295275"/>
          </a:xfrm>
        </p:spPr>
        <p:txBody>
          <a:bodyPr/>
          <a:lstStyle/>
          <a:p>
            <a:r>
              <a:rPr lang="en-US" dirty="0" smtClean="0"/>
              <a:t>AFS | Oil and natural gas market outlook and drivers, May 18, 2016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of the growth in world oil consumption occurs in the non-OECD regions — especially Asia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Source:  EIA, International Energy Outlook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44197" y="4814888"/>
            <a:ext cx="384175" cy="273844"/>
          </a:xfrm>
        </p:spPr>
        <p:txBody>
          <a:bodyPr/>
          <a:lstStyle/>
          <a:p>
            <a:fld id="{2D80C5C9-96E0-47EC-B500-37C5FE28463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92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85800" y="868940"/>
            <a:ext cx="7083000" cy="411480"/>
          </a:xfrm>
        </p:spPr>
        <p:txBody>
          <a:bodyPr/>
          <a:lstStyle/>
          <a:p>
            <a:r>
              <a:rPr lang="en-US" dirty="0" smtClean="0"/>
              <a:t>passenger-miles </a:t>
            </a:r>
            <a:r>
              <a:rPr lang="en-US" dirty="0"/>
              <a:t>per capita </a:t>
            </a:r>
            <a:r>
              <a:rPr lang="en-US" dirty="0" smtClean="0"/>
              <a:t>(left-axis) and GDP per capita (horizontal-axis) </a:t>
            </a:r>
            <a:r>
              <a:rPr lang="en-US" dirty="0"/>
              <a:t>for </a:t>
            </a:r>
            <a:endParaRPr lang="en-US" dirty="0" smtClean="0"/>
          </a:p>
          <a:p>
            <a:r>
              <a:rPr lang="en-US" dirty="0" smtClean="0"/>
              <a:t>selected </a:t>
            </a:r>
            <a:r>
              <a:rPr lang="en-US" dirty="0"/>
              <a:t>country </a:t>
            </a:r>
            <a:r>
              <a:rPr lang="en-US" dirty="0" smtClean="0"/>
              <a:t>groupings 2010–40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666750" y="4793456"/>
            <a:ext cx="4377690" cy="295275"/>
          </a:xfrm>
        </p:spPr>
        <p:txBody>
          <a:bodyPr/>
          <a:lstStyle/>
          <a:p>
            <a:r>
              <a:rPr lang="en-US" smtClean="0"/>
              <a:t>AFS | Oil and natural gas market outlook and drivers, May 18, 2016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Passenger-miles per person </a:t>
            </a:r>
            <a:r>
              <a:rPr lang="en-US" dirty="0" smtClean="0"/>
              <a:t>will </a:t>
            </a:r>
            <a:r>
              <a:rPr lang="en-US" dirty="0"/>
              <a:t>rise as GDP per capita </a:t>
            </a:r>
            <a:r>
              <a:rPr lang="en-US" dirty="0" smtClean="0"/>
              <a:t>grows; travel </a:t>
            </a:r>
            <a:r>
              <a:rPr lang="en-US" dirty="0"/>
              <a:t>growth is largely outside the OECD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Source:  EIA, International Energy Outlook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44197" y="4814888"/>
            <a:ext cx="384175" cy="273844"/>
          </a:xfrm>
        </p:spPr>
        <p:txBody>
          <a:bodyPr/>
          <a:lstStyle/>
          <a:p>
            <a:fld id="{2D80C5C9-96E0-47EC-B500-37C5FE284639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9" name="Chart Placeholder 8"/>
          <p:cNvGraphicFramePr>
            <a:graphicFrameLocks noGrp="1"/>
          </p:cNvGraphicFramePr>
          <p:nvPr>
            <p:ph type="chart" sz="quarter" idx="12"/>
            <p:extLst/>
          </p:nvPr>
        </p:nvGraphicFramePr>
        <p:xfrm>
          <a:off x="685800" y="1311275"/>
          <a:ext cx="8001000" cy="3078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8285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Placeholder 10"/>
          <p:cNvGraphicFramePr>
            <a:graphicFrameLocks noGrp="1"/>
          </p:cNvGraphicFramePr>
          <p:nvPr>
            <p:ph type="chart" sz="quarter" idx="12"/>
            <p:extLst/>
          </p:nvPr>
        </p:nvGraphicFramePr>
        <p:xfrm>
          <a:off x="685800" y="1311275"/>
          <a:ext cx="8001000" cy="3078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world production of petroleum and other liquid fuels</a:t>
            </a:r>
          </a:p>
          <a:p>
            <a:r>
              <a:rPr lang="en-US" dirty="0" smtClean="0"/>
              <a:t>million barrels per day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666749" y="4793456"/>
            <a:ext cx="4362451" cy="295275"/>
          </a:xfrm>
        </p:spPr>
        <p:txBody>
          <a:bodyPr/>
          <a:lstStyle/>
          <a:p>
            <a:r>
              <a:rPr lang="en-US" dirty="0" smtClean="0"/>
              <a:t>AFS | Oil and natural gas market outlook and drivers, May 18, 2016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 fuels supplies from both OPEC and non-OPEC producers increase through 2040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Source:  EIA, International Energy Outlook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44197" y="4814888"/>
            <a:ext cx="384175" cy="273844"/>
          </a:xfrm>
        </p:spPr>
        <p:txBody>
          <a:bodyPr/>
          <a:lstStyle/>
          <a:p>
            <a:fld id="{2D80C5C9-96E0-47EC-B500-37C5FE28463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 bwMode="auto">
          <a:xfrm>
            <a:off x="1883803" y="1277538"/>
            <a:ext cx="47769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solidFill>
                  <a:srgbClr val="333333"/>
                </a:solidFill>
                <a:ea typeface="Times New Roman" charset="0"/>
                <a:cs typeface="Times New Roman" charset="0"/>
              </a:rPr>
              <a:t>History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5878191" y="1251620"/>
            <a:ext cx="75822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solidFill>
                  <a:srgbClr val="333333"/>
                </a:solidFill>
                <a:ea typeface="Times New Roman" charset="0"/>
                <a:cs typeface="Times New Roman" charset="0"/>
              </a:rPr>
              <a:t>Projections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3196767" y="1277538"/>
            <a:ext cx="33983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solidFill>
                  <a:srgbClr val="333333"/>
                </a:solidFill>
                <a:ea typeface="Times New Roman" charset="0"/>
                <a:cs typeface="Times New Roman" charset="0"/>
              </a:rPr>
              <a:t>2012</a:t>
            </a:r>
          </a:p>
        </p:txBody>
      </p:sp>
    </p:spTree>
    <p:extLst>
      <p:ext uri="{BB962C8B-B14F-4D97-AF65-F5344CB8AC3E}">
        <p14:creationId xmlns:p14="http://schemas.microsoft.com/office/powerpoint/2010/main" val="86190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world natural gas consumption</a:t>
            </a:r>
          </a:p>
          <a:p>
            <a:r>
              <a:rPr lang="en-US" dirty="0" smtClean="0"/>
              <a:t>trillion cubic feet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666749" y="4793456"/>
            <a:ext cx="4377691" cy="295275"/>
          </a:xfrm>
        </p:spPr>
        <p:txBody>
          <a:bodyPr/>
          <a:lstStyle/>
          <a:p>
            <a:r>
              <a:rPr lang="en-US" dirty="0" smtClean="0"/>
              <a:t>AFS | Oil and natural gas market outlook and drivers, May 18, 2016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Non-OECD nations account for 76% of projected growth in natural gas consumption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Source:  EIA, International Energy Outlook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53624" y="4814888"/>
            <a:ext cx="384175" cy="273844"/>
          </a:xfrm>
        </p:spPr>
        <p:txBody>
          <a:bodyPr/>
          <a:lstStyle/>
          <a:p>
            <a:fld id="{2D80C5C9-96E0-47EC-B500-37C5FE284639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21" name="Chart Placeholder 17"/>
          <p:cNvGraphicFramePr>
            <a:graphicFrameLocks noGrp="1"/>
          </p:cNvGraphicFramePr>
          <p:nvPr>
            <p:ph type="chart" sz="quarter" idx="12"/>
            <p:extLst/>
          </p:nvPr>
        </p:nvGraphicFramePr>
        <p:xfrm>
          <a:off x="662051" y="1315578"/>
          <a:ext cx="8001000" cy="3078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4667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world change in natural gas production, 2012–40</a:t>
            </a:r>
          </a:p>
          <a:p>
            <a:r>
              <a:rPr lang="en-US" dirty="0" smtClean="0"/>
              <a:t>trillion cubic feet</a:t>
            </a:r>
            <a:endParaRPr lang="en-GB" dirty="0" smtClean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666750" y="4793456"/>
            <a:ext cx="4377690" cy="295275"/>
          </a:xfrm>
        </p:spPr>
        <p:txBody>
          <a:bodyPr/>
          <a:lstStyle/>
          <a:p>
            <a:r>
              <a:rPr lang="en-US" dirty="0" smtClean="0"/>
              <a:t>AFS | Oil and natural gas market outlook and drivers, May 18, 2016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Non-OECD Asia, Middle East, and OECD Americas account for the largest increases in natural gas production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Source:  EIA, International Energy Outlook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53624" y="4814888"/>
            <a:ext cx="384175" cy="273844"/>
          </a:xfrm>
        </p:spPr>
        <p:txBody>
          <a:bodyPr/>
          <a:lstStyle/>
          <a:p>
            <a:fld id="{2D80C5C9-96E0-47EC-B500-37C5FE284639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9" name="Chart Placeholder 10"/>
          <p:cNvGraphicFramePr>
            <a:graphicFrameLocks noGrp="1"/>
          </p:cNvGraphicFramePr>
          <p:nvPr>
            <p:ph type="chart" sz="quarter" idx="12"/>
            <p:extLst/>
          </p:nvPr>
        </p:nvGraphicFramePr>
        <p:xfrm>
          <a:off x="685800" y="1311275"/>
          <a:ext cx="8001000" cy="3078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507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85799" y="840140"/>
            <a:ext cx="7038975" cy="411480"/>
          </a:xfrm>
        </p:spPr>
        <p:txBody>
          <a:bodyPr/>
          <a:lstStyle/>
          <a:p>
            <a:r>
              <a:rPr lang="en-US" dirty="0" smtClean="0"/>
              <a:t>select </a:t>
            </a:r>
            <a:r>
              <a:rPr lang="en-US" dirty="0"/>
              <a:t>global natural gas and crude oil prices with average monthly LNG prices in Japan</a:t>
            </a:r>
          </a:p>
          <a:p>
            <a:r>
              <a:rPr lang="en-US" dirty="0"/>
              <a:t>U.S. dollars per million British thermal </a:t>
            </a:r>
            <a:r>
              <a:rPr lang="en-US" dirty="0" smtClean="0"/>
              <a:t>unit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North American natural gas prices are low compared to prices in the rest of the world, although spreads have narrowed recently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altLang="en-US" dirty="0">
                <a:cs typeface="Times New Roman" pitchFamily="18" charset="0"/>
              </a:rPr>
              <a:t>Source: U.S. Energy Information </a:t>
            </a:r>
            <a:r>
              <a:rPr lang="en-US" altLang="en-US" dirty="0" smtClean="0">
                <a:cs typeface="Times New Roman" pitchFamily="18" charset="0"/>
              </a:rPr>
              <a:t>Administration, Bloomberg L.P.</a:t>
            </a:r>
            <a:endParaRPr lang="en-US" altLang="en-US" dirty="0"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666750" y="4793456"/>
            <a:ext cx="4324350" cy="295275"/>
          </a:xfrm>
        </p:spPr>
        <p:txBody>
          <a:bodyPr/>
          <a:lstStyle/>
          <a:p>
            <a:pPr>
              <a:defRPr/>
            </a:pPr>
            <a:r>
              <a:rPr lang="en-US" smtClean="0"/>
              <a:t>AFS | Oil and natural gas market outlook and drivers, May 18, 2016</a:t>
            </a:r>
            <a:endParaRPr lang="en-US" dirty="0"/>
          </a:p>
        </p:txBody>
      </p:sp>
      <p:pic>
        <p:nvPicPr>
          <p:cNvPr id="21" name="Chart Placeholder 20"/>
          <p:cNvPicPr>
            <a:picLocks noGrp="1" noChangeAspect="1"/>
          </p:cNvPicPr>
          <p:nvPr>
            <p:ph type="chart" sz="quarter" idx="12"/>
          </p:nvPr>
        </p:nvPicPr>
        <p:blipFill>
          <a:blip r:embed="rId3"/>
          <a:stretch>
            <a:fillRect/>
          </a:stretch>
        </p:blipFill>
        <p:spPr>
          <a:xfrm>
            <a:off x="1194961" y="1311275"/>
            <a:ext cx="6982678" cy="307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63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Energy Outlook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666749" y="4793456"/>
            <a:ext cx="3961617" cy="2952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AFS | Oil and natural gas market outlook and drivers, May 18, 2016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460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877" y="396606"/>
            <a:ext cx="8113923" cy="438281"/>
          </a:xfrm>
          <a:prstGeom prst="rect">
            <a:avLst/>
          </a:prstGeom>
        </p:spPr>
        <p:txBody>
          <a:bodyPr/>
          <a:lstStyle/>
          <a:p>
            <a:r>
              <a:rPr lang="en-US" sz="2200" dirty="0"/>
              <a:t>Key updates in AEO2016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85800" y="964904"/>
            <a:ext cx="7898219" cy="356137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sz="1500" dirty="0"/>
              <a:t>Incorporation of the U.S. Environmental Protection Agency’s final rules for the Clean Power Plan 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sz="1500" dirty="0"/>
              <a:t>Updated renewable capital costs</a:t>
            </a:r>
          </a:p>
          <a:p>
            <a:pPr>
              <a:spcBef>
                <a:spcPts val="450"/>
              </a:spcBef>
            </a:pPr>
            <a:r>
              <a:rPr lang="en-US" sz="1500" dirty="0"/>
              <a:t>Latest California  </a:t>
            </a:r>
            <a:r>
              <a:rPr lang="en-US" sz="1500" dirty="0" smtClean="0"/>
              <a:t>zero-emission </a:t>
            </a:r>
            <a:r>
              <a:rPr lang="en-US" sz="1500" dirty="0"/>
              <a:t>vehicle </a:t>
            </a:r>
            <a:r>
              <a:rPr lang="en-US" sz="1500" dirty="0" smtClean="0"/>
              <a:t>sales </a:t>
            </a:r>
            <a:r>
              <a:rPr lang="en-US" sz="1500" dirty="0"/>
              <a:t>mandates, which have been adopted by a number of other states</a:t>
            </a:r>
          </a:p>
          <a:p>
            <a:pPr>
              <a:spcBef>
                <a:spcPts val="450"/>
              </a:spcBef>
            </a:pPr>
            <a:r>
              <a:rPr lang="en-US" sz="1500" dirty="0"/>
              <a:t>Extension of the production tax credit for wind and 30% investment </a:t>
            </a:r>
            <a:r>
              <a:rPr lang="en-US" sz="1500" dirty="0" smtClean="0"/>
              <a:t>tax </a:t>
            </a:r>
            <a:r>
              <a:rPr lang="en-US" sz="1500" dirty="0"/>
              <a:t>credit for solar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sz="1500" dirty="0"/>
              <a:t>Lower near-term crude oil prices</a:t>
            </a:r>
          </a:p>
          <a:p>
            <a:pPr marL="0" indent="0">
              <a:spcBef>
                <a:spcPts val="0"/>
              </a:spcBef>
              <a:buNone/>
            </a:pPr>
            <a:endParaRPr lang="en-US" sz="135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666749" y="4793456"/>
            <a:ext cx="5106089" cy="295275"/>
          </a:xfrm>
        </p:spPr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AFS | Oil and natural gas market outlook and drivers, May 18,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79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66750" y="953645"/>
            <a:ext cx="2488842" cy="411480"/>
          </a:xfrm>
        </p:spPr>
        <p:txBody>
          <a:bodyPr/>
          <a:lstStyle/>
          <a:p>
            <a:r>
              <a:rPr lang="en-US" smtClean="0"/>
              <a:t>world supply and demand</a:t>
            </a:r>
          </a:p>
          <a:p>
            <a:r>
              <a:rPr lang="en-US" smtClean="0"/>
              <a:t>million barrels per day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91456" y="907960"/>
            <a:ext cx="3895344" cy="411480"/>
          </a:xfrm>
        </p:spPr>
        <p:txBody>
          <a:bodyPr/>
          <a:lstStyle/>
          <a:p>
            <a:r>
              <a:rPr lang="en-US" smtClean="0"/>
              <a:t>implied stock change</a:t>
            </a:r>
          </a:p>
          <a:p>
            <a:r>
              <a:rPr lang="en-US" smtClean="0"/>
              <a:t>million barrels per day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666750" y="4793456"/>
            <a:ext cx="4324350" cy="295275"/>
          </a:xfrm>
        </p:spPr>
        <p:txBody>
          <a:bodyPr/>
          <a:lstStyle/>
          <a:p>
            <a:pPr>
              <a:defRPr/>
            </a:pPr>
            <a:r>
              <a:rPr lang="en-US" smtClean="0"/>
              <a:t>AFS | Oil and natural gas market outlook and drivers, May 18, 2016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66750" y="127682"/>
            <a:ext cx="8130662" cy="766308"/>
          </a:xfrm>
        </p:spPr>
        <p:txBody>
          <a:bodyPr/>
          <a:lstStyle/>
          <a:p>
            <a:r>
              <a:rPr lang="en-US" smtClean="0"/>
              <a:t>Global supply has consistently exceeded demand since the start of 2014;  EIA forecasts a return to market balance in the second half of 2017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mtClean="0"/>
              <a:t>Source: EIA, Short-Term Energy Outlook, May 2016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aphicFrame>
        <p:nvGraphicFramePr>
          <p:cNvPr id="9" name="Chart Placeholder 8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3806626261"/>
              </p:ext>
            </p:extLst>
          </p:nvPr>
        </p:nvGraphicFramePr>
        <p:xfrm>
          <a:off x="685800" y="1424780"/>
          <a:ext cx="8001000" cy="3078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9681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U.S. primary energy consumption</a:t>
            </a:r>
          </a:p>
          <a:p>
            <a:r>
              <a:rPr lang="en-US" dirty="0"/>
              <a:t>quadrillion </a:t>
            </a:r>
            <a:r>
              <a:rPr lang="en-US" dirty="0" smtClean="0"/>
              <a:t>Btu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666750" y="4793456"/>
            <a:ext cx="4385310" cy="29527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AFS | Oil and natural gas market outlook and drivers, May 18,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Reductions in energy intensity largely offset impact of gross domestic product (GDP) growth, leading to slow projected growth in energy use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Source:  EIA, Annual Energy Outlook </a:t>
            </a:r>
            <a:r>
              <a:rPr lang="en-US" dirty="0" smtClean="0"/>
              <a:t>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45799" y="4814888"/>
            <a:ext cx="384175" cy="273844"/>
          </a:xfrm>
          <a:prstGeom prst="rect">
            <a:avLst/>
          </a:prstGeom>
        </p:spPr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12" name="Object 2"/>
          <p:cNvGraphicFramePr>
            <a:graphicFrameLocks noGrp="1" noChangeAspect="1"/>
          </p:cNvGraphicFramePr>
          <p:nvPr>
            <p:ph type="chart" sz="quarter" idx="12"/>
            <p:extLst/>
          </p:nvPr>
        </p:nvGraphicFramePr>
        <p:xfrm>
          <a:off x="595223" y="1311275"/>
          <a:ext cx="8091577" cy="3078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2" name="Group 51"/>
          <p:cNvGrpSpPr/>
          <p:nvPr/>
        </p:nvGrpSpPr>
        <p:grpSpPr>
          <a:xfrm>
            <a:off x="1043795" y="1238905"/>
            <a:ext cx="8203721" cy="2772378"/>
            <a:chOff x="926546" y="1526374"/>
            <a:chExt cx="8376872" cy="3878120"/>
          </a:xfrm>
        </p:grpSpPr>
        <p:sp>
          <p:nvSpPr>
            <p:cNvPr id="53" name="Text Box 21"/>
            <p:cNvSpPr txBox="1">
              <a:spLocks noChangeArrowheads="1"/>
            </p:cNvSpPr>
            <p:nvPr/>
          </p:nvSpPr>
          <p:spPr bwMode="auto">
            <a:xfrm>
              <a:off x="3386938" y="2730333"/>
              <a:ext cx="560265" cy="39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200" dirty="0">
                  <a:solidFill>
                    <a:schemeClr val="bg1"/>
                  </a:solidFill>
                </a:rPr>
                <a:t>29%</a:t>
              </a:r>
            </a:p>
          </p:txBody>
        </p:sp>
        <p:sp>
          <p:nvSpPr>
            <p:cNvPr id="54" name="Text Box 17"/>
            <p:cNvSpPr txBox="1">
              <a:spLocks noChangeArrowheads="1"/>
            </p:cNvSpPr>
            <p:nvPr/>
          </p:nvSpPr>
          <p:spPr bwMode="auto">
            <a:xfrm>
              <a:off x="3374540" y="4537914"/>
              <a:ext cx="560345" cy="39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200" dirty="0">
                  <a:solidFill>
                    <a:schemeClr val="bg1"/>
                  </a:solidFill>
                </a:rPr>
                <a:t>9%</a:t>
              </a:r>
            </a:p>
          </p:txBody>
        </p:sp>
        <p:sp>
          <p:nvSpPr>
            <p:cNvPr id="55" name="Text Box 24"/>
            <p:cNvSpPr txBox="1">
              <a:spLocks noChangeArrowheads="1"/>
            </p:cNvSpPr>
            <p:nvPr/>
          </p:nvSpPr>
          <p:spPr bwMode="auto">
            <a:xfrm>
              <a:off x="3362222" y="4987930"/>
              <a:ext cx="560266" cy="39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200" dirty="0" smtClean="0">
                  <a:solidFill>
                    <a:schemeClr val="bg1"/>
                  </a:solidFill>
                </a:rPr>
                <a:t>16%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56" name="Text Box 15"/>
            <p:cNvSpPr txBox="1">
              <a:spLocks noChangeArrowheads="1"/>
            </p:cNvSpPr>
            <p:nvPr/>
          </p:nvSpPr>
          <p:spPr bwMode="auto">
            <a:xfrm>
              <a:off x="3374540" y="3739555"/>
              <a:ext cx="560345" cy="39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200" dirty="0">
                  <a:solidFill>
                    <a:schemeClr val="bg1"/>
                  </a:solidFill>
                </a:rPr>
                <a:t>36%</a:t>
              </a:r>
            </a:p>
          </p:txBody>
        </p:sp>
        <p:sp>
          <p:nvSpPr>
            <p:cNvPr id="57" name="Text Box 19"/>
            <p:cNvSpPr txBox="1">
              <a:spLocks noChangeArrowheads="1"/>
            </p:cNvSpPr>
            <p:nvPr/>
          </p:nvSpPr>
          <p:spPr bwMode="auto">
            <a:xfrm>
              <a:off x="3383550" y="3305132"/>
              <a:ext cx="560266" cy="391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200" dirty="0">
                  <a:solidFill>
                    <a:schemeClr val="bg1"/>
                  </a:solidFill>
                </a:rPr>
                <a:t>8%</a:t>
              </a:r>
            </a:p>
          </p:txBody>
        </p:sp>
        <p:sp>
          <p:nvSpPr>
            <p:cNvPr id="58" name="Text Box 12"/>
            <p:cNvSpPr txBox="1">
              <a:spLocks noChangeArrowheads="1"/>
            </p:cNvSpPr>
            <p:nvPr/>
          </p:nvSpPr>
          <p:spPr bwMode="auto">
            <a:xfrm>
              <a:off x="6394938" y="4935567"/>
              <a:ext cx="1596742" cy="4213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Coal</a:t>
              </a:r>
            </a:p>
          </p:txBody>
        </p:sp>
        <p:sp>
          <p:nvSpPr>
            <p:cNvPr id="59" name="Text Box 8"/>
            <p:cNvSpPr txBox="1">
              <a:spLocks noChangeArrowheads="1"/>
            </p:cNvSpPr>
            <p:nvPr/>
          </p:nvSpPr>
          <p:spPr bwMode="auto">
            <a:xfrm>
              <a:off x="3691226" y="1531631"/>
              <a:ext cx="2312664" cy="4213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solidFill>
                    <a:srgbClr val="000000"/>
                  </a:solidFill>
                </a:rPr>
                <a:t>Projections</a:t>
              </a:r>
            </a:p>
          </p:txBody>
        </p:sp>
        <p:sp>
          <p:nvSpPr>
            <p:cNvPr id="60" name="Text Box 9"/>
            <p:cNvSpPr txBox="1">
              <a:spLocks noChangeArrowheads="1"/>
            </p:cNvSpPr>
            <p:nvPr/>
          </p:nvSpPr>
          <p:spPr bwMode="auto">
            <a:xfrm>
              <a:off x="1686004" y="1545471"/>
              <a:ext cx="2312663" cy="42134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solidFill>
                    <a:srgbClr val="000000"/>
                  </a:solidFill>
                </a:rPr>
                <a:t>History</a:t>
              </a:r>
            </a:p>
          </p:txBody>
        </p:sp>
        <p:sp>
          <p:nvSpPr>
            <p:cNvPr id="61" name="Text Box 4"/>
            <p:cNvSpPr txBox="1">
              <a:spLocks noChangeArrowheads="1"/>
            </p:cNvSpPr>
            <p:nvPr/>
          </p:nvSpPr>
          <p:spPr bwMode="auto">
            <a:xfrm>
              <a:off x="5837340" y="1556430"/>
              <a:ext cx="840477" cy="391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45853" rIns="0" bIns="45853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spcBef>
                  <a:spcPct val="50000"/>
                </a:spcBef>
                <a:buFont typeface="Wingdings" pitchFamily="2" charset="2"/>
                <a:buNone/>
              </a:pPr>
              <a:r>
                <a:rPr lang="en-US" sz="1200" dirty="0">
                  <a:solidFill>
                    <a:srgbClr val="000000"/>
                  </a:solidFill>
                </a:rPr>
                <a:t>2015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62" name="Line 28"/>
            <p:cNvSpPr>
              <a:spLocks noChangeShapeType="1"/>
            </p:cNvSpPr>
            <p:nvPr/>
          </p:nvSpPr>
          <p:spPr bwMode="auto">
            <a:xfrm flipH="1">
              <a:off x="7131881" y="4430905"/>
              <a:ext cx="94542" cy="17975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200" dirty="0"/>
            </a:p>
          </p:txBody>
        </p:sp>
        <p:sp>
          <p:nvSpPr>
            <p:cNvPr id="63" name="Line 29"/>
            <p:cNvSpPr>
              <a:spLocks noChangeShapeType="1"/>
            </p:cNvSpPr>
            <p:nvPr/>
          </p:nvSpPr>
          <p:spPr bwMode="auto">
            <a:xfrm flipH="1">
              <a:off x="3865989" y="4524837"/>
              <a:ext cx="144492" cy="8079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200" dirty="0"/>
            </a:p>
          </p:txBody>
        </p:sp>
        <p:sp>
          <p:nvSpPr>
            <p:cNvPr id="64" name="Text Box 19"/>
            <p:cNvSpPr txBox="1">
              <a:spLocks noChangeArrowheads="1"/>
            </p:cNvSpPr>
            <p:nvPr/>
          </p:nvSpPr>
          <p:spPr bwMode="auto">
            <a:xfrm>
              <a:off x="3803800" y="4307673"/>
              <a:ext cx="560266" cy="391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200" dirty="0">
                  <a:solidFill>
                    <a:schemeClr val="bg1"/>
                  </a:solidFill>
                </a:rPr>
                <a:t>1%</a:t>
              </a:r>
            </a:p>
          </p:txBody>
        </p:sp>
        <p:sp>
          <p:nvSpPr>
            <p:cNvPr id="65" name="Text Box 10"/>
            <p:cNvSpPr txBox="1">
              <a:spLocks noChangeArrowheads="1"/>
            </p:cNvSpPr>
            <p:nvPr/>
          </p:nvSpPr>
          <p:spPr bwMode="auto">
            <a:xfrm>
              <a:off x="6182774" y="4179233"/>
              <a:ext cx="2021071" cy="4213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Liquid biofuels</a:t>
              </a:r>
            </a:p>
          </p:txBody>
        </p:sp>
        <p:sp>
          <p:nvSpPr>
            <p:cNvPr id="66" name="Text Box 21"/>
            <p:cNvSpPr txBox="1">
              <a:spLocks noChangeArrowheads="1"/>
            </p:cNvSpPr>
            <p:nvPr/>
          </p:nvSpPr>
          <p:spPr bwMode="auto">
            <a:xfrm>
              <a:off x="8325350" y="2389530"/>
              <a:ext cx="978068" cy="652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 dirty="0"/>
                <a:t>32% of U.S. total</a:t>
              </a:r>
            </a:p>
          </p:txBody>
        </p:sp>
        <p:sp>
          <p:nvSpPr>
            <p:cNvPr id="67" name="Text Box 17"/>
            <p:cNvSpPr txBox="1">
              <a:spLocks noChangeArrowheads="1"/>
            </p:cNvSpPr>
            <p:nvPr/>
          </p:nvSpPr>
          <p:spPr bwMode="auto">
            <a:xfrm>
              <a:off x="8325356" y="4649374"/>
              <a:ext cx="560345" cy="391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 dirty="0"/>
                <a:t>8%</a:t>
              </a:r>
            </a:p>
          </p:txBody>
        </p:sp>
        <p:sp>
          <p:nvSpPr>
            <p:cNvPr id="68" name="Text Box 24"/>
            <p:cNvSpPr txBox="1">
              <a:spLocks noChangeArrowheads="1"/>
            </p:cNvSpPr>
            <p:nvPr/>
          </p:nvSpPr>
          <p:spPr bwMode="auto">
            <a:xfrm>
              <a:off x="8298934" y="4916646"/>
              <a:ext cx="560263" cy="391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 dirty="0"/>
                <a:t>14%</a:t>
              </a:r>
            </a:p>
          </p:txBody>
        </p:sp>
        <p:sp>
          <p:nvSpPr>
            <p:cNvPr id="69" name="Text Box 15"/>
            <p:cNvSpPr txBox="1">
              <a:spLocks noChangeArrowheads="1"/>
            </p:cNvSpPr>
            <p:nvPr/>
          </p:nvSpPr>
          <p:spPr bwMode="auto">
            <a:xfrm>
              <a:off x="8325358" y="3852785"/>
              <a:ext cx="560346" cy="391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 dirty="0"/>
                <a:t>33%</a:t>
              </a:r>
            </a:p>
          </p:txBody>
        </p:sp>
        <p:sp>
          <p:nvSpPr>
            <p:cNvPr id="70" name="Text Box 19"/>
            <p:cNvSpPr txBox="1">
              <a:spLocks noChangeArrowheads="1"/>
            </p:cNvSpPr>
            <p:nvPr/>
          </p:nvSpPr>
          <p:spPr bwMode="auto">
            <a:xfrm>
              <a:off x="8309006" y="3194710"/>
              <a:ext cx="530377" cy="387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 dirty="0"/>
                <a:t>12%</a:t>
              </a:r>
            </a:p>
          </p:txBody>
        </p:sp>
        <p:sp>
          <p:nvSpPr>
            <p:cNvPr id="71" name="Text Box 17"/>
            <p:cNvSpPr txBox="1">
              <a:spLocks noChangeArrowheads="1"/>
            </p:cNvSpPr>
            <p:nvPr/>
          </p:nvSpPr>
          <p:spPr bwMode="auto">
            <a:xfrm>
              <a:off x="8329836" y="4436538"/>
              <a:ext cx="560346" cy="391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 dirty="0"/>
                <a:t>1%</a:t>
              </a:r>
            </a:p>
          </p:txBody>
        </p:sp>
        <p:sp>
          <p:nvSpPr>
            <p:cNvPr id="72" name="Text Box 8"/>
            <p:cNvSpPr txBox="1">
              <a:spLocks noChangeArrowheads="1"/>
            </p:cNvSpPr>
            <p:nvPr/>
          </p:nvSpPr>
          <p:spPr bwMode="auto">
            <a:xfrm>
              <a:off x="6050798" y="1526374"/>
              <a:ext cx="2312664" cy="4213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solidFill>
                    <a:srgbClr val="000000"/>
                  </a:solidFill>
                </a:rPr>
                <a:t>Projections</a:t>
              </a:r>
            </a:p>
          </p:txBody>
        </p:sp>
        <p:sp>
          <p:nvSpPr>
            <p:cNvPr id="73" name="Text Box 4"/>
            <p:cNvSpPr txBox="1">
              <a:spLocks noChangeArrowheads="1"/>
            </p:cNvSpPr>
            <p:nvPr/>
          </p:nvSpPr>
          <p:spPr bwMode="auto">
            <a:xfrm>
              <a:off x="3451491" y="1558061"/>
              <a:ext cx="840477" cy="391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45853" rIns="0" bIns="45853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spcBef>
                  <a:spcPct val="50000"/>
                </a:spcBef>
                <a:buFont typeface="Wingdings" pitchFamily="2" charset="2"/>
                <a:buNone/>
              </a:pPr>
              <a:r>
                <a:rPr lang="en-US" sz="1200" dirty="0">
                  <a:solidFill>
                    <a:srgbClr val="000000"/>
                  </a:solidFill>
                </a:rPr>
                <a:t>2015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74" name="Straight Connector 73"/>
            <p:cNvSpPr/>
            <p:nvPr/>
          </p:nvSpPr>
          <p:spPr bwMode="auto">
            <a:xfrm rot="5400000">
              <a:off x="2112328" y="3591458"/>
              <a:ext cx="3513829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 dirty="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911564" y="1832697"/>
              <a:ext cx="279835" cy="35444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76" name="Text Box 6"/>
            <p:cNvSpPr txBox="1">
              <a:spLocks noChangeArrowheads="1"/>
            </p:cNvSpPr>
            <p:nvPr/>
          </p:nvSpPr>
          <p:spPr bwMode="auto">
            <a:xfrm>
              <a:off x="3639522" y="1832696"/>
              <a:ext cx="2417715" cy="4213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b="1" dirty="0"/>
                <a:t>AEO2016 Reference</a:t>
              </a:r>
            </a:p>
          </p:txBody>
        </p:sp>
        <p:sp>
          <p:nvSpPr>
            <p:cNvPr id="77" name="Text Box 6"/>
            <p:cNvSpPr txBox="1">
              <a:spLocks noChangeArrowheads="1"/>
            </p:cNvSpPr>
            <p:nvPr/>
          </p:nvSpPr>
          <p:spPr bwMode="auto">
            <a:xfrm>
              <a:off x="6047174" y="1834175"/>
              <a:ext cx="2417715" cy="4213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b="1" dirty="0"/>
                <a:t>No CPP</a:t>
              </a:r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6036977" y="2606054"/>
              <a:ext cx="2312664" cy="4213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Natural gas</a:t>
              </a:r>
            </a:p>
          </p:txBody>
        </p:sp>
        <p:sp>
          <p:nvSpPr>
            <p:cNvPr id="79" name="Text Box 7"/>
            <p:cNvSpPr txBox="1">
              <a:spLocks noChangeArrowheads="1"/>
            </p:cNvSpPr>
            <p:nvPr/>
          </p:nvSpPr>
          <p:spPr bwMode="auto">
            <a:xfrm>
              <a:off x="3892766" y="3318834"/>
              <a:ext cx="1905415" cy="4213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Renewables</a:t>
              </a:r>
            </a:p>
          </p:txBody>
        </p:sp>
        <p:sp>
          <p:nvSpPr>
            <p:cNvPr id="80" name="Text Box 10"/>
            <p:cNvSpPr txBox="1">
              <a:spLocks noChangeArrowheads="1"/>
            </p:cNvSpPr>
            <p:nvPr/>
          </p:nvSpPr>
          <p:spPr bwMode="auto">
            <a:xfrm>
              <a:off x="6182774" y="4585277"/>
              <a:ext cx="2021071" cy="4213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Nuclear</a:t>
              </a:r>
            </a:p>
          </p:txBody>
        </p:sp>
        <p:sp>
          <p:nvSpPr>
            <p:cNvPr id="81" name="Text Box 11"/>
            <p:cNvSpPr txBox="1">
              <a:spLocks noChangeArrowheads="1"/>
            </p:cNvSpPr>
            <p:nvPr/>
          </p:nvSpPr>
          <p:spPr bwMode="auto">
            <a:xfrm>
              <a:off x="926546" y="3974629"/>
              <a:ext cx="2657928" cy="4213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Petroleum and other liquids</a:t>
              </a:r>
            </a:p>
          </p:txBody>
        </p:sp>
        <p:sp>
          <p:nvSpPr>
            <p:cNvPr id="82" name="Text Box 21"/>
            <p:cNvSpPr txBox="1">
              <a:spLocks noChangeArrowheads="1"/>
            </p:cNvSpPr>
            <p:nvPr/>
          </p:nvSpPr>
          <p:spPr bwMode="auto">
            <a:xfrm>
              <a:off x="5401701" y="2552628"/>
              <a:ext cx="560265" cy="39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200" dirty="0">
                  <a:solidFill>
                    <a:schemeClr val="bg1"/>
                  </a:solidFill>
                </a:rPr>
                <a:t>33%</a:t>
              </a:r>
            </a:p>
          </p:txBody>
        </p:sp>
        <p:sp>
          <p:nvSpPr>
            <p:cNvPr id="83" name="Text Box 17"/>
            <p:cNvSpPr txBox="1">
              <a:spLocks noChangeArrowheads="1"/>
            </p:cNvSpPr>
            <p:nvPr/>
          </p:nvSpPr>
          <p:spPr bwMode="auto">
            <a:xfrm>
              <a:off x="5401701" y="4731546"/>
              <a:ext cx="560345" cy="39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200" dirty="0">
                  <a:solidFill>
                    <a:schemeClr val="bg1"/>
                  </a:solidFill>
                </a:rPr>
                <a:t>8%</a:t>
              </a:r>
            </a:p>
          </p:txBody>
        </p:sp>
        <p:sp>
          <p:nvSpPr>
            <p:cNvPr id="84" name="Text Box 24"/>
            <p:cNvSpPr txBox="1">
              <a:spLocks noChangeArrowheads="1"/>
            </p:cNvSpPr>
            <p:nvPr/>
          </p:nvSpPr>
          <p:spPr bwMode="auto">
            <a:xfrm>
              <a:off x="5401701" y="5013244"/>
              <a:ext cx="560266" cy="39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200" dirty="0">
                  <a:solidFill>
                    <a:schemeClr val="bg1"/>
                  </a:solidFill>
                </a:rPr>
                <a:t>10%</a:t>
              </a:r>
            </a:p>
          </p:txBody>
        </p:sp>
        <p:sp>
          <p:nvSpPr>
            <p:cNvPr id="85" name="Text Box 15"/>
            <p:cNvSpPr txBox="1">
              <a:spLocks noChangeArrowheads="1"/>
            </p:cNvSpPr>
            <p:nvPr/>
          </p:nvSpPr>
          <p:spPr bwMode="auto">
            <a:xfrm>
              <a:off x="5401701" y="3979847"/>
              <a:ext cx="560345" cy="39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200" dirty="0">
                  <a:solidFill>
                    <a:schemeClr val="bg1"/>
                  </a:solidFill>
                </a:rPr>
                <a:t>34%</a:t>
              </a:r>
            </a:p>
          </p:txBody>
        </p:sp>
        <p:sp>
          <p:nvSpPr>
            <p:cNvPr id="86" name="Text Box 19"/>
            <p:cNvSpPr txBox="1">
              <a:spLocks noChangeArrowheads="1"/>
            </p:cNvSpPr>
            <p:nvPr/>
          </p:nvSpPr>
          <p:spPr bwMode="auto">
            <a:xfrm>
              <a:off x="5401701" y="3293624"/>
              <a:ext cx="560266" cy="39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200" dirty="0">
                  <a:solidFill>
                    <a:schemeClr val="bg1"/>
                  </a:solidFill>
                </a:rPr>
                <a:t>14%</a:t>
              </a:r>
            </a:p>
          </p:txBody>
        </p:sp>
        <p:sp>
          <p:nvSpPr>
            <p:cNvPr id="87" name="Text Box 17"/>
            <p:cNvSpPr txBox="1">
              <a:spLocks noChangeArrowheads="1"/>
            </p:cNvSpPr>
            <p:nvPr/>
          </p:nvSpPr>
          <p:spPr bwMode="auto">
            <a:xfrm>
              <a:off x="5844085" y="4530590"/>
              <a:ext cx="560345" cy="391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 dirty="0"/>
                <a:t>1%</a:t>
              </a:r>
            </a:p>
          </p:txBody>
        </p:sp>
        <p:sp>
          <p:nvSpPr>
            <p:cNvPr id="88" name="Text Box 7"/>
            <p:cNvSpPr txBox="1">
              <a:spLocks noChangeArrowheads="1"/>
            </p:cNvSpPr>
            <p:nvPr/>
          </p:nvSpPr>
          <p:spPr bwMode="auto">
            <a:xfrm>
              <a:off x="6302932" y="3224406"/>
              <a:ext cx="2022418" cy="4213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(excluding biofuels)</a:t>
              </a:r>
            </a:p>
          </p:txBody>
        </p:sp>
      </p:grpSp>
      <p:sp>
        <p:nvSpPr>
          <p:cNvPr id="89" name="Straight Connector 88"/>
          <p:cNvSpPr/>
          <p:nvPr/>
        </p:nvSpPr>
        <p:spPr bwMode="auto">
          <a:xfrm rot="5400000" flipV="1">
            <a:off x="5039465" y="2734936"/>
            <a:ext cx="2455546" cy="1691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04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Placeholder 10"/>
          <p:cNvGraphicFramePr>
            <a:graphicFrameLocks noGrp="1"/>
          </p:cNvGraphicFramePr>
          <p:nvPr>
            <p:ph sz="quarter" idx="12"/>
            <p:extLst/>
          </p:nvPr>
        </p:nvGraphicFramePr>
        <p:xfrm>
          <a:off x="609702" y="1358271"/>
          <a:ext cx="7973911" cy="3031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666750" y="4793456"/>
            <a:ext cx="4362450" cy="29527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AFS | Oil and natural gas market outlook and drivers, May 18,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eaLnBrk="0" hangingPunct="0">
              <a:spcBef>
                <a:spcPts val="252"/>
              </a:spcBef>
            </a:pPr>
            <a:r>
              <a:rPr lang="en-US" dirty="0">
                <a:solidFill>
                  <a:srgbClr val="000000"/>
                </a:solidFill>
              </a:rPr>
              <a:t>Source:  EIA, Annual Energy Outlook </a:t>
            </a:r>
            <a:r>
              <a:rPr lang="en-US" dirty="0" smtClean="0">
                <a:solidFill>
                  <a:srgbClr val="000000"/>
                </a:solidFill>
              </a:rPr>
              <a:t>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9573"/>
            <a:ext cx="8122640" cy="811105"/>
          </a:xfrm>
        </p:spPr>
        <p:txBody>
          <a:bodyPr/>
          <a:lstStyle/>
          <a:p>
            <a:r>
              <a:rPr lang="en-US" sz="1800" dirty="0"/>
              <a:t>U.S. net energy imports continue to decline (except for liquids in the near term) reflecting increased oil and natural gas production coupled with slowly growing or falling demand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54662" y="4814888"/>
            <a:ext cx="384175" cy="273844"/>
          </a:xfrm>
          <a:prstGeom prst="rect">
            <a:avLst/>
          </a:prstGeom>
        </p:spPr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2411920" y="1307491"/>
            <a:ext cx="155988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rtlCol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History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5596171" y="1307491"/>
            <a:ext cx="264763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rtlCol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Projections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5438622" y="1311472"/>
            <a:ext cx="46184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2015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5621711" y="1546285"/>
            <a:ext cx="17276" cy="247952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 bwMode="auto">
          <a:xfrm>
            <a:off x="1927523" y="3709373"/>
            <a:ext cx="149912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rtlCol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Coal 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3257727" y="2912609"/>
            <a:ext cx="218089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rtlCol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 dirty="0">
                <a:solidFill>
                  <a:schemeClr val="accent1"/>
                </a:solidFill>
                <a:ea typeface="Times New Roman" charset="0"/>
                <a:cs typeface="Times New Roman" charset="0"/>
              </a:rPr>
              <a:t>Natural gas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6474863" y="2321098"/>
            <a:ext cx="2143896" cy="42134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AEO2016 Reference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6462178" y="2110424"/>
            <a:ext cx="2244480" cy="42134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No CPP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3524326" y="1995008"/>
            <a:ext cx="218089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rtlCol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 dirty="0">
                <a:solidFill>
                  <a:schemeClr val="accent2"/>
                </a:solidFill>
                <a:ea typeface="Times New Roman" charset="0"/>
                <a:cs typeface="Times New Roman" charset="0"/>
              </a:rPr>
              <a:t>Liquids</a:t>
            </a:r>
          </a:p>
        </p:txBody>
      </p:sp>
      <p:sp>
        <p:nvSpPr>
          <p:cNvPr id="23" name="Text Placeholder 5"/>
          <p:cNvSpPr txBox="1">
            <a:spLocks/>
          </p:cNvSpPr>
          <p:nvPr/>
        </p:nvSpPr>
        <p:spPr>
          <a:xfrm>
            <a:off x="609702" y="903201"/>
            <a:ext cx="4005072" cy="370531"/>
          </a:xfrm>
          <a:prstGeom prst="rect">
            <a:avLst/>
          </a:prstGeom>
        </p:spPr>
        <p:txBody>
          <a:bodyPr tIns="0"/>
          <a:lstStyle>
            <a:lvl1pPr marL="237744" indent="-237744" algn="l" rtl="0" eaLnBrk="1" fontAlgn="base" hangingPunct="1">
              <a:spcBef>
                <a:spcPts val="1600"/>
              </a:spcBef>
              <a:spcAft>
                <a:spcPts val="60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ts val="40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ts val="40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ts val="40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ts val="40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rgbClr val="000000"/>
                </a:solidFill>
              </a:rPr>
              <a:t>U.S. net imports</a:t>
            </a:r>
          </a:p>
          <a:p>
            <a:pPr marL="0" indent="0" eaLnBrk="0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rgbClr val="000000"/>
                </a:solidFill>
              </a:rPr>
              <a:t>quadrillion Btu</a:t>
            </a:r>
          </a:p>
        </p:txBody>
      </p:sp>
    </p:spTree>
    <p:extLst>
      <p:ext uri="{BB962C8B-B14F-4D97-AF65-F5344CB8AC3E}">
        <p14:creationId xmlns:p14="http://schemas.microsoft.com/office/powerpoint/2010/main" val="112800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666750" y="4793456"/>
            <a:ext cx="4377690" cy="29527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AFS | Oil and natural gas market outlook and drivers, May 18,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13117"/>
            <a:ext cx="8131629" cy="765314"/>
          </a:xfrm>
        </p:spPr>
        <p:txBody>
          <a:bodyPr/>
          <a:lstStyle/>
          <a:p>
            <a:r>
              <a:rPr lang="en-US" sz="2100" dirty="0"/>
              <a:t>CO2 emissions are lower in AEO2016 Reference case than AEO2015 Reference Case, even without the Clean Power Plan (CPP)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46273" y="4814888"/>
            <a:ext cx="384175" cy="273844"/>
          </a:xfrm>
          <a:prstGeom prst="rect">
            <a:avLst/>
          </a:prstGeom>
        </p:spPr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23" name="Chart Placeholder 10"/>
          <p:cNvGraphicFramePr>
            <a:graphicFrameLocks/>
          </p:cNvGraphicFramePr>
          <p:nvPr>
            <p:extLst/>
          </p:nvPr>
        </p:nvGraphicFramePr>
        <p:xfrm>
          <a:off x="579380" y="1397480"/>
          <a:ext cx="7947025" cy="2932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2172166" y="1334811"/>
            <a:ext cx="6115277" cy="1821877"/>
            <a:chOff x="2232551" y="1674610"/>
            <a:chExt cx="6115277" cy="2541347"/>
          </a:xfrm>
        </p:grpSpPr>
        <p:sp>
          <p:nvSpPr>
            <p:cNvPr id="25" name="Text Box 20"/>
            <p:cNvSpPr txBox="1">
              <a:spLocks noChangeArrowheads="1"/>
            </p:cNvSpPr>
            <p:nvPr/>
          </p:nvSpPr>
          <p:spPr bwMode="auto">
            <a:xfrm>
              <a:off x="5658307" y="3152117"/>
              <a:ext cx="2596352" cy="3321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 dirty="0">
                  <a:solidFill>
                    <a:schemeClr val="accent5"/>
                  </a:solidFill>
                </a:rPr>
                <a:t>No CPP</a:t>
              </a:r>
            </a:p>
            <a:p>
              <a:pPr algn="ctr"/>
              <a:endParaRPr lang="en-US" sz="1200" dirty="0">
                <a:solidFill>
                  <a:schemeClr val="accent5"/>
                </a:solidFill>
              </a:endParaRPr>
            </a:p>
          </p:txBody>
        </p:sp>
        <p:sp>
          <p:nvSpPr>
            <p:cNvPr id="26" name="Text Box 20"/>
            <p:cNvSpPr txBox="1">
              <a:spLocks noChangeArrowheads="1"/>
            </p:cNvSpPr>
            <p:nvPr/>
          </p:nvSpPr>
          <p:spPr bwMode="auto">
            <a:xfrm>
              <a:off x="5522780" y="2475446"/>
              <a:ext cx="2426208" cy="3321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 dirty="0">
                  <a:solidFill>
                    <a:schemeClr val="accent3"/>
                  </a:solidFill>
                </a:rPr>
                <a:t>AEO2015 Reference</a:t>
              </a:r>
            </a:p>
          </p:txBody>
        </p:sp>
        <p:sp>
          <p:nvSpPr>
            <p:cNvPr id="27" name="Text Box 20"/>
            <p:cNvSpPr txBox="1">
              <a:spLocks noChangeArrowheads="1"/>
            </p:cNvSpPr>
            <p:nvPr/>
          </p:nvSpPr>
          <p:spPr bwMode="auto">
            <a:xfrm>
              <a:off x="5910946" y="3883819"/>
              <a:ext cx="2436882" cy="3321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</a:rPr>
                <a:t>AEO2016 Reference</a:t>
              </a:r>
            </a:p>
          </p:txBody>
        </p:sp>
        <p:sp>
          <p:nvSpPr>
            <p:cNvPr id="28" name="TextBox 27"/>
            <p:cNvSpPr txBox="1"/>
            <p:nvPr/>
          </p:nvSpPr>
          <p:spPr bwMode="auto">
            <a:xfrm>
              <a:off x="2232551" y="1674610"/>
              <a:ext cx="1559889" cy="321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rtlCol="0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 dirty="0">
                  <a:solidFill>
                    <a:srgbClr val="000000"/>
                  </a:solidFill>
                  <a:ea typeface="Times New Roman" charset="0"/>
                  <a:cs typeface="Times New Roman" charset="0"/>
                </a:rPr>
                <a:t>History</a:t>
              </a:r>
            </a:p>
          </p:txBody>
        </p:sp>
        <p:sp>
          <p:nvSpPr>
            <p:cNvPr id="29" name="TextBox 28"/>
            <p:cNvSpPr txBox="1"/>
            <p:nvPr/>
          </p:nvSpPr>
          <p:spPr bwMode="auto">
            <a:xfrm>
              <a:off x="4662796" y="1692525"/>
              <a:ext cx="3685032" cy="321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rtlCol="0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 dirty="0">
                  <a:solidFill>
                    <a:srgbClr val="000000"/>
                  </a:solidFill>
                  <a:ea typeface="Times New Roman" charset="0"/>
                  <a:cs typeface="Times New Roman" charset="0"/>
                </a:rPr>
                <a:t>Projections</a:t>
              </a:r>
            </a:p>
          </p:txBody>
        </p:sp>
        <p:sp>
          <p:nvSpPr>
            <p:cNvPr id="30" name="TextBox 23"/>
            <p:cNvSpPr txBox="1"/>
            <p:nvPr/>
          </p:nvSpPr>
          <p:spPr bwMode="auto">
            <a:xfrm>
              <a:off x="4558811" y="1747975"/>
              <a:ext cx="339837" cy="321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rtlCol="0">
              <a:prstTxWarp prst="textNoShape">
                <a:avLst/>
              </a:prstTxWarp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/>
              <a:r>
                <a:rPr lang="en-US" sz="1200" dirty="0">
                  <a:solidFill>
                    <a:srgbClr val="000000"/>
                  </a:solidFill>
                  <a:ea typeface="Times New Roman" charset="0"/>
                  <a:cs typeface="Times New Roman" charset="0"/>
                </a:rPr>
                <a:t>2015</a:t>
              </a:r>
            </a:p>
          </p:txBody>
        </p:sp>
      </p:grpSp>
      <p:cxnSp>
        <p:nvCxnSpPr>
          <p:cNvPr id="31" name="Straight Connector 30"/>
          <p:cNvCxnSpPr/>
          <p:nvPr/>
        </p:nvCxnSpPr>
        <p:spPr bwMode="auto">
          <a:xfrm>
            <a:off x="4671077" y="1649989"/>
            <a:ext cx="30319" cy="242167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96950" y="896112"/>
            <a:ext cx="4005072" cy="548640"/>
          </a:xfrm>
        </p:spPr>
        <p:txBody>
          <a:bodyPr/>
          <a:lstStyle/>
          <a:p>
            <a:pPr marL="0" indent="0" eaLnBrk="0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0000"/>
                </a:solidFill>
              </a:rPr>
              <a:t>e</a:t>
            </a:r>
            <a:r>
              <a:rPr lang="en-US" sz="1200" dirty="0" smtClean="0">
                <a:solidFill>
                  <a:srgbClr val="000000"/>
                </a:solidFill>
              </a:rPr>
              <a:t>nergy-related carbon dioxide emissions</a:t>
            </a:r>
          </a:p>
          <a:p>
            <a:pPr marL="0" indent="0" eaLnBrk="0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0000"/>
                </a:solidFill>
              </a:rPr>
              <a:t>m</a:t>
            </a:r>
            <a:r>
              <a:rPr lang="en-US" sz="1200" dirty="0" smtClean="0">
                <a:solidFill>
                  <a:srgbClr val="000000"/>
                </a:solidFill>
              </a:rPr>
              <a:t>illion metric tons</a:t>
            </a:r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628954" y="4438514"/>
            <a:ext cx="7946136" cy="246888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000" i="1" dirty="0"/>
              <a:t>Source:  EIA, Annual Energy Outlook 2016</a:t>
            </a:r>
          </a:p>
        </p:txBody>
      </p:sp>
    </p:spTree>
    <p:extLst>
      <p:ext uri="{BB962C8B-B14F-4D97-AF65-F5344CB8AC3E}">
        <p14:creationId xmlns:p14="http://schemas.microsoft.com/office/powerpoint/2010/main" val="246760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Electricity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666749" y="4793456"/>
            <a:ext cx="4124455" cy="2952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AFS | Oil and natural gas market outlook and drivers, May 18,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6732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15"/>
          <p:cNvSpPr txBox="1">
            <a:spLocks noGrp="1" noChangeArrowheads="1"/>
          </p:cNvSpPr>
          <p:nvPr/>
        </p:nvSpPr>
        <p:spPr bwMode="auto">
          <a:xfrm>
            <a:off x="6400800" y="4857750"/>
            <a:ext cx="16002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en-US" dirty="0">
              <a:solidFill>
                <a:srgbClr val="003399"/>
              </a:solidFill>
            </a:endParaRPr>
          </a:p>
        </p:txBody>
      </p:sp>
      <p:graphicFrame>
        <p:nvGraphicFramePr>
          <p:cNvPr id="42" name="Object 2"/>
          <p:cNvGraphicFramePr>
            <a:graphicFrameLocks noGrp="1"/>
          </p:cNvGraphicFramePr>
          <p:nvPr>
            <p:ph type="chart" sz="quarter" idx="12"/>
            <p:extLst/>
          </p:nvPr>
        </p:nvGraphicFramePr>
        <p:xfrm>
          <a:off x="685800" y="1447670"/>
          <a:ext cx="8001000" cy="294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Text Placeholder 33"/>
          <p:cNvSpPr>
            <a:spLocks noGrp="1"/>
          </p:cNvSpPr>
          <p:nvPr>
            <p:ph type="body" sz="quarter" idx="13"/>
          </p:nvPr>
        </p:nvSpPr>
        <p:spPr>
          <a:xfrm>
            <a:off x="685800" y="943653"/>
            <a:ext cx="4005072" cy="411480"/>
          </a:xfrm>
        </p:spPr>
        <p:txBody>
          <a:bodyPr/>
          <a:lstStyle/>
          <a:p>
            <a:pPr eaLnBrk="0" hangingPunct="0"/>
            <a:r>
              <a:rPr lang="en-US" dirty="0"/>
              <a:t>e</a:t>
            </a:r>
            <a:r>
              <a:rPr lang="en-US" dirty="0" smtClean="0">
                <a:solidFill>
                  <a:schemeClr val="tx1"/>
                </a:solidFill>
              </a:rPr>
              <a:t>lectricity net generation</a:t>
            </a:r>
          </a:p>
          <a:p>
            <a:pPr eaLnBrk="0" hangingPunct="0"/>
            <a:r>
              <a:rPr lang="en-US" dirty="0" smtClean="0">
                <a:solidFill>
                  <a:schemeClr val="tx1"/>
                </a:solidFill>
              </a:rPr>
              <a:t>trillion kilowatthours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>
          <a:xfrm>
            <a:off x="666750" y="4793456"/>
            <a:ext cx="4362450" cy="29527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AFS | Oil and natural gas market outlook and drivers, May 18,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685800" y="172092"/>
            <a:ext cx="8001000" cy="766308"/>
          </a:xfrm>
        </p:spPr>
        <p:txBody>
          <a:bodyPr anchor="b"/>
          <a:lstStyle/>
          <a:p>
            <a:r>
              <a:rPr lang="en-US" sz="2000" dirty="0"/>
              <a:t>Clean Power Plan accelerates shift to lower-carbon options for generation, led by growth in renewables and gas-fired generation; results are likely sensitive to CPP implementation approach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Source:  EIA, Annual Energy Outlook </a:t>
            </a:r>
            <a:r>
              <a:rPr lang="en-US" dirty="0" smtClean="0"/>
              <a:t>2016</a:t>
            </a:r>
            <a:endParaRPr lang="en-US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BC9DE89-4C55-418A-B189-333C322F4D7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46" name="Line 28"/>
          <p:cNvSpPr>
            <a:spLocks noChangeShapeType="1"/>
          </p:cNvSpPr>
          <p:nvPr/>
        </p:nvSpPr>
        <p:spPr bwMode="auto">
          <a:xfrm flipH="1">
            <a:off x="3688088" y="3772352"/>
            <a:ext cx="123" cy="233694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200" dirty="0">
              <a:ln>
                <a:solidFill>
                  <a:srgbClr val="FFC702">
                    <a:lumMod val="20000"/>
                    <a:lumOff val="80000"/>
                  </a:srgbClr>
                </a:solidFill>
              </a:ln>
              <a:solidFill>
                <a:srgbClr val="000000"/>
              </a:solidFill>
            </a:endParaRPr>
          </a:p>
        </p:txBody>
      </p:sp>
      <p:cxnSp>
        <p:nvCxnSpPr>
          <p:cNvPr id="19" name="Straight Connector 18"/>
          <p:cNvCxnSpPr>
            <a:stCxn id="21" idx="2"/>
          </p:cNvCxnSpPr>
          <p:nvPr/>
        </p:nvCxnSpPr>
        <p:spPr bwMode="auto">
          <a:xfrm flipH="1">
            <a:off x="3325486" y="1660675"/>
            <a:ext cx="19875" cy="237019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/>
        </p:nvSpPr>
        <p:spPr bwMode="auto">
          <a:xfrm>
            <a:off x="3142891" y="1429843"/>
            <a:ext cx="40493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2015</a:t>
            </a:r>
          </a:p>
        </p:txBody>
      </p:sp>
      <p:sp>
        <p:nvSpPr>
          <p:cNvPr id="45" name="Text Box 9"/>
          <p:cNvSpPr txBox="1">
            <a:spLocks noChangeArrowheads="1"/>
          </p:cNvSpPr>
          <p:nvPr/>
        </p:nvSpPr>
        <p:spPr bwMode="auto">
          <a:xfrm>
            <a:off x="1836010" y="1223646"/>
            <a:ext cx="1925814" cy="2761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000000"/>
                </a:solidFill>
              </a:rPr>
              <a:t>History</a:t>
            </a:r>
          </a:p>
        </p:txBody>
      </p:sp>
      <p:sp>
        <p:nvSpPr>
          <p:cNvPr id="47" name="TextBox 46"/>
          <p:cNvSpPr txBox="1"/>
          <p:nvPr/>
        </p:nvSpPr>
        <p:spPr bwMode="auto">
          <a:xfrm>
            <a:off x="1078020" y="1456054"/>
            <a:ext cx="33983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1993</a:t>
            </a:r>
          </a:p>
        </p:txBody>
      </p:sp>
      <p:sp>
        <p:nvSpPr>
          <p:cNvPr id="5147" name="Line 29"/>
          <p:cNvSpPr>
            <a:spLocks noChangeShapeType="1"/>
          </p:cNvSpPr>
          <p:nvPr/>
        </p:nvSpPr>
        <p:spPr bwMode="auto">
          <a:xfrm>
            <a:off x="3235340" y="3878969"/>
            <a:ext cx="65420" cy="54529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46" name="Straight Connector 45"/>
          <p:cNvCxnSpPr>
            <a:stCxn id="47" idx="2"/>
          </p:cNvCxnSpPr>
          <p:nvPr/>
        </p:nvCxnSpPr>
        <p:spPr>
          <a:xfrm flipH="1">
            <a:off x="1241773" y="1686886"/>
            <a:ext cx="6166" cy="2343984"/>
          </a:xfrm>
          <a:prstGeom prst="line">
            <a:avLst/>
          </a:prstGeom>
          <a:ln w="12700">
            <a:solidFill>
              <a:schemeClr val="bg1">
                <a:lumMod val="65000"/>
                <a:alpha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 bwMode="auto">
          <a:xfrm>
            <a:off x="8151669" y="1462398"/>
            <a:ext cx="33983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2040</a:t>
            </a:r>
          </a:p>
        </p:txBody>
      </p:sp>
      <p:sp>
        <p:nvSpPr>
          <p:cNvPr id="63" name="Rectangle 62"/>
          <p:cNvSpPr/>
          <p:nvPr/>
        </p:nvSpPr>
        <p:spPr>
          <a:xfrm>
            <a:off x="5576635" y="1262436"/>
            <a:ext cx="373225" cy="2745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 bwMode="auto">
          <a:xfrm flipH="1">
            <a:off x="8302544" y="1558903"/>
            <a:ext cx="3182" cy="243746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  <a:alpha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>
            <a:stCxn id="65" idx="2"/>
          </p:cNvCxnSpPr>
          <p:nvPr/>
        </p:nvCxnSpPr>
        <p:spPr bwMode="auto">
          <a:xfrm>
            <a:off x="5511674" y="1680312"/>
            <a:ext cx="24482" cy="22907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  <a:alpha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4" name="Line 29"/>
          <p:cNvSpPr>
            <a:spLocks noChangeShapeType="1"/>
          </p:cNvSpPr>
          <p:nvPr/>
        </p:nvSpPr>
        <p:spPr bwMode="auto">
          <a:xfrm flipH="1">
            <a:off x="5571406" y="3916466"/>
            <a:ext cx="74687" cy="5677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75" name="Text Box 9"/>
          <p:cNvSpPr txBox="1">
            <a:spLocks noChangeArrowheads="1"/>
          </p:cNvSpPr>
          <p:nvPr/>
        </p:nvSpPr>
        <p:spPr bwMode="auto">
          <a:xfrm>
            <a:off x="3530643" y="1180840"/>
            <a:ext cx="1799228" cy="2354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050" b="1" dirty="0">
                <a:solidFill>
                  <a:srgbClr val="000000"/>
                </a:solidFill>
                <a:cs typeface="Arial" pitchFamily="34" charset="0"/>
              </a:rPr>
              <a:t>AEO2016 Reference</a:t>
            </a:r>
          </a:p>
        </p:txBody>
      </p:sp>
      <p:sp>
        <p:nvSpPr>
          <p:cNvPr id="76" name="Text Box 9"/>
          <p:cNvSpPr txBox="1">
            <a:spLocks noChangeArrowheads="1"/>
          </p:cNvSpPr>
          <p:nvPr/>
        </p:nvSpPr>
        <p:spPr bwMode="auto">
          <a:xfrm>
            <a:off x="5539822" y="1188530"/>
            <a:ext cx="1799228" cy="2354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050" b="1" dirty="0">
                <a:solidFill>
                  <a:srgbClr val="000000"/>
                </a:solidFill>
                <a:cs typeface="Arial" pitchFamily="34" charset="0"/>
              </a:rPr>
              <a:t>No CPP</a:t>
            </a:r>
          </a:p>
        </p:txBody>
      </p:sp>
      <p:cxnSp>
        <p:nvCxnSpPr>
          <p:cNvPr id="77" name="Straight Connector 76"/>
          <p:cNvCxnSpPr>
            <a:stCxn id="78" idx="2"/>
          </p:cNvCxnSpPr>
          <p:nvPr/>
        </p:nvCxnSpPr>
        <p:spPr bwMode="auto">
          <a:xfrm flipH="1">
            <a:off x="6000460" y="1660675"/>
            <a:ext cx="19373" cy="232175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8" name="TextBox 77"/>
          <p:cNvSpPr txBox="1"/>
          <p:nvPr/>
        </p:nvSpPr>
        <p:spPr bwMode="auto">
          <a:xfrm>
            <a:off x="5849914" y="1429843"/>
            <a:ext cx="33983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2015</a:t>
            </a:r>
          </a:p>
        </p:txBody>
      </p: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5545675" y="3740219"/>
            <a:ext cx="571500" cy="3071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 dirty="0">
                <a:solidFill>
                  <a:srgbClr val="000000"/>
                </a:solidFill>
              </a:rPr>
              <a:t>1%</a:t>
            </a:r>
          </a:p>
        </p:txBody>
      </p:sp>
      <p:sp>
        <p:nvSpPr>
          <p:cNvPr id="65" name="TextBox 64"/>
          <p:cNvSpPr txBox="1"/>
          <p:nvPr/>
        </p:nvSpPr>
        <p:spPr bwMode="auto">
          <a:xfrm>
            <a:off x="5341755" y="1449480"/>
            <a:ext cx="33983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2040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45029" y="2115641"/>
            <a:ext cx="8136949" cy="2031250"/>
            <a:chOff x="1185283" y="2776621"/>
            <a:chExt cx="7988383" cy="2767518"/>
          </a:xfrm>
        </p:grpSpPr>
        <p:sp>
          <p:nvSpPr>
            <p:cNvPr id="23" name="Text Box 7"/>
            <p:cNvSpPr txBox="1">
              <a:spLocks noChangeArrowheads="1"/>
            </p:cNvSpPr>
            <p:nvPr/>
          </p:nvSpPr>
          <p:spPr bwMode="auto">
            <a:xfrm>
              <a:off x="2697947" y="3103137"/>
              <a:ext cx="762000" cy="4095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200" dirty="0">
                  <a:solidFill>
                    <a:srgbClr val="FFFFFF"/>
                  </a:solidFill>
                  <a:latin typeface="+mn-lt"/>
                </a:rPr>
                <a:t>33%</a:t>
              </a:r>
            </a:p>
          </p:txBody>
        </p:sp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2701842" y="4338633"/>
              <a:ext cx="762000" cy="4095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200" dirty="0">
                  <a:solidFill>
                    <a:srgbClr val="FFC702">
                      <a:lumMod val="20000"/>
                      <a:lumOff val="80000"/>
                    </a:srgbClr>
                  </a:solidFill>
                  <a:latin typeface="+mn-lt"/>
                </a:rPr>
                <a:t>33%</a:t>
              </a:r>
            </a:p>
          </p:txBody>
        </p:sp>
        <p:sp>
          <p:nvSpPr>
            <p:cNvPr id="26" name="Text Box 7"/>
            <p:cNvSpPr txBox="1">
              <a:spLocks noChangeArrowheads="1"/>
            </p:cNvSpPr>
            <p:nvPr/>
          </p:nvSpPr>
          <p:spPr bwMode="auto">
            <a:xfrm>
              <a:off x="2694288" y="3738055"/>
              <a:ext cx="762000" cy="4095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200" dirty="0">
                  <a:solidFill>
                    <a:srgbClr val="FFFFFF"/>
                  </a:solidFill>
                  <a:latin typeface="+mn-lt"/>
                </a:rPr>
                <a:t>13%</a:t>
              </a:r>
            </a:p>
          </p:txBody>
        </p:sp>
        <p:sp>
          <p:nvSpPr>
            <p:cNvPr id="37" name="TextBox 36"/>
            <p:cNvSpPr txBox="1"/>
            <p:nvPr/>
          </p:nvSpPr>
          <p:spPr bwMode="auto">
            <a:xfrm>
              <a:off x="6819859" y="5003683"/>
              <a:ext cx="517759" cy="314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rtlCol="0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 dirty="0">
                  <a:solidFill>
                    <a:srgbClr val="FFFFFF"/>
                  </a:solidFill>
                  <a:latin typeface="+mn-lt"/>
                  <a:ea typeface="Times New Roman" charset="0"/>
                  <a:cs typeface="Times New Roman" charset="0"/>
                </a:rPr>
                <a:t>Nuclear</a:t>
              </a:r>
            </a:p>
          </p:txBody>
        </p:sp>
        <p:sp>
          <p:nvSpPr>
            <p:cNvPr id="39" name="TextBox 38"/>
            <p:cNvSpPr txBox="1"/>
            <p:nvPr/>
          </p:nvSpPr>
          <p:spPr bwMode="auto">
            <a:xfrm>
              <a:off x="6725641" y="2987402"/>
              <a:ext cx="769557" cy="314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rtlCol="0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 dirty="0">
                  <a:solidFill>
                    <a:srgbClr val="FFFFFF"/>
                  </a:solidFill>
                  <a:latin typeface="+mn-lt"/>
                  <a:ea typeface="Times New Roman" charset="0"/>
                  <a:cs typeface="Times New Roman" charset="0"/>
                </a:rPr>
                <a:t>Natural gas</a:t>
              </a:r>
            </a:p>
          </p:txBody>
        </p:sp>
        <p:sp>
          <p:nvSpPr>
            <p:cNvPr id="40" name="TextBox 39"/>
            <p:cNvSpPr txBox="1"/>
            <p:nvPr/>
          </p:nvSpPr>
          <p:spPr bwMode="auto">
            <a:xfrm>
              <a:off x="6924510" y="4349497"/>
              <a:ext cx="308453" cy="314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rtlCol="0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 dirty="0">
                  <a:solidFill>
                    <a:srgbClr val="FFC702">
                      <a:lumMod val="20000"/>
                      <a:lumOff val="80000"/>
                    </a:srgbClr>
                  </a:solidFill>
                  <a:latin typeface="+mn-lt"/>
                  <a:ea typeface="Times New Roman" charset="0"/>
                  <a:cs typeface="Times New Roman" charset="0"/>
                </a:rPr>
                <a:t>Coal</a:t>
              </a:r>
            </a:p>
          </p:txBody>
        </p:sp>
        <p:sp>
          <p:nvSpPr>
            <p:cNvPr id="41" name="TextBox 40"/>
            <p:cNvSpPr txBox="1"/>
            <p:nvPr/>
          </p:nvSpPr>
          <p:spPr bwMode="auto">
            <a:xfrm>
              <a:off x="6696578" y="3693367"/>
              <a:ext cx="826211" cy="314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rtlCol="0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 dirty="0">
                  <a:solidFill>
                    <a:srgbClr val="FFFFFF"/>
                  </a:solidFill>
                  <a:latin typeface="+mn-lt"/>
                  <a:ea typeface="Times New Roman" charset="0"/>
                  <a:cs typeface="Times New Roman" charset="0"/>
                </a:rPr>
                <a:t>Renewables</a:t>
              </a:r>
            </a:p>
          </p:txBody>
        </p:sp>
        <p:sp>
          <p:nvSpPr>
            <p:cNvPr id="5135" name="Text Box 18"/>
            <p:cNvSpPr txBox="1">
              <a:spLocks noChangeArrowheads="1"/>
            </p:cNvSpPr>
            <p:nvPr/>
          </p:nvSpPr>
          <p:spPr bwMode="auto">
            <a:xfrm>
              <a:off x="7658093" y="4975865"/>
              <a:ext cx="609600" cy="377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 dirty="0">
                  <a:solidFill>
                    <a:srgbClr val="FFFFFF"/>
                  </a:solidFill>
                  <a:latin typeface="+mn-lt"/>
                </a:rPr>
                <a:t>15%</a:t>
              </a:r>
            </a:p>
          </p:txBody>
        </p:sp>
        <p:sp>
          <p:nvSpPr>
            <p:cNvPr id="5139" name="Text Box 22"/>
            <p:cNvSpPr txBox="1">
              <a:spLocks noChangeArrowheads="1"/>
            </p:cNvSpPr>
            <p:nvPr/>
          </p:nvSpPr>
          <p:spPr bwMode="auto">
            <a:xfrm>
              <a:off x="7667303" y="3585713"/>
              <a:ext cx="609600" cy="377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 dirty="0">
                  <a:solidFill>
                    <a:srgbClr val="FFFFFF"/>
                  </a:solidFill>
                  <a:latin typeface="+mn-lt"/>
                </a:rPr>
                <a:t>23%</a:t>
              </a:r>
            </a:p>
          </p:txBody>
        </p:sp>
        <p:sp>
          <p:nvSpPr>
            <p:cNvPr id="28" name="Text Box 7"/>
            <p:cNvSpPr txBox="1">
              <a:spLocks noChangeArrowheads="1"/>
            </p:cNvSpPr>
            <p:nvPr/>
          </p:nvSpPr>
          <p:spPr bwMode="auto">
            <a:xfrm>
              <a:off x="7496333" y="4313380"/>
              <a:ext cx="762000" cy="4095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200" dirty="0">
                  <a:solidFill>
                    <a:srgbClr val="FFFFFF"/>
                  </a:solidFill>
                  <a:latin typeface="+mn-lt"/>
                </a:rPr>
                <a:t>26%</a:t>
              </a:r>
            </a:p>
          </p:txBody>
        </p:sp>
        <p:sp>
          <p:nvSpPr>
            <p:cNvPr id="32" name="Text Box 7"/>
            <p:cNvSpPr txBox="1">
              <a:spLocks noChangeArrowheads="1"/>
            </p:cNvSpPr>
            <p:nvPr/>
          </p:nvSpPr>
          <p:spPr bwMode="auto">
            <a:xfrm>
              <a:off x="7496333" y="2776621"/>
              <a:ext cx="762000" cy="4095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200" dirty="0">
                  <a:solidFill>
                    <a:srgbClr val="FFFFFF"/>
                  </a:solidFill>
                  <a:latin typeface="+mn-lt"/>
                </a:rPr>
                <a:t>34%</a:t>
              </a:r>
            </a:p>
          </p:txBody>
        </p:sp>
        <p:sp>
          <p:nvSpPr>
            <p:cNvPr id="36" name="Text Box 7"/>
            <p:cNvSpPr txBox="1">
              <a:spLocks noChangeArrowheads="1"/>
            </p:cNvSpPr>
            <p:nvPr/>
          </p:nvSpPr>
          <p:spPr bwMode="auto">
            <a:xfrm>
              <a:off x="8411666" y="5005843"/>
              <a:ext cx="762000" cy="4095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dirty="0">
                  <a:solidFill>
                    <a:srgbClr val="000000"/>
                  </a:solidFill>
                </a:rPr>
                <a:t>1%</a:t>
              </a:r>
            </a:p>
          </p:txBody>
        </p:sp>
        <p:sp>
          <p:nvSpPr>
            <p:cNvPr id="48" name="Text Box 7"/>
            <p:cNvSpPr txBox="1">
              <a:spLocks noChangeArrowheads="1"/>
            </p:cNvSpPr>
            <p:nvPr/>
          </p:nvSpPr>
          <p:spPr bwMode="auto">
            <a:xfrm>
              <a:off x="1194546" y="3832852"/>
              <a:ext cx="762000" cy="4095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 dirty="0">
                  <a:solidFill>
                    <a:srgbClr val="FFC702">
                      <a:lumMod val="20000"/>
                      <a:lumOff val="80000"/>
                    </a:srgbClr>
                  </a:solidFill>
                  <a:latin typeface="+mn-lt"/>
                </a:rPr>
                <a:t>11%</a:t>
              </a:r>
            </a:p>
          </p:txBody>
        </p:sp>
        <p:sp>
          <p:nvSpPr>
            <p:cNvPr id="49" name="Text Box 7"/>
            <p:cNvSpPr txBox="1">
              <a:spLocks noChangeArrowheads="1"/>
            </p:cNvSpPr>
            <p:nvPr/>
          </p:nvSpPr>
          <p:spPr bwMode="auto">
            <a:xfrm>
              <a:off x="1185283" y="3571474"/>
              <a:ext cx="762000" cy="4095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latin typeface="+mn-lt"/>
                </a:rPr>
                <a:t>13%</a:t>
              </a:r>
            </a:p>
          </p:txBody>
        </p:sp>
        <p:sp>
          <p:nvSpPr>
            <p:cNvPr id="43" name="Text Box 7"/>
            <p:cNvSpPr txBox="1">
              <a:spLocks noChangeArrowheads="1"/>
            </p:cNvSpPr>
            <p:nvPr/>
          </p:nvSpPr>
          <p:spPr bwMode="auto">
            <a:xfrm>
              <a:off x="1185283" y="4921836"/>
              <a:ext cx="762000" cy="4095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latin typeface="+mn-lt"/>
                </a:rPr>
                <a:t>19%</a:t>
              </a:r>
            </a:p>
          </p:txBody>
        </p:sp>
        <p:sp>
          <p:nvSpPr>
            <p:cNvPr id="51" name="Text Box 7"/>
            <p:cNvSpPr txBox="1">
              <a:spLocks noChangeArrowheads="1"/>
            </p:cNvSpPr>
            <p:nvPr/>
          </p:nvSpPr>
          <p:spPr bwMode="auto">
            <a:xfrm>
              <a:off x="1223067" y="4391680"/>
              <a:ext cx="761960" cy="40960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solidFill>
                    <a:srgbClr val="FFFFFF"/>
                  </a:solidFill>
                </a:rPr>
                <a:t>53%</a:t>
              </a:r>
            </a:p>
          </p:txBody>
        </p:sp>
        <p:sp>
          <p:nvSpPr>
            <p:cNvPr id="52" name="Text Box 7"/>
            <p:cNvSpPr txBox="1">
              <a:spLocks noChangeArrowheads="1"/>
            </p:cNvSpPr>
            <p:nvPr/>
          </p:nvSpPr>
          <p:spPr bwMode="auto">
            <a:xfrm>
              <a:off x="1203218" y="5134575"/>
              <a:ext cx="762040" cy="4095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4%</a:t>
              </a:r>
            </a:p>
          </p:txBody>
        </p:sp>
        <p:sp>
          <p:nvSpPr>
            <p:cNvPr id="62" name="Line 29"/>
            <p:cNvSpPr>
              <a:spLocks noChangeShapeType="1"/>
            </p:cNvSpPr>
            <p:nvPr/>
          </p:nvSpPr>
          <p:spPr bwMode="auto">
            <a:xfrm flipH="1">
              <a:off x="8307855" y="5203287"/>
              <a:ext cx="187238" cy="1281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66" name="Text Box 18"/>
            <p:cNvSpPr txBox="1">
              <a:spLocks noChangeArrowheads="1"/>
            </p:cNvSpPr>
            <p:nvPr/>
          </p:nvSpPr>
          <p:spPr bwMode="auto">
            <a:xfrm>
              <a:off x="5040582" y="5052231"/>
              <a:ext cx="609600" cy="377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 dirty="0">
                  <a:solidFill>
                    <a:srgbClr val="FFFFFF"/>
                  </a:solidFill>
                  <a:latin typeface="+mn-lt"/>
                </a:rPr>
                <a:t>16%</a:t>
              </a:r>
            </a:p>
          </p:txBody>
        </p:sp>
        <p:sp>
          <p:nvSpPr>
            <p:cNvPr id="68" name="Text Box 22"/>
            <p:cNvSpPr txBox="1">
              <a:spLocks noChangeArrowheads="1"/>
            </p:cNvSpPr>
            <p:nvPr/>
          </p:nvSpPr>
          <p:spPr bwMode="auto">
            <a:xfrm>
              <a:off x="5021373" y="3764099"/>
              <a:ext cx="609600" cy="377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 dirty="0">
                  <a:solidFill>
                    <a:srgbClr val="FFFFFF"/>
                  </a:solidFill>
                  <a:latin typeface="+mn-lt"/>
                </a:rPr>
                <a:t>27%</a:t>
              </a:r>
            </a:p>
          </p:txBody>
        </p:sp>
        <p:sp>
          <p:nvSpPr>
            <p:cNvPr id="69" name="Text Box 7"/>
            <p:cNvSpPr txBox="1">
              <a:spLocks noChangeArrowheads="1"/>
            </p:cNvSpPr>
            <p:nvPr/>
          </p:nvSpPr>
          <p:spPr bwMode="auto">
            <a:xfrm>
              <a:off x="4862223" y="4418468"/>
              <a:ext cx="762000" cy="4095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200" dirty="0">
                  <a:solidFill>
                    <a:srgbClr val="FFFFFF"/>
                  </a:solidFill>
                  <a:latin typeface="+mn-lt"/>
                </a:rPr>
                <a:t>18%</a:t>
              </a:r>
            </a:p>
          </p:txBody>
        </p:sp>
        <p:sp>
          <p:nvSpPr>
            <p:cNvPr id="70" name="Text Box 7"/>
            <p:cNvSpPr txBox="1">
              <a:spLocks noChangeArrowheads="1"/>
            </p:cNvSpPr>
            <p:nvPr/>
          </p:nvSpPr>
          <p:spPr bwMode="auto">
            <a:xfrm>
              <a:off x="4853727" y="2794266"/>
              <a:ext cx="762000" cy="4095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200" dirty="0">
                  <a:solidFill>
                    <a:srgbClr val="FFFFFF"/>
                  </a:solidFill>
                  <a:latin typeface="+mn-lt"/>
                </a:rPr>
                <a:t>38%</a:t>
              </a:r>
            </a:p>
          </p:txBody>
        </p:sp>
        <p:sp>
          <p:nvSpPr>
            <p:cNvPr id="67" name="Text Box 7"/>
            <p:cNvSpPr txBox="1">
              <a:spLocks noChangeArrowheads="1"/>
            </p:cNvSpPr>
            <p:nvPr/>
          </p:nvSpPr>
          <p:spPr bwMode="auto">
            <a:xfrm>
              <a:off x="2652287" y="4883440"/>
              <a:ext cx="762000" cy="4095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200" dirty="0">
                  <a:solidFill>
                    <a:srgbClr val="FFFFFF"/>
                  </a:solidFill>
                  <a:latin typeface="+mn-lt"/>
                </a:rPr>
                <a:t>20%</a:t>
              </a:r>
            </a:p>
          </p:txBody>
        </p:sp>
        <p:sp>
          <p:nvSpPr>
            <p:cNvPr id="79" name="Text Box 7"/>
            <p:cNvSpPr txBox="1">
              <a:spLocks noChangeArrowheads="1"/>
            </p:cNvSpPr>
            <p:nvPr/>
          </p:nvSpPr>
          <p:spPr bwMode="auto">
            <a:xfrm>
              <a:off x="2834049" y="5074358"/>
              <a:ext cx="762000" cy="4095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900" dirty="0">
                  <a:solidFill>
                    <a:srgbClr val="FFFFFF"/>
                  </a:solidFill>
                </a:rPr>
                <a:t>1%</a:t>
              </a:r>
            </a:p>
          </p:txBody>
        </p:sp>
        <p:sp>
          <p:nvSpPr>
            <p:cNvPr id="80" name="TextBox 79"/>
            <p:cNvSpPr txBox="1"/>
            <p:nvPr/>
          </p:nvSpPr>
          <p:spPr bwMode="auto">
            <a:xfrm>
              <a:off x="3680337" y="4879301"/>
              <a:ext cx="1831827" cy="314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rtlCol="0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 dirty="0">
                  <a:solidFill>
                    <a:srgbClr val="FFFFFF"/>
                  </a:solidFill>
                  <a:ea typeface="Times New Roman" charset="0"/>
                  <a:cs typeface="Times New Roman" charset="0"/>
                </a:rPr>
                <a:t>Petroleum and other liquids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60566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7"/>
          <p:cNvSpPr>
            <a:spLocks noGrp="1"/>
          </p:cNvSpPr>
          <p:nvPr>
            <p:ph type="ftr" sz="quarter" idx="17"/>
          </p:nvPr>
        </p:nvSpPr>
        <p:spPr>
          <a:xfrm>
            <a:off x="666750" y="4793456"/>
            <a:ext cx="4370070" cy="29527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AFS | Oil and natural gas market outlook and drivers, May 18, 2016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9063"/>
            <a:ext cx="8001000" cy="765314"/>
          </a:xfrm>
        </p:spPr>
        <p:txBody>
          <a:bodyPr/>
          <a:lstStyle/>
          <a:p>
            <a:pPr marL="60325"/>
            <a:r>
              <a:rPr lang="en-US" sz="2100" dirty="0"/>
              <a:t>Natural gas generation falls through 2021; both gas and renewable generation surpass coal by 2030 in the Reference case, but only </a:t>
            </a:r>
            <a:r>
              <a:rPr lang="en-US" sz="2100" dirty="0" smtClean="0"/>
              <a:t>natural gas </a:t>
            </a:r>
            <a:r>
              <a:rPr lang="en-US" sz="2100" dirty="0"/>
              <a:t>does so in the No CPP case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2D80C5C9-96E0-47EC-B500-37C5FE284639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9" name="Content Placeholder 15"/>
          <p:cNvGraphicFramePr>
            <a:graphicFrameLocks noGrp="1"/>
          </p:cNvGraphicFramePr>
          <p:nvPr>
            <p:ph sz="quarter" idx="12"/>
            <p:extLst/>
          </p:nvPr>
        </p:nvGraphicFramePr>
        <p:xfrm>
          <a:off x="666750" y="1410512"/>
          <a:ext cx="7996238" cy="2978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73532" y="1108689"/>
            <a:ext cx="5526786" cy="415103"/>
          </a:xfrm>
        </p:spPr>
        <p:txBody>
          <a:bodyPr/>
          <a:lstStyle/>
          <a:p>
            <a:pPr marL="60325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net electricity generation</a:t>
            </a:r>
          </a:p>
          <a:p>
            <a:pPr marL="60325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/>
              <a:t>billion </a:t>
            </a:r>
            <a:r>
              <a:rPr lang="en-US" sz="1200" dirty="0"/>
              <a:t>kilowatthours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666750" y="4423752"/>
            <a:ext cx="7996238" cy="246888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000" i="1" dirty="0"/>
              <a:t>Source:  EIA, Annual Energy Outlook 2016</a:t>
            </a:r>
          </a:p>
        </p:txBody>
      </p:sp>
      <p:sp>
        <p:nvSpPr>
          <p:cNvPr id="8" name="Rectangle 7"/>
          <p:cNvSpPr/>
          <p:nvPr/>
        </p:nvSpPr>
        <p:spPr>
          <a:xfrm>
            <a:off x="5758776" y="1692614"/>
            <a:ext cx="287236" cy="2380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19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666750" y="4793456"/>
            <a:ext cx="4377690" cy="29527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AFS | Oil and natural gas market outlook and drivers, May 18, 2016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304466"/>
            <a:ext cx="8156196" cy="765314"/>
          </a:xfrm>
        </p:spPr>
        <p:txBody>
          <a:bodyPr/>
          <a:lstStyle/>
          <a:p>
            <a:r>
              <a:rPr lang="en-US" dirty="0">
                <a:cs typeface="Arial" panose="020B0604020202020204" pitchFamily="34" charset="0"/>
              </a:rPr>
              <a:t>Lower costs and extension of renewable tax credits boost projected additions of wind and solar capacity prior to the 2022 effective date of the </a:t>
            </a:r>
            <a:r>
              <a:rPr lang="en-US" dirty="0" smtClean="0">
                <a:cs typeface="Arial" panose="020B0604020202020204" pitchFamily="34" charset="0"/>
              </a:rPr>
              <a:t>Clean Power Plan (CPP)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46273" y="4806499"/>
            <a:ext cx="384175" cy="273844"/>
          </a:xfrm>
          <a:prstGeom prst="rect">
            <a:avLst/>
          </a:prstGeom>
        </p:spPr>
        <p:txBody>
          <a:bodyPr/>
          <a:lstStyle/>
          <a:p>
            <a:fld id="{2D80C5C9-96E0-47EC-B500-37C5FE284639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20" name="Object 2"/>
          <p:cNvGraphicFramePr>
            <a:graphicFrameLocks noGrp="1"/>
          </p:cNvGraphicFramePr>
          <p:nvPr>
            <p:extLst/>
          </p:nvPr>
        </p:nvGraphicFramePr>
        <p:xfrm>
          <a:off x="481551" y="1484114"/>
          <a:ext cx="7861142" cy="1450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Object 2"/>
          <p:cNvGraphicFramePr>
            <a:graphicFrameLocks noGrp="1"/>
          </p:cNvGraphicFramePr>
          <p:nvPr>
            <p:extLst/>
          </p:nvPr>
        </p:nvGraphicFramePr>
        <p:xfrm>
          <a:off x="481552" y="3069265"/>
          <a:ext cx="7861142" cy="1412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Box 1"/>
          <p:cNvSpPr txBox="1"/>
          <p:nvPr/>
        </p:nvSpPr>
        <p:spPr bwMode="auto">
          <a:xfrm>
            <a:off x="688014" y="1381658"/>
            <a:ext cx="2295847" cy="32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sz="1000" b="1" dirty="0">
                <a:ea typeface="Times New Roman" charset="0"/>
                <a:cs typeface="Times New Roman" charset="0"/>
              </a:rPr>
              <a:t>AEO2016 Reference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4072" y="1061563"/>
            <a:ext cx="26388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annual capacity additions, gigawatts</a:t>
            </a:r>
          </a:p>
        </p:txBody>
      </p:sp>
      <p:sp>
        <p:nvSpPr>
          <p:cNvPr id="6" name="Rectangle 5"/>
          <p:cNvSpPr/>
          <p:nvPr/>
        </p:nvSpPr>
        <p:spPr>
          <a:xfrm>
            <a:off x="594072" y="4481578"/>
            <a:ext cx="25971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1000" i="1" dirty="0"/>
              <a:t>Source:  EIA, Annual Energy Outlook 2016</a:t>
            </a:r>
          </a:p>
        </p:txBody>
      </p:sp>
    </p:spTree>
    <p:extLst>
      <p:ext uri="{BB962C8B-B14F-4D97-AF65-F5344CB8AC3E}">
        <p14:creationId xmlns:p14="http://schemas.microsoft.com/office/powerpoint/2010/main" val="58864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15"/>
          <p:cNvSpPr txBox="1">
            <a:spLocks noGrp="1" noChangeArrowheads="1"/>
          </p:cNvSpPr>
          <p:nvPr/>
        </p:nvSpPr>
        <p:spPr bwMode="auto">
          <a:xfrm>
            <a:off x="6400800" y="4857750"/>
            <a:ext cx="16002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en-US" dirty="0">
              <a:solidFill>
                <a:srgbClr val="003399"/>
              </a:solidFill>
            </a:endParaRPr>
          </a:p>
        </p:txBody>
      </p:sp>
      <p:graphicFrame>
        <p:nvGraphicFramePr>
          <p:cNvPr id="42" name="Object 2"/>
          <p:cNvGraphicFramePr>
            <a:graphicFrameLocks noGrp="1" noChangeAspect="1"/>
          </p:cNvGraphicFramePr>
          <p:nvPr>
            <p:ph type="chart" sz="quarter" idx="12"/>
            <p:extLst/>
          </p:nvPr>
        </p:nvGraphicFramePr>
        <p:xfrm>
          <a:off x="685800" y="1311275"/>
          <a:ext cx="8001000" cy="3078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Text Placeholder 3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0" hangingPunct="0"/>
            <a:r>
              <a:rPr lang="en-US" dirty="0" smtClean="0"/>
              <a:t>total electric generating capacity</a:t>
            </a:r>
            <a:endParaRPr lang="en-US" dirty="0" smtClean="0">
              <a:solidFill>
                <a:schemeClr val="tx1"/>
              </a:solidFill>
            </a:endParaRPr>
          </a:p>
          <a:p>
            <a:pPr eaLnBrk="0" hangingPunct="0"/>
            <a:r>
              <a:rPr lang="en-US" dirty="0" smtClean="0"/>
              <a:t>gigawatts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>
          <a:xfrm>
            <a:off x="666750" y="4793456"/>
            <a:ext cx="4339758" cy="295275"/>
          </a:xfrm>
          <a:prstGeom prst="rect">
            <a:avLst/>
          </a:prstGeom>
        </p:spPr>
        <p:txBody>
          <a:bodyPr/>
          <a:lstStyle/>
          <a:p>
            <a:r>
              <a:rPr lang="en-US" sz="1000" smtClean="0">
                <a:solidFill>
                  <a:srgbClr val="FFFFFF"/>
                </a:solidFill>
              </a:rPr>
              <a:t>AFS | Oil and natural gas market outlook and drivers, May 18, 2016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Reference case projects slightly higher </a:t>
            </a:r>
            <a:r>
              <a:rPr lang="en-US" dirty="0" smtClean="0"/>
              <a:t>levels </a:t>
            </a:r>
            <a:r>
              <a:rPr lang="en-US" dirty="0"/>
              <a:t>of total </a:t>
            </a:r>
            <a:r>
              <a:rPr lang="en-US" dirty="0" smtClean="0"/>
              <a:t>capacity  because of higher levels of renewable capacity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Notes: prior to 2000 wind and solar data is not broken out, and is reflected in ‘Other Renewable’; Hydro includes pumped storage</a:t>
            </a:r>
          </a:p>
          <a:p>
            <a:r>
              <a:rPr lang="en-US" dirty="0"/>
              <a:t>Source:  EIA, Annual Energy Outlook </a:t>
            </a:r>
            <a:r>
              <a:rPr lang="en-US" dirty="0" smtClean="0"/>
              <a:t>2016</a:t>
            </a:r>
            <a:endParaRPr lang="en-US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BC9DE89-4C55-418A-B189-333C322F4D7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 flipH="1">
            <a:off x="3461614" y="1515079"/>
            <a:ext cx="19670" cy="249328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TextBox 36"/>
          <p:cNvSpPr txBox="1"/>
          <p:nvPr/>
        </p:nvSpPr>
        <p:spPr bwMode="auto">
          <a:xfrm>
            <a:off x="4337660" y="3464866"/>
            <a:ext cx="52738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 dirty="0">
                <a:solidFill>
                  <a:srgbClr val="FFFFFF"/>
                </a:solidFill>
                <a:ea typeface="Times New Roman" charset="0"/>
                <a:cs typeface="Times New Roman" charset="0"/>
              </a:rPr>
              <a:t>Nuclear</a:t>
            </a:r>
          </a:p>
        </p:txBody>
      </p:sp>
      <p:sp>
        <p:nvSpPr>
          <p:cNvPr id="39" name="TextBox 38"/>
          <p:cNvSpPr txBox="1"/>
          <p:nvPr/>
        </p:nvSpPr>
        <p:spPr bwMode="auto">
          <a:xfrm>
            <a:off x="4111636" y="2931924"/>
            <a:ext cx="97943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 dirty="0">
                <a:solidFill>
                  <a:srgbClr val="FFFFFF"/>
                </a:solidFill>
                <a:ea typeface="Times New Roman" charset="0"/>
                <a:cs typeface="Times New Roman" charset="0"/>
              </a:rPr>
              <a:t>Natural gas/oil</a:t>
            </a:r>
          </a:p>
        </p:txBody>
      </p:sp>
      <p:sp>
        <p:nvSpPr>
          <p:cNvPr id="40" name="TextBox 39"/>
          <p:cNvSpPr txBox="1"/>
          <p:nvPr/>
        </p:nvSpPr>
        <p:spPr bwMode="auto">
          <a:xfrm>
            <a:off x="4444260" y="3750488"/>
            <a:ext cx="31418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 dirty="0">
                <a:solidFill>
                  <a:srgbClr val="FFC702">
                    <a:lumMod val="20000"/>
                    <a:lumOff val="80000"/>
                  </a:srgbClr>
                </a:solidFill>
                <a:ea typeface="Times New Roman" charset="0"/>
                <a:cs typeface="Times New Roman" charset="0"/>
              </a:rPr>
              <a:t>Coal</a:t>
            </a:r>
          </a:p>
        </p:txBody>
      </p:sp>
      <p:sp>
        <p:nvSpPr>
          <p:cNvPr id="41" name="TextBox 40"/>
          <p:cNvSpPr txBox="1"/>
          <p:nvPr/>
        </p:nvSpPr>
        <p:spPr bwMode="auto">
          <a:xfrm>
            <a:off x="4420262" y="2385027"/>
            <a:ext cx="34945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 dirty="0">
                <a:solidFill>
                  <a:srgbClr val="FFFFFF"/>
                </a:solidFill>
                <a:ea typeface="Times New Roman" charset="0"/>
                <a:cs typeface="Times New Roman" charset="0"/>
              </a:rPr>
              <a:t>Wind</a:t>
            </a:r>
          </a:p>
        </p:txBody>
      </p:sp>
      <p:sp>
        <p:nvSpPr>
          <p:cNvPr id="21" name="TextBox 20"/>
          <p:cNvSpPr txBox="1"/>
          <p:nvPr/>
        </p:nvSpPr>
        <p:spPr bwMode="auto">
          <a:xfrm>
            <a:off x="3283236" y="1318177"/>
            <a:ext cx="33983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2015</a:t>
            </a:r>
          </a:p>
        </p:txBody>
      </p:sp>
      <p:sp>
        <p:nvSpPr>
          <p:cNvPr id="45" name="Text Box 9"/>
          <p:cNvSpPr txBox="1">
            <a:spLocks noChangeArrowheads="1"/>
          </p:cNvSpPr>
          <p:nvPr/>
        </p:nvSpPr>
        <p:spPr bwMode="auto">
          <a:xfrm>
            <a:off x="1573470" y="1247609"/>
            <a:ext cx="1925814" cy="2761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000000"/>
                </a:solidFill>
              </a:rPr>
              <a:t>History</a:t>
            </a:r>
          </a:p>
        </p:txBody>
      </p:sp>
      <p:sp>
        <p:nvSpPr>
          <p:cNvPr id="63" name="Rectangle 62"/>
          <p:cNvSpPr/>
          <p:nvPr/>
        </p:nvSpPr>
        <p:spPr>
          <a:xfrm>
            <a:off x="5803138" y="1325601"/>
            <a:ext cx="246407" cy="2683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5" name="Text Box 9"/>
          <p:cNvSpPr txBox="1">
            <a:spLocks noChangeArrowheads="1"/>
          </p:cNvSpPr>
          <p:nvPr/>
        </p:nvSpPr>
        <p:spPr bwMode="auto">
          <a:xfrm>
            <a:off x="3648544" y="1262267"/>
            <a:ext cx="1799228" cy="2354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AEO2016 Reference</a:t>
            </a:r>
          </a:p>
        </p:txBody>
      </p:sp>
      <p:sp>
        <p:nvSpPr>
          <p:cNvPr id="76" name="Text Box 9"/>
          <p:cNvSpPr txBox="1">
            <a:spLocks noChangeArrowheads="1"/>
          </p:cNvSpPr>
          <p:nvPr/>
        </p:nvSpPr>
        <p:spPr bwMode="auto">
          <a:xfrm>
            <a:off x="6341823" y="1279675"/>
            <a:ext cx="1799228" cy="2354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No CPP</a:t>
            </a:r>
          </a:p>
        </p:txBody>
      </p:sp>
      <p:cxnSp>
        <p:nvCxnSpPr>
          <p:cNvPr id="77" name="Straight Connector 76"/>
          <p:cNvCxnSpPr/>
          <p:nvPr/>
        </p:nvCxnSpPr>
        <p:spPr bwMode="auto">
          <a:xfrm flipH="1">
            <a:off x="6130218" y="1333327"/>
            <a:ext cx="5358" cy="264574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8" name="TextBox 77"/>
          <p:cNvSpPr txBox="1"/>
          <p:nvPr/>
        </p:nvSpPr>
        <p:spPr bwMode="auto">
          <a:xfrm>
            <a:off x="5987467" y="1351660"/>
            <a:ext cx="301365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050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2015</a:t>
            </a:r>
          </a:p>
        </p:txBody>
      </p:sp>
      <p:sp>
        <p:nvSpPr>
          <p:cNvPr id="55" name="TextBox 40"/>
          <p:cNvSpPr txBox="1"/>
          <p:nvPr/>
        </p:nvSpPr>
        <p:spPr bwMode="auto">
          <a:xfrm>
            <a:off x="3662171" y="1679061"/>
            <a:ext cx="121026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 sz="1200" dirty="0">
                <a:solidFill>
                  <a:schemeClr val="accent2"/>
                </a:solidFill>
                <a:ea typeface="Times New Roman" charset="0"/>
                <a:cs typeface="Times New Roman" charset="0"/>
              </a:rPr>
              <a:t>Other renewables</a:t>
            </a:r>
          </a:p>
        </p:txBody>
      </p:sp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2923517" y="3626676"/>
            <a:ext cx="571500" cy="3071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 dirty="0">
                <a:solidFill>
                  <a:srgbClr val="FFFFFF"/>
                </a:solidFill>
              </a:rPr>
              <a:t>284</a:t>
            </a:r>
          </a:p>
        </p:txBody>
      </p: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2923517" y="3235369"/>
            <a:ext cx="571500" cy="2459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 dirty="0">
                <a:solidFill>
                  <a:srgbClr val="FFC702">
                    <a:lumMod val="20000"/>
                    <a:lumOff val="80000"/>
                  </a:srgbClr>
                </a:solidFill>
              </a:rPr>
              <a:t>100</a:t>
            </a:r>
          </a:p>
        </p:txBody>
      </p:sp>
      <p:sp>
        <p:nvSpPr>
          <p:cNvPr id="59" name="Text Box 7"/>
          <p:cNvSpPr txBox="1">
            <a:spLocks noChangeArrowheads="1"/>
          </p:cNvSpPr>
          <p:nvPr/>
        </p:nvSpPr>
        <p:spPr bwMode="auto">
          <a:xfrm>
            <a:off x="2923517" y="2722847"/>
            <a:ext cx="571500" cy="3071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 dirty="0">
                <a:solidFill>
                  <a:srgbClr val="FFFFFF"/>
                </a:solidFill>
              </a:rPr>
              <a:t>477</a:t>
            </a:r>
          </a:p>
        </p:txBody>
      </p: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2909784" y="2081253"/>
            <a:ext cx="571500" cy="3071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102</a:t>
            </a:r>
          </a:p>
        </p:txBody>
      </p:sp>
      <p:sp>
        <p:nvSpPr>
          <p:cNvPr id="29" name="TextBox 40"/>
          <p:cNvSpPr txBox="1"/>
          <p:nvPr/>
        </p:nvSpPr>
        <p:spPr bwMode="auto">
          <a:xfrm>
            <a:off x="4649038" y="2129704"/>
            <a:ext cx="35747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 sz="1200" dirty="0">
                <a:ea typeface="Times New Roman" charset="0"/>
                <a:cs typeface="Times New Roman" charset="0"/>
              </a:rPr>
              <a:t>Solar</a:t>
            </a:r>
          </a:p>
        </p:txBody>
      </p:sp>
      <p:sp>
        <p:nvSpPr>
          <p:cNvPr id="32" name="TextBox 40"/>
          <p:cNvSpPr txBox="1"/>
          <p:nvPr/>
        </p:nvSpPr>
        <p:spPr bwMode="auto">
          <a:xfrm>
            <a:off x="4120696" y="2007704"/>
            <a:ext cx="40876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 sz="1200" dirty="0">
                <a:solidFill>
                  <a:srgbClr val="FFFFFF"/>
                </a:solidFill>
                <a:ea typeface="Times New Roman" charset="0"/>
                <a:cs typeface="Times New Roman" charset="0"/>
              </a:rPr>
              <a:t>Hydro</a:t>
            </a: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8327696" y="3684697"/>
            <a:ext cx="571471" cy="30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215</a:t>
            </a: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8327696" y="3376723"/>
            <a:ext cx="571471" cy="2459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99</a:t>
            </a: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8327696" y="2722243"/>
            <a:ext cx="571471" cy="30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570</a:t>
            </a:r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8327695" y="1608832"/>
            <a:ext cx="571530" cy="30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103</a:t>
            </a:r>
          </a:p>
        </p:txBody>
      </p: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8327695" y="2172612"/>
            <a:ext cx="571530" cy="30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128</a:t>
            </a: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8327696" y="1883039"/>
            <a:ext cx="571471" cy="30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203</a:t>
            </a:r>
          </a:p>
        </p:txBody>
      </p: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5722917" y="3709194"/>
            <a:ext cx="571471" cy="3071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176</a:t>
            </a:r>
          </a:p>
        </p:txBody>
      </p: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5716356" y="3472638"/>
            <a:ext cx="571531" cy="246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99</a:t>
            </a:r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5716356" y="2892054"/>
            <a:ext cx="571471" cy="30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576</a:t>
            </a: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5708736" y="1584635"/>
            <a:ext cx="571471" cy="30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103</a:t>
            </a:r>
          </a:p>
        </p:txBody>
      </p:sp>
      <p:sp>
        <p:nvSpPr>
          <p:cNvPr id="52" name="Text Box 7"/>
          <p:cNvSpPr txBox="1">
            <a:spLocks noChangeArrowheads="1"/>
          </p:cNvSpPr>
          <p:nvPr/>
        </p:nvSpPr>
        <p:spPr bwMode="auto">
          <a:xfrm>
            <a:off x="5708735" y="2235067"/>
            <a:ext cx="571530" cy="3072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149</a:t>
            </a:r>
          </a:p>
        </p:txBody>
      </p: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5708736" y="1913818"/>
            <a:ext cx="571471" cy="3071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246</a:t>
            </a:r>
          </a:p>
        </p:txBody>
      </p:sp>
    </p:spTree>
    <p:extLst>
      <p:ext uri="{BB962C8B-B14F-4D97-AF65-F5344CB8AC3E}">
        <p14:creationId xmlns:p14="http://schemas.microsoft.com/office/powerpoint/2010/main" val="19422991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ct 2"/>
          <p:cNvGraphicFramePr>
            <a:graphicFrameLocks noGrp="1" noChangeAspect="1"/>
          </p:cNvGraphicFramePr>
          <p:nvPr>
            <p:ph type="chart" sz="quarter" idx="12"/>
            <p:extLst/>
          </p:nvPr>
        </p:nvGraphicFramePr>
        <p:xfrm>
          <a:off x="509047" y="1311275"/>
          <a:ext cx="7984504" cy="3078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0" hangingPunct="0"/>
            <a:r>
              <a:rPr lang="en-US" dirty="0"/>
              <a:t>r</a:t>
            </a:r>
            <a:r>
              <a:rPr lang="en-US" dirty="0" smtClean="0"/>
              <a:t>enewable electricity generation by fuel type</a:t>
            </a:r>
            <a:endParaRPr lang="en-US" dirty="0" smtClean="0">
              <a:solidFill>
                <a:schemeClr val="tx1"/>
              </a:solidFill>
            </a:endParaRPr>
          </a:p>
          <a:p>
            <a:pPr eaLnBrk="0" hangingPunct="0"/>
            <a:r>
              <a:rPr lang="en-US" dirty="0" smtClean="0">
                <a:solidFill>
                  <a:schemeClr val="tx1"/>
                </a:solidFill>
              </a:rPr>
              <a:t>billion kilowatthours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666750" y="4793456"/>
            <a:ext cx="4377690" cy="29527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AFS | Oil and natural gas market outlook and drivers, May 18,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anchor="b" anchorCtr="0">
            <a:noAutofit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169DD8"/>
                </a:solidFill>
              </a:rPr>
              <a:t>Changing tax and cost assumptions contribute to stronger solar growth, with the Clean Power Plan providing a boost to renewables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Source:  EIA, Annual Energy Outlook </a:t>
            </a:r>
            <a:r>
              <a:rPr lang="en-US" dirty="0" smtClean="0"/>
              <a:t>2016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096FE1F6-4E0A-4585-92EE-28C61520447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4215442" y="2840643"/>
            <a:ext cx="1028700" cy="3071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dirty="0">
                <a:solidFill>
                  <a:srgbClr val="FFFFFF"/>
                </a:solidFill>
              </a:rPr>
              <a:t>Solar</a:t>
            </a:r>
          </a:p>
        </p:txBody>
      </p:sp>
      <p:sp>
        <p:nvSpPr>
          <p:cNvPr id="11274" name="Text Box 11"/>
          <p:cNvSpPr txBox="1">
            <a:spLocks noChangeArrowheads="1"/>
          </p:cNvSpPr>
          <p:nvPr/>
        </p:nvSpPr>
        <p:spPr bwMode="auto">
          <a:xfrm>
            <a:off x="7951078" y="2919001"/>
            <a:ext cx="1096148" cy="3071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200" dirty="0">
                <a:solidFill>
                  <a:schemeClr val="accent5"/>
                </a:solidFill>
                <a:cs typeface="Arial" pitchFamily="34" charset="0"/>
              </a:rPr>
              <a:t>Geothermal</a:t>
            </a:r>
          </a:p>
        </p:txBody>
      </p:sp>
      <p:sp>
        <p:nvSpPr>
          <p:cNvPr id="6155" name="Text Box 14"/>
          <p:cNvSpPr txBox="1">
            <a:spLocks noChangeArrowheads="1"/>
          </p:cNvSpPr>
          <p:nvPr/>
        </p:nvSpPr>
        <p:spPr bwMode="auto">
          <a:xfrm>
            <a:off x="8203827" y="3243216"/>
            <a:ext cx="840075" cy="3071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 dirty="0"/>
              <a:t>Biomass</a:t>
            </a:r>
          </a:p>
        </p:txBody>
      </p:sp>
      <p:sp>
        <p:nvSpPr>
          <p:cNvPr id="6156" name="Text Box 16"/>
          <p:cNvSpPr txBox="1">
            <a:spLocks noChangeArrowheads="1"/>
          </p:cNvSpPr>
          <p:nvPr/>
        </p:nvSpPr>
        <p:spPr bwMode="auto">
          <a:xfrm>
            <a:off x="1349609" y="2533462"/>
            <a:ext cx="1386687" cy="3071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dirty="0">
                <a:solidFill>
                  <a:schemeClr val="accent6"/>
                </a:solidFill>
              </a:rPr>
              <a:t>Municipal waste/</a:t>
            </a:r>
          </a:p>
          <a:p>
            <a:pPr algn="ctr"/>
            <a:r>
              <a:rPr lang="en-US" sz="1200" dirty="0">
                <a:solidFill>
                  <a:schemeClr val="accent6"/>
                </a:solidFill>
              </a:rPr>
              <a:t>landfill gas</a:t>
            </a:r>
          </a:p>
        </p:txBody>
      </p:sp>
      <p:sp>
        <p:nvSpPr>
          <p:cNvPr id="6153" name="Text Box 12"/>
          <p:cNvSpPr txBox="1">
            <a:spLocks noChangeArrowheads="1"/>
          </p:cNvSpPr>
          <p:nvPr/>
        </p:nvSpPr>
        <p:spPr bwMode="auto">
          <a:xfrm>
            <a:off x="4048598" y="2090565"/>
            <a:ext cx="1143000" cy="2280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dirty="0">
                <a:solidFill>
                  <a:srgbClr val="FFFFFF"/>
                </a:solidFill>
              </a:rPr>
              <a:t>Wind</a:t>
            </a: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2674010" y="1356550"/>
            <a:ext cx="19616" cy="265083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/>
          <p:cNvSpPr txBox="1"/>
          <p:nvPr/>
        </p:nvSpPr>
        <p:spPr bwMode="auto">
          <a:xfrm>
            <a:off x="2493950" y="1288288"/>
            <a:ext cx="33983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2015</a:t>
            </a:r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1349609" y="1238905"/>
            <a:ext cx="1132262" cy="2279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000000"/>
                </a:solidFill>
              </a:rPr>
              <a:t>History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92990" y="3566451"/>
            <a:ext cx="1584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Conventional hydroelectric power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191598" y="1315010"/>
            <a:ext cx="351954" cy="2756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825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04027" y="1245449"/>
            <a:ext cx="1736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AEO2016 Reference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17623" y="1221020"/>
            <a:ext cx="1853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No CPP</a:t>
            </a: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5597151" y="1363637"/>
            <a:ext cx="23217" cy="264043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Box 26"/>
          <p:cNvSpPr txBox="1"/>
          <p:nvPr/>
        </p:nvSpPr>
        <p:spPr bwMode="auto">
          <a:xfrm>
            <a:off x="5446618" y="1203505"/>
            <a:ext cx="33983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2015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8091133" y="3367990"/>
            <a:ext cx="184462" cy="91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416681" y="2948413"/>
            <a:ext cx="141682" cy="544373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8102533" y="3162558"/>
            <a:ext cx="366116" cy="186502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552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Natural Gas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666749" y="4793456"/>
            <a:ext cx="4356187" cy="2952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AFS | Oil and natural gas market outlook and drivers, May 18, 2016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758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3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1591549017"/>
              </p:ext>
            </p:extLst>
          </p:nvPr>
        </p:nvGraphicFramePr>
        <p:xfrm>
          <a:off x="486697" y="1338220"/>
          <a:ext cx="8200103" cy="3078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85800" y="827459"/>
            <a:ext cx="4005072" cy="41148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WTI price</a:t>
            </a:r>
          </a:p>
          <a:p>
            <a:r>
              <a:rPr lang="en-US" dirty="0"/>
              <a:t>dollars per </a:t>
            </a:r>
            <a:r>
              <a:rPr lang="en-US" dirty="0" smtClean="0"/>
              <a:t>barrel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EIA expects WTI oil prices to remain low compared to recent history, but the market-implied confidence band is very wide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685800" y="4463582"/>
            <a:ext cx="8001000" cy="205740"/>
          </a:xfrm>
        </p:spPr>
        <p:txBody>
          <a:bodyPr/>
          <a:lstStyle/>
          <a:p>
            <a:r>
              <a:rPr lang="en-US" dirty="0"/>
              <a:t>Source: EIA, Short-Term Energy Outlook, </a:t>
            </a:r>
            <a:r>
              <a:rPr lang="en-US" dirty="0" smtClean="0"/>
              <a:t>May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2D80C5C9-96E0-47EC-B500-37C5FE28463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666750" y="4793456"/>
            <a:ext cx="4324350" cy="295275"/>
          </a:xfrm>
        </p:spPr>
        <p:txBody>
          <a:bodyPr/>
          <a:lstStyle/>
          <a:p>
            <a:pPr>
              <a:defRPr/>
            </a:pPr>
            <a:r>
              <a:rPr lang="en-US" smtClean="0"/>
              <a:t>AFS | Oil and natural gas market outlook and drivers, May 18,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43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anchor="ctr" anchorCtr="0"/>
          <a:lstStyle/>
          <a:p>
            <a:r>
              <a:rPr lang="en-US" dirty="0"/>
              <a:t>Shale resources remain the dominant source of U.S. natural gas production growth</a:t>
            </a:r>
            <a:endParaRPr lang="en-US" dirty="0" smtClean="0">
              <a:solidFill>
                <a:schemeClr val="accent1"/>
              </a:solidFill>
            </a:endParaRPr>
          </a:p>
        </p:txBody>
      </p:sp>
      <p:sp>
        <p:nvSpPr>
          <p:cNvPr id="3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4814319"/>
            <a:ext cx="384048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3424F81-F06C-4AD8-AE56-B62176B75971}" type="slidenum">
              <a:rPr lang="en-US" sz="100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 sz="1000" dirty="0">
              <a:solidFill>
                <a:srgbClr val="000000"/>
              </a:solidFill>
            </a:endParaRPr>
          </a:p>
        </p:txBody>
      </p:sp>
      <p:graphicFrame>
        <p:nvGraphicFramePr>
          <p:cNvPr id="23" name="Object 2"/>
          <p:cNvGraphicFramePr>
            <a:graphicFrameLocks noGrp="1" noChangeAspect="1"/>
          </p:cNvGraphicFramePr>
          <p:nvPr>
            <p:ph type="chart" sz="quarter" idx="12"/>
            <p:extLst/>
          </p:nvPr>
        </p:nvGraphicFramePr>
        <p:xfrm>
          <a:off x="685800" y="1488883"/>
          <a:ext cx="8181975" cy="2941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2" name="Text Placeholder 4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0" hangingPunct="0"/>
            <a:r>
              <a:rPr lang="en-US" dirty="0" smtClean="0">
                <a:solidFill>
                  <a:schemeClr val="tx1"/>
                </a:solidFill>
              </a:rPr>
              <a:t>U.S. dry natural gas production</a:t>
            </a:r>
          </a:p>
          <a:p>
            <a:pPr eaLnBrk="0" hangingPunct="0"/>
            <a:r>
              <a:rPr lang="en-US" dirty="0" smtClean="0">
                <a:solidFill>
                  <a:schemeClr val="tx1"/>
                </a:solidFill>
              </a:rPr>
              <a:t>trillion cubic feet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4294967295"/>
          </p:nvPr>
        </p:nvSpPr>
        <p:spPr>
          <a:xfrm>
            <a:off x="640080" y="4464558"/>
            <a:ext cx="7946136" cy="18516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000" i="1" dirty="0" smtClean="0"/>
              <a:t>Source:  EIA, Annual Energy Outlook 2016</a:t>
            </a:r>
            <a:endParaRPr lang="en-US" sz="1000" i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667512" y="4793742"/>
            <a:ext cx="4597624" cy="294894"/>
          </a:xfrm>
          <a:prstGeom prst="rect">
            <a:avLst/>
          </a:prstGeom>
        </p:spPr>
        <p:txBody>
          <a:bodyPr/>
          <a:lstStyle/>
          <a:p>
            <a:r>
              <a:rPr lang="en-US" sz="1000" i="1" smtClean="0">
                <a:solidFill>
                  <a:srgbClr val="FFFFFF"/>
                </a:solidFill>
              </a:rPr>
              <a:t>AFS | Oil and natural gas market outlook and drivers, May 18, 2016</a:t>
            </a:r>
            <a:endParaRPr lang="en-US" sz="1000" i="1" dirty="0">
              <a:solidFill>
                <a:srgbClr val="FFFFFF"/>
              </a:solidFill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6390554" y="3371739"/>
            <a:ext cx="2287191" cy="3071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dirty="0">
                <a:solidFill>
                  <a:srgbClr val="FFFFFF"/>
                </a:solidFill>
                <a:cs typeface="Arial" pitchFamily="34" charset="0"/>
              </a:rPr>
              <a:t>Tight gas</a:t>
            </a:r>
          </a:p>
        </p:txBody>
      </p:sp>
      <p:sp>
        <p:nvSpPr>
          <p:cNvPr id="51" name="Text Box 11"/>
          <p:cNvSpPr txBox="1">
            <a:spLocks noChangeArrowheads="1"/>
          </p:cNvSpPr>
          <p:nvPr/>
        </p:nvSpPr>
        <p:spPr bwMode="auto">
          <a:xfrm>
            <a:off x="4314842" y="3595884"/>
            <a:ext cx="1887141" cy="2306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dirty="0">
                <a:solidFill>
                  <a:srgbClr val="FFFFFF"/>
                </a:solidFill>
                <a:cs typeface="Arial" pitchFamily="34" charset="0"/>
              </a:rPr>
              <a:t>Coalbed methane</a:t>
            </a:r>
          </a:p>
        </p:txBody>
      </p:sp>
      <p:sp>
        <p:nvSpPr>
          <p:cNvPr id="53" name="Text Box 14"/>
          <p:cNvSpPr txBox="1">
            <a:spLocks noChangeArrowheads="1"/>
          </p:cNvSpPr>
          <p:nvPr/>
        </p:nvSpPr>
        <p:spPr bwMode="auto">
          <a:xfrm>
            <a:off x="1163932" y="3275810"/>
            <a:ext cx="1954627" cy="3071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dirty="0">
                <a:solidFill>
                  <a:srgbClr val="FFFFFF"/>
                </a:solidFill>
                <a:cs typeface="Arial" pitchFamily="34" charset="0"/>
              </a:rPr>
              <a:t>Other lower 48</a:t>
            </a:r>
          </a:p>
          <a:p>
            <a:pPr algn="ctr"/>
            <a:r>
              <a:rPr lang="en-US" sz="1200" dirty="0">
                <a:solidFill>
                  <a:srgbClr val="FFFFFF"/>
                </a:solidFill>
                <a:cs typeface="Arial" pitchFamily="34" charset="0"/>
              </a:rPr>
              <a:t>onshore</a:t>
            </a:r>
          </a:p>
        </p:txBody>
      </p:sp>
      <p:sp>
        <p:nvSpPr>
          <p:cNvPr id="54" name="Text Box 15"/>
          <p:cNvSpPr txBox="1">
            <a:spLocks noChangeArrowheads="1"/>
          </p:cNvSpPr>
          <p:nvPr/>
        </p:nvSpPr>
        <p:spPr bwMode="auto">
          <a:xfrm>
            <a:off x="6402922" y="2249823"/>
            <a:ext cx="1887140" cy="3071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dirty="0">
                <a:solidFill>
                  <a:srgbClr val="FFFFFF"/>
                </a:solidFill>
                <a:cs typeface="Arial" pitchFamily="34" charset="0"/>
              </a:rPr>
              <a:t>Shale gas and</a:t>
            </a:r>
          </a:p>
          <a:p>
            <a:pPr algn="ctr"/>
            <a:r>
              <a:rPr lang="en-US" sz="1200" dirty="0">
                <a:solidFill>
                  <a:srgbClr val="FFFFFF"/>
                </a:solidFill>
                <a:cs typeface="Arial" pitchFamily="34" charset="0"/>
              </a:rPr>
              <a:t>tight oil plays</a:t>
            </a:r>
          </a:p>
        </p:txBody>
      </p:sp>
      <p:sp>
        <p:nvSpPr>
          <p:cNvPr id="46" name="Text Box 6"/>
          <p:cNvSpPr txBox="1">
            <a:spLocks noChangeArrowheads="1"/>
          </p:cNvSpPr>
          <p:nvPr/>
        </p:nvSpPr>
        <p:spPr bwMode="auto">
          <a:xfrm>
            <a:off x="7008183" y="3671046"/>
            <a:ext cx="1451500" cy="2331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dirty="0">
                <a:solidFill>
                  <a:schemeClr val="bg1"/>
                </a:solidFill>
                <a:cs typeface="Arial" pitchFamily="34" charset="0"/>
              </a:rPr>
              <a:t>Alaska</a:t>
            </a:r>
          </a:p>
        </p:txBody>
      </p:sp>
      <p:sp>
        <p:nvSpPr>
          <p:cNvPr id="73" name="Text Box 15"/>
          <p:cNvSpPr txBox="1">
            <a:spLocks noChangeArrowheads="1"/>
          </p:cNvSpPr>
          <p:nvPr/>
        </p:nvSpPr>
        <p:spPr bwMode="auto">
          <a:xfrm>
            <a:off x="995712" y="3761794"/>
            <a:ext cx="1887140" cy="3071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dirty="0">
                <a:solidFill>
                  <a:srgbClr val="000000"/>
                </a:solidFill>
                <a:cs typeface="Arial" pitchFamily="34" charset="0"/>
              </a:rPr>
              <a:t>Lower 48 offshore</a:t>
            </a:r>
          </a:p>
        </p:txBody>
      </p:sp>
      <p:cxnSp>
        <p:nvCxnSpPr>
          <p:cNvPr id="43" name="Straight Connector 42"/>
          <p:cNvCxnSpPr>
            <a:endCxn id="55" idx="2"/>
          </p:cNvCxnSpPr>
          <p:nvPr/>
        </p:nvCxnSpPr>
        <p:spPr bwMode="auto">
          <a:xfrm flipV="1">
            <a:off x="4535215" y="1700884"/>
            <a:ext cx="3447" cy="2319848"/>
          </a:xfrm>
          <a:prstGeom prst="line">
            <a:avLst/>
          </a:prstGeom>
          <a:solidFill>
            <a:srgbClr val="0096D7"/>
          </a:solidFill>
          <a:ln w="12700" cap="flat" cmpd="sng" algn="ctr">
            <a:solidFill>
              <a:srgbClr val="FFFFFF">
                <a:lumMod val="65000"/>
                <a:alpha val="6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Text Box 9"/>
          <p:cNvSpPr txBox="1">
            <a:spLocks noChangeArrowheads="1"/>
          </p:cNvSpPr>
          <p:nvPr/>
        </p:nvSpPr>
        <p:spPr bwMode="auto">
          <a:xfrm>
            <a:off x="1373336" y="1395638"/>
            <a:ext cx="2241755" cy="2426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dirty="0">
                <a:solidFill>
                  <a:srgbClr val="000000"/>
                </a:solidFill>
                <a:cs typeface="Arial" pitchFamily="34" charset="0"/>
              </a:rPr>
              <a:t>History</a:t>
            </a:r>
          </a:p>
        </p:txBody>
      </p: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4195762" y="1469850"/>
            <a:ext cx="685800" cy="23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4390" rIns="0" bIns="34390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050" dirty="0">
                <a:solidFill>
                  <a:srgbClr val="000000"/>
                </a:solidFill>
                <a:cs typeface="Arial" pitchFamily="34" charset="0"/>
              </a:rPr>
              <a:t>2015</a:t>
            </a:r>
            <a:endParaRPr lang="en-GB" sz="1050" dirty="0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8109113" y="1741508"/>
            <a:ext cx="457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109113" y="4019455"/>
            <a:ext cx="457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109113" y="2120003"/>
            <a:ext cx="457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109113" y="2505301"/>
            <a:ext cx="457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109113" y="2888749"/>
            <a:ext cx="457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8109113" y="3277682"/>
            <a:ext cx="457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8109113" y="3662981"/>
            <a:ext cx="457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Line 29"/>
          <p:cNvSpPr>
            <a:spLocks noChangeShapeType="1"/>
          </p:cNvSpPr>
          <p:nvPr/>
        </p:nvSpPr>
        <p:spPr bwMode="auto">
          <a:xfrm>
            <a:off x="5177223" y="3778110"/>
            <a:ext cx="0" cy="13057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825" dirty="0">
              <a:solidFill>
                <a:srgbClr val="000000"/>
              </a:solidFill>
            </a:endParaRPr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 flipH="1">
            <a:off x="7567844" y="3859463"/>
            <a:ext cx="7860" cy="14009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825" dirty="0">
              <a:solidFill>
                <a:srgbClr val="000000"/>
              </a:solidFill>
            </a:endParaRP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5083285" y="1371181"/>
            <a:ext cx="2846438" cy="2354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dirty="0">
                <a:solidFill>
                  <a:srgbClr val="000000"/>
                </a:solidFill>
                <a:cs typeface="Arial" pitchFamily="34" charset="0"/>
              </a:rPr>
              <a:t>Projections</a:t>
            </a:r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6450283" y="1034666"/>
            <a:ext cx="1799228" cy="2354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AEO2016 Reference</a:t>
            </a:r>
          </a:p>
        </p:txBody>
      </p:sp>
    </p:spTree>
    <p:extLst>
      <p:ext uri="{BB962C8B-B14F-4D97-AF65-F5344CB8AC3E}">
        <p14:creationId xmlns:p14="http://schemas.microsoft.com/office/powerpoint/2010/main" val="3530625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3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gas consumption growth is led by electricity generation and industrial uses; natural gas use rises in all sectors except residential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86800" y="4814319"/>
            <a:ext cx="384048" cy="273844"/>
          </a:xfrm>
          <a:prstGeom prst="rect">
            <a:avLst/>
          </a:prstGeom>
        </p:spPr>
        <p:txBody>
          <a:bodyPr/>
          <a:lstStyle/>
          <a:p>
            <a:fld id="{2D80C5C9-96E0-47EC-B500-37C5FE284639}" type="slidenum">
              <a:rPr lang="en-US" sz="1000" smtClean="0">
                <a:solidFill>
                  <a:srgbClr val="000000"/>
                </a:solidFill>
              </a:rPr>
              <a:pPr/>
              <a:t>31</a:t>
            </a:fld>
            <a:endParaRPr lang="en-US" sz="1000" dirty="0">
              <a:solidFill>
                <a:srgbClr val="000000"/>
              </a:solidFill>
            </a:endParaRPr>
          </a:p>
        </p:txBody>
      </p:sp>
      <p:graphicFrame>
        <p:nvGraphicFramePr>
          <p:cNvPr id="9" name="Chart Placeholder 8"/>
          <p:cNvGraphicFramePr>
            <a:graphicFrameLocks noGrp="1"/>
          </p:cNvGraphicFramePr>
          <p:nvPr>
            <p:ph type="chart" sz="quarter" idx="12"/>
            <p:extLst/>
          </p:nvPr>
        </p:nvGraphicFramePr>
        <p:xfrm>
          <a:off x="667512" y="1545546"/>
          <a:ext cx="7838313" cy="2884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85800" y="877902"/>
            <a:ext cx="4005072" cy="411480"/>
          </a:xfrm>
        </p:spPr>
        <p:txBody>
          <a:bodyPr/>
          <a:lstStyle/>
          <a:p>
            <a:pPr eaLnBrk="0" hangingPunct="0"/>
            <a:r>
              <a:rPr lang="en-US" dirty="0" smtClean="0">
                <a:solidFill>
                  <a:schemeClr val="tx1"/>
                </a:solidFill>
              </a:rPr>
              <a:t>U.S. dry gas consumption</a:t>
            </a:r>
          </a:p>
          <a:p>
            <a:pPr eaLnBrk="0" hangingPunct="0"/>
            <a:r>
              <a:rPr lang="en-US" dirty="0" smtClean="0">
                <a:solidFill>
                  <a:schemeClr val="tx1"/>
                </a:solidFill>
              </a:rPr>
              <a:t>trillion cubic feet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45" name="Text Placeholder 41"/>
          <p:cNvSpPr>
            <a:spLocks noGrp="1"/>
          </p:cNvSpPr>
          <p:nvPr>
            <p:ph type="body" sz="quarter" idx="14"/>
          </p:nvPr>
        </p:nvSpPr>
        <p:spPr>
          <a:xfrm>
            <a:off x="6468698" y="963735"/>
            <a:ext cx="2076556" cy="327782"/>
          </a:xfrm>
        </p:spPr>
        <p:txBody>
          <a:bodyPr/>
          <a:lstStyle/>
          <a:p>
            <a:pPr algn="r" eaLnBrk="0" hangingPunct="0"/>
            <a:endParaRPr lang="en-US" dirty="0" smtClean="0">
              <a:solidFill>
                <a:schemeClr val="tx1"/>
              </a:solidFill>
            </a:endParaRPr>
          </a:p>
          <a:p>
            <a:pPr algn="r" eaLnBrk="0" hangingPunct="0"/>
            <a:endParaRPr lang="en-US" dirty="0" smtClean="0">
              <a:solidFill>
                <a:schemeClr val="tx1"/>
              </a:solidFill>
            </a:endParaRPr>
          </a:p>
          <a:p>
            <a:pPr algn="r" eaLnBrk="0" hangingPunct="0"/>
            <a:r>
              <a:rPr lang="en-US" dirty="0" smtClean="0">
                <a:solidFill>
                  <a:schemeClr val="tx1"/>
                </a:solidFill>
              </a:rPr>
              <a:t>billion cubic feet per day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4294967295"/>
          </p:nvPr>
        </p:nvSpPr>
        <p:spPr>
          <a:xfrm>
            <a:off x="640080" y="4464558"/>
            <a:ext cx="7946136" cy="18516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000" i="1" dirty="0" smtClean="0"/>
              <a:t>Source:  EIA, Annual Energy Outlook 2016</a:t>
            </a:r>
            <a:endParaRPr lang="en-US" sz="100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67512" y="4793742"/>
            <a:ext cx="4634740" cy="294894"/>
          </a:xfrm>
          <a:prstGeom prst="rect">
            <a:avLst/>
          </a:prstGeom>
        </p:spPr>
        <p:txBody>
          <a:bodyPr/>
          <a:lstStyle/>
          <a:p>
            <a:r>
              <a:rPr lang="en-US" sz="1000" i="1" dirty="0" smtClean="0">
                <a:solidFill>
                  <a:srgbClr val="FFFFFF"/>
                </a:solidFill>
              </a:rPr>
              <a:t>AFS | Oil and natural gas market outlook and drivers, May 18, 2016</a:t>
            </a:r>
            <a:endParaRPr lang="en-US" sz="1000" i="1" dirty="0">
              <a:solidFill>
                <a:srgbClr val="FFFFFF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669635" y="1407370"/>
            <a:ext cx="3720830" cy="2080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Projections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144824" y="1407370"/>
            <a:ext cx="1510220" cy="2080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History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 flipV="1">
            <a:off x="2807696" y="1673315"/>
            <a:ext cx="3090" cy="210050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 bwMode="auto">
          <a:xfrm>
            <a:off x="7218886" y="1730997"/>
            <a:ext cx="847989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050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Electric power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6301587" y="1730997"/>
            <a:ext cx="1138581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050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Industrial*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3046919" y="1730997"/>
            <a:ext cx="670055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050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Residential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5059675" y="1730997"/>
            <a:ext cx="960199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050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Transportation</a:t>
            </a:r>
            <a:r>
              <a:rPr lang="en-US" sz="900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**</a:t>
            </a: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7478401" y="2803634"/>
            <a:ext cx="400050" cy="23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4390" rIns="0" bIns="34390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050" dirty="0">
                <a:solidFill>
                  <a:srgbClr val="FFFFFF"/>
                </a:solidFill>
                <a:cs typeface="Arial" pitchFamily="34" charset="0"/>
              </a:rPr>
              <a:t>12.6</a:t>
            </a:r>
            <a:endParaRPr lang="en-GB" sz="105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7506976" y="3533039"/>
            <a:ext cx="342900" cy="23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4390" rIns="0" bIns="34390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050" dirty="0">
                <a:solidFill>
                  <a:srgbClr val="FFFFFF"/>
                </a:solidFill>
                <a:cs typeface="Arial" pitchFamily="34" charset="0"/>
              </a:rPr>
              <a:t>4.6</a:t>
            </a:r>
            <a:endParaRPr lang="en-GB" sz="105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7506976" y="3175982"/>
            <a:ext cx="342900" cy="23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4390" rIns="0" bIns="34390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050" dirty="0">
                <a:solidFill>
                  <a:srgbClr val="FFFFFF"/>
                </a:solidFill>
                <a:cs typeface="Arial" pitchFamily="34" charset="0"/>
              </a:rPr>
              <a:t>1.7</a:t>
            </a:r>
            <a:endParaRPr lang="en-GB" sz="105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7535551" y="2156707"/>
            <a:ext cx="342900" cy="23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4390" rIns="0" bIns="34390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050" dirty="0">
                <a:solidFill>
                  <a:srgbClr val="FFFFFF"/>
                </a:solidFill>
                <a:cs typeface="Arial" pitchFamily="34" charset="0"/>
              </a:rPr>
              <a:t>11.2</a:t>
            </a:r>
            <a:endParaRPr lang="en-GB" sz="105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7506976" y="3313997"/>
            <a:ext cx="342900" cy="23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4390" rIns="0" bIns="34390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050" dirty="0">
                <a:solidFill>
                  <a:srgbClr val="FFFFFF"/>
                </a:solidFill>
                <a:cs typeface="Arial" pitchFamily="34" charset="0"/>
              </a:rPr>
              <a:t>3.7</a:t>
            </a:r>
            <a:endParaRPr lang="en-GB" sz="105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2191068" y="2912082"/>
            <a:ext cx="400050" cy="23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4390" rIns="0" bIns="34390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050" dirty="0">
                <a:solidFill>
                  <a:srgbClr val="FFFFFF"/>
                </a:solidFill>
                <a:cs typeface="Arial" pitchFamily="34" charset="0"/>
              </a:rPr>
              <a:t>9.1</a:t>
            </a:r>
            <a:endParaRPr lang="en-GB" sz="105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2236578" y="3533039"/>
            <a:ext cx="342900" cy="23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4390" rIns="0" bIns="34390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050" dirty="0">
                <a:solidFill>
                  <a:srgbClr val="FFFFFF"/>
                </a:solidFill>
                <a:cs typeface="Arial" pitchFamily="34" charset="0"/>
              </a:rPr>
              <a:t>4.6</a:t>
            </a:r>
            <a:endParaRPr lang="en-GB" sz="105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2219643" y="3235111"/>
            <a:ext cx="342900" cy="207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4390" rIns="0" bIns="34390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900" dirty="0">
                <a:solidFill>
                  <a:srgbClr val="FFFFFF"/>
                </a:solidFill>
                <a:cs typeface="Arial" pitchFamily="34" charset="0"/>
              </a:rPr>
              <a:t>0.9</a:t>
            </a:r>
            <a:endParaRPr lang="en-GB" sz="9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2219643" y="2354814"/>
            <a:ext cx="342900" cy="23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4390" rIns="0" bIns="34390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050" dirty="0">
                <a:solidFill>
                  <a:srgbClr val="FFFFFF"/>
                </a:solidFill>
                <a:cs typeface="Arial" pitchFamily="34" charset="0"/>
              </a:rPr>
              <a:t>9.6</a:t>
            </a:r>
            <a:endParaRPr lang="en-GB" sz="105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2219643" y="3328150"/>
            <a:ext cx="342900" cy="23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4390" rIns="0" bIns="34390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050" dirty="0">
                <a:solidFill>
                  <a:srgbClr val="FFFFFF"/>
                </a:solidFill>
                <a:cs typeface="Arial" pitchFamily="34" charset="0"/>
              </a:rPr>
              <a:t>3.2</a:t>
            </a:r>
            <a:endParaRPr lang="en-GB" sz="105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 bwMode="auto">
          <a:xfrm>
            <a:off x="4099877" y="4423588"/>
            <a:ext cx="3826115" cy="17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825" i="1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*Includes combined heat-and-power and lease, plant, and export liquefaction fuel</a:t>
            </a:r>
          </a:p>
        </p:txBody>
      </p:sp>
      <p:sp>
        <p:nvSpPr>
          <p:cNvPr id="2" name="Rectangle 1"/>
          <p:cNvSpPr/>
          <p:nvPr/>
        </p:nvSpPr>
        <p:spPr>
          <a:xfrm>
            <a:off x="2932176" y="1745581"/>
            <a:ext cx="100584" cy="1121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905451" y="1745581"/>
            <a:ext cx="100584" cy="11218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934005" y="1745581"/>
            <a:ext cx="100584" cy="112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186172" y="1745581"/>
            <a:ext cx="100584" cy="1121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095956" y="1745581"/>
            <a:ext cx="100584" cy="1121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60463" y="1377813"/>
            <a:ext cx="134684" cy="12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4016181" y="1730997"/>
            <a:ext cx="721351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050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Commercial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8098119" y="1868770"/>
            <a:ext cx="457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8098119" y="3748520"/>
            <a:ext cx="457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8098119" y="2448245"/>
            <a:ext cx="457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8098119" y="3049058"/>
            <a:ext cx="457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8098119" y="3401720"/>
            <a:ext cx="457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8098119" y="2242338"/>
            <a:ext cx="457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8098119" y="2653938"/>
            <a:ext cx="457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8098119" y="2831267"/>
            <a:ext cx="457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8098119" y="3224600"/>
            <a:ext cx="457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8098119" y="3589130"/>
            <a:ext cx="457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8098119" y="2027120"/>
            <a:ext cx="457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6579787" y="2803634"/>
            <a:ext cx="400050" cy="23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4390" rIns="0" bIns="34390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050" dirty="0">
                <a:solidFill>
                  <a:srgbClr val="FFFFFF"/>
                </a:solidFill>
                <a:cs typeface="Arial" pitchFamily="34" charset="0"/>
              </a:rPr>
              <a:t>12.5</a:t>
            </a:r>
            <a:endParaRPr lang="en-GB" sz="105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6608362" y="3542782"/>
            <a:ext cx="342900" cy="23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4390" rIns="0" bIns="34390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050" dirty="0">
                <a:solidFill>
                  <a:srgbClr val="FFFFFF"/>
                </a:solidFill>
                <a:cs typeface="Arial" pitchFamily="34" charset="0"/>
              </a:rPr>
              <a:t>4.6</a:t>
            </a:r>
            <a:endParaRPr lang="en-GB" sz="105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6608362" y="3172850"/>
            <a:ext cx="342900" cy="23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4390" rIns="0" bIns="34390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050" dirty="0">
                <a:solidFill>
                  <a:srgbClr val="FFFFFF"/>
                </a:solidFill>
                <a:cs typeface="Arial" pitchFamily="34" charset="0"/>
              </a:rPr>
              <a:t>1.7</a:t>
            </a:r>
            <a:endParaRPr lang="en-GB" sz="105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6579787" y="2152763"/>
            <a:ext cx="342900" cy="23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4390" rIns="0" bIns="34390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050" dirty="0">
                <a:solidFill>
                  <a:srgbClr val="FFFFFF"/>
                </a:solidFill>
                <a:cs typeface="Arial" pitchFamily="34" charset="0"/>
              </a:rPr>
              <a:t>12.0</a:t>
            </a:r>
            <a:endParaRPr lang="en-GB" sz="105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6608362" y="3314690"/>
            <a:ext cx="342900" cy="23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4390" rIns="0" bIns="34390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050" dirty="0">
                <a:solidFill>
                  <a:srgbClr val="FFFFFF"/>
                </a:solidFill>
                <a:cs typeface="Arial" pitchFamily="34" charset="0"/>
              </a:rPr>
              <a:t>3.7</a:t>
            </a:r>
            <a:endParaRPr lang="en-GB" sz="105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633420" y="4053286"/>
            <a:ext cx="12655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2040</a:t>
            </a:r>
          </a:p>
        </p:txBody>
      </p:sp>
      <p:cxnSp>
        <p:nvCxnSpPr>
          <p:cNvPr id="52" name="Straight Connector 51"/>
          <p:cNvCxnSpPr/>
          <p:nvPr/>
        </p:nvCxnSpPr>
        <p:spPr>
          <a:xfrm>
            <a:off x="6429270" y="4034598"/>
            <a:ext cx="1496722" cy="21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905125" y="4040831"/>
            <a:ext cx="1552094" cy="229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048399" y="4061985"/>
            <a:ext cx="12655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2020</a:t>
            </a:r>
          </a:p>
        </p:txBody>
      </p:sp>
      <p:cxnSp>
        <p:nvCxnSpPr>
          <p:cNvPr id="61" name="Straight Connector 60"/>
          <p:cNvCxnSpPr/>
          <p:nvPr/>
        </p:nvCxnSpPr>
        <p:spPr>
          <a:xfrm flipV="1">
            <a:off x="4664766" y="4050356"/>
            <a:ext cx="1480233" cy="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4827625" y="4044123"/>
            <a:ext cx="12655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2030</a:t>
            </a:r>
          </a:p>
        </p:txBody>
      </p:sp>
      <p:sp>
        <p:nvSpPr>
          <p:cNvPr id="65" name="TextBox 64"/>
          <p:cNvSpPr txBox="1"/>
          <p:nvPr/>
        </p:nvSpPr>
        <p:spPr bwMode="auto">
          <a:xfrm>
            <a:off x="4103239" y="4526290"/>
            <a:ext cx="2850095" cy="17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825" i="1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**Includes pipeline fuel</a:t>
            </a:r>
          </a:p>
        </p:txBody>
      </p:sp>
    </p:spTree>
    <p:extLst>
      <p:ext uri="{BB962C8B-B14F-4D97-AF65-F5344CB8AC3E}">
        <p14:creationId xmlns:p14="http://schemas.microsoft.com/office/powerpoint/2010/main" val="161851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71500" y="371474"/>
            <a:ext cx="8115300" cy="463413"/>
          </a:xfrm>
          <a:prstGeom prst="rect">
            <a:avLst/>
          </a:prstGeom>
        </p:spPr>
        <p:txBody>
          <a:bodyPr/>
          <a:lstStyle/>
          <a:p>
            <a:r>
              <a:rPr lang="en-US" sz="2200" dirty="0" smtClean="0"/>
              <a:t>For more information</a:t>
            </a:r>
            <a:endParaRPr lang="en-US" sz="22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buNone/>
            </a:pPr>
            <a:r>
              <a:rPr lang="en-US" sz="1500" dirty="0"/>
              <a:t>U.S. Energy Information Administration home page | </a:t>
            </a:r>
            <a:r>
              <a:rPr lang="en-US" sz="1500" dirty="0">
                <a:hlinkClick r:id="rId3"/>
              </a:rPr>
              <a:t>www.eia.gov</a:t>
            </a:r>
            <a:endParaRPr lang="en-US" sz="1500" dirty="0"/>
          </a:p>
          <a:p>
            <a:pPr>
              <a:buNone/>
            </a:pPr>
            <a:r>
              <a:rPr lang="en-US" sz="1500" dirty="0"/>
              <a:t>Annual Energy Outlook | </a:t>
            </a:r>
            <a:r>
              <a:rPr lang="en-US" sz="1500" dirty="0">
                <a:hlinkClick r:id="rId4"/>
              </a:rPr>
              <a:t>www.eia.gov/forecasts/aeo</a:t>
            </a:r>
            <a:endParaRPr lang="en-US" sz="1500" dirty="0"/>
          </a:p>
          <a:p>
            <a:pPr>
              <a:buNone/>
            </a:pPr>
            <a:r>
              <a:rPr lang="en-US" sz="1500" dirty="0"/>
              <a:t>Short-Term Energy Outlook | </a:t>
            </a:r>
            <a:r>
              <a:rPr lang="en-US" sz="1500" dirty="0">
                <a:hlinkClick r:id="rId5"/>
              </a:rPr>
              <a:t>www.eia.gov/forecasts/steo</a:t>
            </a:r>
            <a:endParaRPr lang="en-US" sz="1500" dirty="0"/>
          </a:p>
          <a:p>
            <a:pPr>
              <a:buNone/>
            </a:pPr>
            <a:r>
              <a:rPr lang="en-US" sz="1500" dirty="0"/>
              <a:t>International Energy Outlook | </a:t>
            </a:r>
            <a:r>
              <a:rPr lang="en-US" sz="1500" dirty="0">
                <a:hlinkClick r:id="rId6"/>
              </a:rPr>
              <a:t>www.eia.gov/forecasts/ieo</a:t>
            </a:r>
            <a:endParaRPr lang="en-US" sz="1500" dirty="0"/>
          </a:p>
          <a:p>
            <a:pPr>
              <a:buNone/>
            </a:pPr>
            <a:r>
              <a:rPr lang="en-US" sz="1500" dirty="0"/>
              <a:t>Today In Energy | </a:t>
            </a:r>
            <a:r>
              <a:rPr lang="en-US" sz="1500" dirty="0">
                <a:hlinkClick r:id="rId7"/>
              </a:rPr>
              <a:t>www.eia.gov/todayinenergy</a:t>
            </a:r>
            <a:endParaRPr lang="en-US" sz="1500" dirty="0"/>
          </a:p>
          <a:p>
            <a:pPr>
              <a:buNone/>
            </a:pPr>
            <a:r>
              <a:rPr lang="en-US" sz="1500" dirty="0"/>
              <a:t>Monthly Energy Review | </a:t>
            </a:r>
            <a:r>
              <a:rPr lang="en-US" sz="1500" dirty="0">
                <a:hlinkClick r:id="rId8"/>
              </a:rPr>
              <a:t>www.eia.gov/totalenergy/data/monthly</a:t>
            </a:r>
            <a:endParaRPr lang="en-US" sz="1500" dirty="0"/>
          </a:p>
          <a:p>
            <a:pPr>
              <a:buNone/>
            </a:pPr>
            <a:r>
              <a:rPr lang="en-US" sz="1500" dirty="0"/>
              <a:t>State Energy Portal | </a:t>
            </a:r>
            <a:r>
              <a:rPr lang="en-US" sz="1500" dirty="0">
                <a:hlinkClick r:id="rId9"/>
              </a:rPr>
              <a:t>www.eia.gov/state</a:t>
            </a:r>
            <a:r>
              <a:rPr lang="en-US" sz="1500" dirty="0"/>
              <a:t> 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666750" y="4793456"/>
            <a:ext cx="4377690" cy="29527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AFS | Oil and natural gas market outlook and drivers, May 18,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48875" y="4814888"/>
            <a:ext cx="384175" cy="273844"/>
          </a:xfrm>
          <a:prstGeom prst="rect">
            <a:avLst/>
          </a:prstGeom>
        </p:spPr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32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43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r"/>
            <a:r>
              <a:rPr lang="en-US" smtClean="0"/>
              <a:t>U.S. tight oil production</a:t>
            </a:r>
          </a:p>
          <a:p>
            <a:pPr algn="r"/>
            <a:r>
              <a:rPr lang="en-US" smtClean="0"/>
              <a:t>million barrels of oil per day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U.S. dry shale gas production</a:t>
            </a:r>
          </a:p>
          <a:p>
            <a:r>
              <a:rPr lang="en-US" dirty="0" smtClean="0"/>
              <a:t>billion cubic feet per day</a:t>
            </a:r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U.S. has experienced a rapid increase in natural gas and oil production from shale and other tight resources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Sources: EIA derived from state administrative data collected by </a:t>
            </a:r>
            <a:r>
              <a:rPr lang="en-US" dirty="0" err="1" smtClean="0"/>
              <a:t>DrillingInfo</a:t>
            </a:r>
            <a:r>
              <a:rPr lang="en-US" dirty="0" smtClean="0"/>
              <a:t> Inc. Data are through February 2016  and represent EIA’s official tight oil &amp; shale gas estimates, but are not survey data. State abbreviations indicate primary state(s).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66750" y="4793456"/>
            <a:ext cx="4324350" cy="2952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i="1" smtClean="0">
                <a:solidFill>
                  <a:schemeClr val="bg1"/>
                </a:solidFill>
                <a:latin typeface="+mn-lt"/>
              </a:rPr>
              <a:t>AFS | Oil and natural gas market outlook and drivers, May 18, 2016</a:t>
            </a:r>
            <a:endParaRPr lang="en-US" sz="1000" i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690351" y="1292225"/>
            <a:ext cx="3923136" cy="3097213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4671358" y="1292225"/>
            <a:ext cx="4008158" cy="309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18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Placeholder 8"/>
          <p:cNvGraphicFramePr>
            <a:graphicFrameLocks noGrp="1"/>
          </p:cNvGraphicFramePr>
          <p:nvPr>
            <p:ph type="chart" sz="quarter" idx="12"/>
            <p:extLst/>
          </p:nvPr>
        </p:nvGraphicFramePr>
        <p:xfrm>
          <a:off x="581891" y="1311275"/>
          <a:ext cx="8104909" cy="3078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85800" y="840140"/>
            <a:ext cx="7086600" cy="411480"/>
          </a:xfrm>
        </p:spPr>
        <p:txBody>
          <a:bodyPr/>
          <a:lstStyle/>
          <a:p>
            <a:r>
              <a:rPr lang="en-US" dirty="0" smtClean="0"/>
              <a:t>U.S. crude oil production growth by area</a:t>
            </a:r>
          </a:p>
          <a:p>
            <a:r>
              <a:rPr lang="en-US" dirty="0" smtClean="0"/>
              <a:t>change from fourth quarter, 2014  (million barrels per day)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lead times and past investment are contributing to growth from the Gulf of Mexico as Lower 48 production declines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Source: EIA, Short-Term Energy Outlook, </a:t>
            </a:r>
            <a:r>
              <a:rPr lang="en-US" dirty="0" smtClean="0"/>
              <a:t>May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E4E96853-06F4-43A6-A754-E3DD0854F34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666750" y="4793456"/>
            <a:ext cx="4324350" cy="295275"/>
          </a:xfrm>
        </p:spPr>
        <p:txBody>
          <a:bodyPr/>
          <a:lstStyle/>
          <a:p>
            <a:pPr>
              <a:defRPr/>
            </a:pPr>
            <a:r>
              <a:rPr lang="en-US" smtClean="0"/>
              <a:t>AFS | Oil and natural gas market outlook and drivers, May 18,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83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EIA, Short-Term Energy </a:t>
            </a:r>
            <a:r>
              <a:rPr lang="en-US" dirty="0" smtClean="0"/>
              <a:t>Outlook and Drilling Productivity Report, May 2016;  International Energy Agency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45863" y="141531"/>
            <a:ext cx="8441198" cy="972243"/>
          </a:xfrm>
        </p:spPr>
        <p:txBody>
          <a:bodyPr/>
          <a:lstStyle/>
          <a:p>
            <a:r>
              <a:rPr lang="en-US" sz="2000" dirty="0" smtClean="0"/>
              <a:t>Crude supply trends </a:t>
            </a:r>
            <a:r>
              <a:rPr lang="en-US" sz="2000" u="sng" dirty="0" smtClean="0"/>
              <a:t>outside</a:t>
            </a:r>
            <a:r>
              <a:rPr lang="en-US" sz="2000" dirty="0" smtClean="0"/>
              <a:t> the United States (red areas below) are key to future oil market balance: geopolitical developments, exporter decisions, and the timing and magnitude of supply effects stemming from reduced investment all matter  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4DF0B6C-5B86-44A1-BAEB-5215227D8FF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666750" y="4793456"/>
            <a:ext cx="4324350" cy="295275"/>
          </a:xfrm>
        </p:spPr>
        <p:txBody>
          <a:bodyPr/>
          <a:lstStyle/>
          <a:p>
            <a:pPr>
              <a:defRPr/>
            </a:pPr>
            <a:r>
              <a:rPr lang="en-US" smtClean="0"/>
              <a:t>AFS | Oil and natural gas market outlook and drivers, May 18, 2016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687370" y="892175"/>
            <a:ext cx="3929098" cy="3497263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4668313" y="892175"/>
            <a:ext cx="4014249" cy="349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42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Placeholder 10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4109418055"/>
              </p:ext>
            </p:extLst>
          </p:nvPr>
        </p:nvGraphicFramePr>
        <p:xfrm>
          <a:off x="551663" y="1311275"/>
          <a:ext cx="8135137" cy="3078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world liquid fuels consumption </a:t>
            </a:r>
          </a:p>
          <a:p>
            <a:r>
              <a:rPr lang="en-US" dirty="0" smtClean="0"/>
              <a:t>million barrels per day	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800600" y="840140"/>
            <a:ext cx="3769066" cy="41148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annual change</a:t>
            </a:r>
          </a:p>
          <a:p>
            <a:pPr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million barrels per 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day</a:t>
            </a: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EIA forecasts global liquids consumption growth at 1.2 million b/d in 2016 and 1.3 million b/d in 2017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Source: EIA, Short-Term Energy Outlook, </a:t>
            </a:r>
            <a:r>
              <a:rPr lang="en-US" dirty="0" smtClean="0"/>
              <a:t>May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4E96853-06F4-43A6-A754-E3DD0854F34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666750" y="4793456"/>
            <a:ext cx="4324350" cy="295275"/>
          </a:xfrm>
        </p:spPr>
        <p:txBody>
          <a:bodyPr/>
          <a:lstStyle/>
          <a:p>
            <a:pPr>
              <a:defRPr/>
            </a:pPr>
            <a:r>
              <a:rPr lang="en-US" smtClean="0"/>
              <a:t>AFS | Oil and natural gas market outlook and drivers, May 18,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7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Placeholder 9"/>
          <p:cNvGraphicFramePr>
            <a:graphicFrameLocks noGrp="1"/>
          </p:cNvGraphicFramePr>
          <p:nvPr>
            <p:ph type="chart" sz="quarter" idx="12"/>
            <p:extLst/>
          </p:nvPr>
        </p:nvGraphicFramePr>
        <p:xfrm>
          <a:off x="685800" y="1311275"/>
          <a:ext cx="8001000" cy="3078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GDP growth in non-OECD countries </a:t>
            </a:r>
          </a:p>
          <a:p>
            <a:r>
              <a:rPr lang="en-US" dirty="0" smtClean="0"/>
              <a:t>annual expectations by date of forecast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68578"/>
            <a:ext cx="8001000" cy="703299"/>
          </a:xfrm>
        </p:spPr>
        <p:txBody>
          <a:bodyPr/>
          <a:lstStyle/>
          <a:p>
            <a:r>
              <a:rPr lang="en-US" dirty="0" smtClean="0"/>
              <a:t>Non-OECD economic growth projections, a key driver of oil demand, have been reduced over the course of recent STEO forecasts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/>
              <a:t>EIA, Short-Term Energy </a:t>
            </a:r>
            <a:r>
              <a:rPr lang="en-US" dirty="0" smtClean="0"/>
              <a:t>Outlook, May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666750" y="4793456"/>
            <a:ext cx="4324350" cy="295275"/>
          </a:xfrm>
        </p:spPr>
        <p:txBody>
          <a:bodyPr/>
          <a:lstStyle/>
          <a:p>
            <a:pPr>
              <a:defRPr/>
            </a:pPr>
            <a:r>
              <a:rPr lang="en-US" smtClean="0"/>
              <a:t>AFS | Oil and natural gas market outlook and drivers, May 18,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45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Energy:  Drivers and Projections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666749" y="4793456"/>
            <a:ext cx="3986669" cy="2952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AFS | Oil and natural gas market outlook and drivers, May 18,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718774"/>
      </p:ext>
    </p:extLst>
  </p:cSld>
  <p:clrMapOvr>
    <a:masterClrMapping/>
  </p:clrMapOvr>
</p:sld>
</file>

<file path=ppt/theme/theme1.xml><?xml version="1.0" encoding="utf-8"?>
<a:theme xmlns:a="http://schemas.openxmlformats.org/drawingml/2006/main" name="eia_template_16x9">
  <a:themeElements>
    <a:clrScheme name="EIA">
      <a:dk1>
        <a:srgbClr val="000000"/>
      </a:dk1>
      <a:lt1>
        <a:srgbClr val="FFFFFF"/>
      </a:lt1>
      <a:dk2>
        <a:srgbClr val="003953"/>
      </a:dk2>
      <a:lt2>
        <a:srgbClr val="333333"/>
      </a:lt2>
      <a:accent1>
        <a:srgbClr val="0096D7"/>
      </a:accent1>
      <a:accent2>
        <a:srgbClr val="BD732A"/>
      </a:accent2>
      <a:accent3>
        <a:srgbClr val="5D9732"/>
      </a:accent3>
      <a:accent4>
        <a:srgbClr val="FFC702"/>
      </a:accent4>
      <a:accent5>
        <a:srgbClr val="A33340"/>
      </a:accent5>
      <a:accent6>
        <a:srgbClr val="675005"/>
      </a:accent6>
      <a:hlink>
        <a:srgbClr val="0096D7"/>
      </a:hlink>
      <a:folHlink>
        <a:srgbClr val="5D9732"/>
      </a:folHlink>
    </a:clrScheme>
    <a:fontScheme name="EIA 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A.potx" id="{29447570-E686-4A5C-B0E9-1075197C0273}" vid="{0F2230B6-DAD3-44F8-9B30-CFD495AC814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263</TotalTime>
  <Words>2146</Words>
  <Application>Microsoft Office PowerPoint</Application>
  <PresentationFormat>On-screen Show (16:9)</PresentationFormat>
  <Paragraphs>454</Paragraphs>
  <Slides>32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Times New Roman</vt:lpstr>
      <vt:lpstr>Wingdings</vt:lpstr>
      <vt:lpstr>eia_template_16x9</vt:lpstr>
      <vt:lpstr>Oil and natural gas: market outlook and drivers</vt:lpstr>
      <vt:lpstr>Global supply has consistently exceeded demand since the start of 2014;  EIA forecasts a return to market balance in the second half of 2017 </vt:lpstr>
      <vt:lpstr>EIA expects WTI oil prices to remain low compared to recent history, but the market-implied confidence band is very wide</vt:lpstr>
      <vt:lpstr>The U.S. has experienced a rapid increase in natural gas and oil production from shale and other tight resources</vt:lpstr>
      <vt:lpstr>Long lead times and past investment are contributing to growth from the Gulf of Mexico as Lower 48 production declines</vt:lpstr>
      <vt:lpstr>Crude supply trends outside the United States (red areas below) are key to future oil market balance: geopolitical developments, exporter decisions, and the timing and magnitude of supply effects stemming from reduced investment all matter  </vt:lpstr>
      <vt:lpstr>EIA forecasts global liquids consumption growth at 1.2 million b/d in 2016 and 1.3 million b/d in 2017</vt:lpstr>
      <vt:lpstr>Non-OECD economic growth projections, a key driver of oil demand, have been reduced over the course of recent STEO forecasts</vt:lpstr>
      <vt:lpstr>Global Energy:  Drivers and Projections</vt:lpstr>
      <vt:lpstr>Economic activity and population drive increases in energy use; energy intensity (E/GDP) improvements moderate this trend</vt:lpstr>
      <vt:lpstr>Renewables grow fastest, coal use plateaus, natural gas surpasses coal by 2030, and oil maintains its leading share</vt:lpstr>
      <vt:lpstr>Most of the growth in world oil consumption occurs in the non-OECD regions — especially Asia</vt:lpstr>
      <vt:lpstr>Passenger-miles per person will rise as GDP per capita grows; travel growth is largely outside the OECD </vt:lpstr>
      <vt:lpstr>Liquid fuels supplies from both OPEC and non-OPEC producers increase through 2040</vt:lpstr>
      <vt:lpstr>Non-OECD nations account for 76% of projected growth in natural gas consumption</vt:lpstr>
      <vt:lpstr>Non-OECD Asia, Middle East, and OECD Americas account for the largest increases in natural gas production</vt:lpstr>
      <vt:lpstr>North American natural gas prices are low compared to prices in the rest of the world, although spreads have narrowed recently</vt:lpstr>
      <vt:lpstr>U.S. Energy Outlook</vt:lpstr>
      <vt:lpstr>Key updates in AEO2016</vt:lpstr>
      <vt:lpstr>Reductions in energy intensity largely offset impact of gross domestic product (GDP) growth, leading to slow projected growth in energy use</vt:lpstr>
      <vt:lpstr>U.S. net energy imports continue to decline (except for liquids in the near term) reflecting increased oil and natural gas production coupled with slowly growing or falling demand </vt:lpstr>
      <vt:lpstr>CO2 emissions are lower in AEO2016 Reference case than AEO2015 Reference Case, even without the Clean Power Plan (CPP)</vt:lpstr>
      <vt:lpstr>U.S. Electricity</vt:lpstr>
      <vt:lpstr>Clean Power Plan accelerates shift to lower-carbon options for generation, led by growth in renewables and gas-fired generation; results are likely sensitive to CPP implementation approach </vt:lpstr>
      <vt:lpstr>Natural gas generation falls through 2021; both gas and renewable generation surpass coal by 2030 in the Reference case, but only natural gas does so in the No CPP case</vt:lpstr>
      <vt:lpstr>Lower costs and extension of renewable tax credits boost projected additions of wind and solar capacity prior to the 2022 effective date of the Clean Power Plan (CPP)</vt:lpstr>
      <vt:lpstr>Reference case projects slightly higher levels of total capacity  because of higher levels of renewable capacity</vt:lpstr>
      <vt:lpstr>Changing tax and cost assumptions contribute to stronger solar growth, with the Clean Power Plan providing a boost to renewables</vt:lpstr>
      <vt:lpstr>U.S. Natural Gas</vt:lpstr>
      <vt:lpstr>Shale resources remain the dominant source of U.S. natural gas production growth</vt:lpstr>
      <vt:lpstr>Natural gas consumption growth is led by electricity generation and industrial uses; natural gas use rises in all sectors except residential</vt:lpstr>
      <vt:lpstr>For more information</vt:lpstr>
    </vt:vector>
  </TitlesOfParts>
  <Company>EIA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Oil and natural gas market outlook and drivers</dc:title>
  <dc:creator>Jarzomski, Kevin</dc:creator>
  <cp:lastModifiedBy>Gilchrist, Laverne</cp:lastModifiedBy>
  <cp:revision>22</cp:revision>
  <cp:lastPrinted>2014-08-29T14:41:04Z</cp:lastPrinted>
  <dcterms:created xsi:type="dcterms:W3CDTF">2016-05-16T18:19:53Z</dcterms:created>
  <dcterms:modified xsi:type="dcterms:W3CDTF">2016-06-08T16:27:21Z</dcterms:modified>
</cp:coreProperties>
</file>