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1.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2.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4.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5.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6.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17.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8.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notesSlides/notesSlide3.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91" r:id="rId2"/>
    <p:sldMasterId id="2147483711" r:id="rId3"/>
    <p:sldMasterId id="2147483730" r:id="rId4"/>
    <p:sldMasterId id="2147483746" r:id="rId5"/>
    <p:sldMasterId id="2147483761" r:id="rId6"/>
    <p:sldMasterId id="2147483779" r:id="rId7"/>
    <p:sldMasterId id="2147483795" r:id="rId8"/>
    <p:sldMasterId id="2147483811" r:id="rId9"/>
    <p:sldMasterId id="2147483827" r:id="rId10"/>
    <p:sldMasterId id="2147483843" r:id="rId11"/>
    <p:sldMasterId id="2147483859" r:id="rId12"/>
    <p:sldMasterId id="2147483874" r:id="rId13"/>
    <p:sldMasterId id="2147483889" r:id="rId14"/>
    <p:sldMasterId id="2147483909" r:id="rId15"/>
    <p:sldMasterId id="2147483925" r:id="rId16"/>
    <p:sldMasterId id="2147483940" r:id="rId17"/>
    <p:sldMasterId id="2147483955" r:id="rId18"/>
    <p:sldMasterId id="2147483971" r:id="rId19"/>
  </p:sldMasterIdLst>
  <p:notesMasterIdLst>
    <p:notesMasterId r:id="rId43"/>
  </p:notesMasterIdLst>
  <p:handoutMasterIdLst>
    <p:handoutMasterId r:id="rId44"/>
  </p:handoutMasterIdLst>
  <p:sldIdLst>
    <p:sldId id="539" r:id="rId20"/>
    <p:sldId id="626" r:id="rId21"/>
    <p:sldId id="627" r:id="rId22"/>
    <p:sldId id="639" r:id="rId23"/>
    <p:sldId id="663" r:id="rId24"/>
    <p:sldId id="658" r:id="rId25"/>
    <p:sldId id="662" r:id="rId26"/>
    <p:sldId id="650" r:id="rId27"/>
    <p:sldId id="651" r:id="rId28"/>
    <p:sldId id="644" r:id="rId29"/>
    <p:sldId id="645" r:id="rId30"/>
    <p:sldId id="660" r:id="rId31"/>
    <p:sldId id="661" r:id="rId32"/>
    <p:sldId id="634" r:id="rId33"/>
    <p:sldId id="629" r:id="rId34"/>
    <p:sldId id="630" r:id="rId35"/>
    <p:sldId id="636" r:id="rId36"/>
    <p:sldId id="665" r:id="rId37"/>
    <p:sldId id="654" r:id="rId38"/>
    <p:sldId id="655" r:id="rId39"/>
    <p:sldId id="656" r:id="rId40"/>
    <p:sldId id="664" r:id="rId41"/>
    <p:sldId id="63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732A"/>
    <a:srgbClr val="595959"/>
    <a:srgbClr val="A6A6A6"/>
    <a:srgbClr val="FFFFFF"/>
    <a:srgbClr val="333333"/>
    <a:srgbClr val="169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2" autoAdjust="0"/>
    <p:restoredTop sz="99885" autoAdjust="0"/>
  </p:normalViewPr>
  <p:slideViewPr>
    <p:cSldViewPr snapToGrid="0">
      <p:cViewPr>
        <p:scale>
          <a:sx n="100" d="100"/>
          <a:sy n="100" d="100"/>
        </p:scale>
        <p:origin x="-51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608" y="81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28758905136863E-2"/>
          <c:y val="4.4054305924898826E-2"/>
          <c:w val="0.91374065741782273"/>
          <c:h val="0.76277362282288941"/>
        </c:manualLayout>
      </c:layout>
      <c:lineChart>
        <c:grouping val="standard"/>
        <c:varyColors val="0"/>
        <c:ser>
          <c:idx val="0"/>
          <c:order val="0"/>
          <c:tx>
            <c:strRef>
              <c:f>Sheet1!$B$1</c:f>
              <c:strCache>
                <c:ptCount val="1"/>
                <c:pt idx="0">
                  <c:v>Historical Spot Price</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Sheet1!$B$2:$B$49</c:f>
              <c:numCache>
                <c:formatCode>"$"#,##0.00</c:formatCode>
                <c:ptCount val="48"/>
                <c:pt idx="0">
                  <c:v>94.76</c:v>
                </c:pt>
                <c:pt idx="1">
                  <c:v>95.31</c:v>
                </c:pt>
                <c:pt idx="2">
                  <c:v>92.94</c:v>
                </c:pt>
                <c:pt idx="3">
                  <c:v>92.02</c:v>
                </c:pt>
                <c:pt idx="4">
                  <c:v>94.51</c:v>
                </c:pt>
                <c:pt idx="5">
                  <c:v>95.77</c:v>
                </c:pt>
                <c:pt idx="6">
                  <c:v>104.67</c:v>
                </c:pt>
                <c:pt idx="7">
                  <c:v>106.57</c:v>
                </c:pt>
                <c:pt idx="8">
                  <c:v>106.2895</c:v>
                </c:pt>
                <c:pt idx="9">
                  <c:v>100.54</c:v>
                </c:pt>
                <c:pt idx="10">
                  <c:v>93.86</c:v>
                </c:pt>
                <c:pt idx="11">
                  <c:v>97.63</c:v>
                </c:pt>
                <c:pt idx="12">
                  <c:v>94.62</c:v>
                </c:pt>
                <c:pt idx="13">
                  <c:v>100.82</c:v>
                </c:pt>
                <c:pt idx="14">
                  <c:v>100.8</c:v>
                </c:pt>
                <c:pt idx="15">
                  <c:v>102.069</c:v>
                </c:pt>
                <c:pt idx="16">
                  <c:v>102.18</c:v>
                </c:pt>
                <c:pt idx="17">
                  <c:v>105.79</c:v>
                </c:pt>
                <c:pt idx="18">
                  <c:v>103.59</c:v>
                </c:pt>
                <c:pt idx="19">
                  <c:v>96.536000000000001</c:v>
                </c:pt>
                <c:pt idx="20">
                  <c:v>93.21</c:v>
                </c:pt>
                <c:pt idx="21">
                  <c:v>84.4</c:v>
                </c:pt>
                <c:pt idx="22">
                  <c:v>75.790000000000006</c:v>
                </c:pt>
                <c:pt idx="23">
                  <c:v>59.29</c:v>
                </c:pt>
                <c:pt idx="24">
                  <c:v>47.219000000000001</c:v>
                </c:pt>
                <c:pt idx="25">
                  <c:v>50.58</c:v>
                </c:pt>
                <c:pt idx="26">
                  <c:v>47.83</c:v>
                </c:pt>
                <c:pt idx="27">
                  <c:v>54.45</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strRef>
              <c:f>Sheet1!$C$1</c:f>
              <c:strCache>
                <c:ptCount val="1"/>
                <c:pt idx="0">
                  <c:v>STEO Forecast</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Sheet1!$C$2:$C$49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54.45</c:v>
                </c:pt>
                <c:pt idx="28">
                  <c:v>56</c:v>
                </c:pt>
                <c:pt idx="29">
                  <c:v>56</c:v>
                </c:pt>
                <c:pt idx="30">
                  <c:v>57</c:v>
                </c:pt>
                <c:pt idx="31">
                  <c:v>56</c:v>
                </c:pt>
                <c:pt idx="32">
                  <c:v>56</c:v>
                </c:pt>
                <c:pt idx="33">
                  <c:v>56</c:v>
                </c:pt>
                <c:pt idx="34">
                  <c:v>57</c:v>
                </c:pt>
                <c:pt idx="35">
                  <c:v>57</c:v>
                </c:pt>
                <c:pt idx="36">
                  <c:v>60</c:v>
                </c:pt>
                <c:pt idx="37">
                  <c:v>62</c:v>
                </c:pt>
                <c:pt idx="38">
                  <c:v>63</c:v>
                </c:pt>
                <c:pt idx="39">
                  <c:v>65</c:v>
                </c:pt>
                <c:pt idx="40">
                  <c:v>67</c:v>
                </c:pt>
                <c:pt idx="41">
                  <c:v>69</c:v>
                </c:pt>
                <c:pt idx="42">
                  <c:v>69</c:v>
                </c:pt>
                <c:pt idx="43">
                  <c:v>69</c:v>
                </c:pt>
                <c:pt idx="44">
                  <c:v>68</c:v>
                </c:pt>
                <c:pt idx="45">
                  <c:v>66</c:v>
                </c:pt>
                <c:pt idx="46">
                  <c:v>64</c:v>
                </c:pt>
                <c:pt idx="47">
                  <c:v>64</c:v>
                </c:pt>
              </c:numCache>
            </c:numRef>
          </c:val>
          <c:smooth val="0"/>
        </c:ser>
        <c:ser>
          <c:idx val="2"/>
          <c:order val="2"/>
          <c:tx>
            <c:strRef>
              <c:f>Sheet1!$D$1</c:f>
              <c:strCache>
                <c:ptCount val="1"/>
                <c:pt idx="0">
                  <c:v>NYMEX Futures Price</c:v>
                </c:pt>
              </c:strCache>
            </c:strRef>
          </c:tx>
          <c:spPr>
            <a:ln>
              <a:solidFill>
                <a:schemeClr val="accent3">
                  <a:lumMod val="75000"/>
                </a:schemeClr>
              </a:solidFill>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Sheet1!$D$2:$D$49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59.67</c:v>
                </c:pt>
                <c:pt idx="30">
                  <c:v>60.787999999999997</c:v>
                </c:pt>
                <c:pt idx="31">
                  <c:v>61.402000000000001</c:v>
                </c:pt>
                <c:pt idx="32">
                  <c:v>61.838000000000001</c:v>
                </c:pt>
                <c:pt idx="33">
                  <c:v>62.245999999999995</c:v>
                </c:pt>
                <c:pt idx="34">
                  <c:v>62.676000000000002</c:v>
                </c:pt>
                <c:pt idx="35">
                  <c:v>63.076000000000001</c:v>
                </c:pt>
                <c:pt idx="36">
                  <c:v>63.396000000000001</c:v>
                </c:pt>
                <c:pt idx="37">
                  <c:v>63.609999999999992</c:v>
                </c:pt>
                <c:pt idx="38">
                  <c:v>63.761999999999986</c:v>
                </c:pt>
                <c:pt idx="39">
                  <c:v>63.906000000000006</c:v>
                </c:pt>
                <c:pt idx="40">
                  <c:v>64.051999999999992</c:v>
                </c:pt>
                <c:pt idx="41">
                  <c:v>64.210000000000008</c:v>
                </c:pt>
                <c:pt idx="42">
                  <c:v>64.3</c:v>
                </c:pt>
                <c:pt idx="43">
                  <c:v>64.403999999999996</c:v>
                </c:pt>
                <c:pt idx="44">
                  <c:v>64.536000000000001</c:v>
                </c:pt>
                <c:pt idx="45">
                  <c:v>64.681999999999988</c:v>
                </c:pt>
                <c:pt idx="46">
                  <c:v>64.858000000000004</c:v>
                </c:pt>
                <c:pt idx="47">
                  <c:v>65.036000000000001</c:v>
                </c:pt>
              </c:numCache>
            </c:numRef>
          </c:val>
          <c:smooth val="0"/>
        </c:ser>
        <c:ser>
          <c:idx val="3"/>
          <c:order val="3"/>
          <c:tx>
            <c:strRef>
              <c:f>Sheet1!$E$1</c:f>
              <c:strCache>
                <c:ptCount val="1"/>
                <c:pt idx="0">
                  <c:v>Current 95% NYMEX futures price confidence interval</c:v>
                </c:pt>
              </c:strCache>
            </c:strRef>
          </c:tx>
          <c:spPr>
            <a:ln>
              <a:solidFill>
                <a:schemeClr val="accent3">
                  <a:lumMod val="75000"/>
                </a:schemeClr>
              </a:solidFill>
              <a:prstDash val="dash"/>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Sheet1!$E$2:$E$49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48.859052944503311</c:v>
                </c:pt>
                <c:pt idx="31">
                  <c:v>46.383308737394565</c:v>
                </c:pt>
                <c:pt idx="32">
                  <c:v>44.32557026961674</c:v>
                </c:pt>
                <c:pt idx="33">
                  <c:v>42.741461707633547</c:v>
                </c:pt>
                <c:pt idx="34">
                  <c:v>41.872694510947753</c:v>
                </c:pt>
                <c:pt idx="35">
                  <c:v>41.035998560444298</c:v>
                </c:pt>
                <c:pt idx="36">
                  <c:v>40.697561048164495</c:v>
                </c:pt>
                <c:pt idx="37">
                  <c:v>40.450993927044472</c:v>
                </c:pt>
                <c:pt idx="38">
                  <c:v>40.12075486395613</c:v>
                </c:pt>
                <c:pt idx="39">
                  <c:v>39.955369882494047</c:v>
                </c:pt>
                <c:pt idx="40">
                  <c:v>39.633081880818132</c:v>
                </c:pt>
                <c:pt idx="41">
                  <c:v>39.330815309475184</c:v>
                </c:pt>
                <c:pt idx="42">
                  <c:v>#N/A</c:v>
                </c:pt>
                <c:pt idx="43">
                  <c:v>#N/A</c:v>
                </c:pt>
                <c:pt idx="44">
                  <c:v>38.9098496524784</c:v>
                </c:pt>
                <c:pt idx="45">
                  <c:v>#N/A</c:v>
                </c:pt>
                <c:pt idx="46">
                  <c:v>#N/A</c:v>
                </c:pt>
                <c:pt idx="47">
                  <c:v>38.433579671693472</c:v>
                </c:pt>
              </c:numCache>
            </c:numRef>
          </c:val>
          <c:smooth val="0"/>
        </c:ser>
        <c:ser>
          <c:idx val="4"/>
          <c:order val="4"/>
          <c:tx>
            <c:strRef>
              <c:f>Sheet1!$F$1</c:f>
              <c:strCache>
                <c:ptCount val="1"/>
                <c:pt idx="0">
                  <c:v>95% NYMEX futures price lower confidence interval</c:v>
                </c:pt>
              </c:strCache>
            </c:strRef>
          </c:tx>
          <c:spPr>
            <a:ln>
              <a:solidFill>
                <a:schemeClr val="accent3">
                  <a:lumMod val="75000"/>
                </a:schemeClr>
              </a:solidFill>
              <a:prstDash val="dash"/>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Sheet1!$F$2:$F$49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75.629401744589302</c:v>
                </c:pt>
                <c:pt idx="31">
                  <c:v>81.2836709288148</c:v>
                </c:pt>
                <c:pt idx="32">
                  <c:v>86.269352446913572</c:v>
                </c:pt>
                <c:pt idx="33">
                  <c:v>90.65119350628126</c:v>
                </c:pt>
                <c:pt idx="34">
                  <c:v>93.814860062873151</c:v>
                </c:pt>
                <c:pt idx="35">
                  <c:v>96.953453445021353</c:v>
                </c:pt>
                <c:pt idx="36">
                  <c:v>98.754144289962653</c:v>
                </c:pt>
                <c:pt idx="37">
                  <c:v>100.02800196449054</c:v>
                </c:pt>
                <c:pt idx="38">
                  <c:v>101.33390206106176</c:v>
                </c:pt>
                <c:pt idx="39">
                  <c:v>102.21346587481712</c:v>
                </c:pt>
                <c:pt idx="40">
                  <c:v>103.5160151395047</c:v>
                </c:pt>
                <c:pt idx="41">
                  <c:v>104.82681499375751</c:v>
                </c:pt>
                <c:pt idx="42">
                  <c:v>#N/A</c:v>
                </c:pt>
                <c:pt idx="43">
                  <c:v>#N/A</c:v>
                </c:pt>
                <c:pt idx="44">
                  <c:v>107.03961421590107</c:v>
                </c:pt>
                <c:pt idx="45">
                  <c:v>#N/A</c:v>
                </c:pt>
                <c:pt idx="46">
                  <c:v>#N/A</c:v>
                </c:pt>
                <c:pt idx="47">
                  <c:v>110.0517134269224</c:v>
                </c:pt>
              </c:numCache>
            </c:numRef>
          </c:val>
          <c:smooth val="0"/>
        </c:ser>
        <c:ser>
          <c:idx val="5"/>
          <c:order val="5"/>
          <c:tx>
            <c:v>May 2014 95% NYMEX futures price confidence interval</c:v>
          </c:tx>
          <c:spPr>
            <a:ln>
              <a:solidFill>
                <a:schemeClr val="accent1"/>
              </a:solidFill>
              <a:prstDash val="sysDot"/>
            </a:ln>
          </c:spPr>
          <c:marker>
            <c:symbol val="none"/>
          </c:marker>
          <c:val>
            <c:numRef>
              <c:f>Sheet1!$H$2:$H$37</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88.955206219132663</c:v>
                </c:pt>
                <c:pt idx="19">
                  <c:v>85.245057683160951</c:v>
                </c:pt>
                <c:pt idx="20">
                  <c:v>82.115103939517482</c:v>
                </c:pt>
                <c:pt idx="21">
                  <c:v>79.365771819148264</c:v>
                </c:pt>
                <c:pt idx="22">
                  <c:v>76.955821759900445</c:v>
                </c:pt>
                <c:pt idx="23">
                  <c:v>74.913642807427422</c:v>
                </c:pt>
                <c:pt idx="24">
                  <c:v>#N/A</c:v>
                </c:pt>
                <c:pt idx="25">
                  <c:v>71.588845750616997</c:v>
                </c:pt>
                <c:pt idx="26">
                  <c:v>70.05781914699385</c:v>
                </c:pt>
                <c:pt idx="27">
                  <c:v>68.460789674583097</c:v>
                </c:pt>
                <c:pt idx="28">
                  <c:v>#N/A</c:v>
                </c:pt>
                <c:pt idx="29">
                  <c:v>66.172986746108108</c:v>
                </c:pt>
                <c:pt idx="30">
                  <c:v>#N/A</c:v>
                </c:pt>
                <c:pt idx="31">
                  <c:v>#N/A</c:v>
                </c:pt>
                <c:pt idx="32">
                  <c:v>#N/A</c:v>
                </c:pt>
                <c:pt idx="33">
                  <c:v>#N/A</c:v>
                </c:pt>
                <c:pt idx="34">
                  <c:v>61.079887738954021</c:v>
                </c:pt>
                <c:pt idx="35">
                  <c:v>60.368862608410431</c:v>
                </c:pt>
              </c:numCache>
            </c:numRef>
          </c:val>
          <c:smooth val="0"/>
        </c:ser>
        <c:ser>
          <c:idx val="6"/>
          <c:order val="6"/>
          <c:tx>
            <c:v>May 14 upper bound</c:v>
          </c:tx>
          <c:spPr>
            <a:ln>
              <a:solidFill>
                <a:schemeClr val="accent1"/>
              </a:solidFill>
              <a:prstDash val="sysDot"/>
            </a:ln>
          </c:spPr>
          <c:marker>
            <c:symbol val="none"/>
          </c:marker>
          <c:val>
            <c:numRef>
              <c:f>Sheet1!$I$2:$I$37</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111.78299670853097</c:v>
                </c:pt>
                <c:pt idx="19">
                  <c:v>114.68657118324894</c:v>
                </c:pt>
                <c:pt idx="20">
                  <c:v>116.92913585145271</c:v>
                </c:pt>
                <c:pt idx="21">
                  <c:v>118.82139975264217</c:v>
                </c:pt>
                <c:pt idx="22">
                  <c:v>120.4766414284599</c:v>
                </c:pt>
                <c:pt idx="23">
                  <c:v>121.87102586199175</c:v>
                </c:pt>
                <c:pt idx="24">
                  <c:v>#N/A</c:v>
                </c:pt>
                <c:pt idx="25">
                  <c:v>123.52160735771864</c:v>
                </c:pt>
                <c:pt idx="26">
                  <c:v>124.37016227579609</c:v>
                </c:pt>
                <c:pt idx="27">
                  <c:v>125.41303775214283</c:v>
                </c:pt>
                <c:pt idx="28">
                  <c:v>#N/A</c:v>
                </c:pt>
                <c:pt idx="29">
                  <c:v>126.49300736742548</c:v>
                </c:pt>
                <c:pt idx="30">
                  <c:v>#N/A</c:v>
                </c:pt>
                <c:pt idx="31">
                  <c:v>#N/A</c:v>
                </c:pt>
                <c:pt idx="32">
                  <c:v>#N/A</c:v>
                </c:pt>
                <c:pt idx="33">
                  <c:v>#N/A</c:v>
                </c:pt>
                <c:pt idx="34">
                  <c:v>129.21094874519088</c:v>
                </c:pt>
                <c:pt idx="35">
                  <c:v>129.72816908610983</c:v>
                </c:pt>
              </c:numCache>
            </c:numRef>
          </c:val>
          <c:smooth val="0"/>
        </c:ser>
        <c:dLbls>
          <c:showLegendKey val="0"/>
          <c:showVal val="0"/>
          <c:showCatName val="0"/>
          <c:showSerName val="0"/>
          <c:showPercent val="0"/>
          <c:showBubbleSize val="0"/>
        </c:dLbls>
        <c:marker val="1"/>
        <c:smooth val="0"/>
        <c:axId val="161381376"/>
        <c:axId val="159164096"/>
      </c:lineChart>
      <c:dateAx>
        <c:axId val="161381376"/>
        <c:scaling>
          <c:orientation val="minMax"/>
        </c:scaling>
        <c:delete val="0"/>
        <c:axPos val="b"/>
        <c:numFmt formatCode="mmm" sourceLinked="0"/>
        <c:majorTickMark val="out"/>
        <c:minorTickMark val="none"/>
        <c:tickLblPos val="nextTo"/>
        <c:spPr>
          <a:ln w="12700">
            <a:solidFill>
              <a:schemeClr val="tx1"/>
            </a:solidFill>
          </a:ln>
        </c:spPr>
        <c:crossAx val="159164096"/>
        <c:crosses val="autoZero"/>
        <c:auto val="1"/>
        <c:lblOffset val="100"/>
        <c:baseTimeUnit val="months"/>
        <c:majorUnit val="3"/>
        <c:majorTimeUnit val="months"/>
      </c:dateAx>
      <c:valAx>
        <c:axId val="159164096"/>
        <c:scaling>
          <c:orientation val="minMax"/>
          <c:max val="15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161381376"/>
        <c:crosses val="autoZero"/>
        <c:crossBetween val="between"/>
        <c:majorUnit val="25"/>
      </c:valAx>
    </c:plotArea>
    <c:legend>
      <c:legendPos val="b"/>
      <c:legendEntry>
        <c:idx val="4"/>
        <c:delete val="1"/>
      </c:legendEntry>
      <c:legendEntry>
        <c:idx val="6"/>
        <c:delete val="1"/>
      </c:legendEntry>
      <c:layout>
        <c:manualLayout>
          <c:xMode val="edge"/>
          <c:yMode val="edge"/>
          <c:x val="5.1190476190476189E-2"/>
          <c:y val="0.42157431823321456"/>
          <c:w val="0.71057292838395203"/>
          <c:h val="0.39839373626580071"/>
        </c:manualLayout>
      </c:layout>
      <c:overlay val="0"/>
      <c:spPr>
        <a:ln>
          <a:noFill/>
        </a:ln>
      </c:spPr>
    </c:legend>
    <c:plotVisOnly val="1"/>
    <c:dispBlanksAs val="gap"/>
    <c:showDLblsOverMax val="0"/>
  </c:chart>
  <c:txPr>
    <a:bodyPr/>
    <a:lstStyle/>
    <a:p>
      <a:pPr>
        <a:defRPr sz="14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28758905136863E-2"/>
          <c:y val="4.4054305924898826E-2"/>
          <c:w val="0.91374065741782273"/>
          <c:h val="0.76277362282288941"/>
        </c:manualLayout>
      </c:layout>
      <c:lineChart>
        <c:grouping val="standard"/>
        <c:varyColors val="0"/>
        <c:ser>
          <c:idx val="0"/>
          <c:order val="0"/>
          <c:tx>
            <c:strRef>
              <c:f>Sheet1!$B$1</c:f>
              <c:strCache>
                <c:ptCount val="1"/>
                <c:pt idx="0">
                  <c:v>Historical Spot Price</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Sheet1!$B$2:$B$49</c:f>
              <c:numCache>
                <c:formatCode>"$"#,##0.00</c:formatCode>
                <c:ptCount val="48"/>
                <c:pt idx="0">
                  <c:v>3.33</c:v>
                </c:pt>
                <c:pt idx="1">
                  <c:v>3.33</c:v>
                </c:pt>
                <c:pt idx="2">
                  <c:v>3.81</c:v>
                </c:pt>
                <c:pt idx="3">
                  <c:v>4.17</c:v>
                </c:pt>
                <c:pt idx="4">
                  <c:v>4.04</c:v>
                </c:pt>
                <c:pt idx="5">
                  <c:v>3.8260000000000001</c:v>
                </c:pt>
                <c:pt idx="6">
                  <c:v>3.62</c:v>
                </c:pt>
                <c:pt idx="7">
                  <c:v>3.4249999999999998</c:v>
                </c:pt>
                <c:pt idx="8">
                  <c:v>3.6190000000000002</c:v>
                </c:pt>
                <c:pt idx="9">
                  <c:v>3.677</c:v>
                </c:pt>
                <c:pt idx="10">
                  <c:v>3.6379999999999999</c:v>
                </c:pt>
                <c:pt idx="11">
                  <c:v>4.24</c:v>
                </c:pt>
                <c:pt idx="12">
                  <c:v>4.7130000000000001</c:v>
                </c:pt>
                <c:pt idx="13">
                  <c:v>5.9989999999999997</c:v>
                </c:pt>
                <c:pt idx="14">
                  <c:v>4.9029999999999996</c:v>
                </c:pt>
                <c:pt idx="15">
                  <c:v>4.6580000000000004</c:v>
                </c:pt>
                <c:pt idx="16">
                  <c:v>4.5810000000000004</c:v>
                </c:pt>
                <c:pt idx="17">
                  <c:v>4.5880000000000001</c:v>
                </c:pt>
                <c:pt idx="18">
                  <c:v>4.0490000000000004</c:v>
                </c:pt>
                <c:pt idx="19">
                  <c:v>3.9119999999999999</c:v>
                </c:pt>
                <c:pt idx="20">
                  <c:v>3.9239999999999999</c:v>
                </c:pt>
                <c:pt idx="21">
                  <c:v>3.7810000000000001</c:v>
                </c:pt>
                <c:pt idx="22">
                  <c:v>4.1219999999999999</c:v>
                </c:pt>
                <c:pt idx="23">
                  <c:v>3.4820000000000002</c:v>
                </c:pt>
                <c:pt idx="24">
                  <c:v>2.9940000000000002</c:v>
                </c:pt>
                <c:pt idx="25">
                  <c:v>2.8730000000000002</c:v>
                </c:pt>
                <c:pt idx="26">
                  <c:v>2.831</c:v>
                </c:pt>
                <c:pt idx="27">
                  <c:v>2.61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strRef>
              <c:f>Sheet1!$C$1</c:f>
              <c:strCache>
                <c:ptCount val="1"/>
                <c:pt idx="0">
                  <c:v>STEO Forecast</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Sheet1!$C$2:$C$49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formatCode="0.00">
                  <c:v>#N/A</c:v>
                </c:pt>
                <c:pt idx="13" formatCode="0.00">
                  <c:v>#N/A</c:v>
                </c:pt>
                <c:pt idx="14" formatCode="0.00">
                  <c:v>#N/A</c:v>
                </c:pt>
                <c:pt idx="15" formatCode="0.00">
                  <c:v>#N/A</c:v>
                </c:pt>
                <c:pt idx="16" formatCode="0.00">
                  <c:v>#N/A</c:v>
                </c:pt>
                <c:pt idx="17" formatCode="0.00">
                  <c:v>#N/A</c:v>
                </c:pt>
                <c:pt idx="18" formatCode="0.00">
                  <c:v>#N/A</c:v>
                </c:pt>
                <c:pt idx="19" formatCode="0.00">
                  <c:v>#N/A</c:v>
                </c:pt>
                <c:pt idx="20" formatCode="0.00">
                  <c:v>#N/A</c:v>
                </c:pt>
                <c:pt idx="21" formatCode="0.00">
                  <c:v>#N/A</c:v>
                </c:pt>
                <c:pt idx="22" formatCode="0.00">
                  <c:v>#N/A</c:v>
                </c:pt>
                <c:pt idx="23" formatCode="0.00">
                  <c:v>#N/A</c:v>
                </c:pt>
                <c:pt idx="24" formatCode="0.00">
                  <c:v>#N/A</c:v>
                </c:pt>
                <c:pt idx="25" formatCode="0.00">
                  <c:v>#N/A</c:v>
                </c:pt>
                <c:pt idx="26" formatCode="0.00">
                  <c:v>#N/A</c:v>
                </c:pt>
                <c:pt idx="27" formatCode="0.00">
                  <c:v>2.61</c:v>
                </c:pt>
                <c:pt idx="28" formatCode="0.00">
                  <c:v>2.6592549999999999</c:v>
                </c:pt>
                <c:pt idx="29" formatCode="0.00">
                  <c:v>2.843251</c:v>
                </c:pt>
                <c:pt idx="30" formatCode="0.00">
                  <c:v>2.9206479999999999</c:v>
                </c:pt>
                <c:pt idx="31" formatCode="0.00">
                  <c:v>2.9587650000000001</c:v>
                </c:pt>
                <c:pt idx="32" formatCode="0.00">
                  <c:v>3.0171109999999999</c:v>
                </c:pt>
                <c:pt idx="33" formatCode="0.00">
                  <c:v>3.035714</c:v>
                </c:pt>
                <c:pt idx="34" formatCode="0.00">
                  <c:v>3.1073430000000002</c:v>
                </c:pt>
                <c:pt idx="35" formatCode="0.00">
                  <c:v>3.2527919999999999</c:v>
                </c:pt>
                <c:pt idx="36" formatCode="0.00">
                  <c:v>3.3218930000000002</c:v>
                </c:pt>
                <c:pt idx="37" formatCode="0.00">
                  <c:v>3.3256060000000001</c:v>
                </c:pt>
                <c:pt idx="38" formatCode="0.00">
                  <c:v>3.2553999999999998</c:v>
                </c:pt>
                <c:pt idx="39" formatCode="0.00">
                  <c:v>3.099275</c:v>
                </c:pt>
                <c:pt idx="40" formatCode="0.00">
                  <c:v>3.1169479999999998</c:v>
                </c:pt>
                <c:pt idx="41" formatCode="0.00">
                  <c:v>3.1166109999999998</c:v>
                </c:pt>
                <c:pt idx="42" formatCode="0.00">
                  <c:v>3.3376420000000002</c:v>
                </c:pt>
                <c:pt idx="43" formatCode="0.00">
                  <c:v>3.3667220000000002</c:v>
                </c:pt>
                <c:pt idx="44" formatCode="0.00">
                  <c:v>3.398234</c:v>
                </c:pt>
                <c:pt idx="45" formatCode="0.00">
                  <c:v>3.4416069999999999</c:v>
                </c:pt>
                <c:pt idx="46" formatCode="0.00">
                  <c:v>3.5040529999999999</c:v>
                </c:pt>
                <c:pt idx="47" formatCode="0.00">
                  <c:v>3.5512090000000001</c:v>
                </c:pt>
              </c:numCache>
            </c:numRef>
          </c:val>
          <c:smooth val="0"/>
        </c:ser>
        <c:ser>
          <c:idx val="2"/>
          <c:order val="2"/>
          <c:tx>
            <c:strRef>
              <c:f>Sheet1!$D$1</c:f>
              <c:strCache>
                <c:ptCount val="1"/>
                <c:pt idx="0">
                  <c:v>NYMEX Futures Price</c:v>
                </c:pt>
              </c:strCache>
            </c:strRef>
          </c:tx>
          <c:spPr>
            <a:ln>
              <a:solidFill>
                <a:schemeClr val="accent3">
                  <a:lumMod val="75000"/>
                </a:schemeClr>
              </a:solidFill>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Sheet1!$D$2:$D$49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formatCode="0.00">
                  <c:v>#N/A</c:v>
                </c:pt>
                <c:pt idx="13" formatCode="0.00">
                  <c:v>#N/A</c:v>
                </c:pt>
                <c:pt idx="14" formatCode="0.00">
                  <c:v>#N/A</c:v>
                </c:pt>
                <c:pt idx="15" formatCode="0.00">
                  <c:v>#N/A</c:v>
                </c:pt>
                <c:pt idx="16" formatCode="0.00">
                  <c:v>#N/A</c:v>
                </c:pt>
                <c:pt idx="17" formatCode="0.00">
                  <c:v>#N/A</c:v>
                </c:pt>
                <c:pt idx="18" formatCode="0.00">
                  <c:v>#N/A</c:v>
                </c:pt>
                <c:pt idx="19" formatCode="0.00">
                  <c:v>#N/A</c:v>
                </c:pt>
                <c:pt idx="20" formatCode="0.00">
                  <c:v>#N/A</c:v>
                </c:pt>
                <c:pt idx="21" formatCode="0.00">
                  <c:v>#N/A</c:v>
                </c:pt>
                <c:pt idx="22" formatCode="0.00">
                  <c:v>#N/A</c:v>
                </c:pt>
                <c:pt idx="23" formatCode="0.00">
                  <c:v>#N/A</c:v>
                </c:pt>
                <c:pt idx="24" formatCode="0.00">
                  <c:v>#N/A</c:v>
                </c:pt>
                <c:pt idx="25" formatCode="0.00">
                  <c:v>#N/A</c:v>
                </c:pt>
                <c:pt idx="26" formatCode="0.00">
                  <c:v>#N/A</c:v>
                </c:pt>
                <c:pt idx="27" formatCode="0.00">
                  <c:v>#N/A</c:v>
                </c:pt>
                <c:pt idx="28" formatCode="0.00">
                  <c:v>#N/A</c:v>
                </c:pt>
                <c:pt idx="29" formatCode="0.00">
                  <c:v>2.7773999999999996</c:v>
                </c:pt>
                <c:pt idx="30" formatCode="0.00">
                  <c:v>2.8315999999999999</c:v>
                </c:pt>
                <c:pt idx="31" formatCode="0.00">
                  <c:v>2.8538000000000001</c:v>
                </c:pt>
                <c:pt idx="32" formatCode="0.00">
                  <c:v>2.8633999999999999</c:v>
                </c:pt>
                <c:pt idx="33" formatCode="0.00">
                  <c:v>2.9017999999999997</c:v>
                </c:pt>
                <c:pt idx="34" formatCode="0.00">
                  <c:v>3.0036</c:v>
                </c:pt>
                <c:pt idx="35" formatCode="0.00">
                  <c:v>3.1729999999999996</c:v>
                </c:pt>
                <c:pt idx="36" formatCode="0.00">
                  <c:v>3.2789999999999999</c:v>
                </c:pt>
                <c:pt idx="37" formatCode="0.00">
                  <c:v>3.2653999999999996</c:v>
                </c:pt>
                <c:pt idx="38" formatCode="0.00">
                  <c:v>3.2160000000000002</c:v>
                </c:pt>
                <c:pt idx="39" formatCode="0.00">
                  <c:v>3.0631999999999997</c:v>
                </c:pt>
                <c:pt idx="40" formatCode="0.00">
                  <c:v>3.0675999999999997</c:v>
                </c:pt>
                <c:pt idx="41" formatCode="0.00">
                  <c:v>3.0956000000000001</c:v>
                </c:pt>
                <c:pt idx="42" formatCode="0.00">
                  <c:v>3.1296000000000004</c:v>
                </c:pt>
                <c:pt idx="43" formatCode="0.00">
                  <c:v>3.1386000000000003</c:v>
                </c:pt>
                <c:pt idx="44" formatCode="0.00">
                  <c:v>3.1332</c:v>
                </c:pt>
                <c:pt idx="45" formatCode="0.00">
                  <c:v>3.1635999999999997</c:v>
                </c:pt>
                <c:pt idx="46" formatCode="0.00">
                  <c:v>3.2388000000000003</c:v>
                </c:pt>
                <c:pt idx="47" formatCode="0.00">
                  <c:v>3.4176000000000002</c:v>
                </c:pt>
              </c:numCache>
            </c:numRef>
          </c:val>
          <c:smooth val="0"/>
        </c:ser>
        <c:ser>
          <c:idx val="3"/>
          <c:order val="3"/>
          <c:tx>
            <c:strRef>
              <c:f>Sheet1!$E$1</c:f>
              <c:strCache>
                <c:ptCount val="1"/>
                <c:pt idx="0">
                  <c:v>95% NYMEX futures price confidence interval</c:v>
                </c:pt>
              </c:strCache>
            </c:strRef>
          </c:tx>
          <c:spPr>
            <a:ln>
              <a:solidFill>
                <a:schemeClr val="accent3">
                  <a:lumMod val="75000"/>
                </a:schemeClr>
              </a:solidFill>
              <a:prstDash val="dash"/>
            </a:ln>
          </c:spPr>
          <c:marker>
            <c:symbol val="circle"/>
            <c:size val="6"/>
            <c:spPr>
              <a:solidFill>
                <a:schemeClr val="accent3">
                  <a:lumMod val="75000"/>
                </a:schemeClr>
              </a:solidFill>
              <a:ln>
                <a:solidFill>
                  <a:schemeClr val="accent3">
                    <a:lumMod val="75000"/>
                  </a:schemeClr>
                </a:solidFill>
              </a:ln>
            </c:spPr>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Sheet1!$E$2:$E$49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2.3389521132279265</c:v>
                </c:pt>
                <c:pt idx="30">
                  <c:v>2.1156106629123115</c:v>
                </c:pt>
                <c:pt idx="31">
                  <c:v>1.9817261628477589</c:v>
                </c:pt>
                <c:pt idx="32">
                  <c:v>1.8699201609685572</c:v>
                </c:pt>
                <c:pt idx="33">
                  <c:v>1.803493272070436</c:v>
                </c:pt>
                <c:pt idx="34">
                  <c:v>1.8176674500853884</c:v>
                </c:pt>
                <c:pt idx="35">
                  <c:v>1.8800713812081147</c:v>
                </c:pt>
                <c:pt idx="36">
                  <c:v>1.8321902752835928</c:v>
                </c:pt>
                <c:pt idx="37">
                  <c:v>1.7525575594841878</c:v>
                </c:pt>
                <c:pt idx="38">
                  <c:v>1.664596154273402</c:v>
                </c:pt>
                <c:pt idx="39">
                  <c:v>1.767970069496128</c:v>
                </c:pt>
                <c:pt idx="40">
                  <c:v>1.7758805250414291</c:v>
                </c:pt>
                <c:pt idx="41">
                  <c:v>1.7882315363048931</c:v>
                </c:pt>
                <c:pt idx="42">
                  <c:v>1.7841099941294503</c:v>
                </c:pt>
                <c:pt idx="43">
                  <c:v>1.7729589129627996</c:v>
                </c:pt>
                <c:pt idx="44">
                  <c:v>1.7508501860983432</c:v>
                </c:pt>
                <c:pt idx="45">
                  <c:v>1.7512482900535795</c:v>
                </c:pt>
                <c:pt idx="46">
                  <c:v>1.7846238590253487</c:v>
                </c:pt>
                <c:pt idx="47">
                  <c:v>1.8916874422352659</c:v>
                </c:pt>
              </c:numCache>
            </c:numRef>
          </c:val>
          <c:smooth val="0"/>
        </c:ser>
        <c:ser>
          <c:idx val="4"/>
          <c:order val="4"/>
          <c:tx>
            <c:strRef>
              <c:f>Sheet1!$F$1</c:f>
              <c:strCache>
                <c:ptCount val="1"/>
                <c:pt idx="0">
                  <c:v>Column1</c:v>
                </c:pt>
              </c:strCache>
            </c:strRef>
          </c:tx>
          <c:spPr>
            <a:ln>
              <a:solidFill>
                <a:schemeClr val="accent3">
                  <a:lumMod val="75000"/>
                </a:schemeClr>
              </a:solidFill>
              <a:prstDash val="dash"/>
            </a:ln>
          </c:spPr>
          <c:marker>
            <c:symbol val="circle"/>
            <c:size val="5"/>
            <c:spPr>
              <a:solidFill>
                <a:schemeClr val="accent3">
                  <a:lumMod val="75000"/>
                </a:schemeClr>
              </a:solidFill>
              <a:ln>
                <a:solidFill>
                  <a:schemeClr val="accent3">
                    <a:lumMod val="75000"/>
                  </a:schemeClr>
                </a:solidFill>
              </a:ln>
            </c:spPr>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Sheet1!$F$2:$F$49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3.2980370638517162</c:v>
                </c:pt>
                <c:pt idx="30">
                  <c:v>3.7899026983361019</c:v>
                </c:pt>
                <c:pt idx="31">
                  <c:v>4.1096366353143088</c:v>
                </c:pt>
                <c:pt idx="32">
                  <c:v>4.3847110326641729</c:v>
                </c:pt>
                <c:pt idx="33">
                  <c:v>4.6689629345460268</c:v>
                </c:pt>
                <c:pt idx="34">
                  <c:v>4.9632912552712503</c:v>
                </c:pt>
                <c:pt idx="35">
                  <c:v>5.3550780574780354</c:v>
                </c:pt>
                <c:pt idx="36">
                  <c:v>5.8682993491687387</c:v>
                </c:pt>
                <c:pt idx="37">
                  <c:v>6.0841580365202281</c:v>
                </c:pt>
                <c:pt idx="38">
                  <c:v>6.2133124442514287</c:v>
                </c:pt>
                <c:pt idx="39">
                  <c:v>5.3073264089104244</c:v>
                </c:pt>
                <c:pt idx="40">
                  <c:v>5.298875474621509</c:v>
                </c:pt>
                <c:pt idx="41">
                  <c:v>5.3587799820381568</c:v>
                </c:pt>
                <c:pt idx="42">
                  <c:v>5.489793898486143</c:v>
                </c:pt>
                <c:pt idx="43">
                  <c:v>5.5561411423450684</c:v>
                </c:pt>
                <c:pt idx="44">
                  <c:v>5.606957304483271</c:v>
                </c:pt>
                <c:pt idx="45">
                  <c:v>5.7149891405140458</c:v>
                </c:pt>
                <c:pt idx="46">
                  <c:v>5.8778915158788116</c:v>
                </c:pt>
                <c:pt idx="47">
                  <c:v>6.1743761147976066</c:v>
                </c:pt>
              </c:numCache>
            </c:numRef>
          </c:val>
          <c:smooth val="0"/>
        </c:ser>
        <c:dLbls>
          <c:showLegendKey val="0"/>
          <c:showVal val="0"/>
          <c:showCatName val="0"/>
          <c:showSerName val="0"/>
          <c:showPercent val="0"/>
          <c:showBubbleSize val="0"/>
        </c:dLbls>
        <c:marker val="1"/>
        <c:smooth val="0"/>
        <c:axId val="161684992"/>
        <c:axId val="167906112"/>
      </c:lineChart>
      <c:dateAx>
        <c:axId val="161684992"/>
        <c:scaling>
          <c:orientation val="minMax"/>
        </c:scaling>
        <c:delete val="0"/>
        <c:axPos val="b"/>
        <c:numFmt formatCode="mmm" sourceLinked="0"/>
        <c:majorTickMark val="out"/>
        <c:minorTickMark val="none"/>
        <c:tickLblPos val="nextTo"/>
        <c:crossAx val="167906112"/>
        <c:crosses val="autoZero"/>
        <c:auto val="1"/>
        <c:lblOffset val="100"/>
        <c:baseTimeUnit val="months"/>
        <c:majorUnit val="3"/>
        <c:majorTimeUnit val="months"/>
      </c:dateAx>
      <c:valAx>
        <c:axId val="167906112"/>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161684992"/>
        <c:crosses val="autoZero"/>
        <c:crossBetween val="between"/>
      </c:valAx>
    </c:plotArea>
    <c:legend>
      <c:legendPos val="b"/>
      <c:legendEntry>
        <c:idx val="4"/>
        <c:delete val="1"/>
      </c:legendEntry>
      <c:layout>
        <c:manualLayout>
          <c:xMode val="edge"/>
          <c:yMode val="edge"/>
          <c:x val="5.2777777777777778E-2"/>
          <c:y val="0.51423414922265975"/>
          <c:w val="0.59290123456790123"/>
          <c:h val="0.27811920103448157"/>
        </c:manualLayout>
      </c:layout>
      <c:overlay val="0"/>
      <c:spPr>
        <a:ln>
          <a:noFill/>
        </a:ln>
      </c:spPr>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3002124734398E-2"/>
          <c:y val="5.8435012877836867E-2"/>
          <c:w val="0.89127759030121223"/>
          <c:h val="0.63867341277777234"/>
        </c:manualLayout>
      </c:layout>
      <c:barChart>
        <c:barDir val="col"/>
        <c:grouping val="clustered"/>
        <c:varyColors val="0"/>
        <c:ser>
          <c:idx val="2"/>
          <c:order val="2"/>
          <c:tx>
            <c:v>Federal Gulf of Mexico production (right axis)</c:v>
          </c:tx>
          <c:spPr>
            <a:solidFill>
              <a:schemeClr val="accent1"/>
            </a:solidFill>
          </c:spPr>
          <c:invertIfNegative val="0"/>
          <c:cat>
            <c:numRef>
              <c:f>'Fig18'!$J$26:$M$26</c:f>
              <c:numCache>
                <c:formatCode>General</c:formatCode>
                <c:ptCount val="4"/>
                <c:pt idx="0">
                  <c:v>2013</c:v>
                </c:pt>
                <c:pt idx="1">
                  <c:v>2014</c:v>
                </c:pt>
                <c:pt idx="2">
                  <c:v>2015</c:v>
                </c:pt>
                <c:pt idx="3">
                  <c:v>2016</c:v>
                </c:pt>
              </c:numCache>
            </c:numRef>
          </c:cat>
          <c:val>
            <c:numRef>
              <c:f>'Fig18'!$J$27:$M$27</c:f>
              <c:numCache>
                <c:formatCode>0.00</c:formatCode>
                <c:ptCount val="4"/>
                <c:pt idx="0">
                  <c:v>-0.53205166240000024</c:v>
                </c:pt>
                <c:pt idx="1">
                  <c:v>-0.21405478630000019</c:v>
                </c:pt>
                <c:pt idx="2">
                  <c:v>-0.18457690129999982</c:v>
                </c:pt>
                <c:pt idx="3">
                  <c:v>-0.22215482749999982</c:v>
                </c:pt>
              </c:numCache>
            </c:numRef>
          </c:val>
        </c:ser>
        <c:ser>
          <c:idx val="3"/>
          <c:order val="3"/>
          <c:tx>
            <c:v>U.S. non-Gulf of Mexico production (right axis)</c:v>
          </c:tx>
          <c:spPr>
            <a:solidFill>
              <a:schemeClr val="accent4"/>
            </a:solidFill>
          </c:spPr>
          <c:invertIfNegative val="0"/>
          <c:cat>
            <c:numRef>
              <c:f>'Fig18'!$B$35:$B$82</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'Fig18'!$J$28:$M$28</c:f>
              <c:numCache>
                <c:formatCode>0.00</c:formatCode>
                <c:ptCount val="4"/>
                <c:pt idx="0">
                  <c:v>1.8380223542999943</c:v>
                </c:pt>
                <c:pt idx="1">
                  <c:v>4.5440488548900078</c:v>
                </c:pt>
                <c:pt idx="2">
                  <c:v>4.689239505070006</c:v>
                </c:pt>
                <c:pt idx="3">
                  <c:v>1.5601293519600006</c:v>
                </c:pt>
              </c:numCache>
            </c:numRef>
          </c:val>
        </c:ser>
        <c:ser>
          <c:idx val="4"/>
          <c:order val="4"/>
          <c:tx>
            <c:v>U.S. net imports (right axis)</c:v>
          </c:tx>
          <c:spPr>
            <a:solidFill>
              <a:schemeClr val="accent3"/>
            </a:solidFill>
          </c:spPr>
          <c:invertIfNegative val="0"/>
          <c:cat>
            <c:numRef>
              <c:f>'Fig18'!$B$35:$B$82</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'Fig18'!$J$29:$M$29</c:f>
              <c:numCache>
                <c:formatCode>0.00</c:formatCode>
                <c:ptCount val="4"/>
                <c:pt idx="0">
                  <c:v>-0.55854355309999981</c:v>
                </c:pt>
                <c:pt idx="1">
                  <c:v>-0.38278250129999991</c:v>
                </c:pt>
                <c:pt idx="2">
                  <c:v>-1.0279028220000002</c:v>
                </c:pt>
                <c:pt idx="3">
                  <c:v>-1.0514344727999998</c:v>
                </c:pt>
              </c:numCache>
            </c:numRef>
          </c:val>
        </c:ser>
        <c:dLbls>
          <c:showLegendKey val="0"/>
          <c:showVal val="0"/>
          <c:showCatName val="0"/>
          <c:showSerName val="0"/>
          <c:showPercent val="0"/>
          <c:showBubbleSize val="0"/>
        </c:dLbls>
        <c:gapWidth val="150"/>
        <c:axId val="161900032"/>
        <c:axId val="167908992"/>
      </c:barChart>
      <c:lineChart>
        <c:grouping val="standard"/>
        <c:varyColors val="0"/>
        <c:ser>
          <c:idx val="0"/>
          <c:order val="0"/>
          <c:tx>
            <c:v>Total marketed production (left axis)</c:v>
          </c:tx>
          <c:spPr>
            <a:ln>
              <a:solidFill>
                <a:schemeClr val="tx1"/>
              </a:solidFill>
            </a:ln>
          </c:spPr>
          <c:marker>
            <c:symbol val="none"/>
          </c:marker>
          <c:cat>
            <c:numRef>
              <c:f>'Fig18'!$B$35:$B$82</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'Fig18'!$C$35:$C$82</c:f>
              <c:numCache>
                <c:formatCode>#,##0.00</c:formatCode>
                <c:ptCount val="48"/>
                <c:pt idx="0">
                  <c:v>69.095839419000001</c:v>
                </c:pt>
                <c:pt idx="1">
                  <c:v>69.442906785999995</c:v>
                </c:pt>
                <c:pt idx="2">
                  <c:v>69.184185967999994</c:v>
                </c:pt>
                <c:pt idx="3">
                  <c:v>69.806325599999994</c:v>
                </c:pt>
                <c:pt idx="4">
                  <c:v>69.882857677000004</c:v>
                </c:pt>
                <c:pt idx="5">
                  <c:v>69.564683532999993</c:v>
                </c:pt>
                <c:pt idx="6">
                  <c:v>71.368773580999999</c:v>
                </c:pt>
                <c:pt idx="7">
                  <c:v>71.234921096999997</c:v>
                </c:pt>
                <c:pt idx="8">
                  <c:v>70.961226667000005</c:v>
                </c:pt>
                <c:pt idx="9">
                  <c:v>71.336306644999993</c:v>
                </c:pt>
                <c:pt idx="10">
                  <c:v>72.421924500000003</c:v>
                </c:pt>
                <c:pt idx="11">
                  <c:v>70.279421902999999</c:v>
                </c:pt>
                <c:pt idx="12">
                  <c:v>71.597266452</c:v>
                </c:pt>
                <c:pt idx="13">
                  <c:v>71.321241286000003</c:v>
                </c:pt>
                <c:pt idx="14">
                  <c:v>72.269793031999995</c:v>
                </c:pt>
                <c:pt idx="15">
                  <c:v>72.813856232999996</c:v>
                </c:pt>
                <c:pt idx="16">
                  <c:v>73.666531258000006</c:v>
                </c:pt>
                <c:pt idx="17">
                  <c:v>74.171850167000002</c:v>
                </c:pt>
                <c:pt idx="18">
                  <c:v>75.015340355000006</c:v>
                </c:pt>
                <c:pt idx="19">
                  <c:v>75.983287871000002</c:v>
                </c:pt>
                <c:pt idx="20">
                  <c:v>76.1763476</c:v>
                </c:pt>
                <c:pt idx="21">
                  <c:v>76.645600225999999</c:v>
                </c:pt>
                <c:pt idx="22">
                  <c:v>77.470340699999994</c:v>
                </c:pt>
                <c:pt idx="23">
                  <c:v>79.188597967999996</c:v>
                </c:pt>
                <c:pt idx="24">
                  <c:v>77.912141323</c:v>
                </c:pt>
                <c:pt idx="25">
                  <c:v>78.664529963999996</c:v>
                </c:pt>
                <c:pt idx="26">
                  <c:v>78.622150000000005</c:v>
                </c:pt>
                <c:pt idx="27">
                  <c:v>78.993510000000001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v>Marketed production forecast (left axis)</c:v>
          </c:tx>
          <c:spPr>
            <a:ln>
              <a:solidFill>
                <a:schemeClr val="tx1"/>
              </a:solidFill>
              <a:prstDash val="sysDash"/>
            </a:ln>
          </c:spPr>
          <c:marker>
            <c:symbol val="none"/>
          </c:marker>
          <c:cat>
            <c:numRef>
              <c:f>'Fig18'!$B$35:$B$82</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'Fig18'!$D$35:$D$82</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78.993510000000001</c:v>
                </c:pt>
                <c:pt idx="28">
                  <c:v>79.263930000000002</c:v>
                </c:pt>
                <c:pt idx="29">
                  <c:v>79.423739999999995</c:v>
                </c:pt>
                <c:pt idx="30">
                  <c:v>79.56062</c:v>
                </c:pt>
                <c:pt idx="31">
                  <c:v>79.513019999999997</c:v>
                </c:pt>
                <c:pt idx="32">
                  <c:v>79.677019999999999</c:v>
                </c:pt>
                <c:pt idx="33">
                  <c:v>79.715969999999999</c:v>
                </c:pt>
                <c:pt idx="34">
                  <c:v>79.560990000000004</c:v>
                </c:pt>
                <c:pt idx="35">
                  <c:v>79.71096</c:v>
                </c:pt>
                <c:pt idx="36">
                  <c:v>80.124250000000004</c:v>
                </c:pt>
                <c:pt idx="37">
                  <c:v>80.404740000000004</c:v>
                </c:pt>
                <c:pt idx="38">
                  <c:v>80.373589999999993</c:v>
                </c:pt>
                <c:pt idx="39">
                  <c:v>80.387839999999997</c:v>
                </c:pt>
                <c:pt idx="40">
                  <c:v>80.405280000000005</c:v>
                </c:pt>
                <c:pt idx="41">
                  <c:v>80.196169999999995</c:v>
                </c:pt>
                <c:pt idx="42">
                  <c:v>80.302570000000003</c:v>
                </c:pt>
                <c:pt idx="43">
                  <c:v>80.354799999999997</c:v>
                </c:pt>
                <c:pt idx="44">
                  <c:v>80.718519999999998</c:v>
                </c:pt>
                <c:pt idx="45">
                  <c:v>80.807609999999997</c:v>
                </c:pt>
                <c:pt idx="46">
                  <c:v>81.203019999999995</c:v>
                </c:pt>
                <c:pt idx="47">
                  <c:v>81.423599999999993</c:v>
                </c:pt>
              </c:numCache>
            </c:numRef>
          </c:val>
          <c:smooth val="0"/>
        </c:ser>
        <c:dLbls>
          <c:showLegendKey val="0"/>
          <c:showVal val="0"/>
          <c:showCatName val="0"/>
          <c:showSerName val="0"/>
          <c:showPercent val="0"/>
          <c:showBubbleSize val="0"/>
        </c:dLbls>
        <c:marker val="1"/>
        <c:smooth val="0"/>
        <c:axId val="161897984"/>
        <c:axId val="167908416"/>
      </c:lineChart>
      <c:dateAx>
        <c:axId val="161897984"/>
        <c:scaling>
          <c:orientation val="minMax"/>
        </c:scaling>
        <c:delete val="0"/>
        <c:axPos val="b"/>
        <c:numFmt formatCode="mmm\ yyyy" sourceLinked="1"/>
        <c:majorTickMark val="cross"/>
        <c:minorTickMark val="out"/>
        <c:tickLblPos val="none"/>
        <c:spPr>
          <a:ln w="9525">
            <a:noFill/>
          </a:ln>
        </c:spPr>
        <c:crossAx val="167908416"/>
        <c:crosses val="autoZero"/>
        <c:auto val="1"/>
        <c:lblOffset val="100"/>
        <c:baseTimeUnit val="months"/>
        <c:majorUnit val="12"/>
        <c:majorTimeUnit val="months"/>
        <c:minorUnit val="1"/>
        <c:minorTimeUnit val="months"/>
      </c:dateAx>
      <c:valAx>
        <c:axId val="167908416"/>
        <c:scaling>
          <c:orientation val="minMax"/>
          <c:max val="82"/>
          <c:min val="60"/>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sz="1400"/>
            </a:pPr>
            <a:endParaRPr lang="en-US"/>
          </a:p>
        </c:txPr>
        <c:crossAx val="161897984"/>
        <c:crosses val="autoZero"/>
        <c:crossBetween val="between"/>
        <c:majorUnit val="2"/>
      </c:valAx>
      <c:catAx>
        <c:axId val="161900032"/>
        <c:scaling>
          <c:orientation val="minMax"/>
        </c:scaling>
        <c:delete val="0"/>
        <c:axPos val="b"/>
        <c:numFmt formatCode="General" sourceLinked="1"/>
        <c:majorTickMark val="out"/>
        <c:minorTickMark val="none"/>
        <c:tickLblPos val="low"/>
        <c:spPr>
          <a:ln w="12700">
            <a:solidFill>
              <a:schemeClr val="tx1"/>
            </a:solidFill>
          </a:ln>
        </c:spPr>
        <c:txPr>
          <a:bodyPr/>
          <a:lstStyle/>
          <a:p>
            <a:pPr>
              <a:defRPr sz="1400"/>
            </a:pPr>
            <a:endParaRPr lang="en-US"/>
          </a:p>
        </c:txPr>
        <c:crossAx val="167908992"/>
        <c:crossesAt val="0"/>
        <c:auto val="1"/>
        <c:lblAlgn val="ctr"/>
        <c:lblOffset val="100"/>
        <c:noMultiLvlLbl val="0"/>
      </c:catAx>
      <c:valAx>
        <c:axId val="167908992"/>
        <c:scaling>
          <c:orientation val="minMax"/>
          <c:max val="9"/>
          <c:min val="-2"/>
        </c:scaling>
        <c:delete val="0"/>
        <c:axPos val="r"/>
        <c:numFmt formatCode="0" sourceLinked="0"/>
        <c:majorTickMark val="out"/>
        <c:minorTickMark val="none"/>
        <c:tickLblPos val="nextTo"/>
        <c:spPr>
          <a:ln>
            <a:noFill/>
          </a:ln>
        </c:spPr>
        <c:txPr>
          <a:bodyPr/>
          <a:lstStyle/>
          <a:p>
            <a:pPr>
              <a:defRPr sz="1400"/>
            </a:pPr>
            <a:endParaRPr lang="en-US"/>
          </a:p>
        </c:txPr>
        <c:crossAx val="161900032"/>
        <c:crosses val="max"/>
        <c:crossBetween val="between"/>
        <c:majorUnit val="1"/>
      </c:valAx>
    </c:plotArea>
    <c:legend>
      <c:legendPos val="b"/>
      <c:layout>
        <c:manualLayout>
          <c:xMode val="edge"/>
          <c:yMode val="edge"/>
          <c:x val="4.9802524684414446E-3"/>
          <c:y val="0.7760966136199503"/>
          <c:w val="0.99501974753155853"/>
          <c:h val="0.21651958594026999"/>
        </c:manualLayout>
      </c:layout>
      <c:overlay val="0"/>
      <c:txPr>
        <a:bodyPr/>
        <a:lstStyle/>
        <a:p>
          <a:pPr>
            <a:defRPr sz="140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71553555805525E-2"/>
          <c:y val="6.1278814026248386E-2"/>
          <c:w val="0.90017447819022622"/>
          <c:h val="0.70275203571123679"/>
        </c:manualLayout>
      </c:layout>
      <c:barChart>
        <c:barDir val="col"/>
        <c:grouping val="clustered"/>
        <c:varyColors val="0"/>
        <c:ser>
          <c:idx val="2"/>
          <c:order val="2"/>
          <c:tx>
            <c:v>Electric power (right axis)</c:v>
          </c:tx>
          <c:spPr>
            <a:solidFill>
              <a:schemeClr val="accent1"/>
            </a:solidFill>
            <a:ln>
              <a:noFill/>
            </a:ln>
          </c:spPr>
          <c:invertIfNegative val="0"/>
          <c:cat>
            <c:numRef>
              <c:f>'Fig17'!$J$26:$M$26</c:f>
              <c:numCache>
                <c:formatCode>General</c:formatCode>
                <c:ptCount val="4"/>
                <c:pt idx="0">
                  <c:v>2013</c:v>
                </c:pt>
                <c:pt idx="1">
                  <c:v>2014</c:v>
                </c:pt>
                <c:pt idx="2">
                  <c:v>2015</c:v>
                </c:pt>
                <c:pt idx="3">
                  <c:v>2016</c:v>
                </c:pt>
              </c:numCache>
            </c:numRef>
          </c:cat>
          <c:val>
            <c:numRef>
              <c:f>'Fig17'!$J$27:$M$27</c:f>
              <c:numCache>
                <c:formatCode>0.00</c:formatCode>
                <c:ptCount val="4"/>
                <c:pt idx="0">
                  <c:v>-2.4524521979999996</c:v>
                </c:pt>
                <c:pt idx="1">
                  <c:v>-0.11409377000000021</c:v>
                </c:pt>
                <c:pt idx="2">
                  <c:v>2.8828191180000005</c:v>
                </c:pt>
                <c:pt idx="3">
                  <c:v>-0.54585102600000113</c:v>
                </c:pt>
              </c:numCache>
            </c:numRef>
          </c:val>
        </c:ser>
        <c:ser>
          <c:idx val="3"/>
          <c:order val="3"/>
          <c:tx>
            <c:v>Residential and comm. (right axis)</c:v>
          </c:tx>
          <c:spPr>
            <a:solidFill>
              <a:schemeClr val="accent4"/>
            </a:solidFill>
            <a:ln>
              <a:noFill/>
            </a:ln>
          </c:spPr>
          <c:invertIfNegative val="0"/>
          <c:cat>
            <c:numRef>
              <c:f>'Fig17'!$B$37:$B$84</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'Fig17'!$J$29:$M$29</c:f>
              <c:numCache>
                <c:formatCode>0.00</c:formatCode>
                <c:ptCount val="4"/>
                <c:pt idx="0">
                  <c:v>3.1999591443999975</c:v>
                </c:pt>
                <c:pt idx="1">
                  <c:v>0.92577534169999964</c:v>
                </c:pt>
                <c:pt idx="2">
                  <c:v>-0.65672838849999948</c:v>
                </c:pt>
                <c:pt idx="3">
                  <c:v>-0.69300576410000048</c:v>
                </c:pt>
              </c:numCache>
            </c:numRef>
          </c:val>
        </c:ser>
        <c:ser>
          <c:idx val="4"/>
          <c:order val="4"/>
          <c:tx>
            <c:v>Industrial (right axis)</c:v>
          </c:tx>
          <c:spPr>
            <a:solidFill>
              <a:schemeClr val="accent3"/>
            </a:solidFill>
            <a:ln>
              <a:noFill/>
            </a:ln>
          </c:spPr>
          <c:invertIfNegative val="0"/>
          <c:cat>
            <c:numRef>
              <c:f>'Fig17'!$B$37:$B$84</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'Fig17'!$J$28:$M$28</c:f>
              <c:numCache>
                <c:formatCode>0.00</c:formatCode>
                <c:ptCount val="4"/>
                <c:pt idx="0">
                  <c:v>0.56834450200000219</c:v>
                </c:pt>
                <c:pt idx="1">
                  <c:v>0.6610027400000007</c:v>
                </c:pt>
                <c:pt idx="2">
                  <c:v>0.84169153399999885</c:v>
                </c:pt>
                <c:pt idx="3">
                  <c:v>0.59959054100000131</c:v>
                </c:pt>
              </c:numCache>
            </c:numRef>
          </c:val>
        </c:ser>
        <c:ser>
          <c:idx val="5"/>
          <c:order val="5"/>
          <c:tx>
            <c:v>Other (right axis)</c:v>
          </c:tx>
          <c:spPr>
            <a:solidFill>
              <a:schemeClr val="accent6"/>
            </a:solidFill>
          </c:spPr>
          <c:invertIfNegative val="0"/>
          <c:cat>
            <c:numRef>
              <c:f>'Fig17'!$B$37:$B$84</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'Fig17'!$J$30:$M$30</c:f>
              <c:numCache>
                <c:formatCode>0.00</c:formatCode>
                <c:ptCount val="4"/>
                <c:pt idx="0">
                  <c:v>0.60037121759999934</c:v>
                </c:pt>
                <c:pt idx="1">
                  <c:v>0.30863287729999911</c:v>
                </c:pt>
                <c:pt idx="2">
                  <c:v>0.32969939749999355</c:v>
                </c:pt>
                <c:pt idx="3">
                  <c:v>5.5733142100010014E-2</c:v>
                </c:pt>
              </c:numCache>
            </c:numRef>
          </c:val>
        </c:ser>
        <c:dLbls>
          <c:showLegendKey val="0"/>
          <c:showVal val="0"/>
          <c:showCatName val="0"/>
          <c:showSerName val="0"/>
          <c:showPercent val="0"/>
          <c:showBubbleSize val="0"/>
        </c:dLbls>
        <c:gapWidth val="150"/>
        <c:axId val="169108992"/>
        <c:axId val="167921344"/>
      </c:barChart>
      <c:lineChart>
        <c:grouping val="standard"/>
        <c:varyColors val="0"/>
        <c:ser>
          <c:idx val="0"/>
          <c:order val="0"/>
          <c:tx>
            <c:v>Total consumption (left axis)</c:v>
          </c:tx>
          <c:spPr>
            <a:ln>
              <a:solidFill>
                <a:srgbClr val="000000"/>
              </a:solidFill>
            </a:ln>
          </c:spPr>
          <c:marker>
            <c:symbol val="none"/>
          </c:marker>
          <c:cat>
            <c:numRef>
              <c:f>'Fig17'!$B$37:$B$84</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'Fig17'!$C$37:$C$84</c:f>
              <c:numCache>
                <c:formatCode>#,##0.00</c:formatCode>
                <c:ptCount val="48"/>
                <c:pt idx="0">
                  <c:v>92.943076091999998</c:v>
                </c:pt>
                <c:pt idx="1">
                  <c:v>91.726121144000004</c:v>
                </c:pt>
                <c:pt idx="2">
                  <c:v>81.357328869</c:v>
                </c:pt>
                <c:pt idx="3">
                  <c:v>65.589144167000001</c:v>
                </c:pt>
                <c:pt idx="4">
                  <c:v>56.545544907999997</c:v>
                </c:pt>
                <c:pt idx="5">
                  <c:v>58.103436997000003</c:v>
                </c:pt>
                <c:pt idx="6">
                  <c:v>62.176555383</c:v>
                </c:pt>
                <c:pt idx="7">
                  <c:v>62.210563487999998</c:v>
                </c:pt>
                <c:pt idx="8">
                  <c:v>58.929402629999998</c:v>
                </c:pt>
                <c:pt idx="9">
                  <c:v>60.253846906</c:v>
                </c:pt>
                <c:pt idx="10">
                  <c:v>77.303208663000007</c:v>
                </c:pt>
                <c:pt idx="11">
                  <c:v>94.255451969000006</c:v>
                </c:pt>
                <c:pt idx="12">
                  <c:v>104.08329371000001</c:v>
                </c:pt>
                <c:pt idx="13">
                  <c:v>98.465541219000002</c:v>
                </c:pt>
                <c:pt idx="14">
                  <c:v>83.081625389999999</c:v>
                </c:pt>
                <c:pt idx="15">
                  <c:v>65.844847430000002</c:v>
                </c:pt>
                <c:pt idx="16">
                  <c:v>58.997649226999997</c:v>
                </c:pt>
                <c:pt idx="17">
                  <c:v>58.834499630000003</c:v>
                </c:pt>
                <c:pt idx="18">
                  <c:v>61.260706513999999</c:v>
                </c:pt>
                <c:pt idx="19">
                  <c:v>62.993815326000004</c:v>
                </c:pt>
                <c:pt idx="20">
                  <c:v>60.949969003</c:v>
                </c:pt>
                <c:pt idx="21">
                  <c:v>62.299492221000001</c:v>
                </c:pt>
                <c:pt idx="22">
                  <c:v>79.299687563000006</c:v>
                </c:pt>
                <c:pt idx="23">
                  <c:v>87.069742546000001</c:v>
                </c:pt>
                <c:pt idx="24">
                  <c:v>100.95289119</c:v>
                </c:pt>
                <c:pt idx="25">
                  <c:v>105.57744918</c:v>
                </c:pt>
                <c:pt idx="26">
                  <c:v>83.201122100000006</c:v>
                </c:pt>
                <c:pt idx="27">
                  <c:v>68.588733099999999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v>Consumption forecast (left axis)</c:v>
          </c:tx>
          <c:spPr>
            <a:ln>
              <a:solidFill>
                <a:srgbClr val="000000"/>
              </a:solidFill>
              <a:prstDash val="sysDash"/>
            </a:ln>
          </c:spPr>
          <c:marker>
            <c:symbol val="none"/>
          </c:marker>
          <c:cat>
            <c:numRef>
              <c:f>'Fig17'!$B$37:$B$84</c:f>
              <c:numCache>
                <c:formatCode>mmm\ yyyy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'Fig17'!$D$37:$D$84</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68.588733099999999</c:v>
                </c:pt>
                <c:pt idx="28">
                  <c:v>64.244060000000005</c:v>
                </c:pt>
                <c:pt idx="29">
                  <c:v>65.103859999999997</c:v>
                </c:pt>
                <c:pt idx="30">
                  <c:v>67.881079999999997</c:v>
                </c:pt>
                <c:pt idx="31">
                  <c:v>67.561419999999998</c:v>
                </c:pt>
                <c:pt idx="32">
                  <c:v>63.779769999999999</c:v>
                </c:pt>
                <c:pt idx="33">
                  <c:v>64.975189999999998</c:v>
                </c:pt>
                <c:pt idx="34">
                  <c:v>78.974069999999998</c:v>
                </c:pt>
                <c:pt idx="35">
                  <c:v>93.40361</c:v>
                </c:pt>
                <c:pt idx="36">
                  <c:v>101.724</c:v>
                </c:pt>
                <c:pt idx="37">
                  <c:v>95.198639999999997</c:v>
                </c:pt>
                <c:pt idx="38">
                  <c:v>81.711820000000003</c:v>
                </c:pt>
                <c:pt idx="39">
                  <c:v>68.673169999999999</c:v>
                </c:pt>
                <c:pt idx="40">
                  <c:v>63.475059999999999</c:v>
                </c:pt>
                <c:pt idx="41">
                  <c:v>64.62415</c:v>
                </c:pt>
                <c:pt idx="42">
                  <c:v>68.065290000000005</c:v>
                </c:pt>
                <c:pt idx="43">
                  <c:v>68.1755</c:v>
                </c:pt>
                <c:pt idx="44">
                  <c:v>64.735249999999994</c:v>
                </c:pt>
                <c:pt idx="45">
                  <c:v>65.687349999999995</c:v>
                </c:pt>
                <c:pt idx="46">
                  <c:v>79.567229999999995</c:v>
                </c:pt>
                <c:pt idx="47">
                  <c:v>94.157970000000006</c:v>
                </c:pt>
              </c:numCache>
            </c:numRef>
          </c:val>
          <c:smooth val="0"/>
        </c:ser>
        <c:dLbls>
          <c:showLegendKey val="0"/>
          <c:showVal val="0"/>
          <c:showCatName val="0"/>
          <c:showSerName val="0"/>
          <c:showPercent val="0"/>
          <c:showBubbleSize val="0"/>
        </c:dLbls>
        <c:marker val="1"/>
        <c:smooth val="0"/>
        <c:axId val="161902080"/>
        <c:axId val="167920768"/>
      </c:lineChart>
      <c:dateAx>
        <c:axId val="161902080"/>
        <c:scaling>
          <c:orientation val="minMax"/>
        </c:scaling>
        <c:delete val="0"/>
        <c:axPos val="b"/>
        <c:numFmt formatCode="mmm\ yyyy" sourceLinked="1"/>
        <c:majorTickMark val="cross"/>
        <c:minorTickMark val="out"/>
        <c:tickLblPos val="none"/>
        <c:spPr>
          <a:ln w="9525">
            <a:noFill/>
          </a:ln>
        </c:spPr>
        <c:crossAx val="167920768"/>
        <c:crosses val="autoZero"/>
        <c:auto val="1"/>
        <c:lblOffset val="100"/>
        <c:baseTimeUnit val="months"/>
        <c:majorUnit val="12"/>
        <c:majorTimeUnit val="months"/>
        <c:minorUnit val="1"/>
        <c:minorTimeUnit val="months"/>
      </c:dateAx>
      <c:valAx>
        <c:axId val="167920768"/>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161902080"/>
        <c:crosses val="autoZero"/>
        <c:crossBetween val="between"/>
        <c:majorUnit val="10"/>
      </c:valAx>
      <c:catAx>
        <c:axId val="169108992"/>
        <c:scaling>
          <c:orientation val="minMax"/>
        </c:scaling>
        <c:delete val="0"/>
        <c:axPos val="b"/>
        <c:numFmt formatCode="General" sourceLinked="1"/>
        <c:majorTickMark val="out"/>
        <c:minorTickMark val="none"/>
        <c:tickLblPos val="low"/>
        <c:spPr>
          <a:ln w="12700">
            <a:solidFill>
              <a:schemeClr val="tx1"/>
            </a:solidFill>
          </a:ln>
        </c:spPr>
        <c:crossAx val="167921344"/>
        <c:crossesAt val="0"/>
        <c:auto val="1"/>
        <c:lblAlgn val="ctr"/>
        <c:lblOffset val="100"/>
        <c:noMultiLvlLbl val="0"/>
      </c:catAx>
      <c:valAx>
        <c:axId val="167921344"/>
        <c:scaling>
          <c:orientation val="minMax"/>
          <c:max val="8"/>
          <c:min val="-3"/>
        </c:scaling>
        <c:delete val="0"/>
        <c:axPos val="r"/>
        <c:numFmt formatCode="0" sourceLinked="0"/>
        <c:majorTickMark val="out"/>
        <c:minorTickMark val="none"/>
        <c:tickLblPos val="nextTo"/>
        <c:spPr>
          <a:ln>
            <a:noFill/>
          </a:ln>
        </c:spPr>
        <c:crossAx val="169108992"/>
        <c:crosses val="max"/>
        <c:crossBetween val="between"/>
        <c:majorUnit val="1"/>
      </c:valAx>
    </c:plotArea>
    <c:legend>
      <c:legendPos val="b"/>
      <c:layout>
        <c:manualLayout>
          <c:xMode val="edge"/>
          <c:yMode val="edge"/>
          <c:x val="6.6714035745531808E-2"/>
          <c:y val="0.85161535942731137"/>
          <c:w val="0.88176638176632016"/>
          <c:h val="0.12901688470044329"/>
        </c:manualLayout>
      </c:layout>
      <c:overlay val="0"/>
    </c:legend>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718418778644325E-2"/>
          <c:y val="4.7446665320681071E-2"/>
          <c:w val="0.88193284434520225"/>
          <c:h val="0.90510666935863782"/>
        </c:manualLayout>
      </c:layout>
      <c:lineChart>
        <c:grouping val="standard"/>
        <c:varyColors val="0"/>
        <c:ser>
          <c:idx val="1"/>
          <c:order val="0"/>
          <c:tx>
            <c:v>Alaska</c:v>
          </c:tx>
          <c:marker>
            <c:symbol val="none"/>
          </c:marker>
          <c:cat>
            <c:multiLvlStrRef>
              <c:f>'4a-Us_Petroleum'!$AI$3:$AQ$4</c:f>
              <c:multiLvlStrCache>
                <c:ptCount val="9"/>
                <c:lvl>
                  <c:pt idx="0">
                    <c:v>Q4</c:v>
                  </c:pt>
                  <c:pt idx="1">
                    <c:v>Q1</c:v>
                  </c:pt>
                  <c:pt idx="2">
                    <c:v>Q2</c:v>
                  </c:pt>
                  <c:pt idx="3">
                    <c:v>Q3</c:v>
                  </c:pt>
                  <c:pt idx="4">
                    <c:v>Q4</c:v>
                  </c:pt>
                  <c:pt idx="5">
                    <c:v>Q1</c:v>
                  </c:pt>
                  <c:pt idx="6">
                    <c:v>Q2</c:v>
                  </c:pt>
                  <c:pt idx="7">
                    <c:v>Q3</c:v>
                  </c:pt>
                  <c:pt idx="8">
                    <c:v>Q4</c:v>
                  </c:pt>
                </c:lvl>
                <c:lvl>
                  <c:pt idx="0">
                    <c:v>2014</c:v>
                  </c:pt>
                  <c:pt idx="1">
                    <c:v>2015</c:v>
                  </c:pt>
                  <c:pt idx="5">
                    <c:v>2016</c:v>
                  </c:pt>
                </c:lvl>
              </c:multiLvlStrCache>
            </c:multiLvlStrRef>
          </c:cat>
          <c:val>
            <c:numRef>
              <c:f>'4a-Us_Petroleum'!$AI$8:$AQ$8</c:f>
              <c:numCache>
                <c:formatCode>0.00</c:formatCode>
                <c:ptCount val="9"/>
                <c:pt idx="0" formatCode="General">
                  <c:v>0</c:v>
                </c:pt>
                <c:pt idx="1">
                  <c:v>-1.2863876810000008E-2</c:v>
                </c:pt>
                <c:pt idx="2">
                  <c:v>-2.3797280059999981E-2</c:v>
                </c:pt>
                <c:pt idx="3">
                  <c:v>-8.8563911740000001E-2</c:v>
                </c:pt>
                <c:pt idx="4">
                  <c:v>-2.1353130770000006E-2</c:v>
                </c:pt>
                <c:pt idx="5">
                  <c:v>-4.3190719679999989E-2</c:v>
                </c:pt>
                <c:pt idx="6">
                  <c:v>-4.9284092840000016E-2</c:v>
                </c:pt>
                <c:pt idx="7">
                  <c:v>-9.6430089549999987E-2</c:v>
                </c:pt>
                <c:pt idx="8">
                  <c:v>-4.1985732930000019E-2</c:v>
                </c:pt>
              </c:numCache>
            </c:numRef>
          </c:val>
          <c:smooth val="0"/>
        </c:ser>
        <c:ser>
          <c:idx val="2"/>
          <c:order val="1"/>
          <c:tx>
            <c:v>Federal Gulf of Mexico</c:v>
          </c:tx>
          <c:marker>
            <c:symbol val="none"/>
          </c:marker>
          <c:cat>
            <c:multiLvlStrRef>
              <c:f>'4a-Us_Petroleum'!$AI$3:$AQ$4</c:f>
              <c:multiLvlStrCache>
                <c:ptCount val="9"/>
                <c:lvl>
                  <c:pt idx="0">
                    <c:v>Q4</c:v>
                  </c:pt>
                  <c:pt idx="1">
                    <c:v>Q1</c:v>
                  </c:pt>
                  <c:pt idx="2">
                    <c:v>Q2</c:v>
                  </c:pt>
                  <c:pt idx="3">
                    <c:v>Q3</c:v>
                  </c:pt>
                  <c:pt idx="4">
                    <c:v>Q4</c:v>
                  </c:pt>
                  <c:pt idx="5">
                    <c:v>Q1</c:v>
                  </c:pt>
                  <c:pt idx="6">
                    <c:v>Q2</c:v>
                  </c:pt>
                  <c:pt idx="7">
                    <c:v>Q3</c:v>
                  </c:pt>
                  <c:pt idx="8">
                    <c:v>Q4</c:v>
                  </c:pt>
                </c:lvl>
                <c:lvl>
                  <c:pt idx="0">
                    <c:v>2014</c:v>
                  </c:pt>
                  <c:pt idx="1">
                    <c:v>2015</c:v>
                  </c:pt>
                  <c:pt idx="5">
                    <c:v>2016</c:v>
                  </c:pt>
                </c:lvl>
              </c:multiLvlStrCache>
            </c:multiLvlStrRef>
          </c:cat>
          <c:val>
            <c:numRef>
              <c:f>'4a-Us_Petroleum'!$AI$9:$AQ$9</c:f>
              <c:numCache>
                <c:formatCode>0.00</c:formatCode>
                <c:ptCount val="9"/>
                <c:pt idx="0" formatCode="General">
                  <c:v>0</c:v>
                </c:pt>
                <c:pt idx="1">
                  <c:v>3.9321619499999905E-2</c:v>
                </c:pt>
                <c:pt idx="2">
                  <c:v>9.2680072499999877E-2</c:v>
                </c:pt>
                <c:pt idx="3">
                  <c:v>6.0296639399999963E-2</c:v>
                </c:pt>
                <c:pt idx="4">
                  <c:v>0.18222229019999991</c:v>
                </c:pt>
                <c:pt idx="5">
                  <c:v>0.24479496059999994</c:v>
                </c:pt>
                <c:pt idx="6">
                  <c:v>0.23863751099999986</c:v>
                </c:pt>
                <c:pt idx="7">
                  <c:v>0.12321665770000001</c:v>
                </c:pt>
                <c:pt idx="8">
                  <c:v>0.21249828660000003</c:v>
                </c:pt>
              </c:numCache>
            </c:numRef>
          </c:val>
          <c:smooth val="0"/>
        </c:ser>
        <c:ser>
          <c:idx val="3"/>
          <c:order val="2"/>
          <c:tx>
            <c:v>Lower 48</c:v>
          </c:tx>
          <c:marker>
            <c:symbol val="none"/>
          </c:marker>
          <c:cat>
            <c:multiLvlStrRef>
              <c:f>'4a-Us_Petroleum'!$AI$3:$AQ$4</c:f>
              <c:multiLvlStrCache>
                <c:ptCount val="9"/>
                <c:lvl>
                  <c:pt idx="0">
                    <c:v>Q4</c:v>
                  </c:pt>
                  <c:pt idx="1">
                    <c:v>Q1</c:v>
                  </c:pt>
                  <c:pt idx="2">
                    <c:v>Q2</c:v>
                  </c:pt>
                  <c:pt idx="3">
                    <c:v>Q3</c:v>
                  </c:pt>
                  <c:pt idx="4">
                    <c:v>Q4</c:v>
                  </c:pt>
                  <c:pt idx="5">
                    <c:v>Q1</c:v>
                  </c:pt>
                  <c:pt idx="6">
                    <c:v>Q2</c:v>
                  </c:pt>
                  <c:pt idx="7">
                    <c:v>Q3</c:v>
                  </c:pt>
                  <c:pt idx="8">
                    <c:v>Q4</c:v>
                  </c:pt>
                </c:lvl>
                <c:lvl>
                  <c:pt idx="0">
                    <c:v>2014</c:v>
                  </c:pt>
                  <c:pt idx="1">
                    <c:v>2015</c:v>
                  </c:pt>
                  <c:pt idx="5">
                    <c:v>2016</c:v>
                  </c:pt>
                </c:lvl>
              </c:multiLvlStrCache>
            </c:multiLvlStrRef>
          </c:cat>
          <c:val>
            <c:numRef>
              <c:f>'4a-Us_Petroleum'!$AI$10:$AQ$10</c:f>
              <c:numCache>
                <c:formatCode>0.00</c:formatCode>
                <c:ptCount val="9"/>
                <c:pt idx="0" formatCode="General">
                  <c:v>0</c:v>
                </c:pt>
                <c:pt idx="1">
                  <c:v>0.12565826179999995</c:v>
                </c:pt>
                <c:pt idx="2">
                  <c:v>0.16481166470000019</c:v>
                </c:pt>
                <c:pt idx="3">
                  <c:v>1.1365162699999765E-2</c:v>
                </c:pt>
                <c:pt idx="4">
                  <c:v>-0.19311811429999981</c:v>
                </c:pt>
                <c:pt idx="5">
                  <c:v>-0.25194629079999942</c:v>
                </c:pt>
                <c:pt idx="6">
                  <c:v>-0.17382780119999985</c:v>
                </c:pt>
                <c:pt idx="7">
                  <c:v>5.4979424999999083E-3</c:v>
                </c:pt>
                <c:pt idx="8">
                  <c:v>0.23746991910000048</c:v>
                </c:pt>
              </c:numCache>
            </c:numRef>
          </c:val>
          <c:smooth val="0"/>
        </c:ser>
        <c:ser>
          <c:idx val="0"/>
          <c:order val="3"/>
          <c:tx>
            <c:v>Total U.S. Production</c:v>
          </c:tx>
          <c:marker>
            <c:symbol val="none"/>
          </c:marker>
          <c:cat>
            <c:multiLvlStrRef>
              <c:f>'4a-Us_Petroleum'!$AI$3:$AQ$4</c:f>
              <c:multiLvlStrCache>
                <c:ptCount val="9"/>
                <c:lvl>
                  <c:pt idx="0">
                    <c:v>Q4</c:v>
                  </c:pt>
                  <c:pt idx="1">
                    <c:v>Q1</c:v>
                  </c:pt>
                  <c:pt idx="2">
                    <c:v>Q2</c:v>
                  </c:pt>
                  <c:pt idx="3">
                    <c:v>Q3</c:v>
                  </c:pt>
                  <c:pt idx="4">
                    <c:v>Q4</c:v>
                  </c:pt>
                  <c:pt idx="5">
                    <c:v>Q1</c:v>
                  </c:pt>
                  <c:pt idx="6">
                    <c:v>Q2</c:v>
                  </c:pt>
                  <c:pt idx="7">
                    <c:v>Q3</c:v>
                  </c:pt>
                  <c:pt idx="8">
                    <c:v>Q4</c:v>
                  </c:pt>
                </c:lvl>
                <c:lvl>
                  <c:pt idx="0">
                    <c:v>2014</c:v>
                  </c:pt>
                  <c:pt idx="1">
                    <c:v>2015</c:v>
                  </c:pt>
                  <c:pt idx="5">
                    <c:v>2016</c:v>
                  </c:pt>
                </c:lvl>
              </c:multiLvlStrCache>
            </c:multiLvlStrRef>
          </c:cat>
          <c:val>
            <c:numRef>
              <c:f>'4a-Us_Petroleum'!$AI$7:$AQ$7</c:f>
              <c:numCache>
                <c:formatCode>0.00</c:formatCode>
                <c:ptCount val="9"/>
                <c:pt idx="0" formatCode="General">
                  <c:v>0</c:v>
                </c:pt>
                <c:pt idx="1">
                  <c:v>0.15211600449999985</c:v>
                </c:pt>
                <c:pt idx="2">
                  <c:v>0.23369441150000014</c:v>
                </c:pt>
                <c:pt idx="3">
                  <c:v>-1.6902271700001137E-2</c:v>
                </c:pt>
                <c:pt idx="4">
                  <c:v>-3.2248989100001069E-2</c:v>
                </c:pt>
                <c:pt idx="5">
                  <c:v>-5.0342420799999843E-2</c:v>
                </c:pt>
                <c:pt idx="6">
                  <c:v>1.5525458299999073E-2</c:v>
                </c:pt>
                <c:pt idx="7">
                  <c:v>3.2284554399998555E-2</c:v>
                </c:pt>
                <c:pt idx="8">
                  <c:v>0.40798280439999957</c:v>
                </c:pt>
              </c:numCache>
            </c:numRef>
          </c:val>
          <c:smooth val="0"/>
        </c:ser>
        <c:dLbls>
          <c:showLegendKey val="0"/>
          <c:showVal val="0"/>
          <c:showCatName val="0"/>
          <c:showSerName val="0"/>
          <c:showPercent val="0"/>
          <c:showBubbleSize val="0"/>
        </c:dLbls>
        <c:marker val="1"/>
        <c:smooth val="0"/>
        <c:axId val="162208256"/>
        <c:axId val="161638656"/>
      </c:lineChart>
      <c:catAx>
        <c:axId val="162208256"/>
        <c:scaling>
          <c:orientation val="minMax"/>
        </c:scaling>
        <c:delete val="0"/>
        <c:axPos val="b"/>
        <c:majorTickMark val="out"/>
        <c:minorTickMark val="none"/>
        <c:tickLblPos val="low"/>
        <c:crossAx val="161638656"/>
        <c:crosses val="autoZero"/>
        <c:auto val="1"/>
        <c:lblAlgn val="ctr"/>
        <c:lblOffset val="100"/>
        <c:noMultiLvlLbl val="0"/>
      </c:catAx>
      <c:valAx>
        <c:axId val="161638656"/>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spPr>
          <a:ln>
            <a:noFill/>
          </a:ln>
        </c:spPr>
        <c:crossAx val="162208256"/>
        <c:crosses val="autoZero"/>
        <c:crossBetween val="between"/>
      </c:valAx>
    </c:plotArea>
    <c:legend>
      <c:legendPos val="r"/>
      <c:layout>
        <c:manualLayout>
          <c:xMode val="edge"/>
          <c:yMode val="edge"/>
          <c:x val="0.13670453693288342"/>
          <c:y val="3.0350841690472016E-2"/>
          <c:w val="0.54083705882077193"/>
          <c:h val="0.21455967214603902"/>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88356333507093E-2"/>
          <c:y val="3.287946190469751E-2"/>
          <c:w val="0.90322368240555317"/>
          <c:h val="0.71087173061581388"/>
        </c:manualLayout>
      </c:layout>
      <c:barChart>
        <c:barDir val="col"/>
        <c:grouping val="clustered"/>
        <c:varyColors val="0"/>
        <c:ser>
          <c:idx val="1"/>
          <c:order val="0"/>
          <c:tx>
            <c:v>OPEC countries</c:v>
          </c:tx>
          <c:spPr>
            <a:solidFill>
              <a:schemeClr val="accent1"/>
            </a:solidFill>
          </c:spPr>
          <c:invertIfNegative val="0"/>
          <c:cat>
            <c:numRef>
              <c:f>'Fig8'!$J$26:$L$26</c:f>
              <c:numCache>
                <c:formatCode>General</c:formatCode>
                <c:ptCount val="3"/>
                <c:pt idx="0">
                  <c:v>2014</c:v>
                </c:pt>
                <c:pt idx="1">
                  <c:v>2015</c:v>
                </c:pt>
                <c:pt idx="2">
                  <c:v>2016</c:v>
                </c:pt>
              </c:numCache>
            </c:numRef>
          </c:cat>
          <c:val>
            <c:numRef>
              <c:f>'Fig8'!$J$27:$L$27</c:f>
              <c:numCache>
                <c:formatCode>0.000</c:formatCode>
                <c:ptCount val="3"/>
                <c:pt idx="0">
                  <c:v>-7.3256776000000912E-2</c:v>
                </c:pt>
                <c:pt idx="1">
                  <c:v>0.661285656000004</c:v>
                </c:pt>
                <c:pt idx="2">
                  <c:v>-0.11792956000000032</c:v>
                </c:pt>
              </c:numCache>
            </c:numRef>
          </c:val>
        </c:ser>
        <c:ser>
          <c:idx val="0"/>
          <c:order val="1"/>
          <c:tx>
            <c:v>North America</c:v>
          </c:tx>
          <c:spPr>
            <a:solidFill>
              <a:schemeClr val="accent4"/>
            </a:solidFill>
          </c:spPr>
          <c:invertIfNegative val="0"/>
          <c:cat>
            <c:numRef>
              <c:f>'Fig8'!$J$26:$L$26</c:f>
              <c:numCache>
                <c:formatCode>General</c:formatCode>
                <c:ptCount val="3"/>
                <c:pt idx="0">
                  <c:v>2014</c:v>
                </c:pt>
                <c:pt idx="1">
                  <c:v>2015</c:v>
                </c:pt>
                <c:pt idx="2">
                  <c:v>2016</c:v>
                </c:pt>
              </c:numCache>
            </c:numRef>
          </c:cat>
          <c:val>
            <c:numRef>
              <c:f>'Fig8'!$J$29:$L$29</c:f>
              <c:numCache>
                <c:formatCode>0.000</c:formatCode>
                <c:ptCount val="3"/>
                <c:pt idx="0">
                  <c:v>1.8372551589999979</c:v>
                </c:pt>
                <c:pt idx="1">
                  <c:v>0.74320884870000015</c:v>
                </c:pt>
                <c:pt idx="2">
                  <c:v>0.40298865379999782</c:v>
                </c:pt>
              </c:numCache>
            </c:numRef>
          </c:val>
        </c:ser>
        <c:ser>
          <c:idx val="2"/>
          <c:order val="2"/>
          <c:tx>
            <c:v>Russia and Caspian Sea</c:v>
          </c:tx>
          <c:spPr>
            <a:solidFill>
              <a:schemeClr val="accent3"/>
            </a:solidFill>
          </c:spPr>
          <c:invertIfNegative val="0"/>
          <c:cat>
            <c:numRef>
              <c:f>'Fig8'!$J$26:$L$26</c:f>
              <c:numCache>
                <c:formatCode>General</c:formatCode>
                <c:ptCount val="3"/>
                <c:pt idx="0">
                  <c:v>2014</c:v>
                </c:pt>
                <c:pt idx="1">
                  <c:v>2015</c:v>
                </c:pt>
                <c:pt idx="2">
                  <c:v>2016</c:v>
                </c:pt>
              </c:numCache>
            </c:numRef>
          </c:cat>
          <c:val>
            <c:numRef>
              <c:f>'Fig8'!$J$34:$L$34</c:f>
              <c:numCache>
                <c:formatCode>0.000</c:formatCode>
                <c:ptCount val="3"/>
                <c:pt idx="0">
                  <c:v>0.14425418616000307</c:v>
                </c:pt>
                <c:pt idx="1">
                  <c:v>-4.0326340180001807E-2</c:v>
                </c:pt>
                <c:pt idx="2">
                  <c:v>-0.13369740320000112</c:v>
                </c:pt>
              </c:numCache>
            </c:numRef>
          </c:val>
        </c:ser>
        <c:ser>
          <c:idx val="3"/>
          <c:order val="3"/>
          <c:tx>
            <c:v>Latin America</c:v>
          </c:tx>
          <c:spPr>
            <a:solidFill>
              <a:schemeClr val="accent2"/>
            </a:solidFill>
          </c:spPr>
          <c:invertIfNegative val="0"/>
          <c:cat>
            <c:numRef>
              <c:f>'Fig8'!$J$26:$L$26</c:f>
              <c:numCache>
                <c:formatCode>General</c:formatCode>
                <c:ptCount val="3"/>
                <c:pt idx="0">
                  <c:v>2014</c:v>
                </c:pt>
                <c:pt idx="1">
                  <c:v>2015</c:v>
                </c:pt>
                <c:pt idx="2">
                  <c:v>2016</c:v>
                </c:pt>
              </c:numCache>
            </c:numRef>
          </c:cat>
          <c:val>
            <c:numRef>
              <c:f>'Fig8'!$J$40:$L$40</c:f>
              <c:numCache>
                <c:formatCode>0.000</c:formatCode>
                <c:ptCount val="3"/>
                <c:pt idx="0">
                  <c:v>0.25597848384999899</c:v>
                </c:pt>
                <c:pt idx="1">
                  <c:v>0.19566718139000105</c:v>
                </c:pt>
                <c:pt idx="2">
                  <c:v>8.2183002359999868E-2</c:v>
                </c:pt>
              </c:numCache>
            </c:numRef>
          </c:val>
        </c:ser>
        <c:ser>
          <c:idx val="4"/>
          <c:order val="4"/>
          <c:tx>
            <c:v>North Sea</c:v>
          </c:tx>
          <c:spPr>
            <a:solidFill>
              <a:schemeClr val="accent5"/>
            </a:solidFill>
          </c:spPr>
          <c:invertIfNegative val="0"/>
          <c:cat>
            <c:numRef>
              <c:f>'Fig8'!$J$26:$L$26</c:f>
              <c:numCache>
                <c:formatCode>General</c:formatCode>
                <c:ptCount val="3"/>
                <c:pt idx="0">
                  <c:v>2014</c:v>
                </c:pt>
                <c:pt idx="1">
                  <c:v>2015</c:v>
                </c:pt>
                <c:pt idx="2">
                  <c:v>2016</c:v>
                </c:pt>
              </c:numCache>
            </c:numRef>
          </c:cat>
          <c:val>
            <c:numRef>
              <c:f>'Fig8'!$J$46:$L$46</c:f>
              <c:numCache>
                <c:formatCode>0.000</c:formatCode>
                <c:ptCount val="3"/>
                <c:pt idx="0">
                  <c:v>4.7049300809999917E-2</c:v>
                </c:pt>
                <c:pt idx="1">
                  <c:v>-0.11010520722000017</c:v>
                </c:pt>
                <c:pt idx="2">
                  <c:v>-0.12397152031000003</c:v>
                </c:pt>
              </c:numCache>
            </c:numRef>
          </c:val>
        </c:ser>
        <c:ser>
          <c:idx val="5"/>
          <c:order val="5"/>
          <c:tx>
            <c:v>Other Non-OPEC</c:v>
          </c:tx>
          <c:spPr>
            <a:solidFill>
              <a:schemeClr val="accent6"/>
            </a:solidFill>
          </c:spPr>
          <c:invertIfNegative val="0"/>
          <c:cat>
            <c:numRef>
              <c:f>'Fig8'!$J$26:$L$26</c:f>
              <c:numCache>
                <c:formatCode>General</c:formatCode>
                <c:ptCount val="3"/>
                <c:pt idx="0">
                  <c:v>2014</c:v>
                </c:pt>
                <c:pt idx="1">
                  <c:v>2015</c:v>
                </c:pt>
                <c:pt idx="2">
                  <c:v>2016</c:v>
                </c:pt>
              </c:numCache>
            </c:numRef>
          </c:cat>
          <c:val>
            <c:numRef>
              <c:f>'Fig8'!$J$51:$L$51</c:f>
              <c:numCache>
                <c:formatCode>0.000</c:formatCode>
                <c:ptCount val="3"/>
                <c:pt idx="0">
                  <c:v>-6.3735180820001958E-2</c:v>
                </c:pt>
                <c:pt idx="1">
                  <c:v>4.185702330999419E-2</c:v>
                </c:pt>
                <c:pt idx="2">
                  <c:v>0.12301855935000994</c:v>
                </c:pt>
              </c:numCache>
            </c:numRef>
          </c:val>
        </c:ser>
        <c:dLbls>
          <c:showLegendKey val="0"/>
          <c:showVal val="0"/>
          <c:showCatName val="0"/>
          <c:showSerName val="0"/>
          <c:showPercent val="0"/>
          <c:showBubbleSize val="0"/>
        </c:dLbls>
        <c:gapWidth val="150"/>
        <c:axId val="166754304"/>
        <c:axId val="161642112"/>
      </c:barChart>
      <c:scatterChart>
        <c:scatterStyle val="lineMarker"/>
        <c:varyColors val="0"/>
        <c:ser>
          <c:idx val="6"/>
          <c:order val="6"/>
          <c:tx>
            <c:strRef>
              <c:f>'Fig8'!$C$57</c:f>
              <c:strCache>
                <c:ptCount val="1"/>
                <c:pt idx="0">
                  <c:v>Forecast</c:v>
                </c:pt>
              </c:strCache>
            </c:strRef>
          </c:tx>
          <c:spPr>
            <a:ln w="12700">
              <a:solidFill>
                <a:schemeClr val="tx1"/>
              </a:solidFill>
              <a:prstDash val="sysDash"/>
            </a:ln>
          </c:spPr>
          <c:marker>
            <c:symbol val="none"/>
          </c:marker>
          <c:xVal>
            <c:numRef>
              <c:f>'Fig8'!$B$58:$B$59</c:f>
              <c:numCache>
                <c:formatCode>General</c:formatCode>
                <c:ptCount val="2"/>
                <c:pt idx="0">
                  <c:v>1.5</c:v>
                </c:pt>
                <c:pt idx="1">
                  <c:v>1.5</c:v>
                </c:pt>
              </c:numCache>
            </c:numRef>
          </c:xVal>
          <c:yVal>
            <c:numRef>
              <c:f>'Fig8'!$C$58:$C$59</c:f>
              <c:numCache>
                <c:formatCode>General</c:formatCode>
                <c:ptCount val="2"/>
                <c:pt idx="0">
                  <c:v>0</c:v>
                </c:pt>
                <c:pt idx="1">
                  <c:v>1</c:v>
                </c:pt>
              </c:numCache>
            </c:numRef>
          </c:yVal>
          <c:smooth val="0"/>
        </c:ser>
        <c:dLbls>
          <c:showLegendKey val="0"/>
          <c:showVal val="0"/>
          <c:showCatName val="0"/>
          <c:showSerName val="0"/>
          <c:showPercent val="0"/>
          <c:showBubbleSize val="0"/>
        </c:dLbls>
        <c:axId val="161642688"/>
        <c:axId val="161643264"/>
      </c:scatterChart>
      <c:catAx>
        <c:axId val="166754304"/>
        <c:scaling>
          <c:orientation val="minMax"/>
        </c:scaling>
        <c:delete val="0"/>
        <c:axPos val="b"/>
        <c:numFmt formatCode="General" sourceLinked="1"/>
        <c:majorTickMark val="out"/>
        <c:minorTickMark val="none"/>
        <c:tickLblPos val="low"/>
        <c:spPr>
          <a:ln>
            <a:solidFill>
              <a:schemeClr val="tx1"/>
            </a:solidFill>
          </a:ln>
        </c:spPr>
        <c:txPr>
          <a:bodyPr/>
          <a:lstStyle/>
          <a:p>
            <a:pPr>
              <a:defRPr sz="1400"/>
            </a:pPr>
            <a:endParaRPr lang="en-US"/>
          </a:p>
        </c:txPr>
        <c:crossAx val="161642112"/>
        <c:crosses val="autoZero"/>
        <c:auto val="1"/>
        <c:lblAlgn val="ctr"/>
        <c:lblOffset val="100"/>
        <c:noMultiLvlLbl val="0"/>
      </c:catAx>
      <c:valAx>
        <c:axId val="161642112"/>
        <c:scaling>
          <c:orientation val="minMax"/>
        </c:scaling>
        <c:delete val="0"/>
        <c:axPos val="l"/>
        <c:majorGridlines>
          <c:spPr>
            <a:ln>
              <a:solidFill>
                <a:schemeClr val="bg1">
                  <a:lumMod val="75000"/>
                </a:schemeClr>
              </a:solidFill>
            </a:ln>
          </c:spPr>
        </c:majorGridlines>
        <c:numFmt formatCode="0.0" sourceLinked="0"/>
        <c:majorTickMark val="out"/>
        <c:minorTickMark val="none"/>
        <c:tickLblPos val="nextTo"/>
        <c:spPr>
          <a:ln>
            <a:noFill/>
          </a:ln>
        </c:spPr>
        <c:txPr>
          <a:bodyPr/>
          <a:lstStyle/>
          <a:p>
            <a:pPr>
              <a:defRPr sz="1400"/>
            </a:pPr>
            <a:endParaRPr lang="en-US"/>
          </a:p>
        </c:txPr>
        <c:crossAx val="166754304"/>
        <c:crosses val="autoZero"/>
        <c:crossBetween val="between"/>
      </c:valAx>
      <c:valAx>
        <c:axId val="161642688"/>
        <c:scaling>
          <c:orientation val="minMax"/>
        </c:scaling>
        <c:delete val="1"/>
        <c:axPos val="b"/>
        <c:numFmt formatCode="General" sourceLinked="1"/>
        <c:majorTickMark val="out"/>
        <c:minorTickMark val="none"/>
        <c:tickLblPos val="none"/>
        <c:crossAx val="161643264"/>
        <c:crosses val="autoZero"/>
        <c:crossBetween val="midCat"/>
      </c:valAx>
      <c:valAx>
        <c:axId val="161643264"/>
        <c:scaling>
          <c:orientation val="minMax"/>
          <c:max val="1"/>
          <c:min val="0"/>
        </c:scaling>
        <c:delete val="0"/>
        <c:axPos val="r"/>
        <c:numFmt formatCode="General" sourceLinked="1"/>
        <c:majorTickMark val="none"/>
        <c:minorTickMark val="none"/>
        <c:tickLblPos val="none"/>
        <c:spPr>
          <a:ln>
            <a:noFill/>
          </a:ln>
        </c:spPr>
        <c:crossAx val="161642688"/>
        <c:crosses val="max"/>
        <c:crossBetween val="midCat"/>
      </c:valAx>
      <c:spPr>
        <a:noFill/>
        <a:ln w="25400">
          <a:noFill/>
        </a:ln>
      </c:spPr>
    </c:plotArea>
    <c:legend>
      <c:legendPos val="b"/>
      <c:legendEntry>
        <c:idx val="6"/>
        <c:delete val="1"/>
      </c:legendEntry>
      <c:layout>
        <c:manualLayout>
          <c:xMode val="edge"/>
          <c:yMode val="edge"/>
          <c:x val="0.14740950229802977"/>
          <c:y val="0.82985072991175846"/>
          <c:w val="0.66483570896027144"/>
          <c:h val="0.14455512587553776"/>
        </c:manualLayout>
      </c:layout>
      <c:overlay val="0"/>
      <c:spPr>
        <a:noFill/>
        <a:ln>
          <a:noFill/>
        </a:ln>
      </c:spPr>
      <c:txPr>
        <a:bodyPr/>
        <a:lstStyle/>
        <a:p>
          <a:pPr>
            <a:defRPr sz="140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04713649897767E-2"/>
          <c:y val="3.5875315896280027E-2"/>
          <c:w val="0.90016985207271005"/>
          <c:h val="0.86292192026043757"/>
        </c:manualLayout>
      </c:layout>
      <c:barChart>
        <c:barDir val="col"/>
        <c:grouping val="stacked"/>
        <c:varyColors val="0"/>
        <c:ser>
          <c:idx val="3"/>
          <c:order val="1"/>
          <c:tx>
            <c:v>Change in other consumption (right axis)</c:v>
          </c:tx>
          <c:spPr>
            <a:solidFill>
              <a:srgbClr val="5D9732"/>
            </a:solidFill>
          </c:spPr>
          <c:invertIfNegative val="0"/>
          <c:cat>
            <c:numRef>
              <c:f>'Fig6'!$A$28:$A$36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'Fig6'!$I$28:$I$36</c:f>
              <c:numCache>
                <c:formatCode>0.000</c:formatCode>
                <c:ptCount val="9"/>
                <c:pt idx="0">
                  <c:v>0.28656995800001539</c:v>
                </c:pt>
                <c:pt idx="1">
                  <c:v>-0.72005354199999516</c:v>
                </c:pt>
                <c:pt idx="2">
                  <c:v>1.6088354359999855</c:v>
                </c:pt>
                <c:pt idx="3">
                  <c:v>0.67422080099999704</c:v>
                </c:pt>
                <c:pt idx="4">
                  <c:v>0.83731730800000292</c:v>
                </c:pt>
                <c:pt idx="5">
                  <c:v>0.67985141600000532</c:v>
                </c:pt>
                <c:pt idx="6">
                  <c:v>0.40930323399999224</c:v>
                </c:pt>
                <c:pt idx="7">
                  <c:v>0.56536298800001106</c:v>
                </c:pt>
                <c:pt idx="8">
                  <c:v>0.8840218549999932</c:v>
                </c:pt>
              </c:numCache>
            </c:numRef>
          </c:val>
        </c:ser>
        <c:ser>
          <c:idx val="0"/>
          <c:order val="2"/>
          <c:tx>
            <c:v>Change in China consumption (right axis)</c:v>
          </c:tx>
          <c:spPr>
            <a:solidFill>
              <a:schemeClr val="accent1"/>
            </a:solidFill>
          </c:spPr>
          <c:invertIfNegative val="0"/>
          <c:cat>
            <c:numRef>
              <c:f>'Fig6'!$A$28:$A$36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'Fig6'!$G$28:$G$36</c:f>
              <c:numCache>
                <c:formatCode>0.000</c:formatCode>
                <c:ptCount val="9"/>
                <c:pt idx="0">
                  <c:v>0.21721195999999932</c:v>
                </c:pt>
                <c:pt idx="1">
                  <c:v>0.37268884000000035</c:v>
                </c:pt>
                <c:pt idx="2">
                  <c:v>0.8685359100000003</c:v>
                </c:pt>
                <c:pt idx="3">
                  <c:v>0.56569105999999891</c:v>
                </c:pt>
                <c:pt idx="4">
                  <c:v>0.47595172000000119</c:v>
                </c:pt>
                <c:pt idx="5">
                  <c:v>0.3230000000000004</c:v>
                </c:pt>
                <c:pt idx="6">
                  <c:v>0.36946045699999885</c:v>
                </c:pt>
                <c:pt idx="7">
                  <c:v>0.32833854500000115</c:v>
                </c:pt>
                <c:pt idx="8">
                  <c:v>0.34180943299999988</c:v>
                </c:pt>
              </c:numCache>
            </c:numRef>
          </c:val>
        </c:ser>
        <c:ser>
          <c:idx val="2"/>
          <c:order val="3"/>
          <c:tx>
            <c:v>Change in U.S. consumption (right axis)</c:v>
          </c:tx>
          <c:spPr>
            <a:solidFill>
              <a:schemeClr val="accent4"/>
            </a:solidFill>
          </c:spPr>
          <c:invertIfNegative val="0"/>
          <c:cat>
            <c:numRef>
              <c:f>'Fig6'!$A$28:$A$36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'Fig6'!$H$28:$H$36</c:f>
              <c:numCache>
                <c:formatCode>0.000</c:formatCode>
                <c:ptCount val="9"/>
                <c:pt idx="0">
                  <c:v>-1.1824144509999996</c:v>
                </c:pt>
                <c:pt idx="1">
                  <c:v>-0.72656325500000207</c:v>
                </c:pt>
                <c:pt idx="2">
                  <c:v>0.40872572600000012</c:v>
                </c:pt>
                <c:pt idx="3">
                  <c:v>-0.29805352900000059</c:v>
                </c:pt>
                <c:pt idx="4">
                  <c:v>-0.39185950499999933</c:v>
                </c:pt>
                <c:pt idx="5">
                  <c:v>0.47091691600000019</c:v>
                </c:pt>
                <c:pt idx="6">
                  <c:v>7.3711024000001402E-2</c:v>
                </c:pt>
                <c:pt idx="7">
                  <c:v>0.33556249999999821</c:v>
                </c:pt>
                <c:pt idx="8">
                  <c:v>7.4531232000001779E-2</c:v>
                </c:pt>
              </c:numCache>
            </c:numRef>
          </c:val>
        </c:ser>
        <c:dLbls>
          <c:showLegendKey val="0"/>
          <c:showVal val="0"/>
          <c:showCatName val="0"/>
          <c:showSerName val="0"/>
          <c:showPercent val="0"/>
          <c:showBubbleSize val="0"/>
        </c:dLbls>
        <c:gapWidth val="50"/>
        <c:overlap val="100"/>
        <c:axId val="166810624"/>
        <c:axId val="161639808"/>
      </c:barChart>
      <c:lineChart>
        <c:grouping val="standard"/>
        <c:varyColors val="0"/>
        <c:ser>
          <c:idx val="1"/>
          <c:order val="0"/>
          <c:tx>
            <c:v>Total world consumption (left axis)</c:v>
          </c:tx>
          <c:spPr>
            <a:ln>
              <a:solidFill>
                <a:schemeClr val="tx1"/>
              </a:solidFill>
            </a:ln>
          </c:spPr>
          <c:marker>
            <c:symbol val="none"/>
          </c:marker>
          <c:cat>
            <c:numRef>
              <c:f>'Fig6'!$A$28:$A$36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'Fig6'!$E$28:$E$36</c:f>
              <c:numCache>
                <c:formatCode>0.000</c:formatCode>
                <c:ptCount val="9"/>
                <c:pt idx="0">
                  <c:v>86.045664048999996</c:v>
                </c:pt>
                <c:pt idx="1">
                  <c:v>84.971736092</c:v>
                </c:pt>
                <c:pt idx="2">
                  <c:v>87.857833163999999</c:v>
                </c:pt>
                <c:pt idx="3">
                  <c:v>88.799691495999994</c:v>
                </c:pt>
                <c:pt idx="4">
                  <c:v>89.721101019000002</c:v>
                </c:pt>
                <c:pt idx="5">
                  <c:v>91.194869350999994</c:v>
                </c:pt>
                <c:pt idx="6">
                  <c:v>92.047344065999994</c:v>
                </c:pt>
                <c:pt idx="7">
                  <c:v>93.276608099000001</c:v>
                </c:pt>
                <c:pt idx="8">
                  <c:v>94.576970618999994</c:v>
                </c:pt>
              </c:numCache>
            </c:numRef>
          </c:val>
          <c:smooth val="0"/>
        </c:ser>
        <c:dLbls>
          <c:showLegendKey val="0"/>
          <c:showVal val="0"/>
          <c:showCatName val="0"/>
          <c:showSerName val="0"/>
          <c:showPercent val="0"/>
          <c:showBubbleSize val="0"/>
        </c:dLbls>
        <c:marker val="1"/>
        <c:smooth val="0"/>
        <c:axId val="166810112"/>
        <c:axId val="162324480"/>
      </c:lineChart>
      <c:scatterChart>
        <c:scatterStyle val="lineMarker"/>
        <c:varyColors val="0"/>
        <c:ser>
          <c:idx val="4"/>
          <c:order val="4"/>
          <c:tx>
            <c:strRef>
              <c:f>'Fig6'!$B$41</c:f>
              <c:strCache>
                <c:ptCount val="1"/>
                <c:pt idx="0">
                  <c:v>Forecast</c:v>
                </c:pt>
              </c:strCache>
            </c:strRef>
          </c:tx>
          <c:spPr>
            <a:ln w="12700" cap="flat">
              <a:solidFill>
                <a:schemeClr val="bg1">
                  <a:lumMod val="65000"/>
                </a:schemeClr>
              </a:solidFill>
              <a:prstDash val="dash"/>
            </a:ln>
          </c:spPr>
          <c:marker>
            <c:symbol val="none"/>
          </c:marker>
          <c:dLbls>
            <c:dLbl>
              <c:idx val="0"/>
              <c:delete val="1"/>
            </c:dLbl>
            <c:dLbl>
              <c:idx val="1"/>
              <c:layout>
                <c:manualLayout>
                  <c:x val="2.7199648824385012E-3"/>
                  <c:y val="3.1511593595179452E-2"/>
                </c:manualLayout>
              </c:layout>
              <c:dLblPos val="r"/>
              <c:showLegendKey val="0"/>
              <c:showVal val="0"/>
              <c:showCatName val="0"/>
              <c:showSerName val="1"/>
              <c:showPercent val="0"/>
              <c:showBubbleSize val="0"/>
            </c:dLbl>
            <c:txPr>
              <a:bodyPr/>
              <a:lstStyle/>
              <a:p>
                <a:pPr>
                  <a:defRPr sz="1200"/>
                </a:pPr>
                <a:endParaRPr lang="en-US"/>
              </a:p>
            </c:txPr>
            <c:showLegendKey val="0"/>
            <c:showVal val="0"/>
            <c:showCatName val="0"/>
            <c:showSerName val="1"/>
            <c:showPercent val="0"/>
            <c:showBubbleSize val="0"/>
            <c:showLeaderLines val="0"/>
          </c:dLbls>
          <c:xVal>
            <c:numRef>
              <c:f>'Fig6'!$A$42:$A$43</c:f>
              <c:numCache>
                <c:formatCode>General</c:formatCode>
                <c:ptCount val="2"/>
                <c:pt idx="0">
                  <c:v>7.5</c:v>
                </c:pt>
                <c:pt idx="1">
                  <c:v>7.5</c:v>
                </c:pt>
              </c:numCache>
            </c:numRef>
          </c:xVal>
          <c:yVal>
            <c:numRef>
              <c:f>'Fig6'!$B$42:$B$43</c:f>
              <c:numCache>
                <c:formatCode>General</c:formatCode>
                <c:ptCount val="2"/>
                <c:pt idx="0">
                  <c:v>-2</c:v>
                </c:pt>
                <c:pt idx="1">
                  <c:v>8</c:v>
                </c:pt>
              </c:numCache>
            </c:numRef>
          </c:yVal>
          <c:smooth val="0"/>
        </c:ser>
        <c:dLbls>
          <c:showLegendKey val="0"/>
          <c:showVal val="0"/>
          <c:showCatName val="0"/>
          <c:showSerName val="0"/>
          <c:showPercent val="0"/>
          <c:showBubbleSize val="0"/>
        </c:dLbls>
        <c:axId val="166810624"/>
        <c:axId val="161639808"/>
      </c:scatterChart>
      <c:catAx>
        <c:axId val="166810112"/>
        <c:scaling>
          <c:orientation val="minMax"/>
        </c:scaling>
        <c:delete val="0"/>
        <c:axPos val="b"/>
        <c:numFmt formatCode="General" sourceLinked="1"/>
        <c:majorTickMark val="out"/>
        <c:minorTickMark val="none"/>
        <c:tickLblPos val="low"/>
        <c:spPr>
          <a:ln w="12700">
            <a:solidFill>
              <a:schemeClr val="tx1"/>
            </a:solidFill>
          </a:ln>
        </c:spPr>
        <c:txPr>
          <a:bodyPr/>
          <a:lstStyle/>
          <a:p>
            <a:pPr>
              <a:defRPr sz="1400"/>
            </a:pPr>
            <a:endParaRPr lang="en-US"/>
          </a:p>
        </c:txPr>
        <c:crossAx val="162324480"/>
        <c:crossesAt val="80"/>
        <c:auto val="0"/>
        <c:lblAlgn val="ctr"/>
        <c:lblOffset val="100"/>
        <c:noMultiLvlLbl val="0"/>
      </c:catAx>
      <c:valAx>
        <c:axId val="162324480"/>
        <c:scaling>
          <c:orientation val="minMax"/>
          <c:max val="96"/>
          <c:min val="76"/>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sz="1400"/>
            </a:pPr>
            <a:endParaRPr lang="en-US"/>
          </a:p>
        </c:txPr>
        <c:crossAx val="166810112"/>
        <c:crosses val="autoZero"/>
        <c:crossBetween val="between"/>
      </c:valAx>
      <c:catAx>
        <c:axId val="166810624"/>
        <c:scaling>
          <c:orientation val="minMax"/>
        </c:scaling>
        <c:delete val="1"/>
        <c:axPos val="b"/>
        <c:numFmt formatCode="General" sourceLinked="1"/>
        <c:majorTickMark val="out"/>
        <c:minorTickMark val="none"/>
        <c:tickLblPos val="none"/>
        <c:crossAx val="161639808"/>
        <c:crosses val="autoZero"/>
        <c:auto val="1"/>
        <c:lblAlgn val="ctr"/>
        <c:lblOffset val="100"/>
        <c:noMultiLvlLbl val="0"/>
      </c:catAx>
      <c:valAx>
        <c:axId val="161639808"/>
        <c:scaling>
          <c:orientation val="minMax"/>
          <c:max val="8"/>
          <c:min val="-2"/>
        </c:scaling>
        <c:delete val="0"/>
        <c:axPos val="r"/>
        <c:numFmt formatCode="0" sourceLinked="0"/>
        <c:majorTickMark val="out"/>
        <c:minorTickMark val="none"/>
        <c:tickLblPos val="nextTo"/>
        <c:spPr>
          <a:ln>
            <a:noFill/>
          </a:ln>
        </c:spPr>
        <c:txPr>
          <a:bodyPr/>
          <a:lstStyle/>
          <a:p>
            <a:pPr>
              <a:defRPr sz="1400"/>
            </a:pPr>
            <a:endParaRPr lang="en-US"/>
          </a:p>
        </c:txPr>
        <c:crossAx val="166810624"/>
        <c:crosses val="max"/>
        <c:crossBetween val="between"/>
      </c:valAx>
      <c:spPr>
        <a:noFill/>
        <a:ln w="25400">
          <a:noFill/>
        </a:ln>
      </c:spPr>
    </c:plotArea>
    <c:legend>
      <c:legendPos val="l"/>
      <c:legendEntry>
        <c:idx val="4"/>
        <c:delete val="1"/>
      </c:legendEntry>
      <c:layout>
        <c:manualLayout>
          <c:xMode val="edge"/>
          <c:yMode val="edge"/>
          <c:x val="4.9829051943027169E-2"/>
          <c:y val="2.5622482188749181E-2"/>
          <c:w val="0.47773584434372723"/>
          <c:h val="0.25199747574684733"/>
        </c:manualLayout>
      </c:layout>
      <c:overlay val="1"/>
      <c:spPr>
        <a:solidFill>
          <a:schemeClr val="bg1"/>
        </a:solidFill>
      </c:spPr>
      <c:txPr>
        <a:bodyPr/>
        <a:lstStyle/>
        <a:p>
          <a:pPr>
            <a:defRPr sz="140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844998541848942E-2"/>
          <c:y val="0.14286444663167103"/>
          <c:w val="0.89369203849518808"/>
          <c:h val="0.72583333333333333"/>
        </c:manualLayout>
      </c:layout>
      <c:barChart>
        <c:barDir val="col"/>
        <c:grouping val="stacked"/>
        <c:varyColors val="0"/>
        <c:ser>
          <c:idx val="0"/>
          <c:order val="0"/>
          <c:spPr>
            <a:solidFill>
              <a:schemeClr val="accent1"/>
            </a:solidFill>
          </c:spPr>
          <c:invertIfNegative val="0"/>
          <c:cat>
            <c:strRef>
              <c:f>'steoQuery (15)'!$J$9:$AK$9</c:f>
              <c:strCache>
                <c:ptCount val="28"/>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strCache>
            </c:strRef>
          </c:cat>
          <c:val>
            <c:numRef>
              <c:f>'steoQuery (15)'!$J$5:$AK$5</c:f>
              <c:numCache>
                <c:formatCode>0%</c:formatCode>
                <c:ptCount val="28"/>
                <c:pt idx="0">
                  <c:v>-1.8202502844140885E-2</c:v>
                </c:pt>
                <c:pt idx="1">
                  <c:v>9.8901098901098741E-3</c:v>
                </c:pt>
                <c:pt idx="2">
                  <c:v>6.550218340611408E-3</c:v>
                </c:pt>
                <c:pt idx="3">
                  <c:v>-2.237136465324337E-3</c:v>
                </c:pt>
                <c:pt idx="4">
                  <c:v>-4.6349942062573488E-3</c:v>
                </c:pt>
                <c:pt idx="5">
                  <c:v>-3.2644178454842104E-2</c:v>
                </c:pt>
                <c:pt idx="6">
                  <c:v>-3.4707158351410007E-2</c:v>
                </c:pt>
                <c:pt idx="7">
                  <c:v>-3.3632286995515778E-2</c:v>
                </c:pt>
                <c:pt idx="8">
                  <c:v>-1.6298020954598438E-2</c:v>
                </c:pt>
                <c:pt idx="9">
                  <c:v>2.2497187851518081E-3</c:v>
                </c:pt>
                <c:pt idx="10">
                  <c:v>-6.7415730337079208E-3</c:v>
                </c:pt>
                <c:pt idx="11">
                  <c:v>-1.1600928074245899E-2</c:v>
                </c:pt>
                <c:pt idx="12">
                  <c:v>1.1834319526629071E-3</c:v>
                </c:pt>
                <c:pt idx="13">
                  <c:v>8.9786756453423197E-3</c:v>
                </c:pt>
                <c:pt idx="14">
                  <c:v>2.6018099547511362E-2</c:v>
                </c:pt>
                <c:pt idx="15">
                  <c:v>3.7558685446009425E-2</c:v>
                </c:pt>
                <c:pt idx="16">
                  <c:v>7.5646690307328499E-3</c:v>
                </c:pt>
                <c:pt idx="17">
                  <c:v>2.1820643159065349E-3</c:v>
                </c:pt>
                <c:pt idx="18">
                  <c:v>3.0447533627342878E-3</c:v>
                </c:pt>
                <c:pt idx="19">
                  <c:v>2.38671146493213E-2</c:v>
                </c:pt>
                <c:pt idx="20" formatCode="0.000%">
                  <c:v>2.8844630226352364E-2</c:v>
                </c:pt>
                <c:pt idx="21" formatCode="0.000%">
                  <c:v>9.4401327362332154E-3</c:v>
                </c:pt>
                <c:pt idx="22" formatCode="0.000%">
                  <c:v>1.273549852049031E-2</c:v>
                </c:pt>
                <c:pt idx="23" formatCode="0.000%">
                  <c:v>5.1588630393127159E-3</c:v>
                </c:pt>
                <c:pt idx="24" formatCode="0.0%">
                  <c:v>-1.3253351288701292E-2</c:v>
                </c:pt>
                <c:pt idx="25" formatCode="0.0%">
                  <c:v>-3.4410692579802922E-4</c:v>
                </c:pt>
                <c:pt idx="26" formatCode="0.0%">
                  <c:v>-4.1344083388600138E-3</c:v>
                </c:pt>
                <c:pt idx="27" formatCode="0.0%">
                  <c:v>-5.7330287465908319E-3</c:v>
                </c:pt>
              </c:numCache>
            </c:numRef>
          </c:val>
        </c:ser>
        <c:dLbls>
          <c:showLegendKey val="0"/>
          <c:showVal val="0"/>
          <c:showCatName val="0"/>
          <c:showSerName val="0"/>
          <c:showPercent val="0"/>
          <c:showBubbleSize val="0"/>
        </c:dLbls>
        <c:gapWidth val="150"/>
        <c:overlap val="100"/>
        <c:axId val="167742464"/>
        <c:axId val="162329088"/>
      </c:barChart>
      <c:catAx>
        <c:axId val="167742464"/>
        <c:scaling>
          <c:orientation val="minMax"/>
        </c:scaling>
        <c:delete val="1"/>
        <c:axPos val="b"/>
        <c:numFmt formatCode="General" sourceLinked="1"/>
        <c:majorTickMark val="out"/>
        <c:minorTickMark val="none"/>
        <c:tickLblPos val="low"/>
        <c:crossAx val="162329088"/>
        <c:crosses val="autoZero"/>
        <c:auto val="1"/>
        <c:lblAlgn val="ctr"/>
        <c:lblOffset val="100"/>
        <c:tickLblSkip val="4"/>
        <c:noMultiLvlLbl val="0"/>
      </c:catAx>
      <c:valAx>
        <c:axId val="162329088"/>
        <c:scaling>
          <c:orientation val="minMax"/>
        </c:scaling>
        <c:delete val="0"/>
        <c:axPos val="l"/>
        <c:majorGridlines>
          <c:spPr>
            <a:ln>
              <a:solidFill>
                <a:schemeClr val="bg1">
                  <a:lumMod val="65000"/>
                </a:schemeClr>
              </a:solidFill>
            </a:ln>
          </c:spPr>
        </c:majorGridlines>
        <c:numFmt formatCode="0%" sourceLinked="1"/>
        <c:majorTickMark val="out"/>
        <c:minorTickMark val="none"/>
        <c:tickLblPos val="nextTo"/>
        <c:spPr>
          <a:ln>
            <a:noFill/>
          </a:ln>
        </c:spPr>
        <c:txPr>
          <a:bodyPr/>
          <a:lstStyle/>
          <a:p>
            <a:pPr>
              <a:defRPr sz="1400">
                <a:latin typeface="Arial" panose="020B0604020202020204" pitchFamily="34" charset="0"/>
                <a:cs typeface="Arial" panose="020B0604020202020204" pitchFamily="34" charset="0"/>
              </a:defRPr>
            </a:pPr>
            <a:endParaRPr lang="en-US"/>
          </a:p>
        </c:txPr>
        <c:crossAx val="167742464"/>
        <c:crossesAt val="1"/>
        <c:crossBetween val="between"/>
      </c:valAx>
    </c:plotArea>
    <c:plotVisOnly val="1"/>
    <c:dispBlanksAs val="gap"/>
    <c:showDLblsOverMax val="0"/>
  </c:chart>
  <c:txPr>
    <a:bodyPr/>
    <a:lstStyle/>
    <a:p>
      <a:pPr>
        <a:defRPr sz="14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12007712357631E-2"/>
          <c:y val="3.8716501394554043E-2"/>
          <c:w val="0.58018630263069149"/>
          <c:h val="0.86890145666633456"/>
        </c:manualLayout>
      </c:layout>
      <c:barChart>
        <c:barDir val="col"/>
        <c:grouping val="stacked"/>
        <c:varyColors val="0"/>
        <c:ser>
          <c:idx val="0"/>
          <c:order val="0"/>
          <c:tx>
            <c:strRef>
              <c:f>Sheet1!$B$1</c:f>
              <c:strCache>
                <c:ptCount val="1"/>
                <c:pt idx="0">
                  <c:v>Transportation (gasoline and motor oil)</c:v>
                </c:pt>
              </c:strCache>
            </c:strRef>
          </c:tx>
          <c:spPr>
            <a:solidFill>
              <a:schemeClr val="accent1">
                <a:lumMod val="60000"/>
                <a:lumOff val="40000"/>
              </a:schemeClr>
            </a:solidFill>
          </c:spPr>
          <c:invertIfNegative val="0"/>
          <c:dLbls>
            <c:numFmt formatCode="&quot;$&quot;#,##0" sourceLinked="0"/>
            <c:txPr>
              <a:bodyPr/>
              <a:lstStyle/>
              <a:p>
                <a:pPr>
                  <a:defRPr sz="1200"/>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Sheet1!$B$2:$B$5</c:f>
              <c:numCache>
                <c:formatCode>#,##0</c:formatCode>
                <c:ptCount val="4"/>
                <c:pt idx="0">
                  <c:v>2611</c:v>
                </c:pt>
                <c:pt idx="1">
                  <c:v>2513.2331967012706</c:v>
                </c:pt>
                <c:pt idx="2">
                  <c:v>1837.842703690837</c:v>
                </c:pt>
                <c:pt idx="3">
                  <c:v>1981.3985988163363</c:v>
                </c:pt>
              </c:numCache>
            </c:numRef>
          </c:val>
        </c:ser>
        <c:ser>
          <c:idx val="1"/>
          <c:order val="1"/>
          <c:tx>
            <c:strRef>
              <c:f>Sheet1!$C$1</c:f>
              <c:strCache>
                <c:ptCount val="1"/>
                <c:pt idx="0">
                  <c:v>Fuel oil and other fuels</c:v>
                </c:pt>
              </c:strCache>
            </c:strRef>
          </c:tx>
          <c:spPr>
            <a:solidFill>
              <a:schemeClr val="accent5">
                <a:lumMod val="40000"/>
                <a:lumOff val="60000"/>
              </a:schemeClr>
            </a:solidFill>
          </c:spPr>
          <c:invertIfNegative val="0"/>
          <c:dLbls>
            <c:numFmt formatCode="&quot;$&quot;#,##0" sourceLinked="0"/>
            <c:txPr>
              <a:bodyPr/>
              <a:lstStyle/>
              <a:p>
                <a:pPr>
                  <a:defRPr sz="1200"/>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Sheet1!$C$2:$C$5</c:f>
              <c:numCache>
                <c:formatCode>#,##0</c:formatCode>
                <c:ptCount val="4"/>
                <c:pt idx="0">
                  <c:v>142</c:v>
                </c:pt>
                <c:pt idx="1">
                  <c:v>139.49150671666598</c:v>
                </c:pt>
                <c:pt idx="2">
                  <c:v>107.24476081381334</c:v>
                </c:pt>
                <c:pt idx="3">
                  <c:v>110.36937703871273</c:v>
                </c:pt>
              </c:numCache>
            </c:numRef>
          </c:val>
        </c:ser>
        <c:ser>
          <c:idx val="2"/>
          <c:order val="2"/>
          <c:tx>
            <c:strRef>
              <c:f>Sheet1!$D$1</c:f>
              <c:strCache>
                <c:ptCount val="1"/>
                <c:pt idx="0">
                  <c:v>Electricity</c:v>
                </c:pt>
              </c:strCache>
            </c:strRef>
          </c:tx>
          <c:spPr>
            <a:solidFill>
              <a:schemeClr val="accent3">
                <a:lumMod val="60000"/>
                <a:lumOff val="40000"/>
              </a:schemeClr>
            </a:solidFill>
          </c:spPr>
          <c:invertIfNegative val="0"/>
          <c:dLbls>
            <c:numFmt formatCode="&quot;$&quot;#,##0" sourceLinked="0"/>
            <c:txPr>
              <a:bodyPr/>
              <a:lstStyle/>
              <a:p>
                <a:pPr>
                  <a:defRPr sz="1200"/>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Sheet1!$D$2:$D$5</c:f>
              <c:numCache>
                <c:formatCode>"$"#,##0</c:formatCode>
                <c:ptCount val="4"/>
                <c:pt idx="0">
                  <c:v>1422</c:v>
                </c:pt>
                <c:pt idx="1">
                  <c:v>1464</c:v>
                </c:pt>
                <c:pt idx="2">
                  <c:v>1489</c:v>
                </c:pt>
                <c:pt idx="3">
                  <c:v>1515.9782143390964</c:v>
                </c:pt>
              </c:numCache>
            </c:numRef>
          </c:val>
        </c:ser>
        <c:ser>
          <c:idx val="3"/>
          <c:order val="3"/>
          <c:tx>
            <c:strRef>
              <c:f>Sheet1!$E$1</c:f>
              <c:strCache>
                <c:ptCount val="1"/>
                <c:pt idx="0">
                  <c:v>Natural gas</c:v>
                </c:pt>
              </c:strCache>
            </c:strRef>
          </c:tx>
          <c:spPr>
            <a:solidFill>
              <a:schemeClr val="accent4">
                <a:lumMod val="60000"/>
                <a:lumOff val="40000"/>
              </a:schemeClr>
            </a:solidFill>
          </c:spPr>
          <c:invertIfNegative val="0"/>
          <c:dLbls>
            <c:numFmt formatCode="&quot;$&quot;#,##0" sourceLinked="0"/>
            <c:txPr>
              <a:bodyPr/>
              <a:lstStyle/>
              <a:p>
                <a:pPr>
                  <a:defRPr sz="1200"/>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Sheet1!$E$2:$E$5</c:f>
              <c:numCache>
                <c:formatCode>#,##0</c:formatCode>
                <c:ptCount val="4"/>
                <c:pt idx="0">
                  <c:v>393</c:v>
                </c:pt>
                <c:pt idx="1">
                  <c:v>417.49419880055797</c:v>
                </c:pt>
                <c:pt idx="2">
                  <c:v>397.91404212146273</c:v>
                </c:pt>
                <c:pt idx="3">
                  <c:v>401.65979385153929</c:v>
                </c:pt>
              </c:numCache>
            </c:numRef>
          </c:val>
        </c:ser>
        <c:dLbls>
          <c:showLegendKey val="0"/>
          <c:showVal val="0"/>
          <c:showCatName val="0"/>
          <c:showSerName val="0"/>
          <c:showPercent val="0"/>
          <c:showBubbleSize val="0"/>
        </c:dLbls>
        <c:gapWidth val="100"/>
        <c:overlap val="100"/>
        <c:axId val="168544256"/>
        <c:axId val="162331968"/>
      </c:barChart>
      <c:catAx>
        <c:axId val="168544256"/>
        <c:scaling>
          <c:orientation val="minMax"/>
        </c:scaling>
        <c:delete val="0"/>
        <c:axPos val="b"/>
        <c:numFmt formatCode="General" sourceLinked="1"/>
        <c:majorTickMark val="out"/>
        <c:minorTickMark val="none"/>
        <c:tickLblPos val="nextTo"/>
        <c:txPr>
          <a:bodyPr/>
          <a:lstStyle/>
          <a:p>
            <a:pPr>
              <a:defRPr sz="1400"/>
            </a:pPr>
            <a:endParaRPr lang="en-US"/>
          </a:p>
        </c:txPr>
        <c:crossAx val="162331968"/>
        <c:crosses val="autoZero"/>
        <c:auto val="1"/>
        <c:lblAlgn val="ctr"/>
        <c:lblOffset val="100"/>
        <c:noMultiLvlLbl val="0"/>
      </c:catAx>
      <c:valAx>
        <c:axId val="162331968"/>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sz="1400"/>
            </a:pPr>
            <a:endParaRPr lang="en-US"/>
          </a:p>
        </c:txPr>
        <c:crossAx val="168544256"/>
        <c:crosses val="autoZero"/>
        <c:crossBetween val="between"/>
        <c:majorUnit val="1000"/>
      </c:valAx>
    </c:plotArea>
    <c:legend>
      <c:legendPos val="r"/>
      <c:layout>
        <c:manualLayout>
          <c:xMode val="edge"/>
          <c:yMode val="edge"/>
          <c:x val="0.69726690351221721"/>
          <c:y val="0.27671714201670422"/>
          <c:w val="0.29328605348662828"/>
          <c:h val="0.446565478170693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High Oil Price</c:v>
                </c:pt>
              </c:strCache>
            </c:strRef>
          </c:tx>
          <c:spPr>
            <a:ln w="38100">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General</c:formatCode>
                <c:ptCount val="51"/>
                <c:pt idx="24">
                  <c:v>97.474106000000006</c:v>
                </c:pt>
                <c:pt idx="25">
                  <c:v>121.52050800000001</c:v>
                </c:pt>
                <c:pt idx="26">
                  <c:v>135</c:v>
                </c:pt>
                <c:pt idx="27">
                  <c:v>140</c:v>
                </c:pt>
                <c:pt idx="28">
                  <c:v>143.18838500000001</c:v>
                </c:pt>
                <c:pt idx="29">
                  <c:v>146.40493799999999</c:v>
                </c:pt>
                <c:pt idx="30">
                  <c:v>148.61436499999999</c:v>
                </c:pt>
                <c:pt idx="31">
                  <c:v>152.69470200000001</c:v>
                </c:pt>
                <c:pt idx="32">
                  <c:v>156.46945199999999</c:v>
                </c:pt>
                <c:pt idx="33">
                  <c:v>160.32785000000001</c:v>
                </c:pt>
                <c:pt idx="34">
                  <c:v>164.91954000000001</c:v>
                </c:pt>
                <c:pt idx="35">
                  <c:v>169.250305</c:v>
                </c:pt>
                <c:pt idx="36">
                  <c:v>173.89703399999999</c:v>
                </c:pt>
                <c:pt idx="37">
                  <c:v>177.97250399999999</c:v>
                </c:pt>
                <c:pt idx="38">
                  <c:v>183.48704499999999</c:v>
                </c:pt>
                <c:pt idx="39">
                  <c:v>188.44648699999999</c:v>
                </c:pt>
                <c:pt idx="40">
                  <c:v>193.798035</c:v>
                </c:pt>
                <c:pt idx="41">
                  <c:v>199.486694</c:v>
                </c:pt>
                <c:pt idx="42">
                  <c:v>204.48315400000001</c:v>
                </c:pt>
                <c:pt idx="43">
                  <c:v>209.913467</c:v>
                </c:pt>
                <c:pt idx="44">
                  <c:v>216.04269400000001</c:v>
                </c:pt>
                <c:pt idx="45">
                  <c:v>220.69639599999999</c:v>
                </c:pt>
                <c:pt idx="46">
                  <c:v>226.78190599999999</c:v>
                </c:pt>
                <c:pt idx="47">
                  <c:v>232.74612400000001</c:v>
                </c:pt>
                <c:pt idx="48">
                  <c:v>238.93455499999999</c:v>
                </c:pt>
                <c:pt idx="49">
                  <c:v>245.29066499999999</c:v>
                </c:pt>
                <c:pt idx="50">
                  <c:v>252.04530299999999</c:v>
                </c:pt>
              </c:numCache>
            </c:numRef>
          </c:val>
          <c:smooth val="0"/>
        </c:ser>
        <c:ser>
          <c:idx val="1"/>
          <c:order val="1"/>
          <c:tx>
            <c:strRef>
              <c:f>Sheet1!#REF!</c:f>
              <c:strCache>
                <c:ptCount val="1"/>
                <c:pt idx="0">
                  <c:v>#REF!</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Sheet1!#REF!</c:f>
              <c:numCache>
                <c:formatCode>General</c:formatCode>
                <c:ptCount val="1"/>
                <c:pt idx="0">
                  <c:v>1</c:v>
                </c:pt>
              </c:numCache>
            </c:numRef>
          </c:val>
          <c:smooth val="0"/>
        </c:ser>
        <c:ser>
          <c:idx val="2"/>
          <c:order val="2"/>
          <c:tx>
            <c:strRef>
              <c:f>Sheet1!$A$3</c:f>
              <c:strCache>
                <c:ptCount val="1"/>
                <c:pt idx="0">
                  <c:v>Low Oil Price</c:v>
                </c:pt>
              </c:strCache>
            </c:strRef>
          </c:tx>
          <c:spPr>
            <a:ln w="38100">
              <a:solidFill>
                <a:srgbClr val="0096D7"/>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General</c:formatCode>
                <c:ptCount val="51"/>
                <c:pt idx="24">
                  <c:v>97.474106000000006</c:v>
                </c:pt>
                <c:pt idx="25">
                  <c:v>51.814636</c:v>
                </c:pt>
                <c:pt idx="26">
                  <c:v>51.565230999999997</c:v>
                </c:pt>
                <c:pt idx="27">
                  <c:v>51.926212</c:v>
                </c:pt>
                <c:pt idx="28">
                  <c:v>53.077731999999997</c:v>
                </c:pt>
                <c:pt idx="29">
                  <c:v>55.548240999999997</c:v>
                </c:pt>
                <c:pt idx="30">
                  <c:v>57.696120999999998</c:v>
                </c:pt>
                <c:pt idx="31">
                  <c:v>59.32159</c:v>
                </c:pt>
                <c:pt idx="32">
                  <c:v>60.995978999999998</c:v>
                </c:pt>
                <c:pt idx="33">
                  <c:v>62.036152000000001</c:v>
                </c:pt>
                <c:pt idx="34">
                  <c:v>62.976695999999997</c:v>
                </c:pt>
                <c:pt idx="35">
                  <c:v>64.218604999999997</c:v>
                </c:pt>
                <c:pt idx="36">
                  <c:v>65.525681000000006</c:v>
                </c:pt>
                <c:pt idx="37">
                  <c:v>66.743758999999997</c:v>
                </c:pt>
                <c:pt idx="38">
                  <c:v>67.488997999999995</c:v>
                </c:pt>
                <c:pt idx="39">
                  <c:v>68.203559999999996</c:v>
                </c:pt>
                <c:pt idx="40">
                  <c:v>68.748146000000006</c:v>
                </c:pt>
                <c:pt idx="41">
                  <c:v>69.435623000000007</c:v>
                </c:pt>
                <c:pt idx="42">
                  <c:v>69.888114999999999</c:v>
                </c:pt>
                <c:pt idx="43">
                  <c:v>70.629547000000002</c:v>
                </c:pt>
                <c:pt idx="44">
                  <c:v>71.265220999999997</c:v>
                </c:pt>
                <c:pt idx="45">
                  <c:v>72.024551000000002</c:v>
                </c:pt>
                <c:pt idx="46">
                  <c:v>72.681740000000005</c:v>
                </c:pt>
                <c:pt idx="47">
                  <c:v>73.233078000000006</c:v>
                </c:pt>
                <c:pt idx="48">
                  <c:v>74.067359999999994</c:v>
                </c:pt>
                <c:pt idx="49">
                  <c:v>74.783462999999998</c:v>
                </c:pt>
                <c:pt idx="50">
                  <c:v>75.516891000000001</c:v>
                </c:pt>
              </c:numCache>
            </c:numRef>
          </c:val>
          <c:smooth val="0"/>
        </c:ser>
        <c:ser>
          <c:idx val="3"/>
          <c:order val="3"/>
          <c:tx>
            <c:strRef>
              <c:f>Sheet1!$A$4</c:f>
              <c:strCache>
                <c:ptCount val="1"/>
                <c:pt idx="0">
                  <c:v>High Oil and Gas Resource</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General</c:formatCode>
                <c:ptCount val="51"/>
                <c:pt idx="24">
                  <c:v>97.474106000000006</c:v>
                </c:pt>
                <c:pt idx="25">
                  <c:v>56.530971999999998</c:v>
                </c:pt>
                <c:pt idx="26">
                  <c:v>71.005272000000005</c:v>
                </c:pt>
                <c:pt idx="27">
                  <c:v>75.646675000000002</c:v>
                </c:pt>
                <c:pt idx="28">
                  <c:v>74.050797000000003</c:v>
                </c:pt>
                <c:pt idx="29">
                  <c:v>74.914017000000001</c:v>
                </c:pt>
                <c:pt idx="30">
                  <c:v>75.717124999999996</c:v>
                </c:pt>
                <c:pt idx="31">
                  <c:v>77.143494000000004</c:v>
                </c:pt>
                <c:pt idx="32">
                  <c:v>78.936965999999998</c:v>
                </c:pt>
                <c:pt idx="33">
                  <c:v>80.984229999999997</c:v>
                </c:pt>
                <c:pt idx="34">
                  <c:v>84.547568999999996</c:v>
                </c:pt>
                <c:pt idx="35">
                  <c:v>86.626105999999993</c:v>
                </c:pt>
                <c:pt idx="36">
                  <c:v>88.973411999999996</c:v>
                </c:pt>
                <c:pt idx="37">
                  <c:v>91.311012000000005</c:v>
                </c:pt>
                <c:pt idx="38">
                  <c:v>93.734795000000005</c:v>
                </c:pt>
                <c:pt idx="39">
                  <c:v>95.843902999999997</c:v>
                </c:pt>
                <c:pt idx="40">
                  <c:v>98.152114999999995</c:v>
                </c:pt>
                <c:pt idx="41">
                  <c:v>100.60740699999999</c:v>
                </c:pt>
                <c:pt idx="42">
                  <c:v>103.171288</c:v>
                </c:pt>
                <c:pt idx="43">
                  <c:v>105.973068</c:v>
                </c:pt>
                <c:pt idx="44">
                  <c:v>108.92263</c:v>
                </c:pt>
                <c:pt idx="45">
                  <c:v>112.03990899999999</c:v>
                </c:pt>
                <c:pt idx="46">
                  <c:v>115.019226</c:v>
                </c:pt>
                <c:pt idx="47">
                  <c:v>118.394165</c:v>
                </c:pt>
                <c:pt idx="48">
                  <c:v>121.999443</c:v>
                </c:pt>
                <c:pt idx="49">
                  <c:v>125.476212</c:v>
                </c:pt>
                <c:pt idx="50">
                  <c:v>129.38064600000001</c:v>
                </c:pt>
              </c:numCache>
            </c:numRef>
          </c:val>
          <c:smooth val="0"/>
        </c:ser>
        <c:ser>
          <c:idx val="4"/>
          <c:order val="4"/>
          <c:tx>
            <c:strRef>
              <c:f>Sheet1!$A$5</c:f>
              <c:strCache>
                <c:ptCount val="1"/>
                <c:pt idx="0">
                  <c:v>Reference</c:v>
                </c:pt>
              </c:strCache>
            </c:strRef>
          </c:tx>
          <c:spPr>
            <a:ln w="38100">
              <a:solidFill>
                <a:srgbClr val="00000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Sheet1!$B$5:$AZ$5</c:f>
              <c:numCache>
                <c:formatCode>General</c:formatCode>
                <c:ptCount val="51"/>
                <c:pt idx="0">
                  <c:v>37.808383255565211</c:v>
                </c:pt>
                <c:pt idx="1">
                  <c:v>30.930232625187553</c:v>
                </c:pt>
                <c:pt idx="2">
                  <c:v>29.174712446979903</c:v>
                </c:pt>
                <c:pt idx="3">
                  <c:v>25.155535293873616</c:v>
                </c:pt>
                <c:pt idx="4">
                  <c:v>22.895271145135748</c:v>
                </c:pt>
                <c:pt idx="5">
                  <c:v>24.130642989542523</c:v>
                </c:pt>
                <c:pt idx="6">
                  <c:v>28.691459232289812</c:v>
                </c:pt>
                <c:pt idx="7">
                  <c:v>26.132952924600307</c:v>
                </c:pt>
                <c:pt idx="8">
                  <c:v>17.280475651379831</c:v>
                </c:pt>
                <c:pt idx="9">
                  <c:v>23.792490640832323</c:v>
                </c:pt>
                <c:pt idx="10">
                  <c:v>37.177558409146414</c:v>
                </c:pt>
                <c:pt idx="11">
                  <c:v>31.159721239690882</c:v>
                </c:pt>
                <c:pt idx="12">
                  <c:v>31.332923459580087</c:v>
                </c:pt>
                <c:pt idx="13">
                  <c:v>35.543651539738633</c:v>
                </c:pt>
                <c:pt idx="14">
                  <c:v>45.789195532888975</c:v>
                </c:pt>
                <c:pt idx="15">
                  <c:v>63.146948809201717</c:v>
                </c:pt>
                <c:pt idx="16">
                  <c:v>73.342435675372514</c:v>
                </c:pt>
                <c:pt idx="17">
                  <c:v>79.462702718320941</c:v>
                </c:pt>
                <c:pt idx="18">
                  <c:v>104.188766</c:v>
                </c:pt>
                <c:pt idx="19">
                  <c:v>65.634131999999994</c:v>
                </c:pt>
                <c:pt idx="20">
                  <c:v>83.842392000000004</c:v>
                </c:pt>
                <c:pt idx="21">
                  <c:v>114.95115699999999</c:v>
                </c:pt>
                <c:pt idx="22">
                  <c:v>113.314194</c:v>
                </c:pt>
                <c:pt idx="23">
                  <c:v>108.637001</c:v>
                </c:pt>
                <c:pt idx="24">
                  <c:v>97.474106000000006</c:v>
                </c:pt>
                <c:pt idx="25">
                  <c:v>55.622551000000001</c:v>
                </c:pt>
                <c:pt idx="26">
                  <c:v>71.066115999999994</c:v>
                </c:pt>
                <c:pt idx="27">
                  <c:v>76.353560999999999</c:v>
                </c:pt>
                <c:pt idx="28">
                  <c:v>76.245338000000004</c:v>
                </c:pt>
                <c:pt idx="29">
                  <c:v>77.689269999999993</c:v>
                </c:pt>
                <c:pt idx="30">
                  <c:v>79.133178999999998</c:v>
                </c:pt>
                <c:pt idx="31">
                  <c:v>81.286972000000006</c:v>
                </c:pt>
                <c:pt idx="32">
                  <c:v>83.635468000000003</c:v>
                </c:pt>
                <c:pt idx="33">
                  <c:v>86.087494000000007</c:v>
                </c:pt>
                <c:pt idx="34">
                  <c:v>88.602538999999993</c:v>
                </c:pt>
                <c:pt idx="35">
                  <c:v>91.129149999999996</c:v>
                </c:pt>
                <c:pt idx="36">
                  <c:v>93.863028999999997</c:v>
                </c:pt>
                <c:pt idx="37">
                  <c:v>96.678916999999998</c:v>
                </c:pt>
                <c:pt idx="38">
                  <c:v>99.579284999999999</c:v>
                </c:pt>
                <c:pt idx="39">
                  <c:v>102.566666</c:v>
                </c:pt>
                <c:pt idx="40">
                  <c:v>105.64366099999999</c:v>
                </c:pt>
                <c:pt idx="41">
                  <c:v>108.812973</c:v>
                </c:pt>
                <c:pt idx="42">
                  <c:v>112.07736199999999</c:v>
                </c:pt>
                <c:pt idx="43">
                  <c:v>115.43383799999999</c:v>
                </c:pt>
                <c:pt idx="44">
                  <c:v>118.711304</c:v>
                </c:pt>
                <c:pt idx="45">
                  <c:v>122.203247</c:v>
                </c:pt>
                <c:pt idx="46">
                  <c:v>125.813187</c:v>
                </c:pt>
                <c:pt idx="47">
                  <c:v>129.326111</c:v>
                </c:pt>
                <c:pt idx="48">
                  <c:v>133.17593400000001</c:v>
                </c:pt>
                <c:pt idx="49">
                  <c:v>137.41243</c:v>
                </c:pt>
                <c:pt idx="50">
                  <c:v>141.27615399999999</c:v>
                </c:pt>
              </c:numCache>
            </c:numRef>
          </c:val>
          <c:smooth val="0"/>
        </c:ser>
        <c:dLbls>
          <c:showLegendKey val="0"/>
          <c:showVal val="0"/>
          <c:showCatName val="0"/>
          <c:showSerName val="0"/>
          <c:showPercent val="0"/>
          <c:showBubbleSize val="0"/>
        </c:dLbls>
        <c:marker val="1"/>
        <c:smooth val="0"/>
        <c:axId val="168367104"/>
        <c:axId val="161654464"/>
      </c:lineChart>
      <c:catAx>
        <c:axId val="168367104"/>
        <c:scaling>
          <c:orientation val="minMax"/>
        </c:scaling>
        <c:delete val="0"/>
        <c:axPos val="b"/>
        <c:majorTickMark val="out"/>
        <c:minorTickMark val="none"/>
        <c:tickLblPos val="nextTo"/>
        <c:spPr>
          <a:ln w="12700">
            <a:solidFill>
              <a:schemeClr val="tx1"/>
            </a:solidFill>
          </a:ln>
        </c:spPr>
        <c:crossAx val="161654464"/>
        <c:crosses val="autoZero"/>
        <c:auto val="1"/>
        <c:lblAlgn val="ctr"/>
        <c:lblOffset val="100"/>
        <c:tickLblSkip val="5"/>
        <c:tickMarkSkip val="5"/>
        <c:noMultiLvlLbl val="0"/>
      </c:catAx>
      <c:valAx>
        <c:axId val="161654464"/>
        <c:scaling>
          <c:orientation val="minMax"/>
          <c:max val="260"/>
          <c:min val="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crossAx val="168367104"/>
        <c:crosses val="autoZero"/>
        <c:crossBetween val="midCat"/>
        <c:majorUnit val="50"/>
      </c:valAx>
    </c:plotArea>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99492285888537E-2"/>
          <c:y val="2.37363171107886E-2"/>
          <c:w val="0.84332949333949414"/>
          <c:h val="0.89945260317061559"/>
        </c:manualLayout>
      </c:layout>
      <c:areaChart>
        <c:grouping val="stacked"/>
        <c:varyColors val="0"/>
        <c:ser>
          <c:idx val="0"/>
          <c:order val="0"/>
          <c:tx>
            <c:strRef>
              <c:f>Sheet1!$A$2</c:f>
              <c:strCache>
                <c:ptCount val="1"/>
                <c:pt idx="0">
                  <c:v>Alaska</c:v>
                </c:pt>
              </c:strCache>
            </c:strRef>
          </c:tx>
          <c:spPr>
            <a:solidFill>
              <a:schemeClr val="accent1">
                <a:lumMod val="40000"/>
                <a:lumOff val="60000"/>
              </a:schemeClr>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1.774</c:v>
                </c:pt>
                <c:pt idx="1">
                  <c:v>1.798</c:v>
                </c:pt>
                <c:pt idx="2">
                  <c:v>1.7143029999999999</c:v>
                </c:pt>
                <c:pt idx="3">
                  <c:v>1.5840000000000001</c:v>
                </c:pt>
                <c:pt idx="4">
                  <c:v>1.5589999999999999</c:v>
                </c:pt>
                <c:pt idx="5">
                  <c:v>1.4810000000000001</c:v>
                </c:pt>
                <c:pt idx="6">
                  <c:v>1.3921859999999999</c:v>
                </c:pt>
                <c:pt idx="7">
                  <c:v>1.296</c:v>
                </c:pt>
                <c:pt idx="8">
                  <c:v>1.175</c:v>
                </c:pt>
                <c:pt idx="9">
                  <c:v>1.0503</c:v>
                </c:pt>
                <c:pt idx="10">
                  <c:v>0.97034200000000004</c:v>
                </c:pt>
                <c:pt idx="11">
                  <c:v>0.96299999999999997</c:v>
                </c:pt>
                <c:pt idx="12">
                  <c:v>0.98499999999999999</c:v>
                </c:pt>
                <c:pt idx="13">
                  <c:v>0.97399999999999998</c:v>
                </c:pt>
                <c:pt idx="14">
                  <c:v>0.90851099999999996</c:v>
                </c:pt>
                <c:pt idx="15">
                  <c:v>0.86399999999999999</c:v>
                </c:pt>
                <c:pt idx="16">
                  <c:v>0.74099999999999999</c:v>
                </c:pt>
                <c:pt idx="17">
                  <c:v>0.72199999999999998</c:v>
                </c:pt>
                <c:pt idx="18">
                  <c:v>0.68500000000000005</c:v>
                </c:pt>
                <c:pt idx="19">
                  <c:v>0.64600000000000002</c:v>
                </c:pt>
                <c:pt idx="20">
                  <c:v>0.59899999999999998</c:v>
                </c:pt>
                <c:pt idx="21">
                  <c:v>0.56100000000000005</c:v>
                </c:pt>
                <c:pt idx="22">
                  <c:v>0.52700000000000002</c:v>
                </c:pt>
                <c:pt idx="23">
                  <c:v>0.51500000000000001</c:v>
                </c:pt>
                <c:pt idx="24">
                  <c:v>0.49299999999999999</c:v>
                </c:pt>
                <c:pt idx="25">
                  <c:v>0.44990000000000002</c:v>
                </c:pt>
                <c:pt idx="26">
                  <c:v>0.43314599999999998</c:v>
                </c:pt>
                <c:pt idx="27">
                  <c:v>0.44387799999999999</c:v>
                </c:pt>
                <c:pt idx="28">
                  <c:v>0.448571</c:v>
                </c:pt>
                <c:pt idx="29">
                  <c:v>0.43304199999999998</c:v>
                </c:pt>
                <c:pt idx="30">
                  <c:v>0.41838999999999998</c:v>
                </c:pt>
                <c:pt idx="31">
                  <c:v>0.396088</c:v>
                </c:pt>
                <c:pt idx="32">
                  <c:v>0.37515799999999999</c:v>
                </c:pt>
                <c:pt idx="33">
                  <c:v>0.35427599999999998</c:v>
                </c:pt>
                <c:pt idx="34">
                  <c:v>0.33503899999999998</c:v>
                </c:pt>
                <c:pt idx="35">
                  <c:v>0.31729099999999999</c:v>
                </c:pt>
                <c:pt idx="36">
                  <c:v>0.30088999999999999</c:v>
                </c:pt>
                <c:pt idx="37">
                  <c:v>0.28302500000000003</c:v>
                </c:pt>
                <c:pt idx="38">
                  <c:v>0.26642399999999999</c:v>
                </c:pt>
                <c:pt idx="39">
                  <c:v>0.251085</c:v>
                </c:pt>
                <c:pt idx="40">
                  <c:v>0.23689299999999999</c:v>
                </c:pt>
                <c:pt idx="41">
                  <c:v>0.223742</c:v>
                </c:pt>
                <c:pt idx="42">
                  <c:v>0.21154100000000001</c:v>
                </c:pt>
                <c:pt idx="43">
                  <c:v>0.200206</c:v>
                </c:pt>
                <c:pt idx="44">
                  <c:v>0.18966</c:v>
                </c:pt>
                <c:pt idx="45">
                  <c:v>0.17983499999999999</c:v>
                </c:pt>
                <c:pt idx="46">
                  <c:v>0.17067099999999999</c:v>
                </c:pt>
                <c:pt idx="47">
                  <c:v>0.22137100000000001</c:v>
                </c:pt>
                <c:pt idx="48">
                  <c:v>0.29237999999999997</c:v>
                </c:pt>
                <c:pt idx="49">
                  <c:v>0.34414600000000001</c:v>
                </c:pt>
                <c:pt idx="50">
                  <c:v>0.337119</c:v>
                </c:pt>
              </c:numCache>
            </c:numRef>
          </c:val>
        </c:ser>
        <c:ser>
          <c:idx val="1"/>
          <c:order val="1"/>
          <c:tx>
            <c:strRef>
              <c:f>Sheet1!$A$3</c:f>
              <c:strCache>
                <c:ptCount val="1"/>
                <c:pt idx="0">
                  <c:v>Offshore</c:v>
                </c:pt>
              </c:strCache>
            </c:strRef>
          </c:tx>
          <c:spPr>
            <a:solidFill>
              <a:srgbClr val="A33340"/>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0.95399999999999996</c:v>
                </c:pt>
                <c:pt idx="1">
                  <c:v>1.0229999999999999</c:v>
                </c:pt>
                <c:pt idx="2">
                  <c:v>1.0690710000000001</c:v>
                </c:pt>
                <c:pt idx="3">
                  <c:v>1.0900000000000001</c:v>
                </c:pt>
                <c:pt idx="4">
                  <c:v>1.1379999999999999</c:v>
                </c:pt>
                <c:pt idx="5">
                  <c:v>1.2609999999999999</c:v>
                </c:pt>
                <c:pt idx="6">
                  <c:v>1.3143990000000001</c:v>
                </c:pt>
                <c:pt idx="7">
                  <c:v>1.401</c:v>
                </c:pt>
                <c:pt idx="8">
                  <c:v>1.4730000000000001</c:v>
                </c:pt>
                <c:pt idx="9">
                  <c:v>1.5580000000000001</c:v>
                </c:pt>
                <c:pt idx="10">
                  <c:v>1.612582</c:v>
                </c:pt>
                <c:pt idx="11">
                  <c:v>1.7050000000000001</c:v>
                </c:pt>
                <c:pt idx="12">
                  <c:v>1.72</c:v>
                </c:pt>
                <c:pt idx="13">
                  <c:v>1.694</c:v>
                </c:pt>
                <c:pt idx="14">
                  <c:v>1.6085929999999999</c:v>
                </c:pt>
                <c:pt idx="15">
                  <c:v>1.419</c:v>
                </c:pt>
                <c:pt idx="16">
                  <c:v>1.4279999999999999</c:v>
                </c:pt>
                <c:pt idx="17">
                  <c:v>1.411</c:v>
                </c:pt>
                <c:pt idx="18">
                  <c:v>1.286</c:v>
                </c:pt>
                <c:pt idx="19">
                  <c:v>1.6830000000000001</c:v>
                </c:pt>
                <c:pt idx="20">
                  <c:v>1.663</c:v>
                </c:pt>
                <c:pt idx="21">
                  <c:v>1.4279999999999999</c:v>
                </c:pt>
                <c:pt idx="22">
                  <c:v>1.3779999999999999</c:v>
                </c:pt>
                <c:pt idx="23">
                  <c:v>1.3560000000000001</c:v>
                </c:pt>
                <c:pt idx="24">
                  <c:v>1.5029999999999999</c:v>
                </c:pt>
                <c:pt idx="25">
                  <c:v>1.6419999999999999</c:v>
                </c:pt>
                <c:pt idx="26">
                  <c:v>1.745932</c:v>
                </c:pt>
                <c:pt idx="27">
                  <c:v>1.9153039999999999</c:v>
                </c:pt>
                <c:pt idx="28">
                  <c:v>2.0737580000000002</c:v>
                </c:pt>
                <c:pt idx="29">
                  <c:v>2.1848740000000002</c:v>
                </c:pt>
                <c:pt idx="30">
                  <c:v>2.149689</c:v>
                </c:pt>
                <c:pt idx="31">
                  <c:v>2.1092170000000001</c:v>
                </c:pt>
                <c:pt idx="32">
                  <c:v>2.0736569999999999</c:v>
                </c:pt>
                <c:pt idx="33">
                  <c:v>2.0214099999999999</c:v>
                </c:pt>
                <c:pt idx="34">
                  <c:v>2.0043099999999998</c:v>
                </c:pt>
                <c:pt idx="35">
                  <c:v>1.951916</c:v>
                </c:pt>
                <c:pt idx="36">
                  <c:v>1.9518709999999999</c:v>
                </c:pt>
                <c:pt idx="37">
                  <c:v>1.9969730000000001</c:v>
                </c:pt>
                <c:pt idx="38">
                  <c:v>2.0980430000000001</c:v>
                </c:pt>
                <c:pt idx="39">
                  <c:v>2.1560100000000002</c:v>
                </c:pt>
                <c:pt idx="40">
                  <c:v>2.2061839999999999</c:v>
                </c:pt>
                <c:pt idx="41">
                  <c:v>2.201781</c:v>
                </c:pt>
                <c:pt idx="42">
                  <c:v>2.178528</c:v>
                </c:pt>
                <c:pt idx="43">
                  <c:v>2.1572079999999998</c:v>
                </c:pt>
                <c:pt idx="44">
                  <c:v>2.1289349999999998</c:v>
                </c:pt>
                <c:pt idx="45">
                  <c:v>2.1367569999999998</c:v>
                </c:pt>
                <c:pt idx="46">
                  <c:v>2.118554</c:v>
                </c:pt>
                <c:pt idx="47">
                  <c:v>2.0996290000000002</c:v>
                </c:pt>
                <c:pt idx="48">
                  <c:v>2.1205449999999999</c:v>
                </c:pt>
                <c:pt idx="49">
                  <c:v>2.0853320000000002</c:v>
                </c:pt>
                <c:pt idx="50">
                  <c:v>2.165146</c:v>
                </c:pt>
              </c:numCache>
            </c:numRef>
          </c:val>
        </c:ser>
        <c:ser>
          <c:idx val="2"/>
          <c:order val="2"/>
          <c:tx>
            <c:strRef>
              <c:f>Sheet1!$A$4</c:f>
              <c:strCache>
                <c:ptCount val="1"/>
                <c:pt idx="0">
                  <c:v>Other onshore</c:v>
                </c:pt>
              </c:strCache>
            </c:strRef>
          </c:tx>
          <c:spPr>
            <a:solidFill>
              <a:schemeClr val="accent3"/>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4.6259990000000002</c:v>
                </c:pt>
                <c:pt idx="1">
                  <c:v>4.5880000000000001</c:v>
                </c:pt>
                <c:pt idx="2">
                  <c:v>4.3829760000000002</c:v>
                </c:pt>
                <c:pt idx="3">
                  <c:v>4.17</c:v>
                </c:pt>
                <c:pt idx="4">
                  <c:v>3.96</c:v>
                </c:pt>
                <c:pt idx="5">
                  <c:v>3.8119999999999998</c:v>
                </c:pt>
                <c:pt idx="6">
                  <c:v>3.7547079999999999</c:v>
                </c:pt>
                <c:pt idx="7">
                  <c:v>3.7519999999999998</c:v>
                </c:pt>
                <c:pt idx="8">
                  <c:v>3.6019999999999999</c:v>
                </c:pt>
                <c:pt idx="9">
                  <c:v>3.2719999999999998</c:v>
                </c:pt>
                <c:pt idx="10">
                  <c:v>2.958126</c:v>
                </c:pt>
                <c:pt idx="11">
                  <c:v>2.8620000000000001</c:v>
                </c:pt>
                <c:pt idx="12">
                  <c:v>2.7749999999999999</c:v>
                </c:pt>
                <c:pt idx="13">
                  <c:v>2.718</c:v>
                </c:pt>
                <c:pt idx="14">
                  <c:v>2.6509900000000002</c:v>
                </c:pt>
                <c:pt idx="15">
                  <c:v>2.601</c:v>
                </c:pt>
                <c:pt idx="16">
                  <c:v>2.605</c:v>
                </c:pt>
                <c:pt idx="17">
                  <c:v>2.5999999999999996</c:v>
                </c:pt>
                <c:pt idx="18">
                  <c:v>2.4299999999999997</c:v>
                </c:pt>
                <c:pt idx="19">
                  <c:v>2.3370000000000002</c:v>
                </c:pt>
                <c:pt idx="20">
                  <c:v>2.3380000000000001</c:v>
                </c:pt>
                <c:pt idx="21">
                  <c:v>2.3489990000000001</c:v>
                </c:pt>
                <c:pt idx="22">
                  <c:v>2.4040010000000001</c:v>
                </c:pt>
                <c:pt idx="23">
                  <c:v>2.4189990000000003</c:v>
                </c:pt>
                <c:pt idx="24">
                  <c:v>2.447263</c:v>
                </c:pt>
                <c:pt idx="25">
                  <c:v>2.4441579999999998</c:v>
                </c:pt>
                <c:pt idx="26">
                  <c:v>2.4304110000000003</c:v>
                </c:pt>
                <c:pt idx="27">
                  <c:v>2.3671889999999998</c:v>
                </c:pt>
                <c:pt idx="28">
                  <c:v>2.381024</c:v>
                </c:pt>
                <c:pt idx="29">
                  <c:v>2.401157</c:v>
                </c:pt>
                <c:pt idx="30">
                  <c:v>2.4309970000000001</c:v>
                </c:pt>
                <c:pt idx="31">
                  <c:v>2.4775130000000001</c:v>
                </c:pt>
                <c:pt idx="32">
                  <c:v>2.5140669999999998</c:v>
                </c:pt>
                <c:pt idx="33">
                  <c:v>2.570144</c:v>
                </c:pt>
                <c:pt idx="34">
                  <c:v>2.6384439999999998</c:v>
                </c:pt>
                <c:pt idx="35">
                  <c:v>2.7021060000000001</c:v>
                </c:pt>
                <c:pt idx="36">
                  <c:v>2.7673969999999999</c:v>
                </c:pt>
                <c:pt idx="37">
                  <c:v>2.8207140000000002</c:v>
                </c:pt>
                <c:pt idx="38">
                  <c:v>2.8360960000000004</c:v>
                </c:pt>
                <c:pt idx="39">
                  <c:v>2.7919350000000001</c:v>
                </c:pt>
                <c:pt idx="40">
                  <c:v>2.7725059999999999</c:v>
                </c:pt>
                <c:pt idx="41">
                  <c:v>2.7379849999999997</c:v>
                </c:pt>
                <c:pt idx="42">
                  <c:v>2.720021</c:v>
                </c:pt>
                <c:pt idx="43">
                  <c:v>2.6972670000000001</c:v>
                </c:pt>
                <c:pt idx="44">
                  <c:v>2.6826999999999996</c:v>
                </c:pt>
                <c:pt idx="45">
                  <c:v>2.6701290000000002</c:v>
                </c:pt>
                <c:pt idx="46">
                  <c:v>2.6700349999999999</c:v>
                </c:pt>
                <c:pt idx="47">
                  <c:v>2.649302</c:v>
                </c:pt>
                <c:pt idx="48">
                  <c:v>2.6395460000000002</c:v>
                </c:pt>
                <c:pt idx="49">
                  <c:v>2.6421969999999999</c:v>
                </c:pt>
                <c:pt idx="50">
                  <c:v>2.6375789999999997</c:v>
                </c:pt>
              </c:numCache>
            </c:numRef>
          </c:val>
        </c:ser>
        <c:ser>
          <c:idx val="3"/>
          <c:order val="3"/>
          <c:tx>
            <c:strRef>
              <c:f>Sheet1!$A$5</c:f>
              <c:strCache>
                <c:ptCount val="1"/>
                <c:pt idx="0">
                  <c:v>Tight oil</c:v>
                </c:pt>
              </c:strCache>
            </c:strRef>
          </c:tx>
          <c:spPr>
            <a:solidFill>
              <a:srgbClr val="333333"/>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4.0000000000000001E-3</c:v>
                </c:pt>
                <c:pt idx="1">
                  <c:v>7.0000000000000001E-3</c:v>
                </c:pt>
                <c:pt idx="2">
                  <c:v>6.0000000000000001E-3</c:v>
                </c:pt>
                <c:pt idx="3">
                  <c:v>5.0000000000000001E-3</c:v>
                </c:pt>
                <c:pt idx="4">
                  <c:v>4.0000000000000001E-3</c:v>
                </c:pt>
                <c:pt idx="5">
                  <c:v>3.0000000000000001E-3</c:v>
                </c:pt>
                <c:pt idx="6">
                  <c:v>2E-3</c:v>
                </c:pt>
                <c:pt idx="7">
                  <c:v>2E-3</c:v>
                </c:pt>
                <c:pt idx="8">
                  <c:v>2E-3</c:v>
                </c:pt>
                <c:pt idx="9">
                  <c:v>1E-3</c:v>
                </c:pt>
                <c:pt idx="10">
                  <c:v>0.28100000000000003</c:v>
                </c:pt>
                <c:pt idx="11">
                  <c:v>0.27200000000000002</c:v>
                </c:pt>
                <c:pt idx="12">
                  <c:v>0.26400000000000001</c:v>
                </c:pt>
                <c:pt idx="13">
                  <c:v>0.26200000000000001</c:v>
                </c:pt>
                <c:pt idx="14">
                  <c:v>0.27300000000000002</c:v>
                </c:pt>
                <c:pt idx="15">
                  <c:v>0.29799999999999999</c:v>
                </c:pt>
                <c:pt idx="16">
                  <c:v>0.315</c:v>
                </c:pt>
                <c:pt idx="17">
                  <c:v>0.34499999999999997</c:v>
                </c:pt>
                <c:pt idx="18">
                  <c:v>0.61199999999999999</c:v>
                </c:pt>
                <c:pt idx="19">
                  <c:v>0.69</c:v>
                </c:pt>
                <c:pt idx="20">
                  <c:v>0.871</c:v>
                </c:pt>
                <c:pt idx="21">
                  <c:v>1.3140000000000001</c:v>
                </c:pt>
                <c:pt idx="22">
                  <c:v>2.1930000000000001</c:v>
                </c:pt>
                <c:pt idx="23">
                  <c:v>3.149</c:v>
                </c:pt>
                <c:pt idx="24">
                  <c:v>4.1887359999999996</c:v>
                </c:pt>
                <c:pt idx="25">
                  <c:v>4.7894550000000002</c:v>
                </c:pt>
                <c:pt idx="26">
                  <c:v>4.942475</c:v>
                </c:pt>
                <c:pt idx="27">
                  <c:v>5.2760590000000001</c:v>
                </c:pt>
                <c:pt idx="28">
                  <c:v>5.4687450000000002</c:v>
                </c:pt>
                <c:pt idx="29">
                  <c:v>5.5600949999999996</c:v>
                </c:pt>
                <c:pt idx="30">
                  <c:v>5.6037879999999998</c:v>
                </c:pt>
                <c:pt idx="31">
                  <c:v>5.5302829999999998</c:v>
                </c:pt>
                <c:pt idx="32">
                  <c:v>5.4809720000000004</c:v>
                </c:pt>
                <c:pt idx="33">
                  <c:v>5.4235280000000001</c:v>
                </c:pt>
                <c:pt idx="34">
                  <c:v>5.3937549999999996</c:v>
                </c:pt>
                <c:pt idx="35">
                  <c:v>5.3076819999999998</c:v>
                </c:pt>
                <c:pt idx="36">
                  <c:v>5.0937060000000001</c:v>
                </c:pt>
                <c:pt idx="37">
                  <c:v>4.9867410000000003</c:v>
                </c:pt>
                <c:pt idx="38">
                  <c:v>4.9367830000000001</c:v>
                </c:pt>
                <c:pt idx="39">
                  <c:v>4.8846160000000003</c:v>
                </c:pt>
                <c:pt idx="40">
                  <c:v>4.8254440000000001</c:v>
                </c:pt>
                <c:pt idx="41">
                  <c:v>4.6257950000000001</c:v>
                </c:pt>
                <c:pt idx="42">
                  <c:v>4.4641000000000002</c:v>
                </c:pt>
                <c:pt idx="43">
                  <c:v>4.3907129999999999</c:v>
                </c:pt>
                <c:pt idx="44">
                  <c:v>4.3806339999999997</c:v>
                </c:pt>
                <c:pt idx="45">
                  <c:v>4.3979629999999998</c:v>
                </c:pt>
                <c:pt idx="46">
                  <c:v>4.3746590000000003</c:v>
                </c:pt>
                <c:pt idx="47">
                  <c:v>4.355086</c:v>
                </c:pt>
                <c:pt idx="48">
                  <c:v>4.3226599999999999</c:v>
                </c:pt>
                <c:pt idx="49">
                  <c:v>4.2990570000000004</c:v>
                </c:pt>
                <c:pt idx="50">
                  <c:v>4.2856160000000001</c:v>
                </c:pt>
              </c:numCache>
            </c:numRef>
          </c:val>
        </c:ser>
        <c:dLbls>
          <c:showLegendKey val="0"/>
          <c:showVal val="0"/>
          <c:showCatName val="0"/>
          <c:showSerName val="0"/>
          <c:showPercent val="0"/>
          <c:showBubbleSize val="0"/>
        </c:dLbls>
        <c:axId val="168563200"/>
        <c:axId val="161656768"/>
      </c:areaChart>
      <c:catAx>
        <c:axId val="168563200"/>
        <c:scaling>
          <c:orientation val="minMax"/>
        </c:scaling>
        <c:delete val="0"/>
        <c:axPos val="b"/>
        <c:numFmt formatCode="General" sourceLinked="0"/>
        <c:majorTickMark val="out"/>
        <c:minorTickMark val="none"/>
        <c:tickLblPos val="nextTo"/>
        <c:spPr>
          <a:ln>
            <a:solidFill>
              <a:schemeClr val="tx1"/>
            </a:solidFill>
          </a:ln>
        </c:spPr>
        <c:txPr>
          <a:bodyPr rot="0" vert="horz"/>
          <a:lstStyle/>
          <a:p>
            <a:pPr>
              <a:defRPr sz="1400"/>
            </a:pPr>
            <a:endParaRPr lang="en-US"/>
          </a:p>
        </c:txPr>
        <c:crossAx val="161656768"/>
        <c:crosses val="autoZero"/>
        <c:auto val="1"/>
        <c:lblAlgn val="ctr"/>
        <c:lblOffset val="100"/>
        <c:tickLblSkip val="10"/>
        <c:tickMarkSkip val="10"/>
        <c:noMultiLvlLbl val="0"/>
      </c:catAx>
      <c:valAx>
        <c:axId val="161656768"/>
        <c:scaling>
          <c:orientation val="minMax"/>
          <c:max val="14"/>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sz="1400"/>
            </a:pPr>
            <a:endParaRPr lang="en-US"/>
          </a:p>
        </c:txPr>
        <c:crossAx val="168563200"/>
        <c:crosses val="autoZero"/>
        <c:crossBetween val="midCat"/>
        <c:majorUnit val="2"/>
      </c:valAx>
      <c:spPr>
        <a:noFill/>
        <a:ln w="25400">
          <a:noFill/>
        </a:ln>
      </c:spPr>
    </c:plotArea>
    <c:plotVisOnly val="1"/>
    <c:dispBlanksAs val="zero"/>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34445556186159E-2"/>
          <c:y val="2.3726313429625171E-2"/>
          <c:w val="0.84326768546196262"/>
          <c:h val="0.89949497891471408"/>
        </c:manualLayout>
      </c:layout>
      <c:areaChart>
        <c:grouping val="stacked"/>
        <c:varyColors val="0"/>
        <c:ser>
          <c:idx val="1"/>
          <c:order val="0"/>
          <c:tx>
            <c:strRef>
              <c:f>Sheet1!$A$2</c:f>
              <c:strCache>
                <c:ptCount val="1"/>
                <c:pt idx="0">
                  <c:v>Alaska</c:v>
                </c:pt>
              </c:strCache>
            </c:strRef>
          </c:tx>
          <c:spPr>
            <a:solidFill>
              <a:schemeClr val="accent1">
                <a:lumMod val="40000"/>
                <a:lumOff val="60000"/>
              </a:schemeClr>
            </a:solidFill>
          </c:spPr>
          <c:cat>
            <c:strRef>
              <c:f>Sheet1!$B$1:$AZ$1</c:f>
              <c:strCache>
                <c:ptCount val="51"/>
                <c:pt idx="0">
                  <c:v>1990</c:v>
                </c:pt>
                <c:pt idx="1">
                  <c:v>1991</c:v>
                </c:pt>
                <c:pt idx="5">
                  <c:v>1995</c:v>
                </c:pt>
                <c:pt idx="10">
                  <c:v>2000</c:v>
                </c:pt>
                <c:pt idx="15">
                  <c:v>2005</c:v>
                </c:pt>
                <c:pt idx="20">
                  <c:v>2010</c:v>
                </c:pt>
                <c:pt idx="25">
                  <c:v>2015</c:v>
                </c:pt>
                <c:pt idx="30">
                  <c:v>2020</c:v>
                </c:pt>
                <c:pt idx="35">
                  <c:v>2025</c:v>
                </c:pt>
                <c:pt idx="40">
                  <c:v>2030</c:v>
                </c:pt>
                <c:pt idx="45">
                  <c:v>2035</c:v>
                </c:pt>
                <c:pt idx="50">
                  <c:v>2040</c:v>
                </c:pt>
              </c:strCache>
            </c:strRef>
          </c:cat>
          <c:val>
            <c:numRef>
              <c:f>Sheet1!$B$2:$AZ$2</c:f>
              <c:numCache>
                <c:formatCode>General</c:formatCode>
                <c:ptCount val="51"/>
                <c:pt idx="0">
                  <c:v>1.774</c:v>
                </c:pt>
                <c:pt idx="1">
                  <c:v>1.798</c:v>
                </c:pt>
                <c:pt idx="2">
                  <c:v>1.7143029999999999</c:v>
                </c:pt>
                <c:pt idx="3">
                  <c:v>1.5840000000000001</c:v>
                </c:pt>
                <c:pt idx="4">
                  <c:v>1.5589999999999999</c:v>
                </c:pt>
                <c:pt idx="5">
                  <c:v>1.4810000000000001</c:v>
                </c:pt>
                <c:pt idx="6">
                  <c:v>1.3921859999999999</c:v>
                </c:pt>
                <c:pt idx="7">
                  <c:v>1.296</c:v>
                </c:pt>
                <c:pt idx="8">
                  <c:v>1.175</c:v>
                </c:pt>
                <c:pt idx="9">
                  <c:v>1.0503</c:v>
                </c:pt>
                <c:pt idx="10">
                  <c:v>0.97034200000000004</c:v>
                </c:pt>
                <c:pt idx="11">
                  <c:v>0.96299999999999997</c:v>
                </c:pt>
                <c:pt idx="12">
                  <c:v>0.98499999999999999</c:v>
                </c:pt>
                <c:pt idx="13">
                  <c:v>0.97399999999999998</c:v>
                </c:pt>
                <c:pt idx="14">
                  <c:v>0.90851099999999996</c:v>
                </c:pt>
                <c:pt idx="15">
                  <c:v>0.86399999999999999</c:v>
                </c:pt>
                <c:pt idx="16">
                  <c:v>0.74099999999999999</c:v>
                </c:pt>
                <c:pt idx="17">
                  <c:v>0.72199999999999998</c:v>
                </c:pt>
                <c:pt idx="18">
                  <c:v>0.68500000000000005</c:v>
                </c:pt>
                <c:pt idx="19">
                  <c:v>0.64600000000000002</c:v>
                </c:pt>
                <c:pt idx="20">
                  <c:v>0.59899999999999998</c:v>
                </c:pt>
                <c:pt idx="21">
                  <c:v>0.56100000000000005</c:v>
                </c:pt>
                <c:pt idx="22">
                  <c:v>0.52700000000000002</c:v>
                </c:pt>
                <c:pt idx="23">
                  <c:v>0.51500000000000001</c:v>
                </c:pt>
                <c:pt idx="24">
                  <c:v>0.49299999999999999</c:v>
                </c:pt>
                <c:pt idx="25">
                  <c:v>0.44990000000000002</c:v>
                </c:pt>
                <c:pt idx="26">
                  <c:v>0.43314599999999998</c:v>
                </c:pt>
                <c:pt idx="27">
                  <c:v>0.44387799999999999</c:v>
                </c:pt>
                <c:pt idx="28">
                  <c:v>0.448571</c:v>
                </c:pt>
                <c:pt idx="29">
                  <c:v>0.43304199999999998</c:v>
                </c:pt>
                <c:pt idx="30">
                  <c:v>0.41838999999999998</c:v>
                </c:pt>
                <c:pt idx="31">
                  <c:v>0.396088</c:v>
                </c:pt>
                <c:pt idx="32">
                  <c:v>0.37515799999999999</c:v>
                </c:pt>
                <c:pt idx="33">
                  <c:v>0.35427599999999998</c:v>
                </c:pt>
                <c:pt idx="34">
                  <c:v>0.33503899999999998</c:v>
                </c:pt>
                <c:pt idx="35">
                  <c:v>0.31729099999999999</c:v>
                </c:pt>
                <c:pt idx="36">
                  <c:v>0.30088999999999999</c:v>
                </c:pt>
                <c:pt idx="37">
                  <c:v>0.28302500000000003</c:v>
                </c:pt>
                <c:pt idx="38">
                  <c:v>4.4739999999999997E-3</c:v>
                </c:pt>
                <c:pt idx="39">
                  <c:v>4.2859999999999999E-3</c:v>
                </c:pt>
                <c:pt idx="40">
                  <c:v>4.1060000000000003E-3</c:v>
                </c:pt>
                <c:pt idx="41">
                  <c:v>3.934E-3</c:v>
                </c:pt>
                <c:pt idx="42">
                  <c:v>3.7690000000000002E-3</c:v>
                </c:pt>
                <c:pt idx="43">
                  <c:v>3.6099999999999999E-3</c:v>
                </c:pt>
                <c:pt idx="44">
                  <c:v>3.4589999999999998E-3</c:v>
                </c:pt>
                <c:pt idx="45">
                  <c:v>3.3140000000000001E-3</c:v>
                </c:pt>
                <c:pt idx="46">
                  <c:v>3.1740000000000002E-3</c:v>
                </c:pt>
                <c:pt idx="47">
                  <c:v>3.0409999999999999E-3</c:v>
                </c:pt>
                <c:pt idx="48">
                  <c:v>2.9129999999999998E-3</c:v>
                </c:pt>
                <c:pt idx="49">
                  <c:v>2.7910000000000001E-3</c:v>
                </c:pt>
                <c:pt idx="50">
                  <c:v>2.6740000000000002E-3</c:v>
                </c:pt>
              </c:numCache>
            </c:numRef>
          </c:val>
        </c:ser>
        <c:ser>
          <c:idx val="2"/>
          <c:order val="1"/>
          <c:tx>
            <c:strRef>
              <c:f>Sheet1!$A$3</c:f>
              <c:strCache>
                <c:ptCount val="1"/>
                <c:pt idx="0">
                  <c:v>Offshore</c:v>
                </c:pt>
              </c:strCache>
            </c:strRef>
          </c:tx>
          <c:spPr>
            <a:solidFill>
              <a:schemeClr val="accent5"/>
            </a:solidFill>
            <a:ln w="25400">
              <a:noFill/>
            </a:ln>
          </c:spPr>
          <c:cat>
            <c:strRef>
              <c:f>Sheet1!$B$1:$AZ$1</c:f>
              <c:strCache>
                <c:ptCount val="51"/>
                <c:pt idx="0">
                  <c:v>1990</c:v>
                </c:pt>
                <c:pt idx="1">
                  <c:v>1991</c:v>
                </c:pt>
                <c:pt idx="5">
                  <c:v>1995</c:v>
                </c:pt>
                <c:pt idx="10">
                  <c:v>2000</c:v>
                </c:pt>
                <c:pt idx="15">
                  <c:v>2005</c:v>
                </c:pt>
                <c:pt idx="20">
                  <c:v>2010</c:v>
                </c:pt>
                <c:pt idx="25">
                  <c:v>2015</c:v>
                </c:pt>
                <c:pt idx="30">
                  <c:v>2020</c:v>
                </c:pt>
                <c:pt idx="35">
                  <c:v>2025</c:v>
                </c:pt>
                <c:pt idx="40">
                  <c:v>2030</c:v>
                </c:pt>
                <c:pt idx="45">
                  <c:v>2035</c:v>
                </c:pt>
                <c:pt idx="50">
                  <c:v>2040</c:v>
                </c:pt>
              </c:strCache>
            </c:strRef>
          </c:cat>
          <c:val>
            <c:numRef>
              <c:f>Sheet1!$B$3:$AZ$3</c:f>
              <c:numCache>
                <c:formatCode>General</c:formatCode>
                <c:ptCount val="51"/>
                <c:pt idx="0">
                  <c:v>0.95399999999999996</c:v>
                </c:pt>
                <c:pt idx="1">
                  <c:v>1.0229999999999999</c:v>
                </c:pt>
                <c:pt idx="2">
                  <c:v>1.0690710000000001</c:v>
                </c:pt>
                <c:pt idx="3">
                  <c:v>1.0900000000000001</c:v>
                </c:pt>
                <c:pt idx="4">
                  <c:v>1.1379999999999999</c:v>
                </c:pt>
                <c:pt idx="5">
                  <c:v>1.2609999999999999</c:v>
                </c:pt>
                <c:pt idx="6">
                  <c:v>1.3143990000000001</c:v>
                </c:pt>
                <c:pt idx="7">
                  <c:v>1.401</c:v>
                </c:pt>
                <c:pt idx="8">
                  <c:v>1.4730000000000001</c:v>
                </c:pt>
                <c:pt idx="9">
                  <c:v>1.5580000000000001</c:v>
                </c:pt>
                <c:pt idx="10">
                  <c:v>1.612582</c:v>
                </c:pt>
                <c:pt idx="11">
                  <c:v>1.7050000000000001</c:v>
                </c:pt>
                <c:pt idx="12">
                  <c:v>1.72</c:v>
                </c:pt>
                <c:pt idx="13">
                  <c:v>1.694</c:v>
                </c:pt>
                <c:pt idx="14">
                  <c:v>1.6085929999999999</c:v>
                </c:pt>
                <c:pt idx="15">
                  <c:v>1.419</c:v>
                </c:pt>
                <c:pt idx="16">
                  <c:v>1.4279999999999999</c:v>
                </c:pt>
                <c:pt idx="17">
                  <c:v>1.411</c:v>
                </c:pt>
                <c:pt idx="18">
                  <c:v>1.286</c:v>
                </c:pt>
                <c:pt idx="19">
                  <c:v>1.6830000000000001</c:v>
                </c:pt>
                <c:pt idx="20">
                  <c:v>1.663</c:v>
                </c:pt>
                <c:pt idx="21">
                  <c:v>1.4279999999999999</c:v>
                </c:pt>
                <c:pt idx="22">
                  <c:v>1.3779999999999999</c:v>
                </c:pt>
                <c:pt idx="23">
                  <c:v>1.3560000000000001</c:v>
                </c:pt>
                <c:pt idx="24">
                  <c:v>1.5029999999999999</c:v>
                </c:pt>
                <c:pt idx="25">
                  <c:v>1.6419999999999999</c:v>
                </c:pt>
                <c:pt idx="26">
                  <c:v>1.745932</c:v>
                </c:pt>
                <c:pt idx="27">
                  <c:v>1.9064749999999999</c:v>
                </c:pt>
                <c:pt idx="28">
                  <c:v>2.0515780000000001</c:v>
                </c:pt>
                <c:pt idx="29">
                  <c:v>2.158128</c:v>
                </c:pt>
                <c:pt idx="30">
                  <c:v>2.1280739999999998</c:v>
                </c:pt>
                <c:pt idx="31">
                  <c:v>2.0256720000000001</c:v>
                </c:pt>
                <c:pt idx="32">
                  <c:v>1.996578</c:v>
                </c:pt>
                <c:pt idx="33">
                  <c:v>1.9385859999999999</c:v>
                </c:pt>
                <c:pt idx="34">
                  <c:v>1.9170579999999999</c:v>
                </c:pt>
                <c:pt idx="35">
                  <c:v>1.8717820000000001</c:v>
                </c:pt>
                <c:pt idx="36">
                  <c:v>1.8361860000000001</c:v>
                </c:pt>
                <c:pt idx="37">
                  <c:v>1.8341130000000001</c:v>
                </c:pt>
                <c:pt idx="38">
                  <c:v>1.8802449999999999</c:v>
                </c:pt>
                <c:pt idx="39">
                  <c:v>1.9852209999999999</c:v>
                </c:pt>
                <c:pt idx="40">
                  <c:v>2.0053179999999999</c:v>
                </c:pt>
                <c:pt idx="41">
                  <c:v>1.9715830000000001</c:v>
                </c:pt>
                <c:pt idx="42">
                  <c:v>1.9338580000000001</c:v>
                </c:pt>
                <c:pt idx="43">
                  <c:v>1.887753</c:v>
                </c:pt>
                <c:pt idx="44">
                  <c:v>1.854614</c:v>
                </c:pt>
                <c:pt idx="45">
                  <c:v>1.869326</c:v>
                </c:pt>
                <c:pt idx="46">
                  <c:v>1.8566959999999999</c:v>
                </c:pt>
                <c:pt idx="47">
                  <c:v>1.867848</c:v>
                </c:pt>
                <c:pt idx="48">
                  <c:v>1.919837</c:v>
                </c:pt>
                <c:pt idx="49">
                  <c:v>1.8937489999999999</c:v>
                </c:pt>
                <c:pt idx="50">
                  <c:v>1.916609</c:v>
                </c:pt>
              </c:numCache>
            </c:numRef>
          </c:val>
        </c:ser>
        <c:ser>
          <c:idx val="3"/>
          <c:order val="2"/>
          <c:tx>
            <c:strRef>
              <c:f>Sheet1!$A$4</c:f>
              <c:strCache>
                <c:ptCount val="1"/>
                <c:pt idx="0">
                  <c:v>Other onshore</c:v>
                </c:pt>
              </c:strCache>
            </c:strRef>
          </c:tx>
          <c:spPr>
            <a:solidFill>
              <a:schemeClr val="accent3"/>
            </a:solidFill>
            <a:ln w="25400">
              <a:noFill/>
            </a:ln>
          </c:spPr>
          <c:cat>
            <c:strRef>
              <c:f>Sheet1!$B$1:$AZ$1</c:f>
              <c:strCache>
                <c:ptCount val="51"/>
                <c:pt idx="0">
                  <c:v>1990</c:v>
                </c:pt>
                <c:pt idx="1">
                  <c:v>1991</c:v>
                </c:pt>
                <c:pt idx="5">
                  <c:v>1995</c:v>
                </c:pt>
                <c:pt idx="10">
                  <c:v>2000</c:v>
                </c:pt>
                <c:pt idx="15">
                  <c:v>2005</c:v>
                </c:pt>
                <c:pt idx="20">
                  <c:v>2010</c:v>
                </c:pt>
                <c:pt idx="25">
                  <c:v>2015</c:v>
                </c:pt>
                <c:pt idx="30">
                  <c:v>2020</c:v>
                </c:pt>
                <c:pt idx="35">
                  <c:v>2025</c:v>
                </c:pt>
                <c:pt idx="40">
                  <c:v>2030</c:v>
                </c:pt>
                <c:pt idx="45">
                  <c:v>2035</c:v>
                </c:pt>
                <c:pt idx="50">
                  <c:v>2040</c:v>
                </c:pt>
              </c:strCache>
            </c:strRef>
          </c:cat>
          <c:val>
            <c:numRef>
              <c:f>Sheet1!$B$4:$AZ$4</c:f>
              <c:numCache>
                <c:formatCode>General</c:formatCode>
                <c:ptCount val="51"/>
                <c:pt idx="0">
                  <c:v>4.6259990000000002</c:v>
                </c:pt>
                <c:pt idx="1">
                  <c:v>4.5880000000000001</c:v>
                </c:pt>
                <c:pt idx="2">
                  <c:v>4.3829760000000002</c:v>
                </c:pt>
                <c:pt idx="3">
                  <c:v>4.17</c:v>
                </c:pt>
                <c:pt idx="4">
                  <c:v>3.96</c:v>
                </c:pt>
                <c:pt idx="5">
                  <c:v>3.8119999999999998</c:v>
                </c:pt>
                <c:pt idx="6">
                  <c:v>3.7547079999999999</c:v>
                </c:pt>
                <c:pt idx="7">
                  <c:v>3.7519999999999998</c:v>
                </c:pt>
                <c:pt idx="8">
                  <c:v>3.6019999999999999</c:v>
                </c:pt>
                <c:pt idx="9">
                  <c:v>3.2719999999999998</c:v>
                </c:pt>
                <c:pt idx="10">
                  <c:v>2.958126</c:v>
                </c:pt>
                <c:pt idx="11">
                  <c:v>2.8620000000000001</c:v>
                </c:pt>
                <c:pt idx="12">
                  <c:v>2.7749999999999999</c:v>
                </c:pt>
                <c:pt idx="13">
                  <c:v>2.718</c:v>
                </c:pt>
                <c:pt idx="14">
                  <c:v>2.6509900000000002</c:v>
                </c:pt>
                <c:pt idx="15">
                  <c:v>2.601</c:v>
                </c:pt>
                <c:pt idx="16">
                  <c:v>2.605</c:v>
                </c:pt>
                <c:pt idx="17">
                  <c:v>2.5999999999999996</c:v>
                </c:pt>
                <c:pt idx="18">
                  <c:v>2.4299999999999997</c:v>
                </c:pt>
                <c:pt idx="19">
                  <c:v>2.3370000000000002</c:v>
                </c:pt>
                <c:pt idx="20">
                  <c:v>2.3380000000000001</c:v>
                </c:pt>
                <c:pt idx="21">
                  <c:v>2.3489990000000001</c:v>
                </c:pt>
                <c:pt idx="22">
                  <c:v>2.4040010000000001</c:v>
                </c:pt>
                <c:pt idx="23">
                  <c:v>2.4189990000000003</c:v>
                </c:pt>
                <c:pt idx="24">
                  <c:v>2.447263</c:v>
                </c:pt>
                <c:pt idx="25">
                  <c:v>2.4510209999999999</c:v>
                </c:pt>
                <c:pt idx="26">
                  <c:v>2.4178679999999999</c:v>
                </c:pt>
                <c:pt idx="27">
                  <c:v>2.3360469999999998</c:v>
                </c:pt>
                <c:pt idx="28">
                  <c:v>2.3514870000000001</c:v>
                </c:pt>
                <c:pt idx="29">
                  <c:v>2.3588179999999999</c:v>
                </c:pt>
                <c:pt idx="30">
                  <c:v>2.370657</c:v>
                </c:pt>
                <c:pt idx="31">
                  <c:v>2.401691</c:v>
                </c:pt>
                <c:pt idx="32">
                  <c:v>2.4113850000000001</c:v>
                </c:pt>
                <c:pt idx="33">
                  <c:v>2.439851</c:v>
                </c:pt>
                <c:pt idx="34">
                  <c:v>2.4772909999999997</c:v>
                </c:pt>
                <c:pt idx="35">
                  <c:v>2.5162930000000001</c:v>
                </c:pt>
                <c:pt idx="36">
                  <c:v>2.5521389999999999</c:v>
                </c:pt>
                <c:pt idx="37">
                  <c:v>2.5732819999999998</c:v>
                </c:pt>
                <c:pt idx="38">
                  <c:v>2.5265919999999999</c:v>
                </c:pt>
                <c:pt idx="39">
                  <c:v>2.4945029999999999</c:v>
                </c:pt>
                <c:pt idx="40">
                  <c:v>2.4682629999999999</c:v>
                </c:pt>
                <c:pt idx="41">
                  <c:v>2.4346129999999997</c:v>
                </c:pt>
                <c:pt idx="42">
                  <c:v>2.3991790000000002</c:v>
                </c:pt>
                <c:pt idx="43">
                  <c:v>2.362298</c:v>
                </c:pt>
                <c:pt idx="44">
                  <c:v>2.33447</c:v>
                </c:pt>
                <c:pt idx="45">
                  <c:v>2.2946879999999998</c:v>
                </c:pt>
                <c:pt idx="46">
                  <c:v>2.2617669999999999</c:v>
                </c:pt>
                <c:pt idx="47">
                  <c:v>2.2130079999999999</c:v>
                </c:pt>
                <c:pt idx="48">
                  <c:v>2.17401</c:v>
                </c:pt>
                <c:pt idx="49">
                  <c:v>2.1357340000000002</c:v>
                </c:pt>
                <c:pt idx="50">
                  <c:v>2.0938090000000003</c:v>
                </c:pt>
              </c:numCache>
            </c:numRef>
          </c:val>
        </c:ser>
        <c:ser>
          <c:idx val="4"/>
          <c:order val="3"/>
          <c:tx>
            <c:strRef>
              <c:f>Sheet1!$A$5</c:f>
              <c:strCache>
                <c:ptCount val="1"/>
                <c:pt idx="0">
                  <c:v>Tight oil</c:v>
                </c:pt>
              </c:strCache>
            </c:strRef>
          </c:tx>
          <c:spPr>
            <a:solidFill>
              <a:schemeClr val="tx1">
                <a:lumMod val="85000"/>
                <a:lumOff val="15000"/>
              </a:schemeClr>
            </a:solidFill>
            <a:ln w="25400">
              <a:noFill/>
            </a:ln>
          </c:spPr>
          <c:cat>
            <c:strRef>
              <c:f>Sheet1!$B$1:$AZ$1</c:f>
              <c:strCache>
                <c:ptCount val="51"/>
                <c:pt idx="0">
                  <c:v>1990</c:v>
                </c:pt>
                <c:pt idx="1">
                  <c:v>1991</c:v>
                </c:pt>
                <c:pt idx="5">
                  <c:v>1995</c:v>
                </c:pt>
                <c:pt idx="10">
                  <c:v>2000</c:v>
                </c:pt>
                <c:pt idx="15">
                  <c:v>2005</c:v>
                </c:pt>
                <c:pt idx="20">
                  <c:v>2010</c:v>
                </c:pt>
                <c:pt idx="25">
                  <c:v>2015</c:v>
                </c:pt>
                <c:pt idx="30">
                  <c:v>2020</c:v>
                </c:pt>
                <c:pt idx="35">
                  <c:v>2025</c:v>
                </c:pt>
                <c:pt idx="40">
                  <c:v>2030</c:v>
                </c:pt>
                <c:pt idx="45">
                  <c:v>2035</c:v>
                </c:pt>
                <c:pt idx="50">
                  <c:v>2040</c:v>
                </c:pt>
              </c:strCache>
            </c:strRef>
          </c:cat>
          <c:val>
            <c:numRef>
              <c:f>Sheet1!$B$5:$AZ$5</c:f>
              <c:numCache>
                <c:formatCode>General</c:formatCode>
                <c:ptCount val="51"/>
                <c:pt idx="0">
                  <c:v>4.0000000000000001E-3</c:v>
                </c:pt>
                <c:pt idx="1">
                  <c:v>7.0000000000000001E-3</c:v>
                </c:pt>
                <c:pt idx="2">
                  <c:v>6.0000000000000001E-3</c:v>
                </c:pt>
                <c:pt idx="3">
                  <c:v>5.0000000000000001E-3</c:v>
                </c:pt>
                <c:pt idx="4">
                  <c:v>4.0000000000000001E-3</c:v>
                </c:pt>
                <c:pt idx="5">
                  <c:v>3.0000000000000001E-3</c:v>
                </c:pt>
                <c:pt idx="6">
                  <c:v>2E-3</c:v>
                </c:pt>
                <c:pt idx="7">
                  <c:v>2E-3</c:v>
                </c:pt>
                <c:pt idx="8">
                  <c:v>2E-3</c:v>
                </c:pt>
                <c:pt idx="9">
                  <c:v>1E-3</c:v>
                </c:pt>
                <c:pt idx="10">
                  <c:v>0.28100000000000003</c:v>
                </c:pt>
                <c:pt idx="11">
                  <c:v>0.27200000000000002</c:v>
                </c:pt>
                <c:pt idx="12">
                  <c:v>0.26400000000000001</c:v>
                </c:pt>
                <c:pt idx="13">
                  <c:v>0.26200000000000001</c:v>
                </c:pt>
                <c:pt idx="14">
                  <c:v>0.27300000000000002</c:v>
                </c:pt>
                <c:pt idx="15">
                  <c:v>0.29799999999999999</c:v>
                </c:pt>
                <c:pt idx="16">
                  <c:v>0.315</c:v>
                </c:pt>
                <c:pt idx="17">
                  <c:v>0.34499999999999997</c:v>
                </c:pt>
                <c:pt idx="18">
                  <c:v>0.61199999999999999</c:v>
                </c:pt>
                <c:pt idx="19">
                  <c:v>0.69</c:v>
                </c:pt>
                <c:pt idx="20">
                  <c:v>0.871</c:v>
                </c:pt>
                <c:pt idx="21">
                  <c:v>1.3140000000000001</c:v>
                </c:pt>
                <c:pt idx="22">
                  <c:v>2.1930000000000001</c:v>
                </c:pt>
                <c:pt idx="23">
                  <c:v>3.149</c:v>
                </c:pt>
                <c:pt idx="24">
                  <c:v>4.1887359999999996</c:v>
                </c:pt>
                <c:pt idx="25">
                  <c:v>4.6546440000000002</c:v>
                </c:pt>
                <c:pt idx="26">
                  <c:v>4.5892920000000004</c:v>
                </c:pt>
                <c:pt idx="27">
                  <c:v>4.7895979999999998</c:v>
                </c:pt>
                <c:pt idx="28">
                  <c:v>4.9408989999999999</c:v>
                </c:pt>
                <c:pt idx="29">
                  <c:v>5.0075519999999996</c:v>
                </c:pt>
                <c:pt idx="30">
                  <c:v>5.0468109999999999</c:v>
                </c:pt>
                <c:pt idx="31">
                  <c:v>5.0114789999999996</c:v>
                </c:pt>
                <c:pt idx="32">
                  <c:v>4.9695530000000003</c:v>
                </c:pt>
                <c:pt idx="33">
                  <c:v>4.8800059999999998</c:v>
                </c:pt>
                <c:pt idx="34">
                  <c:v>4.8250580000000003</c:v>
                </c:pt>
                <c:pt idx="35">
                  <c:v>4.7811940000000002</c:v>
                </c:pt>
                <c:pt idx="36">
                  <c:v>4.7165999999999997</c:v>
                </c:pt>
                <c:pt idx="37">
                  <c:v>4.5107150000000003</c:v>
                </c:pt>
                <c:pt idx="38">
                  <c:v>4.3864799999999997</c:v>
                </c:pt>
                <c:pt idx="39">
                  <c:v>4.2870559999999998</c:v>
                </c:pt>
                <c:pt idx="40">
                  <c:v>4.2116379999999998</c:v>
                </c:pt>
                <c:pt idx="41">
                  <c:v>4.1258309999999998</c:v>
                </c:pt>
                <c:pt idx="42">
                  <c:v>4.0553220000000003</c:v>
                </c:pt>
                <c:pt idx="43">
                  <c:v>3.9218039999999998</c:v>
                </c:pt>
                <c:pt idx="44">
                  <c:v>3.7372679999999998</c:v>
                </c:pt>
                <c:pt idx="45">
                  <c:v>3.5927630000000002</c:v>
                </c:pt>
                <c:pt idx="46">
                  <c:v>3.451362</c:v>
                </c:pt>
                <c:pt idx="47">
                  <c:v>3.3391280000000001</c:v>
                </c:pt>
                <c:pt idx="48">
                  <c:v>3.2348979999999998</c:v>
                </c:pt>
                <c:pt idx="49">
                  <c:v>3.1508539999999998</c:v>
                </c:pt>
                <c:pt idx="50">
                  <c:v>3.0762450000000001</c:v>
                </c:pt>
              </c:numCache>
            </c:numRef>
          </c:val>
        </c:ser>
        <c:dLbls>
          <c:showLegendKey val="0"/>
          <c:showVal val="0"/>
          <c:showCatName val="0"/>
          <c:showSerName val="0"/>
          <c:showPercent val="0"/>
          <c:showBubbleSize val="0"/>
        </c:dLbls>
        <c:axId val="168743424"/>
        <c:axId val="161658496"/>
      </c:areaChart>
      <c:catAx>
        <c:axId val="168743424"/>
        <c:scaling>
          <c:orientation val="minMax"/>
        </c:scaling>
        <c:delete val="0"/>
        <c:axPos val="b"/>
        <c:numFmt formatCode="m/d/yyyy" sourceLinked="1"/>
        <c:majorTickMark val="out"/>
        <c:minorTickMark val="none"/>
        <c:tickLblPos val="nextTo"/>
        <c:spPr>
          <a:ln w="12700">
            <a:solidFill>
              <a:schemeClr val="tx1"/>
            </a:solidFill>
          </a:ln>
        </c:spPr>
        <c:txPr>
          <a:bodyPr/>
          <a:lstStyle/>
          <a:p>
            <a:pPr>
              <a:defRPr sz="1400"/>
            </a:pPr>
            <a:endParaRPr lang="en-US"/>
          </a:p>
        </c:txPr>
        <c:crossAx val="161658496"/>
        <c:crosses val="autoZero"/>
        <c:auto val="1"/>
        <c:lblAlgn val="ctr"/>
        <c:lblOffset val="100"/>
        <c:tickLblSkip val="10"/>
        <c:tickMarkSkip val="10"/>
        <c:noMultiLvlLbl val="0"/>
      </c:catAx>
      <c:valAx>
        <c:axId val="161658496"/>
        <c:scaling>
          <c:orientation val="minMax"/>
          <c:max val="14"/>
          <c:min val="0"/>
        </c:scaling>
        <c:delete val="0"/>
        <c:axPos val="l"/>
        <c:majorGridlines>
          <c:spPr>
            <a:ln>
              <a:solidFill>
                <a:schemeClr val="bg1">
                  <a:lumMod val="65000"/>
                </a:schemeClr>
              </a:solidFill>
            </a:ln>
          </c:spPr>
        </c:majorGridlines>
        <c:numFmt formatCode="General" sourceLinked="1"/>
        <c:majorTickMark val="out"/>
        <c:minorTickMark val="none"/>
        <c:tickLblPos val="nextTo"/>
        <c:spPr>
          <a:ln>
            <a:noFill/>
          </a:ln>
        </c:spPr>
        <c:txPr>
          <a:bodyPr/>
          <a:lstStyle/>
          <a:p>
            <a:pPr>
              <a:defRPr sz="1400"/>
            </a:pPr>
            <a:endParaRPr lang="en-US"/>
          </a:p>
        </c:txPr>
        <c:crossAx val="168743424"/>
        <c:crosses val="autoZero"/>
        <c:crossBetween val="midCat"/>
        <c:majorUnit val="2"/>
      </c:valAx>
    </c:plotArea>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0.10185</cdr:x>
      <cdr:y>0.87548</cdr:y>
    </cdr:from>
    <cdr:to>
      <cdr:x>0.31481</cdr:x>
      <cdr:y>0.94283</cdr:y>
    </cdr:to>
    <cdr:sp macro="" textlink="">
      <cdr:nvSpPr>
        <cdr:cNvPr id="3" name="TextBox 1"/>
        <cdr:cNvSpPr txBox="1"/>
      </cdr:nvSpPr>
      <cdr:spPr>
        <a:xfrm xmlns:a="http://schemas.openxmlformats.org/drawingml/2006/main">
          <a:off x="8382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2013</a:t>
          </a:r>
          <a:endParaRPr lang="en-US" sz="1600" dirty="0"/>
        </a:p>
      </cdr:txBody>
    </cdr:sp>
  </cdr:relSizeAnchor>
  <cdr:relSizeAnchor xmlns:cdr="http://schemas.openxmlformats.org/drawingml/2006/chartDrawing">
    <cdr:from>
      <cdr:x>0.31481</cdr:x>
      <cdr:y>0.87548</cdr:y>
    </cdr:from>
    <cdr:to>
      <cdr:x>0.53704</cdr:x>
      <cdr:y>0.94283</cdr:y>
    </cdr:to>
    <cdr:sp macro="" textlink="">
      <cdr:nvSpPr>
        <cdr:cNvPr id="4" name="TextBox 1"/>
        <cdr:cNvSpPr txBox="1"/>
      </cdr:nvSpPr>
      <cdr:spPr>
        <a:xfrm xmlns:a="http://schemas.openxmlformats.org/drawingml/2006/main">
          <a:off x="2590800" y="3962400"/>
          <a:ext cx="18288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2014</a:t>
          </a:r>
          <a:endParaRPr lang="en-US" sz="1400" dirty="0"/>
        </a:p>
      </cdr:txBody>
    </cdr:sp>
  </cdr:relSizeAnchor>
  <cdr:relSizeAnchor xmlns:cdr="http://schemas.openxmlformats.org/drawingml/2006/chartDrawing">
    <cdr:from>
      <cdr:x>0.53704</cdr:x>
      <cdr:y>0.87548</cdr:y>
    </cdr:from>
    <cdr:to>
      <cdr:x>0.75</cdr:x>
      <cdr:y>0.94283</cdr:y>
    </cdr:to>
    <cdr:sp macro="" textlink="">
      <cdr:nvSpPr>
        <cdr:cNvPr id="5" name="TextBox 1"/>
        <cdr:cNvSpPr txBox="1"/>
      </cdr:nvSpPr>
      <cdr:spPr>
        <a:xfrm xmlns:a="http://schemas.openxmlformats.org/drawingml/2006/main">
          <a:off x="44196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2015</a:t>
          </a:r>
          <a:endParaRPr lang="en-US" sz="1600" dirty="0"/>
        </a:p>
      </cdr:txBody>
    </cdr:sp>
  </cdr:relSizeAnchor>
  <cdr:relSizeAnchor xmlns:cdr="http://schemas.openxmlformats.org/drawingml/2006/chartDrawing">
    <cdr:from>
      <cdr:x>0.28545</cdr:x>
      <cdr:y>0.81013</cdr:y>
    </cdr:from>
    <cdr:to>
      <cdr:x>0.28545</cdr:x>
      <cdr:y>0.94482</cdr:y>
    </cdr:to>
    <cdr:cxnSp macro="">
      <cdr:nvCxnSpPr>
        <cdr:cNvPr id="7" name="Straight Connector 6"/>
        <cdr:cNvCxnSpPr/>
      </cdr:nvCxnSpPr>
      <cdr:spPr>
        <a:xfrm xmlns:a="http://schemas.openxmlformats.org/drawingml/2006/main">
          <a:off x="2283904" y="3406850"/>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0.51083</cdr:x>
      <cdr:y>0.80814</cdr:y>
    </cdr:from>
    <cdr:to>
      <cdr:x>0.51083</cdr:x>
      <cdr:y>0.94283</cdr:y>
    </cdr:to>
    <cdr:cxnSp macro="">
      <cdr:nvCxnSpPr>
        <cdr:cNvPr id="8" name="Straight Connector 7"/>
        <cdr:cNvCxnSpPr/>
      </cdr:nvCxnSpPr>
      <cdr:spPr>
        <a:xfrm xmlns:a="http://schemas.openxmlformats.org/drawingml/2006/main">
          <a:off x="4087132"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0.74161</cdr:x>
      <cdr:y>0.80814</cdr:y>
    </cdr:from>
    <cdr:to>
      <cdr:x>0.74161</cdr:x>
      <cdr:y>0.94283</cdr:y>
    </cdr:to>
    <cdr:cxnSp macro="">
      <cdr:nvCxnSpPr>
        <cdr:cNvPr id="10" name="Straight Connector 9"/>
        <cdr:cNvCxnSpPr/>
      </cdr:nvCxnSpPr>
      <cdr:spPr>
        <a:xfrm xmlns:a="http://schemas.openxmlformats.org/drawingml/2006/main">
          <a:off x="5933638"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cdr:x>
      <cdr:y>0.87548</cdr:y>
    </cdr:from>
    <cdr:to>
      <cdr:x>0.98148</cdr:x>
      <cdr:y>0.94283</cdr:y>
    </cdr:to>
    <cdr:sp macro="" textlink="">
      <cdr:nvSpPr>
        <cdr:cNvPr id="11" name="TextBox 1"/>
        <cdr:cNvSpPr txBox="1"/>
      </cdr:nvSpPr>
      <cdr:spPr>
        <a:xfrm xmlns:a="http://schemas.openxmlformats.org/drawingml/2006/main">
          <a:off x="6172200" y="3962400"/>
          <a:ext cx="1905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2016</a:t>
          </a:r>
          <a:endParaRPr lang="en-US" sz="1600" dirty="0"/>
        </a:p>
      </cdr:txBody>
    </cdr:sp>
  </cdr:relSizeAnchor>
</c:userShapes>
</file>

<file path=ppt/drawings/drawing2.xml><?xml version="1.0" encoding="utf-8"?>
<c:userShapes xmlns:c="http://schemas.openxmlformats.org/drawingml/2006/chart">
  <cdr:absSizeAnchor xmlns:cdr="http://schemas.openxmlformats.org/drawingml/2006/chartDrawing">
    <cdr:from>
      <cdr:x>0.57686</cdr:x>
      <cdr:y>0.04735</cdr:y>
    </cdr:from>
    <cdr:ext cx="989098" cy="261823"/>
    <cdr:sp macro="" textlink="">
      <cdr:nvSpPr>
        <cdr:cNvPr id="6" name="TextBox 5"/>
        <cdr:cNvSpPr txBox="1">
          <a:spLocks xmlns:a="http://schemas.openxmlformats.org/drawingml/2006/main" noChangeAspect="1"/>
        </cdr:cNvSpPr>
      </cdr:nvSpPr>
      <cdr:spPr>
        <a:xfrm xmlns:a="http://schemas.openxmlformats.org/drawingml/2006/main">
          <a:off x="3153919" y="157594"/>
          <a:ext cx="989098" cy="2618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itchFamily="34" charset="0"/>
              <a:cs typeface="Arial" pitchFamily="34" charset="0"/>
            </a:rPr>
            <a:t>Forecast</a:t>
          </a:r>
        </a:p>
      </cdr:txBody>
    </cdr:sp>
  </cdr:absSizeAnchor>
</c:userShapes>
</file>

<file path=ppt/drawings/drawing3.xml><?xml version="1.0" encoding="utf-8"?>
<c:userShapes xmlns:c="http://schemas.openxmlformats.org/drawingml/2006/chart">
  <cdr:relSizeAnchor xmlns:cdr="http://schemas.openxmlformats.org/drawingml/2006/chartDrawing">
    <cdr:from>
      <cdr:x>0.13715</cdr:x>
      <cdr:y>0.05729</cdr:y>
    </cdr:from>
    <cdr:to>
      <cdr:x>0.14549</cdr:x>
      <cdr:y>0.06979</cdr:y>
    </cdr:to>
    <cdr:sp macro="" textlink="">
      <cdr:nvSpPr>
        <cdr:cNvPr id="2" name="TextBox 1"/>
        <cdr:cNvSpPr txBox="1"/>
      </cdr:nvSpPr>
      <cdr:spPr>
        <a:xfrm xmlns:a="http://schemas.openxmlformats.org/drawingml/2006/main">
          <a:off x="752475" y="209550"/>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0.01775</cdr:x>
      <cdr:y>0</cdr:y>
    </cdr:from>
    <cdr:to>
      <cdr:x>0.674</cdr:x>
      <cdr:y>0.06499</cdr:y>
    </cdr:to>
    <cdr:sp macro="" textlink="">
      <cdr:nvSpPr>
        <cdr:cNvPr id="3" name="TextBox 2"/>
        <cdr:cNvSpPr txBox="1"/>
      </cdr:nvSpPr>
      <cdr:spPr>
        <a:xfrm xmlns:a="http://schemas.openxmlformats.org/drawingml/2006/main">
          <a:off x="148866" y="0"/>
          <a:ext cx="5505338" cy="3030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chemeClr val="tx1"/>
              </a:solidFill>
            </a:rPr>
            <a:t>year over year quarterly U.S. gasoline demand growth</a:t>
          </a:r>
          <a:r>
            <a:rPr lang="en-US" sz="1400" dirty="0">
              <a:solidFill>
                <a:schemeClr val="tx1"/>
              </a:solidFill>
            </a:rPr>
            <a:t> </a:t>
          </a:r>
          <a:endParaRPr lang="en-US" sz="1400" dirty="0" smtClean="0">
            <a:solidFill>
              <a:schemeClr val="tx1"/>
            </a:solidFill>
          </a:endParaRPr>
        </a:p>
      </cdr:txBody>
    </cdr:sp>
  </cdr:relSizeAnchor>
  <cdr:relSizeAnchor xmlns:cdr="http://schemas.openxmlformats.org/drawingml/2006/chartDrawing">
    <cdr:from>
      <cdr:x>0</cdr:x>
      <cdr:y>0.94271</cdr:y>
    </cdr:from>
    <cdr:to>
      <cdr:x>0.89236</cdr:x>
      <cdr:y>1</cdr:y>
    </cdr:to>
    <cdr:sp macro="" textlink="">
      <cdr:nvSpPr>
        <cdr:cNvPr id="4" name="TextBox 3"/>
        <cdr:cNvSpPr txBox="1"/>
      </cdr:nvSpPr>
      <cdr:spPr>
        <a:xfrm xmlns:a="http://schemas.openxmlformats.org/drawingml/2006/main">
          <a:off x="0" y="4395270"/>
          <a:ext cx="7486086" cy="2671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i="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0.07465</cdr:x>
      <cdr:y>0.8724</cdr:y>
    </cdr:from>
    <cdr:to>
      <cdr:x>0.20833</cdr:x>
      <cdr:y>0.9375</cdr:y>
    </cdr:to>
    <cdr:sp macro="" textlink="">
      <cdr:nvSpPr>
        <cdr:cNvPr id="5" name="TextBox 4"/>
        <cdr:cNvSpPr txBox="1"/>
      </cdr:nvSpPr>
      <cdr:spPr>
        <a:xfrm xmlns:a="http://schemas.openxmlformats.org/drawingml/2006/main">
          <a:off x="409575" y="3190874"/>
          <a:ext cx="733425"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2010</a:t>
          </a:r>
        </a:p>
      </cdr:txBody>
    </cdr:sp>
  </cdr:relSizeAnchor>
  <cdr:relSizeAnchor xmlns:cdr="http://schemas.openxmlformats.org/drawingml/2006/chartDrawing">
    <cdr:from>
      <cdr:x>0.45949</cdr:x>
      <cdr:y>0.8724</cdr:y>
    </cdr:from>
    <cdr:to>
      <cdr:x>0.59317</cdr:x>
      <cdr:y>0.9375</cdr:y>
    </cdr:to>
    <cdr:sp macro="" textlink="">
      <cdr:nvSpPr>
        <cdr:cNvPr id="6" name="TextBox 1"/>
        <cdr:cNvSpPr txBox="1"/>
      </cdr:nvSpPr>
      <cdr:spPr>
        <a:xfrm xmlns:a="http://schemas.openxmlformats.org/drawingml/2006/main">
          <a:off x="2520951" y="3190874"/>
          <a:ext cx="733425" cy="2381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2013</a:t>
          </a:r>
        </a:p>
      </cdr:txBody>
    </cdr:sp>
  </cdr:relSizeAnchor>
  <cdr:relSizeAnchor xmlns:cdr="http://schemas.openxmlformats.org/drawingml/2006/chartDrawing">
    <cdr:from>
      <cdr:x>0.33121</cdr:x>
      <cdr:y>0.8724</cdr:y>
    </cdr:from>
    <cdr:to>
      <cdr:x>0.46489</cdr:x>
      <cdr:y>0.9375</cdr:y>
    </cdr:to>
    <cdr:sp macro="" textlink="">
      <cdr:nvSpPr>
        <cdr:cNvPr id="7" name="TextBox 1"/>
        <cdr:cNvSpPr txBox="1"/>
      </cdr:nvSpPr>
      <cdr:spPr>
        <a:xfrm xmlns:a="http://schemas.openxmlformats.org/drawingml/2006/main">
          <a:off x="1817159" y="3190874"/>
          <a:ext cx="733425" cy="2381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2012</a:t>
          </a:r>
        </a:p>
      </cdr:txBody>
    </cdr:sp>
  </cdr:relSizeAnchor>
  <cdr:relSizeAnchor xmlns:cdr="http://schemas.openxmlformats.org/drawingml/2006/chartDrawing">
    <cdr:from>
      <cdr:x>0.20293</cdr:x>
      <cdr:y>0.8724</cdr:y>
    </cdr:from>
    <cdr:to>
      <cdr:x>0.33661</cdr:x>
      <cdr:y>0.9375</cdr:y>
    </cdr:to>
    <cdr:sp macro="" textlink="">
      <cdr:nvSpPr>
        <cdr:cNvPr id="8" name="TextBox 1"/>
        <cdr:cNvSpPr txBox="1"/>
      </cdr:nvSpPr>
      <cdr:spPr>
        <a:xfrm xmlns:a="http://schemas.openxmlformats.org/drawingml/2006/main">
          <a:off x="1113367" y="3190874"/>
          <a:ext cx="733425" cy="2381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2011</a:t>
          </a:r>
        </a:p>
      </cdr:txBody>
    </cdr:sp>
  </cdr:relSizeAnchor>
  <cdr:relSizeAnchor xmlns:cdr="http://schemas.openxmlformats.org/drawingml/2006/chartDrawing">
    <cdr:from>
      <cdr:x>0.71605</cdr:x>
      <cdr:y>0.8724</cdr:y>
    </cdr:from>
    <cdr:to>
      <cdr:x>0.84973</cdr:x>
      <cdr:y>0.9375</cdr:y>
    </cdr:to>
    <cdr:sp macro="" textlink="">
      <cdr:nvSpPr>
        <cdr:cNvPr id="9" name="TextBox 1"/>
        <cdr:cNvSpPr txBox="1"/>
      </cdr:nvSpPr>
      <cdr:spPr>
        <a:xfrm xmlns:a="http://schemas.openxmlformats.org/drawingml/2006/main">
          <a:off x="3928535" y="3190874"/>
          <a:ext cx="733425" cy="2381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2015</a:t>
          </a:r>
        </a:p>
      </cdr:txBody>
    </cdr:sp>
  </cdr:relSizeAnchor>
  <cdr:relSizeAnchor xmlns:cdr="http://schemas.openxmlformats.org/drawingml/2006/chartDrawing">
    <cdr:from>
      <cdr:x>0.58777</cdr:x>
      <cdr:y>0.8724</cdr:y>
    </cdr:from>
    <cdr:to>
      <cdr:x>0.72145</cdr:x>
      <cdr:y>0.9375</cdr:y>
    </cdr:to>
    <cdr:sp macro="" textlink="">
      <cdr:nvSpPr>
        <cdr:cNvPr id="10" name="TextBox 1"/>
        <cdr:cNvSpPr txBox="1"/>
      </cdr:nvSpPr>
      <cdr:spPr>
        <a:xfrm xmlns:a="http://schemas.openxmlformats.org/drawingml/2006/main">
          <a:off x="3224743" y="3190874"/>
          <a:ext cx="733425" cy="2381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2014</a:t>
          </a:r>
        </a:p>
      </cdr:txBody>
    </cdr:sp>
  </cdr:relSizeAnchor>
  <cdr:relSizeAnchor xmlns:cdr="http://schemas.openxmlformats.org/drawingml/2006/chartDrawing">
    <cdr:from>
      <cdr:x>0.84433</cdr:x>
      <cdr:y>0.8724</cdr:y>
    </cdr:from>
    <cdr:to>
      <cdr:x>0.97801</cdr:x>
      <cdr:y>0.9375</cdr:y>
    </cdr:to>
    <cdr:sp macro="" textlink="">
      <cdr:nvSpPr>
        <cdr:cNvPr id="11" name="TextBox 1"/>
        <cdr:cNvSpPr txBox="1"/>
      </cdr:nvSpPr>
      <cdr:spPr>
        <a:xfrm xmlns:a="http://schemas.openxmlformats.org/drawingml/2006/main">
          <a:off x="4632325" y="3190874"/>
          <a:ext cx="733425" cy="2381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2016</a:t>
          </a:r>
        </a:p>
      </cdr:txBody>
    </cdr:sp>
  </cdr:relSizeAnchor>
  <cdr:relSizeAnchor xmlns:cdr="http://schemas.openxmlformats.org/drawingml/2006/chartDrawing">
    <cdr:from>
      <cdr:x>0.76389</cdr:x>
      <cdr:y>0.14323</cdr:y>
    </cdr:from>
    <cdr:to>
      <cdr:x>0.93403</cdr:x>
      <cdr:y>0.22396</cdr:y>
    </cdr:to>
    <cdr:sp macro="" textlink="">
      <cdr:nvSpPr>
        <cdr:cNvPr id="13" name="TextBox 12"/>
        <cdr:cNvSpPr txBox="1"/>
      </cdr:nvSpPr>
      <cdr:spPr>
        <a:xfrm xmlns:a="http://schemas.openxmlformats.org/drawingml/2006/main">
          <a:off x="4191000" y="523875"/>
          <a:ext cx="93345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forecast</a:t>
          </a:r>
        </a:p>
      </cdr:txBody>
    </cdr:sp>
  </cdr:relSizeAnchor>
  <cdr:relSizeAnchor xmlns:cdr="http://schemas.openxmlformats.org/drawingml/2006/chartDrawing">
    <cdr:from>
      <cdr:x>0.20891</cdr:x>
      <cdr:y>0.15972</cdr:y>
    </cdr:from>
    <cdr:to>
      <cdr:x>0.21065</cdr:x>
      <cdr:y>0.84983</cdr:y>
    </cdr:to>
    <cdr:cxnSp macro="">
      <cdr:nvCxnSpPr>
        <cdr:cNvPr id="14" name="Straight Connector 13"/>
        <cdr:cNvCxnSpPr/>
      </cdr:nvCxnSpPr>
      <cdr:spPr>
        <a:xfrm xmlns:a="http://schemas.openxmlformats.org/drawingml/2006/main" flipH="1">
          <a:off x="1146175" y="584200"/>
          <a:ext cx="9525" cy="25241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0.33738</cdr:x>
      <cdr:y>0.15972</cdr:y>
    </cdr:from>
    <cdr:to>
      <cdr:x>0.33912</cdr:x>
      <cdr:y>0.84983</cdr:y>
    </cdr:to>
    <cdr:cxnSp macro="">
      <cdr:nvCxnSpPr>
        <cdr:cNvPr id="15" name="Straight Connector 14"/>
        <cdr:cNvCxnSpPr/>
      </cdr:nvCxnSpPr>
      <cdr:spPr>
        <a:xfrm xmlns:a="http://schemas.openxmlformats.org/drawingml/2006/main" flipH="1">
          <a:off x="1851025" y="584200"/>
          <a:ext cx="9525" cy="25241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0.46759</cdr:x>
      <cdr:y>0.15972</cdr:y>
    </cdr:from>
    <cdr:to>
      <cdr:x>0.46933</cdr:x>
      <cdr:y>0.84983</cdr:y>
    </cdr:to>
    <cdr:cxnSp macro="">
      <cdr:nvCxnSpPr>
        <cdr:cNvPr id="16" name="Straight Connector 15"/>
        <cdr:cNvCxnSpPr/>
      </cdr:nvCxnSpPr>
      <cdr:spPr>
        <a:xfrm xmlns:a="http://schemas.openxmlformats.org/drawingml/2006/main" flipH="1">
          <a:off x="2565400" y="584200"/>
          <a:ext cx="9525" cy="25241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0.59259</cdr:x>
      <cdr:y>0.15972</cdr:y>
    </cdr:from>
    <cdr:to>
      <cdr:x>0.59433</cdr:x>
      <cdr:y>0.84983</cdr:y>
    </cdr:to>
    <cdr:cxnSp macro="">
      <cdr:nvCxnSpPr>
        <cdr:cNvPr id="17" name="Straight Connector 16"/>
        <cdr:cNvCxnSpPr/>
      </cdr:nvCxnSpPr>
      <cdr:spPr>
        <a:xfrm xmlns:a="http://schemas.openxmlformats.org/drawingml/2006/main" flipH="1">
          <a:off x="3251200" y="584200"/>
          <a:ext cx="9525" cy="25241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0.7228</cdr:x>
      <cdr:y>0.15972</cdr:y>
    </cdr:from>
    <cdr:to>
      <cdr:x>0.72454</cdr:x>
      <cdr:y>0.84983</cdr:y>
    </cdr:to>
    <cdr:cxnSp macro="">
      <cdr:nvCxnSpPr>
        <cdr:cNvPr id="18" name="Straight Connector 17"/>
        <cdr:cNvCxnSpPr/>
      </cdr:nvCxnSpPr>
      <cdr:spPr>
        <a:xfrm xmlns:a="http://schemas.openxmlformats.org/drawingml/2006/main" flipH="1">
          <a:off x="3965575" y="584200"/>
          <a:ext cx="9525" cy="25241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0.8478</cdr:x>
      <cdr:y>0.26389</cdr:y>
    </cdr:from>
    <cdr:to>
      <cdr:x>0.84954</cdr:x>
      <cdr:y>0.84983</cdr:y>
    </cdr:to>
    <cdr:cxnSp macro="">
      <cdr:nvCxnSpPr>
        <cdr:cNvPr id="19" name="Straight Connector 18"/>
        <cdr:cNvCxnSpPr/>
      </cdr:nvCxnSpPr>
      <cdr:spPr>
        <a:xfrm xmlns:a="http://schemas.openxmlformats.org/drawingml/2006/main" flipH="1">
          <a:off x="4651376" y="965200"/>
          <a:ext cx="9524" cy="21431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cdr:x>
      <cdr:y>0.04966</cdr:y>
    </cdr:from>
    <cdr:to>
      <cdr:x>0.67625</cdr:x>
      <cdr:y>0.11466</cdr:y>
    </cdr:to>
    <cdr:sp macro="" textlink="">
      <cdr:nvSpPr>
        <cdr:cNvPr id="20" name="TextBox 1"/>
        <cdr:cNvSpPr txBox="1"/>
      </cdr:nvSpPr>
      <cdr:spPr>
        <a:xfrm xmlns:a="http://schemas.openxmlformats.org/drawingml/2006/main">
          <a:off x="167768" y="231552"/>
          <a:ext cx="5505338" cy="3030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tx1"/>
              </a:solidFill>
            </a:rPr>
            <a:t>p</a:t>
          </a:r>
          <a:r>
            <a:rPr lang="en-US" sz="1400" dirty="0" smtClean="0">
              <a:solidFill>
                <a:schemeClr val="tx1"/>
              </a:solidFill>
            </a:rPr>
            <a:t>ercent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0.38644</cdr:x>
      <cdr:y>0.03406</cdr:y>
    </cdr:from>
    <cdr:to>
      <cdr:x>0.38644</cdr:x>
      <cdr:y>0.90729</cdr:y>
    </cdr:to>
    <cdr:cxnSp macro="">
      <cdr:nvCxnSpPr>
        <cdr:cNvPr id="2" name="Straight Connector 1"/>
        <cdr:cNvCxnSpPr/>
      </cdr:nvCxnSpPr>
      <cdr:spPr>
        <a:xfrm xmlns:a="http://schemas.openxmlformats.org/drawingml/2006/main" flipV="1">
          <a:off x="3117012" y="143216"/>
          <a:ext cx="0" cy="367217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0.10185</cdr:x>
      <cdr:y>0.87548</cdr:y>
    </cdr:from>
    <cdr:to>
      <cdr:x>0.31481</cdr:x>
      <cdr:y>0.94283</cdr:y>
    </cdr:to>
    <cdr:sp macro="" textlink="">
      <cdr:nvSpPr>
        <cdr:cNvPr id="3" name="TextBox 1"/>
        <cdr:cNvSpPr txBox="1"/>
      </cdr:nvSpPr>
      <cdr:spPr>
        <a:xfrm xmlns:a="http://schemas.openxmlformats.org/drawingml/2006/main">
          <a:off x="8382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2013</a:t>
          </a:r>
          <a:endParaRPr lang="en-US" sz="1600" dirty="0"/>
        </a:p>
      </cdr:txBody>
    </cdr:sp>
  </cdr:relSizeAnchor>
  <cdr:relSizeAnchor xmlns:cdr="http://schemas.openxmlformats.org/drawingml/2006/chartDrawing">
    <cdr:from>
      <cdr:x>0.31481</cdr:x>
      <cdr:y>0.87548</cdr:y>
    </cdr:from>
    <cdr:to>
      <cdr:x>0.53704</cdr:x>
      <cdr:y>0.94283</cdr:y>
    </cdr:to>
    <cdr:sp macro="" textlink="">
      <cdr:nvSpPr>
        <cdr:cNvPr id="4" name="TextBox 1"/>
        <cdr:cNvSpPr txBox="1"/>
      </cdr:nvSpPr>
      <cdr:spPr>
        <a:xfrm xmlns:a="http://schemas.openxmlformats.org/drawingml/2006/main">
          <a:off x="2590800" y="3962400"/>
          <a:ext cx="18288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2014</a:t>
          </a:r>
          <a:endParaRPr lang="en-US" sz="1400" dirty="0"/>
        </a:p>
      </cdr:txBody>
    </cdr:sp>
  </cdr:relSizeAnchor>
  <cdr:relSizeAnchor xmlns:cdr="http://schemas.openxmlformats.org/drawingml/2006/chartDrawing">
    <cdr:from>
      <cdr:x>0.53704</cdr:x>
      <cdr:y>0.87548</cdr:y>
    </cdr:from>
    <cdr:to>
      <cdr:x>0.75</cdr:x>
      <cdr:y>0.94283</cdr:y>
    </cdr:to>
    <cdr:sp macro="" textlink="">
      <cdr:nvSpPr>
        <cdr:cNvPr id="5" name="TextBox 1"/>
        <cdr:cNvSpPr txBox="1"/>
      </cdr:nvSpPr>
      <cdr:spPr>
        <a:xfrm xmlns:a="http://schemas.openxmlformats.org/drawingml/2006/main">
          <a:off x="44196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2015</a:t>
          </a:r>
          <a:endParaRPr lang="en-US" sz="1600" dirty="0"/>
        </a:p>
      </cdr:txBody>
    </cdr:sp>
  </cdr:relSizeAnchor>
  <cdr:relSizeAnchor xmlns:cdr="http://schemas.openxmlformats.org/drawingml/2006/chartDrawing">
    <cdr:from>
      <cdr:x>0.28545</cdr:x>
      <cdr:y>0.81013</cdr:y>
    </cdr:from>
    <cdr:to>
      <cdr:x>0.28545</cdr:x>
      <cdr:y>0.94482</cdr:y>
    </cdr:to>
    <cdr:cxnSp macro="">
      <cdr:nvCxnSpPr>
        <cdr:cNvPr id="7" name="Straight Connector 6"/>
        <cdr:cNvCxnSpPr/>
      </cdr:nvCxnSpPr>
      <cdr:spPr>
        <a:xfrm xmlns:a="http://schemas.openxmlformats.org/drawingml/2006/main">
          <a:off x="2283904" y="3406850"/>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0.51083</cdr:x>
      <cdr:y>0.80814</cdr:y>
    </cdr:from>
    <cdr:to>
      <cdr:x>0.51083</cdr:x>
      <cdr:y>0.94283</cdr:y>
    </cdr:to>
    <cdr:cxnSp macro="">
      <cdr:nvCxnSpPr>
        <cdr:cNvPr id="8" name="Straight Connector 7"/>
        <cdr:cNvCxnSpPr/>
      </cdr:nvCxnSpPr>
      <cdr:spPr>
        <a:xfrm xmlns:a="http://schemas.openxmlformats.org/drawingml/2006/main">
          <a:off x="4087132"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0.74161</cdr:x>
      <cdr:y>0.80814</cdr:y>
    </cdr:from>
    <cdr:to>
      <cdr:x>0.74161</cdr:x>
      <cdr:y>0.94283</cdr:y>
    </cdr:to>
    <cdr:cxnSp macro="">
      <cdr:nvCxnSpPr>
        <cdr:cNvPr id="10" name="Straight Connector 9"/>
        <cdr:cNvCxnSpPr/>
      </cdr:nvCxnSpPr>
      <cdr:spPr>
        <a:xfrm xmlns:a="http://schemas.openxmlformats.org/drawingml/2006/main">
          <a:off x="5933638"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cdr:x>
      <cdr:y>0.87548</cdr:y>
    </cdr:from>
    <cdr:to>
      <cdr:x>0.98148</cdr:x>
      <cdr:y>0.94283</cdr:y>
    </cdr:to>
    <cdr:sp macro="" textlink="">
      <cdr:nvSpPr>
        <cdr:cNvPr id="11" name="TextBox 1"/>
        <cdr:cNvSpPr txBox="1"/>
      </cdr:nvSpPr>
      <cdr:spPr>
        <a:xfrm xmlns:a="http://schemas.openxmlformats.org/drawingml/2006/main">
          <a:off x="6172200" y="3962400"/>
          <a:ext cx="1905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2016</a:t>
          </a:r>
          <a:endParaRPr lang="en-US" sz="1600" dirty="0"/>
        </a:p>
      </cdr:txBody>
    </cdr:sp>
  </cdr:relSizeAnchor>
</c:userShapes>
</file>

<file path=ppt/drawings/drawing6.xml><?xml version="1.0" encoding="utf-8"?>
<c:userShapes xmlns:c="http://schemas.openxmlformats.org/drawingml/2006/chart">
  <cdr:relSizeAnchor xmlns:cdr="http://schemas.openxmlformats.org/drawingml/2006/chartDrawing">
    <cdr:from>
      <cdr:x>0.49786</cdr:x>
      <cdr:y>0.05636</cdr:y>
    </cdr:from>
    <cdr:to>
      <cdr:x>0.49922</cdr:x>
      <cdr:y>0.55854</cdr:y>
    </cdr:to>
    <cdr:cxnSp macro="">
      <cdr:nvCxnSpPr>
        <cdr:cNvPr id="2" name="Straight Connector 1"/>
        <cdr:cNvCxnSpPr/>
      </cdr:nvCxnSpPr>
      <cdr:spPr>
        <a:xfrm xmlns:a="http://schemas.openxmlformats.org/drawingml/2006/main" flipV="1">
          <a:off x="3983413" y="236991"/>
          <a:ext cx="10885" cy="2111829"/>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0.50748</cdr:x>
      <cdr:y>0.06412</cdr:y>
    </cdr:from>
    <cdr:to>
      <cdr:x>0.50748</cdr:x>
      <cdr:y>0.76821</cdr:y>
    </cdr:to>
    <cdr:cxnSp macro="">
      <cdr:nvCxnSpPr>
        <cdr:cNvPr id="2" name="Straight Connector 1"/>
        <cdr:cNvCxnSpPr/>
      </cdr:nvCxnSpPr>
      <cdr:spPr>
        <a:xfrm xmlns:a="http://schemas.openxmlformats.org/drawingml/2006/main" flipV="1">
          <a:off x="4060370" y="269648"/>
          <a:ext cx="0" cy="2960914"/>
        </a:xfrm>
        <a:prstGeom xmlns:a="http://schemas.openxmlformats.org/drawingml/2006/main" prst="line">
          <a:avLst/>
        </a:prstGeom>
        <a:ln xmlns:a="http://schemas.openxmlformats.org/drawingml/2006/main" w="127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9"/>
          </a:xfrm>
          <a:prstGeom prst="rect">
            <a:avLst/>
          </a:prstGeom>
        </p:spPr>
        <p:txBody>
          <a:bodyPr vert="horz" lIns="91410" tIns="45705" rIns="91410" bIns="45705" rtlCol="0"/>
          <a:lstStyle>
            <a:lvl1pPr algn="l">
              <a:defRPr sz="1200"/>
            </a:lvl1pPr>
          </a:lstStyle>
          <a:p>
            <a:endParaRPr lang="en-US" dirty="0"/>
          </a:p>
        </p:txBody>
      </p:sp>
      <p:sp>
        <p:nvSpPr>
          <p:cNvPr id="3" name="Date Placeholder 2"/>
          <p:cNvSpPr>
            <a:spLocks noGrp="1"/>
          </p:cNvSpPr>
          <p:nvPr>
            <p:ph type="dt" sz="quarter" idx="1"/>
          </p:nvPr>
        </p:nvSpPr>
        <p:spPr>
          <a:xfrm>
            <a:off x="3970338" y="1"/>
            <a:ext cx="3038475" cy="465139"/>
          </a:xfrm>
          <a:prstGeom prst="rect">
            <a:avLst/>
          </a:prstGeom>
        </p:spPr>
        <p:txBody>
          <a:bodyPr vert="horz" lIns="91410" tIns="45705" rIns="91410" bIns="45705" rtlCol="0"/>
          <a:lstStyle>
            <a:lvl1pPr algn="r">
              <a:defRPr sz="1200"/>
            </a:lvl1pPr>
          </a:lstStyle>
          <a:p>
            <a:fld id="{7DE4794C-F5EF-4B2D-93D1-44697B2BA528}" type="datetimeFigureOut">
              <a:rPr lang="en-US" smtClean="0"/>
              <a:pPr/>
              <a:t>5/27/2015</a:t>
            </a:fld>
            <a:endParaRPr lang="en-US" dirty="0"/>
          </a:p>
        </p:txBody>
      </p:sp>
      <p:sp>
        <p:nvSpPr>
          <p:cNvPr id="4" name="Footer Placeholder 3"/>
          <p:cNvSpPr>
            <a:spLocks noGrp="1"/>
          </p:cNvSpPr>
          <p:nvPr>
            <p:ph type="ftr" sz="quarter" idx="2"/>
          </p:nvPr>
        </p:nvSpPr>
        <p:spPr>
          <a:xfrm>
            <a:off x="3" y="8829677"/>
            <a:ext cx="3038475" cy="465139"/>
          </a:xfrm>
          <a:prstGeom prst="rect">
            <a:avLst/>
          </a:prstGeom>
        </p:spPr>
        <p:txBody>
          <a:bodyPr vert="horz" lIns="91410" tIns="45705" rIns="91410" bIns="457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7"/>
            <a:ext cx="3038475" cy="465139"/>
          </a:xfrm>
          <a:prstGeom prst="rect">
            <a:avLst/>
          </a:prstGeom>
        </p:spPr>
        <p:txBody>
          <a:bodyPr vert="horz" lIns="91410" tIns="45705" rIns="91410" bIns="45705" rtlCol="0" anchor="b"/>
          <a:lstStyle>
            <a:lvl1pPr algn="r">
              <a:defRPr sz="1200"/>
            </a:lvl1pPr>
          </a:lstStyle>
          <a:p>
            <a:fld id="{E45553FA-E54B-48B3-908E-BDE094C1A45E}" type="slidenum">
              <a:rPr lang="en-US" smtClean="0"/>
              <a:pPr/>
              <a:t>‹#›</a:t>
            </a:fld>
            <a:endParaRPr lang="en-US" dirty="0"/>
          </a:p>
        </p:txBody>
      </p:sp>
    </p:spTree>
    <p:extLst>
      <p:ext uri="{BB962C8B-B14F-4D97-AF65-F5344CB8AC3E}">
        <p14:creationId xmlns:p14="http://schemas.microsoft.com/office/powerpoint/2010/main" val="156066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4820"/>
          </a:xfrm>
          <a:prstGeom prst="rect">
            <a:avLst/>
          </a:prstGeom>
        </p:spPr>
        <p:txBody>
          <a:bodyPr vert="horz" lIns="93141" tIns="46571" rIns="93141" bIns="46571" rtlCol="0"/>
          <a:lstStyle>
            <a:lvl1pPr algn="l">
              <a:defRPr sz="1200"/>
            </a:lvl1pPr>
          </a:lstStyle>
          <a:p>
            <a:endParaRPr lang="en-US" dirty="0"/>
          </a:p>
        </p:txBody>
      </p:sp>
      <p:sp>
        <p:nvSpPr>
          <p:cNvPr id="3" name="Date Placeholder 2"/>
          <p:cNvSpPr>
            <a:spLocks noGrp="1"/>
          </p:cNvSpPr>
          <p:nvPr>
            <p:ph type="dt" idx="1"/>
          </p:nvPr>
        </p:nvSpPr>
        <p:spPr>
          <a:xfrm>
            <a:off x="3970939" y="3"/>
            <a:ext cx="3037840" cy="464820"/>
          </a:xfrm>
          <a:prstGeom prst="rect">
            <a:avLst/>
          </a:prstGeom>
        </p:spPr>
        <p:txBody>
          <a:bodyPr vert="horz" lIns="93141" tIns="46571" rIns="93141" bIns="46571" rtlCol="0"/>
          <a:lstStyle>
            <a:lvl1pPr algn="r">
              <a:defRPr sz="1200"/>
            </a:lvl1pPr>
          </a:lstStyle>
          <a:p>
            <a:fld id="{76206BF8-075B-43A5-9410-434F7CD3D58A}" type="datetimeFigureOut">
              <a:rPr lang="en-US" smtClean="0"/>
              <a:pPr/>
              <a:t>5/27/2015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1" tIns="46571" rIns="93141" bIns="46571"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41" tIns="46571" rIns="93141" bIns="465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71"/>
            <a:ext cx="3037840" cy="464820"/>
          </a:xfrm>
          <a:prstGeom prst="rect">
            <a:avLst/>
          </a:prstGeom>
        </p:spPr>
        <p:txBody>
          <a:bodyPr vert="horz" lIns="93141" tIns="46571" rIns="93141" bIns="465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1"/>
            <a:ext cx="3037840" cy="464820"/>
          </a:xfrm>
          <a:prstGeom prst="rect">
            <a:avLst/>
          </a:prstGeom>
        </p:spPr>
        <p:txBody>
          <a:bodyPr vert="horz" lIns="93141" tIns="46571" rIns="93141" bIns="46571" rtlCol="0" anchor="b"/>
          <a:lstStyle>
            <a:lvl1pPr algn="r">
              <a:defRPr sz="1200"/>
            </a:lvl1pPr>
          </a:lstStyle>
          <a:p>
            <a:fld id="{0EBA4C88-B6CE-4DF6-AC5C-0E11A83F5D76}" type="slidenum">
              <a:rPr lang="en-US" smtClean="0"/>
              <a:pPr/>
              <a:t>‹#›</a:t>
            </a:fld>
            <a:endParaRPr lang="en-US" dirty="0"/>
          </a:p>
        </p:txBody>
      </p:sp>
    </p:spTree>
    <p:extLst>
      <p:ext uri="{BB962C8B-B14F-4D97-AF65-F5344CB8AC3E}">
        <p14:creationId xmlns:p14="http://schemas.microsoft.com/office/powerpoint/2010/main" val="88187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276" y="4234885"/>
            <a:ext cx="6777783" cy="4730863"/>
          </a:xfrm>
        </p:spPr>
        <p:txBody>
          <a:bodyPr>
            <a:normAutofit fontScale="92500" lnSpcReduction="10000"/>
          </a:bodyPr>
          <a:lstStyle/>
          <a:p>
            <a:pPr marL="229081" indent="-229081">
              <a:spcBef>
                <a:spcPts val="602"/>
              </a:spcBef>
              <a:buFont typeface="Arial" pitchFamily="34" charset="0"/>
              <a:buChar char="•"/>
            </a:pPr>
            <a:r>
              <a:rPr lang="en-US" sz="1600" dirty="0">
                <a:latin typeface="Arial" pitchFamily="34" charset="0"/>
                <a:cs typeface="Arial" pitchFamily="34" charset="0"/>
              </a:rPr>
              <a:t>Thank you for the kind introduction.  </a:t>
            </a:r>
          </a:p>
          <a:p>
            <a:pPr marL="229111" indent="-229111">
              <a:spcBef>
                <a:spcPts val="602"/>
              </a:spcBef>
              <a:buFont typeface="Arial" pitchFamily="34" charset="0"/>
              <a:buChar char="•"/>
            </a:pPr>
            <a:r>
              <a:rPr lang="en-US" sz="1600" dirty="0">
                <a:latin typeface="Arial" pitchFamily="34" charset="0"/>
                <a:cs typeface="Arial" pitchFamily="34" charset="0"/>
              </a:rPr>
              <a:t>It’s a pleasure to be here to continue the exchange of ideas between EIA and CSIS.</a:t>
            </a:r>
          </a:p>
          <a:p>
            <a:pPr marL="229111" indent="-229111">
              <a:spcBef>
                <a:spcPts val="602"/>
              </a:spcBef>
              <a:buFont typeface="Arial" pitchFamily="34" charset="0"/>
              <a:buChar char="•"/>
            </a:pPr>
            <a:r>
              <a:rPr lang="en-US" sz="1600" dirty="0">
                <a:latin typeface="Arial" pitchFamily="34" charset="0"/>
                <a:cs typeface="Arial" pitchFamily="34" charset="0"/>
              </a:rPr>
              <a:t>The trends discussed here focus on the AEO2015, which is a shorter edition completed under a newly adopted two-year release cycle. Under this approach, full and shorter editions of the AEO will be produced in alternating years. The shorter edition of the AEO includes a more limited number of model updates, predominantly to reflect historical data updates and changes in legislation and regulation. It includes a publication that discusses the Reference case and five alternative cases (Low and High Economic Growth Case, Low and High Oil Prices cases, and a High Oil and Gas Resource case), and an accompanying </a:t>
            </a:r>
            <a:r>
              <a:rPr lang="en-US" sz="1600" i="1" dirty="0">
                <a:latin typeface="Arial" panose="020B0604020202020204" pitchFamily="34" charset="0"/>
                <a:cs typeface="Arial" panose="020B0604020202020204" pitchFamily="34" charset="0"/>
              </a:rPr>
              <a:t>Assumptions Report</a:t>
            </a:r>
            <a:r>
              <a:rPr lang="en-US" sz="1600" dirty="0">
                <a:latin typeface="Arial" panose="020B0604020202020204" pitchFamily="34" charset="0"/>
                <a:cs typeface="Arial" panose="020B0604020202020204" pitchFamily="34" charset="0"/>
              </a:rPr>
              <a:t>. </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Other AEO reports—including documentation for each of the NEMS models and a </a:t>
            </a:r>
            <a:r>
              <a:rPr lang="en-US" sz="1600" i="1" dirty="0">
                <a:latin typeface="Arial" panose="020B0604020202020204" pitchFamily="34" charset="0"/>
                <a:cs typeface="Arial" panose="020B0604020202020204" pitchFamily="34" charset="0"/>
              </a:rPr>
              <a:t>Retrospective Review</a:t>
            </a:r>
            <a:r>
              <a:rPr lang="en-US" sz="1600" dirty="0">
                <a:latin typeface="Arial" panose="020B0604020202020204" pitchFamily="34" charset="0"/>
                <a:cs typeface="Arial" panose="020B0604020202020204" pitchFamily="34" charset="0"/>
              </a:rPr>
              <a:t>—will be completed only in years when the full edition of the AEO is published.</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The AEO2015 Reference case and alternative cases provide the basis for examination and discussion of energy market trends and serve as a starting point for analysis of potential changes in U.S. energy policies, rules, or regulations or potential technology breakthroughs. </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13" y="4415792"/>
            <a:ext cx="6672627" cy="4378271"/>
          </a:xfrm>
        </p:spPr>
        <p:txBody>
          <a:bodyPr>
            <a:noAutofit/>
          </a:bodyPr>
          <a:lstStyle/>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In the AEO2015 Reference case, the price of global marker Brent crude oil is $56/barrel (bbl)  (in 2013 dollars) in 2015. Prices rise steadily after 2015 in response to growth in demand; however, downward price pressure from continued increases in U.S. crude oil production keeps the Brent price below $80/bbl through 2020. U.S. crude oil production starts to decline after 2020, but increased output from non-OECD and OPEC producers help to keep the Brent price below $100/bbl through 2028 and limit the Brent price increase through 2040, when it reaches $141/bbl.  </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There is significant variation in the alternative cases.  In the Low Oil Price case, the Brent price is $52/bbl in 2015 and reaches $76/bbl in 2040. In the High Oil Price case, the Brent price reaches $122/bbl in 2015 and then more than $252/bbl in 2040. In the High Oil and Gas Resource case, with significantly more U.S. production than the Reference case, the Brent price averages $129/bbl in 2040.</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42" y="8829679"/>
            <a:ext cx="3038475" cy="465138"/>
          </a:xfrm>
          <a:prstGeom prst="rect">
            <a:avLst/>
          </a:prstGeom>
          <a:noFill/>
          <a:ln w="9525">
            <a:noFill/>
            <a:miter lim="800000"/>
            <a:headEnd/>
            <a:tailEnd/>
          </a:ln>
        </p:spPr>
        <p:txBody>
          <a:bodyPr lIns="93044" tIns="46521" rIns="93044" bIns="46521" anchor="b"/>
          <a:lstStyle/>
          <a:p>
            <a:pPr algn="r" defTabSz="929202" fontAlgn="base">
              <a:spcBef>
                <a:spcPct val="0"/>
              </a:spcBef>
              <a:spcAft>
                <a:spcPct val="0"/>
              </a:spcAft>
            </a:pPr>
            <a:fld id="{10E5EEC7-062D-4A4F-B235-43C101952428}" type="slidenum">
              <a:rPr lang="en-US" sz="1200">
                <a:solidFill>
                  <a:prstClr val="black"/>
                </a:solidFill>
                <a:latin typeface="Arial" charset="0"/>
                <a:cs typeface="Arial" charset="0"/>
              </a:rPr>
              <a:pPr algn="r" defTabSz="929202" fontAlgn="base">
                <a:spcBef>
                  <a:spcPct val="0"/>
                </a:spcBef>
                <a:spcAft>
                  <a:spcPct val="0"/>
                </a:spcAft>
              </a:pPr>
              <a:t>16</a:t>
            </a:fld>
            <a:endParaRPr lang="en-US" sz="1200" dirty="0">
              <a:solidFill>
                <a:prstClr val="black"/>
              </a:solidFill>
              <a:latin typeface="Arial" charset="0"/>
              <a:cs typeface="Arial" charset="0"/>
            </a:endParaRPr>
          </a:p>
        </p:txBody>
      </p:sp>
      <p:sp>
        <p:nvSpPr>
          <p:cNvPr id="27650" name="Rectangle 7"/>
          <p:cNvSpPr txBox="1">
            <a:spLocks noGrp="1" noChangeArrowheads="1"/>
          </p:cNvSpPr>
          <p:nvPr/>
        </p:nvSpPr>
        <p:spPr bwMode="auto">
          <a:xfrm>
            <a:off x="3970342" y="8831265"/>
            <a:ext cx="3038475" cy="463550"/>
          </a:xfrm>
          <a:prstGeom prst="rect">
            <a:avLst/>
          </a:prstGeom>
          <a:noFill/>
          <a:ln w="9525">
            <a:noFill/>
            <a:miter lim="800000"/>
            <a:headEnd/>
            <a:tailEnd/>
          </a:ln>
        </p:spPr>
        <p:txBody>
          <a:bodyPr lIns="93126" tIns="46565" rIns="93126" bIns="46565" anchor="b"/>
          <a:lstStyle/>
          <a:p>
            <a:pPr algn="r" defTabSz="930789" fontAlgn="base">
              <a:spcBef>
                <a:spcPct val="0"/>
              </a:spcBef>
              <a:spcAft>
                <a:spcPct val="0"/>
              </a:spcAft>
            </a:pPr>
            <a:fld id="{82F1F28D-463C-4AD6-BC28-DCFFF59488E5}" type="slidenum">
              <a:rPr lang="en-US" sz="1200">
                <a:solidFill>
                  <a:prstClr val="black"/>
                </a:solidFill>
                <a:latin typeface="Arial" charset="0"/>
                <a:cs typeface="Arial" charset="0"/>
              </a:rPr>
              <a:pPr algn="r" defTabSz="930789" fontAlgn="base">
                <a:spcBef>
                  <a:spcPct val="0"/>
                </a:spcBef>
                <a:spcAft>
                  <a:spcPct val="0"/>
                </a:spcAft>
              </a:pPr>
              <a:t>16</a:t>
            </a:fld>
            <a:endParaRPr lang="en-US" sz="1200" dirty="0">
              <a:solidFill>
                <a:prstClr val="black"/>
              </a:solidFill>
              <a:latin typeface="Arial" charset="0"/>
              <a:cs typeface="Arial" charset="0"/>
            </a:endParaRPr>
          </a:p>
        </p:txBody>
      </p:sp>
      <p:sp>
        <p:nvSpPr>
          <p:cNvPr id="27651" name="Rectangle 2"/>
          <p:cNvSpPr>
            <a:spLocks noGrp="1" noRot="1" noChangeAspect="1" noChangeArrowheads="1" noTextEdit="1"/>
          </p:cNvSpPr>
          <p:nvPr>
            <p:ph type="sldImg"/>
          </p:nvPr>
        </p:nvSpPr>
        <p:spPr>
          <a:xfrm>
            <a:off x="1308100" y="649288"/>
            <a:ext cx="4371975" cy="3279775"/>
          </a:xfrm>
          <a:ln/>
        </p:spPr>
      </p:sp>
      <p:sp>
        <p:nvSpPr>
          <p:cNvPr id="27652" name="Rectangle 94"/>
          <p:cNvSpPr>
            <a:spLocks noGrp="1" noChangeArrowheads="1"/>
          </p:cNvSpPr>
          <p:nvPr>
            <p:ph type="body" idx="1"/>
          </p:nvPr>
        </p:nvSpPr>
        <p:spPr>
          <a:xfrm>
            <a:off x="165100" y="4196736"/>
            <a:ext cx="6629400" cy="4711787"/>
          </a:xfrm>
          <a:noFill/>
          <a:ln/>
        </p:spPr>
        <p:txBody>
          <a:bodyPr lIns="93044" tIns="46521" rIns="93044" bIns="46521">
            <a:noAutofit/>
          </a:bodyPr>
          <a:lstStyle/>
          <a:p>
            <a:r>
              <a:rPr lang="en-US" dirty="0"/>
              <a:t>U.S. production of crude oil in the AEO2015 Reference case increases from ___ million barrels per day in 2013 to ___ million barrels per day in ___, __% higher than in AEO2014. Despite a decline after ___, U.S. crude oil production remains above ___ million barrels per day through 2040. Higher production volumes result mainly from increased onshore oil production, predominantly from tight (very low permeability) formations. Offshore crude oil maintains a steady supply of domestic crude oil production, fluctuating between ___ and ___ million barrels per day through 2040, as the pace of development activity quickens and new large development projects, predominantly in the </a:t>
            </a:r>
            <a:r>
              <a:rPr lang="en-US" dirty="0" err="1"/>
              <a:t>deepwater</a:t>
            </a:r>
            <a:r>
              <a:rPr lang="en-US" dirty="0"/>
              <a:t> and ultra </a:t>
            </a:r>
            <a:r>
              <a:rPr lang="en-US" dirty="0" err="1"/>
              <a:t>deepwater</a:t>
            </a:r>
            <a:r>
              <a:rPr lang="en-US" dirty="0"/>
              <a:t> portions of the Gulf of Mexico, are brought into production.</a:t>
            </a:r>
          </a:p>
          <a:p>
            <a:r>
              <a:rPr lang="en-US" dirty="0"/>
              <a:t>The faster growth of tight oil production through ____ in AEO2015 Reference case results in higher domestic crude oil production than in AEO2014 throughout most of the projection. The pace of oil directed drilling in the near-term is much stronger than in AEO2014, as producers continue to locate and target the ‘sweet spots’ of plays currently under development and find additional tight formations that can be developed with the latest technologies. In the AEO2015 Reference case, tight oil production increases from ___ million barrels per day in 2013 (__% of total U.S. crude oil production) to ___ million barrels per day in ____ (__% of total U.S. crude oil production).  As in the AEO2014, tight oil production declines after ___ in the AEO2015 as more development moves into lower-productivity areas. Total U.S. liquids production in AEO2015 is generally lower than in AEO2014 primarily due to lower NGPL production. </a:t>
            </a:r>
          </a:p>
          <a:p>
            <a:pPr marL="228887" indent="-228887">
              <a:spcAft>
                <a:spcPts val="1203"/>
              </a:spcAft>
            </a:pPr>
            <a:endParaRPr lang="en-US" sz="1000"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4596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687" y="4415794"/>
            <a:ext cx="6599583" cy="4183381"/>
          </a:xfrm>
        </p:spPr>
        <p:txBody>
          <a:bodyPr>
            <a:normAutofit/>
          </a:bodyPr>
          <a:lstStyle/>
          <a:p>
            <a:pPr marL="230144" indent="-230144">
              <a:spcBef>
                <a:spcPts val="601"/>
              </a:spcBef>
              <a:buFont typeface="Arial" pitchFamily="34" charset="0"/>
              <a:buChar char="•"/>
            </a:pPr>
            <a:r>
              <a:rPr lang="en-US" sz="1600" dirty="0">
                <a:latin typeface="Arial" pitchFamily="34" charset="0"/>
                <a:cs typeface="Arial" pitchFamily="34" charset="0"/>
              </a:rPr>
              <a:t>And with that, all that remains is to remind you of some of the many energy information products available from EIA, and to thank you for your kind consideration of EIA’s latest outlook</a:t>
            </a:r>
          </a:p>
          <a:p>
            <a:pPr marL="230144" indent="-230144">
              <a:spcBef>
                <a:spcPts val="601"/>
              </a:spcBef>
              <a:buFont typeface="Arial" pitchFamily="34" charset="0"/>
              <a:buChar char="•"/>
            </a:pPr>
            <a:r>
              <a:rPr lang="en-US" sz="1600" dirty="0">
                <a:latin typeface="Arial" pitchFamily="34" charset="0"/>
                <a:cs typeface="Arial" pitchFamily="34" charset="0"/>
              </a:rPr>
              <a:t>Now I’ll turn back over to our hosts from the CSIS to begin the dialogue.</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95236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chemeClr val="bg1"/>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800" i="0" dirty="0" smtClean="0">
                <a:solidFill>
                  <a:schemeClr val="bg1"/>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chemeClr val="bg1"/>
                </a:solidFill>
                <a:latin typeface="Times New Roman" charset="0"/>
                <a:cs typeface="Times New Roman" charset="0"/>
              </a:rPr>
              <a:t>Independent Statistics</a:t>
            </a:r>
            <a:r>
              <a:rPr lang="en-US" sz="1200" i="1" baseline="0" dirty="0" smtClean="0">
                <a:solidFill>
                  <a:schemeClr val="bg1"/>
                </a:solidFill>
                <a:latin typeface="Times New Roman" charset="0"/>
                <a:cs typeface="Times New Roman" charset="0"/>
              </a:rPr>
              <a:t> &amp; Analysis</a:t>
            </a:r>
            <a:endParaRPr lang="en-US" sz="1200" i="1" dirty="0">
              <a:solidFill>
                <a:schemeClr val="bg1"/>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10340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64539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761252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65336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46428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4170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42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42456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7682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2999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07941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64368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8450686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91684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05463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5789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54784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67061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966944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473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06710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2973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33434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312767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1037251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54295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4812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596743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90448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941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51510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44549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221835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684949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39806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87373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3446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4149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814296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21153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82498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78345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3220114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15801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8559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83036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767214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1949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56299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2900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787799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85331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0713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5517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740092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8534525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39113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21061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8309470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33490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086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2290591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86666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582277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275212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64980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33695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86657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121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70912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0282884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701042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7345313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4992320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1676678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1760910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2374297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927639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1822547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42250609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691694393"/>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4427455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94430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40166367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901624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143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023217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2796291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5391884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5298502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40955623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0552246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5738925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649600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0684873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0437178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79647173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757758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40979045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0882362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5561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816756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1324848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657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745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chemeClr val="bg1"/>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800" i="0" dirty="0" smtClean="0">
                <a:solidFill>
                  <a:schemeClr val="bg1"/>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chemeClr val="bg1"/>
                </a:solidFill>
                <a:latin typeface="Times New Roman" charset="0"/>
                <a:cs typeface="Times New Roman" charset="0"/>
              </a:rPr>
              <a:t>Independent Statistics</a:t>
            </a:r>
            <a:r>
              <a:rPr lang="en-US" sz="1200" i="1" baseline="0" dirty="0" smtClean="0">
                <a:solidFill>
                  <a:schemeClr val="bg1"/>
                </a:solidFill>
                <a:latin typeface="Times New Roman" charset="0"/>
                <a:cs typeface="Times New Roman" charset="0"/>
              </a:rPr>
              <a:t> &amp; Analysis</a:t>
            </a:r>
            <a:endParaRPr lang="en-US" sz="1200" i="1" dirty="0">
              <a:solidFill>
                <a:schemeClr val="bg1"/>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6905715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852308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45578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61310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8046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64388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883524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84186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285046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19738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759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7885990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solidFill>
              </a:rPr>
              <a:t>Effects of low oil prices                                                                 May 12, 2015</a:t>
            </a:r>
            <a:endParaRPr lang="de-DE" dirty="0" smtClean="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49801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6632514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image">
    <p:spTree>
      <p:nvGrpSpPr>
        <p:cNvPr id="1" name=""/>
        <p:cNvGrpSpPr/>
        <p:nvPr/>
      </p:nvGrpSpPr>
      <p:grpSpPr>
        <a:xfrm>
          <a:off x="0" y="0"/>
          <a:ext cx="0" cy="0"/>
          <a:chOff x="0" y="0"/>
          <a:chExt cx="0" cy="0"/>
        </a:xfrm>
      </p:grpSpPr>
      <p:sp>
        <p:nvSpPr>
          <p:cNvPr id="10"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cxnSp>
        <p:nvCxnSpPr>
          <p:cNvPr id="12"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latin typeface="+mj-lt"/>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F776D14B-D58F-4DC6-9B5B-852704BCEF63}"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latin typeface="+mn-lt"/>
                <a:cs typeface="Arial" pitchFamily="34" charset="0"/>
              </a:defRPr>
            </a:lvl1pPr>
          </a:lstStyle>
          <a:p>
            <a:r>
              <a:rPr lang="en-US" dirty="0" smtClean="0"/>
              <a:t>Click icon to add picture</a:t>
            </a:r>
            <a:endParaRPr lang="en-US" dirty="0"/>
          </a:p>
        </p:txBody>
      </p:sp>
      <p:pic>
        <p:nvPicPr>
          <p:cNvPr id="13"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10798514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a:solidFill>
                <a:srgbClr val="000000"/>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srgbClr val="FFFFFF"/>
                </a:solidFill>
              </a:rPr>
              <a:t>Effects of low oil prices                                                                 May 12, 2015</a:t>
            </a:r>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ED11A6-EF22-47C4-8CB3-19E826097D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81394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solidFill>
              </a:rPr>
              <a:t>Effects of low oil prices                                                                 May 12,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17052332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44927524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2549707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3410653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7717058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687453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4475102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6090993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3470416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7678020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9101264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70256902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76687137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7305437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5161438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188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Effects of low oil prices                                                                 May 12,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266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34622631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a:solidFill>
                  <a:srgbClr val="FFFFFF"/>
                </a:solidFill>
                <a:latin typeface="Times New Roman" charset="0"/>
                <a:cs typeface="Times New Roman" charset="0"/>
              </a:rPr>
              <a:t>Independent Statistics &amp; Analysis</a:t>
            </a: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5730347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a:solidFill>
                  <a:srgbClr val="FFFFFF"/>
                </a:solidFill>
                <a:latin typeface="Times New Roman" charset="0"/>
                <a:cs typeface="Times New Roman" charset="0"/>
              </a:rPr>
              <a:t>Independent Statistics &amp; Analysis</a:t>
            </a: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42735595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28038762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82394083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8383532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9641447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2107375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0833493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09032082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7347396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245114109"/>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88519445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40064076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32179172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58967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448333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98702364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401181538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0477455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58649514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92967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726192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7925638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88697053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86789139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414957410"/>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5993993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7405070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88403221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2815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55646167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647441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53979751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9310015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94727030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72104947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8343185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78111575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96953278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18972052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429482462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46488788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595589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22148339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5321828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86886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448259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9946082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48441509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23177992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17747919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35864485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26692321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3082830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229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319895842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316452541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1078262482"/>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152103269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276453637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347029654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12407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line or bar graph">
    <p:spTree>
      <p:nvGrpSpPr>
        <p:cNvPr id="1" name=""/>
        <p:cNvGrpSpPr/>
        <p:nvPr/>
      </p:nvGrpSpPr>
      <p:grpSpPr>
        <a:xfrm>
          <a:off x="0" y="0"/>
          <a:ext cx="0" cy="0"/>
          <a:chOff x="0" y="0"/>
          <a:chExt cx="0" cy="0"/>
        </a:xfrm>
      </p:grpSpPr>
      <p:sp>
        <p:nvSpPr>
          <p:cNvPr id="14"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cxnSp>
        <p:nvCxnSpPr>
          <p:cNvPr id="16"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latin typeface="+mj-lt"/>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636998" y="1524000"/>
            <a:ext cx="7945027" cy="4381500"/>
          </a:xfrm>
          <a:prstGeom prst="rect">
            <a:avLst/>
          </a:prstGeom>
        </p:spPr>
        <p:txBody>
          <a:bodyPr/>
          <a:lstStyle>
            <a:lvl1pPr>
              <a:buNone/>
              <a:defRPr sz="1200" i="0">
                <a:latin typeface="+mn-lt"/>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8175" y="895350"/>
            <a:ext cx="4000500" cy="552450"/>
          </a:xfrm>
          <a:prstGeom prst="rect">
            <a:avLst/>
          </a:prstGeom>
        </p:spPr>
        <p:txBody>
          <a:bodyPr lIns="91440" anchor="b"/>
          <a:lstStyle>
            <a:lvl1pPr marL="0" marR="0" indent="0" algn="l" defTabSz="914400" rtl="0" eaLnBrk="1" fontAlgn="base" latinLnBrk="0" hangingPunct="1">
              <a:lnSpc>
                <a:spcPct val="100000"/>
              </a:lnSpc>
              <a:spcBef>
                <a:spcPct val="20000"/>
              </a:spcBef>
              <a:spcAft>
                <a:spcPct val="0"/>
              </a:spcAft>
              <a:buClrTx/>
              <a:buSzTx/>
              <a:buFontTx/>
              <a:buNone/>
              <a:tabLst/>
              <a:defRPr sz="1400" i="0" baseline="0">
                <a:latin typeface="+mn-lt"/>
                <a:cs typeface="Arial" pitchFamily="34" charset="0"/>
              </a:defRPr>
            </a:lvl1pPr>
            <a:lvl2pPr>
              <a:buNone/>
              <a:defRPr sz="1400"/>
            </a:lvl2pPr>
            <a:lvl3pPr>
              <a:buNone/>
              <a:defRPr sz="1400"/>
            </a:lvl3pPr>
            <a:lvl4pPr>
              <a:buNone/>
              <a:defRPr sz="1400"/>
            </a:lvl4pPr>
            <a:lvl5pPr>
              <a:buNone/>
              <a:defRPr sz="1400"/>
            </a:lvl5pPr>
          </a:lstStyle>
          <a:p>
            <a:pPr marL="342900" lvl="0" indent="-342900" algn="l" rtl="0" eaLnBrk="1" fontAlgn="base" hangingPunct="1">
              <a:spcBef>
                <a:spcPct val="20000"/>
              </a:spcBef>
              <a:spcAft>
                <a:spcPct val="0"/>
              </a:spcAft>
            </a:pPr>
            <a:r>
              <a:rPr lang="en-US" dirty="0" smtClean="0"/>
              <a:t>y-axis title here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y-axis units here</a:t>
            </a:r>
          </a:p>
        </p:txBody>
      </p:sp>
      <p:sp>
        <p:nvSpPr>
          <p:cNvPr id="13" name="Text Placeholder 12"/>
          <p:cNvSpPr>
            <a:spLocks noGrp="1"/>
          </p:cNvSpPr>
          <p:nvPr>
            <p:ph type="body" sz="quarter" idx="14" hasCustomPrompt="1"/>
          </p:nvPr>
        </p:nvSpPr>
        <p:spPr>
          <a:xfrm>
            <a:off x="4686299" y="898016"/>
            <a:ext cx="3895726" cy="549783"/>
          </a:xfrm>
          <a:prstGeom prst="rect">
            <a:avLst/>
          </a:prstGeom>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lang="en-US" sz="1400" i="0" baseline="0" dirty="0" smtClean="0">
                <a:solidFill>
                  <a:srgbClr val="333333"/>
                </a:solidFill>
                <a:latin typeface="+mn-lt"/>
                <a:ea typeface="+mn-ea"/>
                <a:cs typeface="Arial" pitchFamily="34" charset="0"/>
              </a:defRPr>
            </a:lvl1pPr>
          </a:lstStyle>
          <a:p>
            <a:pPr marL="342900" lvl="0" indent="-342900" algn="l" rtl="0" eaLnBrk="1" fontAlgn="base" hangingPunct="1">
              <a:spcBef>
                <a:spcPct val="20000"/>
              </a:spcBef>
              <a:spcAft>
                <a:spcPct val="0"/>
              </a:spcAft>
            </a:pPr>
            <a:r>
              <a:rPr lang="en-US" dirty="0" smtClean="0"/>
              <a:t>secondary y-axis title here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secondary y-axis units here</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0" name="Text Placeholder 19"/>
          <p:cNvSpPr>
            <a:spLocks noGrp="1"/>
          </p:cNvSpPr>
          <p:nvPr>
            <p:ph type="body" sz="quarter" idx="15" hasCustomPrompt="1"/>
          </p:nvPr>
        </p:nvSpPr>
        <p:spPr>
          <a:xfrm>
            <a:off x="638175" y="5953125"/>
            <a:ext cx="7943849" cy="247650"/>
          </a:xfrm>
          <a:prstGeom prst="rect">
            <a:avLst/>
          </a:prstGeom>
        </p:spPr>
        <p:txBody>
          <a:bodyPr anchor="b"/>
          <a:lstStyle>
            <a:lvl1pPr>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
        <p:nvSpPr>
          <p:cNvPr id="12" name="Footer Placeholder 3"/>
          <p:cNvSpPr>
            <a:spLocks noGrp="1"/>
          </p:cNvSpPr>
          <p:nvPr>
            <p:ph type="ftr" sz="quarter" idx="11"/>
          </p:nvPr>
        </p:nvSpPr>
        <p:spPr>
          <a:xfrm>
            <a:off x="667512" y="6391274"/>
            <a:ext cx="3942588" cy="396997"/>
          </a:xfrm>
        </p:spPr>
        <p:txBody>
          <a:body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250839589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667512" y="6391274"/>
            <a:ext cx="3942588" cy="396997"/>
          </a:xfrm>
        </p:spPr>
        <p:txBody>
          <a:bodyPr/>
          <a:lstStyle/>
          <a:p>
            <a:r>
              <a:rPr lang="en-US" smtClean="0">
                <a:solidFill>
                  <a:srgbClr val="FFFFFF"/>
                </a:solidFill>
              </a:rPr>
              <a:t>Energy Outlook 2015    May 7,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28631619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9" name="Footer Placeholder 3"/>
          <p:cNvSpPr>
            <a:spLocks noGrp="1"/>
          </p:cNvSpPr>
          <p:nvPr>
            <p:ph type="ftr" sz="quarter" idx="11"/>
          </p:nvPr>
        </p:nvSpPr>
        <p:spPr>
          <a:xfrm>
            <a:off x="667511" y="6391274"/>
            <a:ext cx="5266563" cy="396997"/>
          </a:xfrm>
        </p:spPr>
        <p:txBody>
          <a:body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362726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89668997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long title only">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8" name="Footer Placeholder 3"/>
          <p:cNvSpPr>
            <a:spLocks noGrp="1"/>
          </p:cNvSpPr>
          <p:nvPr>
            <p:ph type="ftr" sz="quarter" idx="11"/>
          </p:nvPr>
        </p:nvSpPr>
        <p:spPr>
          <a:xfrm>
            <a:off x="667512" y="6391274"/>
            <a:ext cx="3942588" cy="396997"/>
          </a:xfrm>
        </p:spPr>
        <p:txBody>
          <a:body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295166195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_long title only">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0" name="Footer Placeholder 2"/>
          <p:cNvSpPr>
            <a:spLocks noGrp="1"/>
          </p:cNvSpPr>
          <p:nvPr>
            <p:ph type="ftr" sz="quarter" idx="16"/>
          </p:nvPr>
        </p:nvSpPr>
        <p:spPr>
          <a:xfrm>
            <a:off x="667512" y="6391656"/>
            <a:ext cx="4840592" cy="393192"/>
          </a:xfrm>
          <a:prstGeom prst="rect">
            <a:avLst/>
          </a:prstGeom>
        </p:spPr>
        <p:txBody>
          <a:bodyPr/>
          <a:lstStyle>
            <a:lvl1pPr>
              <a:defRPr>
                <a:latin typeface="+mn-lt"/>
              </a:defRPr>
            </a:lvl1pPr>
          </a:lstStyle>
          <a:p>
            <a:r>
              <a:rPr lang="en-US" smtClean="0">
                <a:solidFill>
                  <a:srgbClr val="FFFFFF"/>
                </a:solidFill>
              </a:rPr>
              <a:t>Energy Outlook 2015    May 7, 2015</a:t>
            </a:r>
            <a:endParaRPr lang="en-US" dirty="0">
              <a:solidFill>
                <a:srgbClr val="FFFFFF"/>
              </a:solidFill>
            </a:endParaRPr>
          </a:p>
        </p:txBody>
      </p:sp>
      <p:sp>
        <p:nvSpPr>
          <p:cNvPr id="11" name="Text Placeholder 19"/>
          <p:cNvSpPr>
            <a:spLocks noGrp="1"/>
          </p:cNvSpPr>
          <p:nvPr>
            <p:ph type="body" sz="quarter" idx="15" hasCustomPrompt="1"/>
          </p:nvPr>
        </p:nvSpPr>
        <p:spPr>
          <a:xfrm>
            <a:off x="638175" y="5953125"/>
            <a:ext cx="7943849" cy="247650"/>
          </a:xfrm>
          <a:prstGeom prst="rect">
            <a:avLst/>
          </a:prstGeom>
        </p:spPr>
        <p:txBody>
          <a:bodyPr anchor="b"/>
          <a:lstStyle>
            <a:lvl1pPr>
              <a:buNone/>
              <a:defRPr sz="1200">
                <a:solidFill>
                  <a:schemeClr val="tx1"/>
                </a:solidFill>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385085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437340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9903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8572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664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0808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89837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4091873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443537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919435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75558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3454057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4039142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564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hangingPunct="0"/>
            <a:endParaRPr lang="en-US" dirty="0">
              <a:solidFill>
                <a:srgbClr val="000000"/>
              </a:solidFill>
              <a:cs typeface="Arial" charset="0"/>
            </a:endParaRPr>
          </a:p>
        </p:txBody>
      </p:sp>
      <p:cxnSp>
        <p:nvCxnSpPr>
          <p:cNvPr id="9"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 name="Title 1"/>
          <p:cNvSpPr>
            <a:spLocks noGrp="1"/>
          </p:cNvSpPr>
          <p:nvPr>
            <p:ph type="title"/>
          </p:nvPr>
        </p:nvSpPr>
        <p:spPr>
          <a:xfrm>
            <a:off x="640080" y="73152"/>
            <a:ext cx="8046720" cy="1143000"/>
          </a:xfrm>
          <a:prstGeom prst="rect">
            <a:avLst/>
          </a:prstGeom>
        </p:spPr>
        <p:txBody>
          <a:bodyPr anchor="b"/>
          <a:lstStyle>
            <a:lvl1pPr>
              <a:defRPr sz="3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738704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Oval 13"/>
          <p:cNvSpPr>
            <a:spLocks noChangeAspect="1"/>
          </p:cNvSpPr>
          <p:nvPr userDrawn="1"/>
        </p:nvSpPr>
        <p:spPr bwMode="auto">
          <a:xfrm>
            <a:off x="8732838" y="6456363"/>
            <a:ext cx="276225" cy="274637"/>
          </a:xfrm>
          <a:prstGeom prst="ellipse">
            <a:avLst/>
          </a:prstGeom>
          <a:solidFill>
            <a:schemeClr val="bg1">
              <a:alpha val="59999"/>
            </a:schemeClr>
          </a:solidFill>
          <a:ln w="9525">
            <a:noFill/>
            <a:round/>
            <a:headEnd/>
            <a:tailEnd/>
          </a:ln>
        </p:spPr>
        <p:txBody>
          <a:bodyPr/>
          <a:lstStyle/>
          <a:p>
            <a:pPr eaLnBrk="0" hangingPunct="0">
              <a:defRPr/>
            </a:pPr>
            <a:endParaRPr lang="en-US" dirty="0">
              <a:solidFill>
                <a:srgbClr val="000000"/>
              </a:solidFill>
              <a:cs typeface="Arial" charset="0"/>
            </a:endParaRPr>
          </a:p>
        </p:txBody>
      </p:sp>
      <p:cxnSp>
        <p:nvCxnSpPr>
          <p:cNvPr id="3"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Slide Number Placeholder 2"/>
          <p:cNvSpPr>
            <a:spLocks noGrp="1"/>
          </p:cNvSpPr>
          <p:nvPr>
            <p:ph type="sldNum" sz="quarter" idx="10"/>
          </p:nvPr>
        </p:nvSpPr>
        <p:spPr/>
        <p:txBody>
          <a:bodyPr/>
          <a:lstStyle>
            <a:lvl1pPr>
              <a:defRPr/>
            </a:lvl1pPr>
          </a:lstStyle>
          <a:p>
            <a:pPr>
              <a:defRPr/>
            </a:pPr>
            <a:fld id="{83049F7B-2B02-4792-8479-5E3FD296F0E2}" type="slidenum">
              <a:rPr lang="en-US">
                <a:solidFill>
                  <a:srgbClr val="000000"/>
                </a:solidFill>
              </a:rPr>
              <a:pPr>
                <a:defRPr/>
              </a:pPr>
              <a:t>‹#›</a:t>
            </a:fld>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980104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ie chart">
    <p:spTree>
      <p:nvGrpSpPr>
        <p:cNvPr id="1" name=""/>
        <p:cNvGrpSpPr/>
        <p:nvPr/>
      </p:nvGrpSpPr>
      <p:grpSpPr>
        <a:xfrm>
          <a:off x="0" y="0"/>
          <a:ext cx="0" cy="0"/>
          <a:chOff x="0" y="0"/>
          <a:chExt cx="0" cy="0"/>
        </a:xfrm>
      </p:grpSpPr>
      <p:sp>
        <p:nvSpPr>
          <p:cNvPr id="12"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hangingPunct="0"/>
            <a:endParaRPr lang="en-US" dirty="0">
              <a:solidFill>
                <a:srgbClr val="000000"/>
              </a:solidFill>
              <a:cs typeface="Arial" charset="0"/>
            </a:endParaRPr>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9" name="Chart Placeholder 8"/>
          <p:cNvSpPr>
            <a:spLocks noGrp="1"/>
          </p:cNvSpPr>
          <p:nvPr>
            <p:ph type="chart" sz="quarter" idx="12"/>
          </p:nvPr>
        </p:nvSpPr>
        <p:spPr>
          <a:xfrm>
            <a:off x="636998" y="1229475"/>
            <a:ext cx="7945027" cy="4676026"/>
          </a:xfrm>
          <a:prstGeom prst="rect">
            <a:avLst/>
          </a:prstGeom>
        </p:spPr>
        <p:txBody>
          <a:bodyPr/>
          <a:lstStyle>
            <a:lvl1pPr>
              <a:buNone/>
              <a:defRPr sz="1200" i="0">
                <a:latin typeface="Arial" pitchFamily="34" charset="0"/>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6998" y="895350"/>
            <a:ext cx="7946136" cy="295275"/>
          </a:xfrm>
          <a:prstGeom prst="rect">
            <a:avLst/>
          </a:prstGeom>
        </p:spPr>
        <p:txBody>
          <a:bodyPr/>
          <a:lstStyle>
            <a:lvl1pPr marL="0" indent="0">
              <a:buNone/>
              <a:defRPr sz="1400" i="0" baseline="0">
                <a:latin typeface="Arial" pitchFamily="34" charset="0"/>
                <a:cs typeface="Arial" pitchFamily="34" charset="0"/>
              </a:defRPr>
            </a:lvl1pPr>
            <a:lvl2pPr>
              <a:buNone/>
              <a:defRPr sz="1400"/>
            </a:lvl2pPr>
            <a:lvl3pPr>
              <a:buNone/>
              <a:defRPr sz="1400"/>
            </a:lvl3pPr>
            <a:lvl4pPr>
              <a:buNone/>
              <a:defRPr sz="1400"/>
            </a:lvl4pPr>
            <a:lvl5pPr>
              <a:buNone/>
              <a:defRPr sz="1400"/>
            </a:lvl5pPr>
          </a:lstStyle>
          <a:p>
            <a:pPr lvl="0"/>
            <a:r>
              <a:rPr lang="en-US" dirty="0" smtClean="0"/>
              <a:t>pie chart units here</a:t>
            </a:r>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6"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3814241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hangingPunct="0"/>
            <a:endParaRPr lang="en-US" dirty="0">
              <a:solidFill>
                <a:srgbClr val="000000"/>
              </a:solidFill>
              <a:cs typeface="Arial" charset="0"/>
            </a:endParaRPr>
          </a:p>
        </p:txBody>
      </p:sp>
      <p:cxnSp>
        <p:nvCxnSpPr>
          <p:cNvPr id="12"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latin typeface="Arial" pitchFamily="34" charset="0"/>
                <a:cs typeface="Arial" pitchFamily="34" charset="0"/>
              </a:defRPr>
            </a:lvl1pPr>
          </a:lstStyle>
          <a:p>
            <a:r>
              <a:rPr lang="en-US" smtClean="0"/>
              <a:t>Click icon to add picture</a:t>
            </a:r>
            <a:endParaRPr lang="en-US"/>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848492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77682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298931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060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8929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391320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4289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6230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1287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6533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4452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121560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1763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347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598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8137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89005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605943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2780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0327591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6050802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367196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590325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47560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895107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019769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2581485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6614463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cs typeface="Arial" charset="0"/>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200385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708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60560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7378255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9935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520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0329761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1834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5499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81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01789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75801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91732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60600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2386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67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63139237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98437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base" hangingPunct="0">
              <a:spcBef>
                <a:spcPct val="0"/>
              </a:spcBef>
              <a:spcAft>
                <a:spcPct val="0"/>
              </a:spcAft>
            </a:pPr>
            <a:endParaRPr lang="en-US" dirty="0">
              <a:solidFill>
                <a:srgbClr val="000000"/>
              </a:solidFill>
              <a:cs typeface="Arial" charset="0"/>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969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768962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2268669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72273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82427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3968105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138763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024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image" Target="../media/image4.jpeg"/><Relationship Id="rId2" Type="http://schemas.openxmlformats.org/officeDocument/2006/relationships/slideLayout" Target="../slideLayouts/slideLayout139.xml"/><Relationship Id="rId16" Type="http://schemas.openxmlformats.org/officeDocument/2006/relationships/theme" Target="../theme/theme10.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image" Target="../media/image4.jpeg"/><Relationship Id="rId2" Type="http://schemas.openxmlformats.org/officeDocument/2006/relationships/slideLayout" Target="../slideLayouts/slideLayout154.xml"/><Relationship Id="rId16" Type="http://schemas.openxmlformats.org/officeDocument/2006/relationships/theme" Target="../theme/theme1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6" Type="http://schemas.openxmlformats.org/officeDocument/2006/relationships/image" Target="../media/image1.jpeg"/><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theme" Target="../theme/theme1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6" Type="http://schemas.openxmlformats.org/officeDocument/2006/relationships/image" Target="../media/image1.jpeg"/><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theme" Target="../theme/theme13.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3" Type="http://schemas.openxmlformats.org/officeDocument/2006/relationships/slideLayout" Target="../slideLayouts/slideLayout198.xml"/><Relationship Id="rId21" Type="http://schemas.openxmlformats.org/officeDocument/2006/relationships/image" Target="../media/image4.jpeg"/><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image" Target="../media/image1.jpeg"/><Relationship Id="rId2" Type="http://schemas.openxmlformats.org/officeDocument/2006/relationships/slideLayout" Target="../slideLayouts/slideLayout216.xml"/><Relationship Id="rId16" Type="http://schemas.openxmlformats.org/officeDocument/2006/relationships/theme" Target="../theme/theme15.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6" Type="http://schemas.openxmlformats.org/officeDocument/2006/relationships/image" Target="../media/image1.jpe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theme" Target="../theme/theme16.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2" Type="http://schemas.openxmlformats.org/officeDocument/2006/relationships/slideLayout" Target="../slideLayouts/slideLayout245.xml"/><Relationship Id="rId16" Type="http://schemas.openxmlformats.org/officeDocument/2006/relationships/image" Target="../media/image1.jpeg"/><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5" Type="http://schemas.openxmlformats.org/officeDocument/2006/relationships/theme" Target="../theme/theme17.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image" Target="../media/image1.jpeg"/><Relationship Id="rId2" Type="http://schemas.openxmlformats.org/officeDocument/2006/relationships/slideLayout" Target="../slideLayouts/slideLayout259.xml"/><Relationship Id="rId16" Type="http://schemas.openxmlformats.org/officeDocument/2006/relationships/theme" Target="../theme/theme18.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slideLayout" Target="../slideLayouts/slideLayout27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18" Type="http://schemas.openxmlformats.org/officeDocument/2006/relationships/slideLayout" Target="../slideLayouts/slideLayout290.xml"/><Relationship Id="rId3" Type="http://schemas.openxmlformats.org/officeDocument/2006/relationships/slideLayout" Target="../slideLayouts/slideLayout275.xml"/><Relationship Id="rId21" Type="http://schemas.openxmlformats.org/officeDocument/2006/relationships/image" Target="../media/image1.jpeg"/><Relationship Id="rId7" Type="http://schemas.openxmlformats.org/officeDocument/2006/relationships/slideLayout" Target="../slideLayouts/slideLayout279.xml"/><Relationship Id="rId12" Type="http://schemas.openxmlformats.org/officeDocument/2006/relationships/slideLayout" Target="../slideLayouts/slideLayout284.xml"/><Relationship Id="rId17" Type="http://schemas.openxmlformats.org/officeDocument/2006/relationships/slideLayout" Target="../slideLayouts/slideLayout289.xml"/><Relationship Id="rId2" Type="http://schemas.openxmlformats.org/officeDocument/2006/relationships/slideLayout" Target="../slideLayouts/slideLayout274.xml"/><Relationship Id="rId16" Type="http://schemas.openxmlformats.org/officeDocument/2006/relationships/slideLayout" Target="../slideLayouts/slideLayout288.xml"/><Relationship Id="rId20" Type="http://schemas.openxmlformats.org/officeDocument/2006/relationships/theme" Target="../theme/theme19.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slideLayout" Target="../slideLayouts/slideLayout287.xml"/><Relationship Id="rId10" Type="http://schemas.openxmlformats.org/officeDocument/2006/relationships/slideLayout" Target="../slideLayouts/slideLayout282.xml"/><Relationship Id="rId19" Type="http://schemas.openxmlformats.org/officeDocument/2006/relationships/slideLayout" Target="../slideLayouts/slideLayout291.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slideLayout" Target="../slideLayouts/slideLayout2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4.jpeg"/><Relationship Id="rId2"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1.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5.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6.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4.jpe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4.jpeg"/><Relationship Id="rId2" Type="http://schemas.openxmlformats.org/officeDocument/2006/relationships/slideLayout" Target="../slideLayouts/slideLayout94.xml"/><Relationship Id="rId16" Type="http://schemas.openxmlformats.org/officeDocument/2006/relationships/theme" Target="../theme/theme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image" Target="../media/image4.jpeg"/><Relationship Id="rId2" Type="http://schemas.openxmlformats.org/officeDocument/2006/relationships/slideLayout" Target="../slideLayouts/slideLayout109.xml"/><Relationship Id="rId16" Type="http://schemas.openxmlformats.org/officeDocument/2006/relationships/theme" Target="../theme/theme8.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4.jpeg"/><Relationship Id="rId2" Type="http://schemas.openxmlformats.org/officeDocument/2006/relationships/slideLayout" Target="../slideLayouts/slideLayout124.xml"/><Relationship Id="rId16" Type="http://schemas.openxmlformats.org/officeDocument/2006/relationships/theme" Target="../theme/theme9.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Effects of low oil prices                                                                 May 12, 2015</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328919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16031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55569280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cs typeface="Arial" charset="0"/>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cs typeface="Arial" charset="0"/>
              </a:rPr>
              <a:pPr/>
              <a:t>‹#›</a:t>
            </a:fld>
            <a:endParaRPr lang="en-US" dirty="0">
              <a:solidFill>
                <a:srgbClr val="000000"/>
              </a:solidFill>
              <a:cs typeface="Arial" charset="0"/>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cs typeface="Arial" charset="0"/>
              </a:rPr>
              <a:t>Effects of low oil prices                                                                 May 12, 2015</a:t>
            </a:r>
            <a:endParaRPr lang="en-US" dirty="0">
              <a:solidFill>
                <a:srgbClr val="FFFFFF"/>
              </a:solidFill>
              <a:cs typeface="Arial" charset="0"/>
            </a:endParaRPr>
          </a:p>
        </p:txBody>
      </p:sp>
    </p:spTree>
    <p:extLst>
      <p:ext uri="{BB962C8B-B14F-4D97-AF65-F5344CB8AC3E}">
        <p14:creationId xmlns:p14="http://schemas.microsoft.com/office/powerpoint/2010/main" val="48875295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21"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846816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37650716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cs typeface="Arial" charset="0"/>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cs typeface="Arial" charset="0"/>
              </a:rPr>
              <a:pPr/>
              <a:t>‹#›</a:t>
            </a:fld>
            <a:endParaRPr lang="en-US" dirty="0">
              <a:solidFill>
                <a:srgbClr val="000000"/>
              </a:solidFill>
              <a:cs typeface="Arial" charset="0"/>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cs typeface="Arial" charset="0"/>
              </a:rPr>
              <a:t>Effects of low oil prices                                                                 May 12, 2015</a:t>
            </a:r>
            <a:endParaRPr lang="en-US" dirty="0">
              <a:solidFill>
                <a:srgbClr val="FFFFFF"/>
              </a:solidFill>
              <a:cs typeface="Arial" charset="0"/>
            </a:endParaRPr>
          </a:p>
        </p:txBody>
      </p:sp>
    </p:spTree>
    <p:extLst>
      <p:ext uri="{BB962C8B-B14F-4D97-AF65-F5344CB8AC3E}">
        <p14:creationId xmlns:p14="http://schemas.microsoft.com/office/powerpoint/2010/main" val="208173531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cs typeface="Arial" charset="0"/>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cs typeface="Arial" charset="0"/>
              </a:rPr>
              <a:pPr/>
              <a:t>‹#›</a:t>
            </a:fld>
            <a:endParaRPr lang="en-US" dirty="0">
              <a:solidFill>
                <a:srgbClr val="000000"/>
              </a:solidFill>
              <a:cs typeface="Arial" charset="0"/>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cs typeface="Arial" charset="0"/>
              </a:rPr>
              <a:t>Effects of low oil prices                                                                 May 12, 2015</a:t>
            </a:r>
            <a:endParaRPr lang="en-US" dirty="0">
              <a:solidFill>
                <a:srgbClr val="FFFFFF"/>
              </a:solidFill>
              <a:cs typeface="Arial" charset="0"/>
            </a:endParaRPr>
          </a:p>
        </p:txBody>
      </p:sp>
    </p:spTree>
    <p:extLst>
      <p:ext uri="{BB962C8B-B14F-4D97-AF65-F5344CB8AC3E}">
        <p14:creationId xmlns:p14="http://schemas.microsoft.com/office/powerpoint/2010/main" val="382025420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84375210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21"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Energy Outlook 2015    May 7, 2015</a:t>
            </a:r>
            <a:endParaRPr lang="en-US" dirty="0">
              <a:solidFill>
                <a:srgbClr val="FFFFFF"/>
              </a:solidFill>
            </a:endParaRPr>
          </a:p>
        </p:txBody>
      </p:sp>
    </p:spTree>
    <p:extLst>
      <p:ext uri="{BB962C8B-B14F-4D97-AF65-F5344CB8AC3E}">
        <p14:creationId xmlns:p14="http://schemas.microsoft.com/office/powerpoint/2010/main" val="179222847"/>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2761252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20"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a:solidFill>
                <a:srgbClr val="000000"/>
              </a:solidFill>
              <a:cs typeface="Arial" charset="0"/>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cs typeface="Arial" charset="0"/>
              </a:rPr>
              <a:t>Effects of low oil prices                                                                 May 12, 2015</a:t>
            </a:r>
            <a:endParaRPr lang="en-US" dirty="0">
              <a:solidFill>
                <a:srgbClr val="FFFFFF"/>
              </a:solidFill>
              <a:cs typeface="Arial" charset="0"/>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cs typeface="Arial" charset="0"/>
              </a:rPr>
              <a:pPr/>
              <a:t>‹#›</a:t>
            </a:fld>
            <a:endParaRPr lang="en-US" dirty="0">
              <a:solidFill>
                <a:srgbClr val="000000"/>
              </a:solidFill>
              <a:cs typeface="Arial" charset="0"/>
            </a:endParaRPr>
          </a:p>
        </p:txBody>
      </p:sp>
    </p:spTree>
    <p:extLst>
      <p:ext uri="{BB962C8B-B14F-4D97-AF65-F5344CB8AC3E}">
        <p14:creationId xmlns:p14="http://schemas.microsoft.com/office/powerpoint/2010/main" val="3848923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969528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cs typeface="Arial" charset="0"/>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cs typeface="Arial" charset="0"/>
              </a:rPr>
              <a:pPr/>
              <a:t>‹#›</a:t>
            </a:fld>
            <a:endParaRPr lang="en-US" dirty="0">
              <a:solidFill>
                <a:srgbClr val="000000"/>
              </a:solidFill>
              <a:cs typeface="Arial" charset="0"/>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cs typeface="Arial" charset="0"/>
              </a:rPr>
              <a:t>Effects of low oil prices                                                                 May 12, 2015</a:t>
            </a:r>
            <a:endParaRPr lang="en-US" dirty="0">
              <a:solidFill>
                <a:srgbClr val="FFFFFF"/>
              </a:solidFill>
              <a:cs typeface="Arial" charset="0"/>
            </a:endParaRPr>
          </a:p>
        </p:txBody>
      </p:sp>
    </p:spTree>
    <p:extLst>
      <p:ext uri="{BB962C8B-B14F-4D97-AF65-F5344CB8AC3E}">
        <p14:creationId xmlns:p14="http://schemas.microsoft.com/office/powerpoint/2010/main" val="38941143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9"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043661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921104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951247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Effects of low oil prices                                                                 May 12,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384161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8.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91.xml"/><Relationship Id="rId5" Type="http://schemas.openxmlformats.org/officeDocument/2006/relationships/image" Target="../media/image10.png"/><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2.xml"/></Relationships>
</file>

<file path=ppt/slides/_rels/slide18.xml.rels><?xml version="1.0" encoding="UTF-8" standalone="yes"?>
<Relationships xmlns="http://schemas.openxmlformats.org/package/2006/relationships"><Relationship Id="rId8" Type="http://schemas.openxmlformats.org/officeDocument/2006/relationships/hyperlink" Target="http://www.eia.gov/totalenergy/data/monthly" TargetMode="External"/><Relationship Id="rId3" Type="http://schemas.openxmlformats.org/officeDocument/2006/relationships/hyperlink" Target="http://www.eia.gov/" TargetMode="External"/><Relationship Id="rId7" Type="http://schemas.openxmlformats.org/officeDocument/2006/relationships/hyperlink" Target="http://www.eia.gov/todayinenergy" TargetMode="External"/><Relationship Id="rId2" Type="http://schemas.openxmlformats.org/officeDocument/2006/relationships/notesSlide" Target="../notesSlides/notesSlide6.xml"/><Relationship Id="rId1" Type="http://schemas.openxmlformats.org/officeDocument/2006/relationships/slideLayout" Target="../slideLayouts/slideLayout275.xml"/><Relationship Id="rId6" Type="http://schemas.openxmlformats.org/officeDocument/2006/relationships/hyperlink" Target="http://www.eia.gov/forecasts/ieo" TargetMode="External"/><Relationship Id="rId5" Type="http://schemas.openxmlformats.org/officeDocument/2006/relationships/hyperlink" Target="http://www.eia.gov/forecasts/st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forecasts/aeo" TargetMode="External"/><Relationship Id="rId9" Type="http://schemas.openxmlformats.org/officeDocument/2006/relationships/hyperlink" Target="http://www.eia.gov/state" TargetMode="Externa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987552"/>
            <a:ext cx="7772400" cy="1095248"/>
          </a:xfrm>
        </p:spPr>
        <p:txBody>
          <a:bodyPr/>
          <a:lstStyle/>
          <a:p>
            <a:r>
              <a:rPr lang="en-US" i="1" dirty="0" smtClean="0"/>
              <a:t>Effects of low oil prices</a:t>
            </a:r>
            <a:endParaRPr lang="en-US" sz="2800" dirty="0"/>
          </a:p>
        </p:txBody>
      </p:sp>
      <p:sp>
        <p:nvSpPr>
          <p:cNvPr id="3" name="Text Placeholder 2"/>
          <p:cNvSpPr>
            <a:spLocks noGrp="1"/>
          </p:cNvSpPr>
          <p:nvPr>
            <p:ph type="body" sz="quarter" idx="10"/>
          </p:nvPr>
        </p:nvSpPr>
        <p:spPr/>
        <p:txBody>
          <a:bodyPr/>
          <a:lstStyle/>
          <a:p>
            <a:pPr lvl="0"/>
            <a:r>
              <a:rPr lang="en-US" dirty="0" smtClean="0"/>
              <a:t>for</a:t>
            </a:r>
          </a:p>
          <a:p>
            <a:pPr lvl="0"/>
            <a:r>
              <a:rPr lang="en-US" dirty="0" smtClean="0"/>
              <a:t>19</a:t>
            </a:r>
            <a:r>
              <a:rPr lang="en-US" baseline="30000" dirty="0" smtClean="0"/>
              <a:t>th</a:t>
            </a:r>
            <a:r>
              <a:rPr lang="en-US" dirty="0" smtClean="0"/>
              <a:t> Annual Energy Risk Summit</a:t>
            </a:r>
            <a:endParaRPr lang="en-US" dirty="0"/>
          </a:p>
          <a:p>
            <a:r>
              <a:rPr lang="en-US" dirty="0" smtClean="0"/>
              <a:t>May 12, </a:t>
            </a:r>
            <a:r>
              <a:rPr lang="en-US" dirty="0"/>
              <a:t>2015  |  </a:t>
            </a:r>
            <a:r>
              <a:rPr lang="en-US" dirty="0" smtClean="0"/>
              <a:t>Houston, TX</a:t>
            </a:r>
            <a:endParaRPr lang="en-US" dirty="0"/>
          </a:p>
          <a:p>
            <a:pPr lvl="0"/>
            <a:endParaRPr lang="en-US" dirty="0" smtClean="0"/>
          </a:p>
          <a:p>
            <a:pPr lvl="0"/>
            <a:endParaRPr lang="en-US" dirty="0"/>
          </a:p>
          <a:p>
            <a:pPr lvl="0"/>
            <a:r>
              <a:rPr lang="en-US" dirty="0"/>
              <a:t>by </a:t>
            </a:r>
          </a:p>
          <a:p>
            <a:pPr lvl="0"/>
            <a:r>
              <a:rPr lang="en-US" dirty="0" smtClean="0"/>
              <a:t>Howard Gruenspecht, Deputy Administrator </a:t>
            </a:r>
            <a:endParaRPr lang="en-US" dirty="0"/>
          </a:p>
        </p:txBody>
      </p:sp>
    </p:spTree>
    <p:extLst>
      <p:ext uri="{BB962C8B-B14F-4D97-AF65-F5344CB8AC3E}">
        <p14:creationId xmlns:p14="http://schemas.microsoft.com/office/powerpoint/2010/main" val="419304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343949"/>
            <a:ext cx="8001000" cy="914400"/>
          </a:xfrm>
        </p:spPr>
        <p:txBody>
          <a:bodyPr/>
          <a:lstStyle/>
          <a:p>
            <a:r>
              <a:rPr lang="en-US" dirty="0" smtClean="0"/>
              <a:t>Various events could </a:t>
            </a:r>
            <a:r>
              <a:rPr lang="en-US" dirty="0"/>
              <a:t>lead to </a:t>
            </a:r>
            <a:r>
              <a:rPr lang="en-US" dirty="0" smtClean="0"/>
              <a:t>changes in global </a:t>
            </a:r>
            <a:r>
              <a:rPr lang="en-US" dirty="0"/>
              <a:t>supply or demand that could push future crude oil prices higher or </a:t>
            </a:r>
            <a:r>
              <a:rPr lang="en-US" dirty="0" smtClean="0"/>
              <a:t>lower than the forecast</a:t>
            </a:r>
            <a:endParaRPr lang="en-US" dirty="0"/>
          </a:p>
        </p:txBody>
      </p:sp>
      <p:sp>
        <p:nvSpPr>
          <p:cNvPr id="3" name="Footer Placeholder 2"/>
          <p:cNvSpPr>
            <a:spLocks noGrp="1"/>
          </p:cNvSpPr>
          <p:nvPr>
            <p:ph type="ftr" sz="quarter" idx="4294967295"/>
          </p:nvPr>
        </p:nvSpPr>
        <p:spPr>
          <a:xfrm>
            <a:off x="692678" y="6383267"/>
            <a:ext cx="3390224" cy="393192"/>
          </a:xfrm>
          <a:prstGeom prst="rect">
            <a:avLst/>
          </a:prstGeom>
        </p:spPr>
        <p:txBody>
          <a:bodyPr/>
          <a:lstStyle/>
          <a:p>
            <a:pPr>
              <a:defRPr/>
            </a:pPr>
            <a:r>
              <a:rPr lang="en-US" smtClean="0">
                <a:solidFill>
                  <a:srgbClr val="FFFFFF"/>
                </a:solidFill>
              </a:rPr>
              <a:t>Effects of low oil prices                                                                 May 12, 2015</a:t>
            </a:r>
            <a:endParaRPr lang="en-US" dirty="0">
              <a:solidFill>
                <a:srgbClr val="FFFFFF"/>
              </a:solidFill>
            </a:endParaRPr>
          </a:p>
        </p:txBody>
      </p:sp>
      <p:sp>
        <p:nvSpPr>
          <p:cNvPr id="7" name="TextBox 6"/>
          <p:cNvSpPr txBox="1"/>
          <p:nvPr/>
        </p:nvSpPr>
        <p:spPr>
          <a:xfrm>
            <a:off x="219076" y="2552700"/>
            <a:ext cx="2419350" cy="400110"/>
          </a:xfrm>
          <a:prstGeom prst="rect">
            <a:avLst/>
          </a:prstGeom>
          <a:noFill/>
        </p:spPr>
        <p:txBody>
          <a:bodyPr wrap="square" rtlCol="0">
            <a:spAutoFit/>
          </a:bodyPr>
          <a:lstStyle/>
          <a:p>
            <a:pPr algn="r" fontAlgn="base">
              <a:spcBef>
                <a:spcPct val="0"/>
              </a:spcBef>
              <a:spcAft>
                <a:spcPct val="0"/>
              </a:spcAft>
            </a:pPr>
            <a:r>
              <a:rPr lang="en-US" sz="2000" dirty="0" smtClean="0">
                <a:solidFill>
                  <a:srgbClr val="000000"/>
                </a:solidFill>
                <a:cs typeface="Arial" charset="0"/>
              </a:rPr>
              <a:t>Increase Prices</a:t>
            </a:r>
            <a:endParaRPr lang="en-US" sz="2000" dirty="0">
              <a:solidFill>
                <a:srgbClr val="000000"/>
              </a:solidFill>
              <a:cs typeface="Arial" charset="0"/>
            </a:endParaRPr>
          </a:p>
        </p:txBody>
      </p:sp>
      <p:sp>
        <p:nvSpPr>
          <p:cNvPr id="8" name="TextBox 7"/>
          <p:cNvSpPr txBox="1"/>
          <p:nvPr/>
        </p:nvSpPr>
        <p:spPr>
          <a:xfrm>
            <a:off x="276226" y="4886325"/>
            <a:ext cx="2505074" cy="400110"/>
          </a:xfrm>
          <a:prstGeom prst="rect">
            <a:avLst/>
          </a:prstGeom>
          <a:noFill/>
        </p:spPr>
        <p:txBody>
          <a:bodyPr wrap="square" rtlCol="0">
            <a:spAutoFit/>
          </a:bodyPr>
          <a:lstStyle/>
          <a:p>
            <a:pPr algn="r" fontAlgn="base">
              <a:spcBef>
                <a:spcPct val="0"/>
              </a:spcBef>
              <a:spcAft>
                <a:spcPct val="0"/>
              </a:spcAft>
            </a:pPr>
            <a:r>
              <a:rPr lang="en-US" sz="2000" dirty="0" smtClean="0">
                <a:solidFill>
                  <a:srgbClr val="000000"/>
                </a:solidFill>
                <a:cs typeface="Arial" charset="0"/>
              </a:rPr>
              <a:t>Decrease Prices</a:t>
            </a:r>
            <a:endParaRPr lang="en-US" sz="2000" dirty="0">
              <a:solidFill>
                <a:srgbClr val="000000"/>
              </a:solidFill>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580047375"/>
              </p:ext>
            </p:extLst>
          </p:nvPr>
        </p:nvGraphicFramePr>
        <p:xfrm>
          <a:off x="2895599" y="1501769"/>
          <a:ext cx="5838826" cy="4110678"/>
        </p:xfrm>
        <a:graphic>
          <a:graphicData uri="http://schemas.openxmlformats.org/drawingml/2006/table">
            <a:tbl>
              <a:tblPr firstRow="1" bandRow="1">
                <a:tableStyleId>{5C22544A-7EE6-4342-B048-85BDC9FD1C3A}</a:tableStyleId>
              </a:tblPr>
              <a:tblGrid>
                <a:gridCol w="5838826"/>
              </a:tblGrid>
              <a:tr h="373698">
                <a:tc>
                  <a:txBody>
                    <a:bodyPr/>
                    <a:lstStyle/>
                    <a:p>
                      <a:pPr algn="ctr"/>
                      <a:r>
                        <a:rPr lang="en-US" dirty="0" smtClean="0"/>
                        <a:t>Event</a:t>
                      </a:r>
                      <a:endParaRPr lang="en-US" dirty="0"/>
                    </a:p>
                  </a:txBody>
                  <a:tcPr/>
                </a:tc>
              </a:tr>
              <a:tr h="373698">
                <a:tc>
                  <a:txBody>
                    <a:bodyPr/>
                    <a:lstStyle/>
                    <a:p>
                      <a:r>
                        <a:rPr lang="en-US" sz="1400" dirty="0" smtClean="0"/>
                        <a:t>Oil</a:t>
                      </a:r>
                      <a:r>
                        <a:rPr lang="en-US" sz="1400" baseline="0" dirty="0" smtClean="0"/>
                        <a:t> demand growth surprises to the upside  (economy- or price-driven)</a:t>
                      </a:r>
                      <a:endParaRPr lang="en-US" sz="1400" dirty="0"/>
                    </a:p>
                  </a:txBody>
                  <a:tcPr/>
                </a:tc>
              </a:tr>
              <a:tr h="373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Key OPEC producers cut output more than expected</a:t>
                      </a:r>
                    </a:p>
                  </a:txBody>
                  <a:tcPr/>
                </a:tc>
              </a:tr>
              <a:tr h="373698">
                <a:tc>
                  <a:txBody>
                    <a:bodyPr/>
                    <a:lstStyle/>
                    <a:p>
                      <a:r>
                        <a:rPr lang="en-US" sz="1400" dirty="0" smtClean="0"/>
                        <a:t>Iraq</a:t>
                      </a:r>
                      <a:r>
                        <a:rPr lang="en-US" sz="1400" baseline="0" dirty="0" smtClean="0"/>
                        <a:t> production is significantly disrupted (ISIL?  other discord?)  </a:t>
                      </a:r>
                      <a:endParaRPr lang="en-US" sz="1400" dirty="0"/>
                    </a:p>
                  </a:txBody>
                  <a:tcPr/>
                </a:tc>
              </a:tr>
              <a:tr h="373698">
                <a:tc>
                  <a:txBody>
                    <a:bodyPr/>
                    <a:lstStyle/>
                    <a:p>
                      <a:r>
                        <a:rPr lang="en-US" sz="1400" dirty="0" smtClean="0"/>
                        <a:t>Social unrest in oil-dependent countries leads to supply disruptions</a:t>
                      </a:r>
                      <a:endParaRPr lang="en-US" sz="1400" dirty="0"/>
                    </a:p>
                  </a:txBody>
                  <a:tcPr/>
                </a:tc>
              </a:tr>
              <a:tr h="373698">
                <a:tc>
                  <a:txBody>
                    <a:bodyPr/>
                    <a:lstStyle/>
                    <a:p>
                      <a:r>
                        <a:rPr lang="en-US" sz="1400" dirty="0" smtClean="0"/>
                        <a:t>Non-OPEC production slows more than expected</a:t>
                      </a:r>
                      <a:endParaRPr lang="en-US" sz="1400" dirty="0"/>
                    </a:p>
                  </a:txBody>
                  <a:tcPr/>
                </a:tc>
              </a:tr>
              <a:tr h="373698">
                <a:tc>
                  <a:txBody>
                    <a:bodyPr/>
                    <a:lstStyle/>
                    <a:p>
                      <a:endParaRPr lang="en-US" sz="1400" dirty="0"/>
                    </a:p>
                  </a:txBody>
                  <a:tcPr/>
                </a:tc>
              </a:tr>
              <a:tr h="373698">
                <a:tc>
                  <a:txBody>
                    <a:bodyPr/>
                    <a:lstStyle/>
                    <a:p>
                      <a:r>
                        <a:rPr lang="en-US" sz="1400" dirty="0" smtClean="0"/>
                        <a:t>World economic</a:t>
                      </a:r>
                      <a:r>
                        <a:rPr lang="en-US" sz="1400" baseline="0" dirty="0" smtClean="0"/>
                        <a:t> growth is lower than projected (e.g., China)</a:t>
                      </a:r>
                      <a:endParaRPr lang="en-US" sz="1400" dirty="0"/>
                    </a:p>
                  </a:txBody>
                  <a:tcPr/>
                </a:tc>
              </a:tr>
              <a:tr h="373698">
                <a:tc>
                  <a:txBody>
                    <a:bodyPr/>
                    <a:lstStyle/>
                    <a:p>
                      <a:r>
                        <a:rPr lang="en-US" sz="1400" dirty="0" smtClean="0"/>
                        <a:t>Saudi Arabia keeps production at 9.6-9.7 million </a:t>
                      </a:r>
                      <a:r>
                        <a:rPr lang="en-US" sz="1400" dirty="0" err="1" smtClean="0"/>
                        <a:t>bbl</a:t>
                      </a:r>
                      <a:r>
                        <a:rPr lang="en-US" sz="1400" dirty="0" smtClean="0"/>
                        <a:t>/d in 2016</a:t>
                      </a:r>
                      <a:endParaRPr lang="en-US" sz="1400" dirty="0"/>
                    </a:p>
                  </a:txBody>
                  <a:tcPr/>
                </a:tc>
              </a:tr>
              <a:tr h="373698">
                <a:tc>
                  <a:txBody>
                    <a:bodyPr/>
                    <a:lstStyle/>
                    <a:p>
                      <a:pPr lvl="0"/>
                      <a:r>
                        <a:rPr lang="en-US" sz="1400" kern="1200" dirty="0" smtClean="0">
                          <a:solidFill>
                            <a:schemeClr val="dk1"/>
                          </a:solidFill>
                          <a:effectLst/>
                          <a:latin typeface="+mn-lt"/>
                          <a:ea typeface="+mn-ea"/>
                          <a:cs typeface="+mn-cs"/>
                        </a:rPr>
                        <a:t>Reduction in unplanned production</a:t>
                      </a:r>
                      <a:r>
                        <a:rPr lang="en-US" sz="1400" kern="1200" baseline="0" dirty="0" smtClean="0">
                          <a:solidFill>
                            <a:schemeClr val="dk1"/>
                          </a:solidFill>
                          <a:effectLst/>
                          <a:latin typeface="+mn-lt"/>
                          <a:ea typeface="+mn-ea"/>
                          <a:cs typeface="+mn-cs"/>
                        </a:rPr>
                        <a:t> outages</a:t>
                      </a:r>
                      <a:endParaRPr lang="en-US" sz="1400" kern="1200" dirty="0">
                        <a:solidFill>
                          <a:schemeClr val="dk1"/>
                        </a:solidFill>
                        <a:effectLst/>
                        <a:latin typeface="+mn-lt"/>
                        <a:ea typeface="+mn-ea"/>
                        <a:cs typeface="+mn-cs"/>
                      </a:endParaRPr>
                    </a:p>
                  </a:txBody>
                  <a:tcPr/>
                </a:tc>
              </a:tr>
              <a:tr h="373698">
                <a:tc>
                  <a:txBody>
                    <a:bodyPr/>
                    <a:lstStyle/>
                    <a:p>
                      <a:r>
                        <a:rPr lang="en-US" sz="1400" dirty="0" smtClean="0"/>
                        <a:t>Iranian</a:t>
                      </a:r>
                      <a:r>
                        <a:rPr lang="en-US" sz="1400" baseline="0" dirty="0" smtClean="0"/>
                        <a:t> sanctions are lifted</a:t>
                      </a:r>
                      <a:endParaRPr lang="en-US" sz="1400" dirty="0"/>
                    </a:p>
                  </a:txBody>
                  <a:tcPr/>
                </a:tc>
              </a:tr>
            </a:tbl>
          </a:graphicData>
        </a:graphic>
      </p:graphicFrame>
      <p:cxnSp>
        <p:nvCxnSpPr>
          <p:cNvPr id="10" name="Straight Connector 9"/>
          <p:cNvCxnSpPr/>
          <p:nvPr/>
        </p:nvCxnSpPr>
        <p:spPr>
          <a:xfrm>
            <a:off x="419101" y="3933825"/>
            <a:ext cx="8620124" cy="95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4"/>
          </p:nvPr>
        </p:nvSpPr>
        <p:spPr/>
        <p:txBody>
          <a:bodyPr/>
          <a:lstStyle/>
          <a:p>
            <a:pPr>
              <a:defRPr/>
            </a:pPr>
            <a:fld id="{3328D088-7B04-4EFB-98D0-39FA6889644B}"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091833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a:xfrm>
            <a:off x="666749" y="6391275"/>
            <a:ext cx="3803651" cy="393700"/>
          </a:xfrm>
          <a:prstGeom prst="rect">
            <a:avLst/>
          </a:prstGeom>
        </p:spPr>
        <p:txBody>
          <a:bodyPr/>
          <a:lstStyle/>
          <a:p>
            <a:r>
              <a:rPr lang="en-US" smtClean="0">
                <a:solidFill>
                  <a:srgbClr val="FFFFFF"/>
                </a:solidFill>
              </a:rPr>
              <a:t>Effects of low oil prices                                                                 May 12, 2015</a:t>
            </a:r>
            <a:endParaRPr lang="en-US" dirty="0">
              <a:solidFill>
                <a:srgbClr val="FFFFFF"/>
              </a:solidFill>
            </a:endParaRPr>
          </a:p>
        </p:txBody>
      </p:sp>
      <p:sp>
        <p:nvSpPr>
          <p:cNvPr id="8" name="Text Placeholder 7"/>
          <p:cNvSpPr>
            <a:spLocks noGrp="1"/>
          </p:cNvSpPr>
          <p:nvPr>
            <p:ph type="body" sz="quarter" idx="16"/>
          </p:nvPr>
        </p:nvSpPr>
        <p:spPr/>
        <p:txBody>
          <a:bodyPr/>
          <a:lstStyle/>
          <a:p>
            <a:r>
              <a:rPr lang="en-US" dirty="0" smtClean="0"/>
              <a:t>Source: EIA, International Monetary Fund (IMF), individual country investment authorities</a:t>
            </a:r>
            <a:endParaRPr lang="en-US" dirty="0"/>
          </a:p>
        </p:txBody>
      </p:sp>
      <p:sp>
        <p:nvSpPr>
          <p:cNvPr id="2" name="Title 1"/>
          <p:cNvSpPr>
            <a:spLocks noGrp="1"/>
          </p:cNvSpPr>
          <p:nvPr>
            <p:ph type="title"/>
          </p:nvPr>
        </p:nvSpPr>
        <p:spPr/>
        <p:txBody>
          <a:bodyPr/>
          <a:lstStyle/>
          <a:p>
            <a:r>
              <a:rPr lang="en-US" dirty="0" smtClean="0"/>
              <a:t>Gov’t deficits, high reliance on oil revenue, and asset coverage of gov’t spending are indicators of geopolitical stress exposure</a:t>
            </a:r>
            <a:endParaRPr lang="en-US" dirty="0"/>
          </a:p>
        </p:txBody>
      </p:sp>
      <p:cxnSp>
        <p:nvCxnSpPr>
          <p:cNvPr id="6" name="Straight Arrow Connector 5"/>
          <p:cNvCxnSpPr/>
          <p:nvPr/>
        </p:nvCxnSpPr>
        <p:spPr>
          <a:xfrm flipH="1" flipV="1">
            <a:off x="1304925" y="1909375"/>
            <a:ext cx="2962275" cy="278659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7144" y="2159000"/>
            <a:ext cx="875561" cy="276999"/>
          </a:xfrm>
          <a:prstGeom prst="rect">
            <a:avLst/>
          </a:prstGeom>
          <a:noFill/>
        </p:spPr>
        <p:txBody>
          <a:bodyPr wrap="none" rtlCol="0">
            <a:spAutoFit/>
          </a:bodyPr>
          <a:lstStyle/>
          <a:p>
            <a:pPr fontAlgn="base">
              <a:spcBef>
                <a:spcPct val="0"/>
              </a:spcBef>
              <a:spcAft>
                <a:spcPct val="0"/>
              </a:spcAft>
            </a:pPr>
            <a:r>
              <a:rPr lang="en-US" sz="1200" b="1" dirty="0" smtClean="0">
                <a:solidFill>
                  <a:srgbClr val="FF0000"/>
                </a:solidFill>
                <a:cs typeface="Arial" charset="0"/>
              </a:rPr>
              <a:t>more risk</a:t>
            </a:r>
            <a:endParaRPr lang="en-US" sz="1200" b="1" dirty="0">
              <a:solidFill>
                <a:srgbClr val="FF0000"/>
              </a:solidFill>
              <a:cs typeface="Arial" charset="0"/>
            </a:endParaRPr>
          </a:p>
        </p:txBody>
      </p:sp>
      <p:sp>
        <p:nvSpPr>
          <p:cNvPr id="10" name="TextBox 9"/>
          <p:cNvSpPr txBox="1"/>
          <p:nvPr/>
        </p:nvSpPr>
        <p:spPr>
          <a:xfrm>
            <a:off x="3069274" y="4261135"/>
            <a:ext cx="798617" cy="276999"/>
          </a:xfrm>
          <a:prstGeom prst="rect">
            <a:avLst/>
          </a:prstGeom>
          <a:noFill/>
        </p:spPr>
        <p:txBody>
          <a:bodyPr wrap="none" rtlCol="0">
            <a:spAutoFit/>
          </a:bodyPr>
          <a:lstStyle/>
          <a:p>
            <a:pPr fontAlgn="base">
              <a:spcBef>
                <a:spcPct val="0"/>
              </a:spcBef>
              <a:spcAft>
                <a:spcPct val="0"/>
              </a:spcAft>
            </a:pPr>
            <a:r>
              <a:rPr lang="en-US" sz="1200" b="1" dirty="0">
                <a:solidFill>
                  <a:srgbClr val="FF0000"/>
                </a:solidFill>
                <a:cs typeface="Arial" charset="0"/>
              </a:rPr>
              <a:t>l</a:t>
            </a:r>
            <a:r>
              <a:rPr lang="en-US" sz="1200" b="1" dirty="0" smtClean="0">
                <a:solidFill>
                  <a:srgbClr val="FF0000"/>
                </a:solidFill>
                <a:cs typeface="Arial" charset="0"/>
              </a:rPr>
              <a:t>ess risk</a:t>
            </a:r>
            <a:endParaRPr lang="en-US" sz="1200" b="1" dirty="0">
              <a:solidFill>
                <a:srgbClr val="FF0000"/>
              </a:solidFill>
              <a:cs typeface="Arial" charset="0"/>
            </a:endParaRPr>
          </a:p>
        </p:txBody>
      </p:sp>
      <p:cxnSp>
        <p:nvCxnSpPr>
          <p:cNvPr id="17" name="Straight Arrow Connector 16"/>
          <p:cNvCxnSpPr/>
          <p:nvPr/>
        </p:nvCxnSpPr>
        <p:spPr>
          <a:xfrm flipV="1">
            <a:off x="5215467" y="2015067"/>
            <a:ext cx="3217333" cy="268090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46133" y="3897699"/>
            <a:ext cx="889000" cy="276999"/>
          </a:xfrm>
          <a:prstGeom prst="rect">
            <a:avLst/>
          </a:prstGeom>
          <a:noFill/>
        </p:spPr>
        <p:txBody>
          <a:bodyPr wrap="square" rtlCol="0">
            <a:spAutoFit/>
          </a:bodyPr>
          <a:lstStyle/>
          <a:p>
            <a:pPr fontAlgn="base">
              <a:spcBef>
                <a:spcPct val="0"/>
              </a:spcBef>
              <a:spcAft>
                <a:spcPct val="0"/>
              </a:spcAft>
            </a:pPr>
            <a:r>
              <a:rPr lang="en-US" sz="1200" b="1" dirty="0">
                <a:solidFill>
                  <a:srgbClr val="FF0000"/>
                </a:solidFill>
                <a:cs typeface="Arial" charset="0"/>
              </a:rPr>
              <a:t>m</a:t>
            </a:r>
            <a:r>
              <a:rPr lang="en-US" sz="1200" b="1" dirty="0" smtClean="0">
                <a:solidFill>
                  <a:srgbClr val="FF0000"/>
                </a:solidFill>
                <a:cs typeface="Arial" charset="0"/>
              </a:rPr>
              <a:t>ore risk</a:t>
            </a:r>
            <a:endParaRPr lang="en-US" sz="1200" b="1" dirty="0">
              <a:solidFill>
                <a:srgbClr val="FF0000"/>
              </a:solidFill>
              <a:cs typeface="Arial" charset="0"/>
            </a:endParaRPr>
          </a:p>
        </p:txBody>
      </p:sp>
      <p:sp>
        <p:nvSpPr>
          <p:cNvPr id="33" name="TextBox 32"/>
          <p:cNvSpPr txBox="1"/>
          <p:nvPr/>
        </p:nvSpPr>
        <p:spPr>
          <a:xfrm>
            <a:off x="7399866" y="1903309"/>
            <a:ext cx="889000" cy="276999"/>
          </a:xfrm>
          <a:prstGeom prst="rect">
            <a:avLst/>
          </a:prstGeom>
          <a:noFill/>
        </p:spPr>
        <p:txBody>
          <a:bodyPr wrap="square" rtlCol="0">
            <a:spAutoFit/>
          </a:bodyPr>
          <a:lstStyle/>
          <a:p>
            <a:pPr fontAlgn="base">
              <a:spcBef>
                <a:spcPct val="0"/>
              </a:spcBef>
              <a:spcAft>
                <a:spcPct val="0"/>
              </a:spcAft>
            </a:pPr>
            <a:r>
              <a:rPr lang="en-US" sz="1200" b="1" dirty="0" smtClean="0">
                <a:solidFill>
                  <a:srgbClr val="FF0000"/>
                </a:solidFill>
                <a:cs typeface="Arial" charset="0"/>
              </a:rPr>
              <a:t>less risk</a:t>
            </a:r>
            <a:endParaRPr lang="en-US" sz="1200" b="1" dirty="0">
              <a:solidFill>
                <a:srgbClr val="FF0000"/>
              </a:solidFill>
              <a:cs typeface="Arial" charset="0"/>
            </a:endParaRPr>
          </a:p>
        </p:txBody>
      </p:sp>
      <p:sp>
        <p:nvSpPr>
          <p:cNvPr id="7" name="Slide Number Placeholder 6"/>
          <p:cNvSpPr>
            <a:spLocks noGrp="1"/>
          </p:cNvSpPr>
          <p:nvPr>
            <p:ph type="sldNum" sz="quarter" idx="15"/>
          </p:nvPr>
        </p:nvSpPr>
        <p:spPr/>
        <p:txBody>
          <a:bodyPr/>
          <a:lstStyle/>
          <a:p>
            <a:pPr>
              <a:defRPr/>
            </a:pPr>
            <a:fld id="{A4DF0B6C-5B86-44A1-BAEB-5215227D8FFF}" type="slidenum">
              <a:rPr lang="en-US" smtClean="0">
                <a:solidFill>
                  <a:srgbClr val="000000"/>
                </a:solidFill>
              </a:rPr>
              <a:pPr>
                <a:defRPr/>
              </a:pPr>
              <a:t>11</a:t>
            </a:fld>
            <a:endParaRPr lang="en-US" dirty="0">
              <a:solidFill>
                <a:srgbClr val="000000"/>
              </a:solidFill>
            </a:endParaRPr>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88240" y="1316038"/>
            <a:ext cx="3927357"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654550" y="1320253"/>
            <a:ext cx="4022725" cy="458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624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666749" y="6391275"/>
            <a:ext cx="4248151" cy="393700"/>
          </a:xfrm>
          <a:prstGeom prst="rect">
            <a:avLst/>
          </a:prstGeom>
        </p:spPr>
        <p:txBody>
          <a:bodyPr/>
          <a:lstStyle/>
          <a:p>
            <a:pPr>
              <a:defRPr/>
            </a:pPr>
            <a:r>
              <a:rPr lang="en-US" smtClean="0">
                <a:solidFill>
                  <a:srgbClr val="FFFFFF"/>
                </a:solidFill>
              </a:rPr>
              <a:t>Effects of low oil prices                                                                 May 12, 2015</a:t>
            </a:r>
            <a:endParaRPr lang="en-US" dirty="0">
              <a:solidFill>
                <a:srgbClr val="FFFFFF"/>
              </a:solidFill>
            </a:endParaRPr>
          </a:p>
        </p:txBody>
      </p:sp>
      <p:sp>
        <p:nvSpPr>
          <p:cNvPr id="2" name="Title 1"/>
          <p:cNvSpPr>
            <a:spLocks noGrp="1"/>
          </p:cNvSpPr>
          <p:nvPr>
            <p:ph type="title"/>
          </p:nvPr>
        </p:nvSpPr>
        <p:spPr>
          <a:xfrm>
            <a:off x="602118" y="0"/>
            <a:ext cx="8297333" cy="914400"/>
          </a:xfrm>
        </p:spPr>
        <p:txBody>
          <a:bodyPr/>
          <a:lstStyle/>
          <a:p>
            <a:r>
              <a:rPr lang="en-US" dirty="0" smtClean="0"/>
              <a:t>U.S. gasoline demand is forecast to increase 1.4% percent in 2015 reflecting a combination of factors</a:t>
            </a:r>
            <a:endParaRPr lang="en-US" sz="2400" dirty="0"/>
          </a:p>
        </p:txBody>
      </p:sp>
      <p:sp>
        <p:nvSpPr>
          <p:cNvPr id="5" name="Slide Number Placeholder 4"/>
          <p:cNvSpPr>
            <a:spLocks noGrp="1"/>
          </p:cNvSpPr>
          <p:nvPr>
            <p:ph type="sldNum" sz="quarter" idx="4294967295"/>
          </p:nvPr>
        </p:nvSpPr>
        <p:spPr>
          <a:xfrm>
            <a:off x="8686800" y="6419850"/>
            <a:ext cx="384175" cy="365125"/>
          </a:xfrm>
          <a:prstGeom prst="rect">
            <a:avLst/>
          </a:prstGeom>
        </p:spPr>
        <p:txBody>
          <a:bodyPr/>
          <a:lstStyle/>
          <a:p>
            <a:pPr>
              <a:defRPr/>
            </a:pPr>
            <a:fld id="{E4E96853-06F4-43A6-A754-E3DD0854F343}" type="slidenum">
              <a:rPr lang="en-US" smtClean="0">
                <a:solidFill>
                  <a:srgbClr val="000000"/>
                </a:solidFill>
              </a:rPr>
              <a:pPr>
                <a:defRPr/>
              </a:pPr>
              <a:t>12</a:t>
            </a:fld>
            <a:endParaRPr lang="en-US" dirty="0">
              <a:solidFill>
                <a:srgbClr val="000000"/>
              </a:solidFill>
            </a:endParaRPr>
          </a:p>
        </p:txBody>
      </p:sp>
      <p:graphicFrame>
        <p:nvGraphicFramePr>
          <p:cNvPr id="10" name="Chart 9"/>
          <p:cNvGraphicFramePr>
            <a:graphicFrameLocks/>
          </p:cNvGraphicFramePr>
          <p:nvPr>
            <p:extLst>
              <p:ext uri="{D42A27DB-BD31-4B8C-83A1-F6EECF244321}">
                <p14:modId xmlns:p14="http://schemas.microsoft.com/office/powerpoint/2010/main" val="4030872242"/>
              </p:ext>
            </p:extLst>
          </p:nvPr>
        </p:nvGraphicFramePr>
        <p:xfrm>
          <a:off x="372140" y="1132366"/>
          <a:ext cx="8389087" cy="466237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8"/>
          <p:cNvSpPr>
            <a:spLocks noGrp="1"/>
          </p:cNvSpPr>
          <p:nvPr>
            <p:ph type="body" sz="quarter" idx="15"/>
          </p:nvPr>
        </p:nvSpPr>
        <p:spPr>
          <a:xfrm>
            <a:off x="558209" y="5762847"/>
            <a:ext cx="8001000" cy="274320"/>
          </a:xfrm>
        </p:spPr>
        <p:txBody>
          <a:bodyPr/>
          <a:lstStyle/>
          <a:p>
            <a:r>
              <a:rPr lang="en-US" dirty="0"/>
              <a:t>Source: EIA, Short-Term Energy Outlook, </a:t>
            </a:r>
            <a:r>
              <a:rPr lang="en-US" dirty="0" smtClean="0"/>
              <a:t>May 2015</a:t>
            </a:r>
            <a:endParaRPr lang="en-US" dirty="0"/>
          </a:p>
        </p:txBody>
      </p:sp>
    </p:spTree>
    <p:extLst>
      <p:ext uri="{BB962C8B-B14F-4D97-AF65-F5344CB8AC3E}">
        <p14:creationId xmlns:p14="http://schemas.microsoft.com/office/powerpoint/2010/main" val="1128227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3391" y="909115"/>
            <a:ext cx="4005072" cy="548640"/>
          </a:xfrm>
        </p:spPr>
        <p:txBody>
          <a:bodyPr/>
          <a:lstStyle/>
          <a:p>
            <a:r>
              <a:rPr lang="en-US" dirty="0" smtClean="0"/>
              <a:t>household energy expenditures</a:t>
            </a:r>
          </a:p>
          <a:p>
            <a:r>
              <a:rPr lang="en-US" dirty="0" smtClean="0"/>
              <a:t>dollars</a:t>
            </a:r>
            <a:endParaRPr lang="en-US" dirty="0"/>
          </a:p>
        </p:txBody>
      </p:sp>
      <p:sp>
        <p:nvSpPr>
          <p:cNvPr id="10" name="Text Placeholder 9"/>
          <p:cNvSpPr>
            <a:spLocks noGrp="1"/>
          </p:cNvSpPr>
          <p:nvPr>
            <p:ph type="body" sz="quarter" idx="15"/>
          </p:nvPr>
        </p:nvSpPr>
        <p:spPr>
          <a:xfrm>
            <a:off x="685800" y="5579533"/>
            <a:ext cx="8001000" cy="638387"/>
          </a:xfrm>
        </p:spPr>
        <p:txBody>
          <a:bodyPr/>
          <a:lstStyle/>
          <a:p>
            <a:r>
              <a:rPr lang="en-US" dirty="0"/>
              <a:t>Sources:  2013 expenditures and income from BLS Consumer Expenditure Survey.  The average household in the BLS survey (called a consuming unit) averages 2.5 people and 1.3 income earners.  </a:t>
            </a:r>
            <a:r>
              <a:rPr lang="en-US" dirty="0" smtClean="0"/>
              <a:t>Expenditures for 2014-16 based on average </a:t>
            </a:r>
            <a:r>
              <a:rPr lang="en-US" dirty="0"/>
              <a:t>prices </a:t>
            </a:r>
            <a:r>
              <a:rPr lang="en-US" dirty="0" smtClean="0"/>
              <a:t>from </a:t>
            </a:r>
            <a:r>
              <a:rPr lang="en-US" dirty="0"/>
              <a:t>EIA Short-Term Energy Outlook, </a:t>
            </a:r>
            <a:r>
              <a:rPr lang="en-US" dirty="0" smtClean="0"/>
              <a:t>May 2015</a:t>
            </a:r>
            <a:endParaRPr lang="en-US" dirty="0"/>
          </a:p>
        </p:txBody>
      </p:sp>
      <p:sp>
        <p:nvSpPr>
          <p:cNvPr id="4" name="Slide Number Placeholder 3"/>
          <p:cNvSpPr>
            <a:spLocks noGrp="1"/>
          </p:cNvSpPr>
          <p:nvPr>
            <p:ph type="sldNum" sz="quarter" idx="4294967295"/>
          </p:nvPr>
        </p:nvSpPr>
        <p:spPr>
          <a:xfrm>
            <a:off x="8686800" y="6419850"/>
            <a:ext cx="384175" cy="365125"/>
          </a:xfrm>
          <a:prstGeom prst="rect">
            <a:avLst/>
          </a:prstGeom>
        </p:spPr>
        <p:txBody>
          <a:bodyPr/>
          <a:lstStyle/>
          <a:p>
            <a:fld id="{2D80C5C9-96E0-47EC-B500-37C5FE284639}" type="slidenum">
              <a:rPr lang="en-US" smtClean="0">
                <a:solidFill>
                  <a:srgbClr val="000000"/>
                </a:solidFill>
              </a:rPr>
              <a:pPr/>
              <a:t>13</a:t>
            </a:fld>
            <a:endParaRPr lang="en-US" dirty="0">
              <a:solidFill>
                <a:srgbClr val="000000"/>
              </a:solidFill>
            </a:endParaRPr>
          </a:p>
        </p:txBody>
      </p:sp>
      <p:sp>
        <p:nvSpPr>
          <p:cNvPr id="2" name="Title 1"/>
          <p:cNvSpPr>
            <a:spLocks noGrp="1"/>
          </p:cNvSpPr>
          <p:nvPr>
            <p:ph type="title"/>
          </p:nvPr>
        </p:nvSpPr>
        <p:spPr>
          <a:xfrm>
            <a:off x="685800" y="0"/>
            <a:ext cx="8192386" cy="914400"/>
          </a:xfrm>
        </p:spPr>
        <p:txBody>
          <a:bodyPr/>
          <a:lstStyle/>
          <a:p>
            <a:r>
              <a:rPr lang="en-US" dirty="0"/>
              <a:t>Average household energy expenditures fall by </a:t>
            </a:r>
            <a:r>
              <a:rPr lang="en-US" dirty="0" smtClean="0"/>
              <a:t>15% in 2015, then increase somewhat in 2016 (based on EIA price forecast)</a:t>
            </a:r>
            <a:endParaRPr lang="en-US" dirty="0"/>
          </a:p>
        </p:txBody>
      </p:sp>
      <p:graphicFrame>
        <p:nvGraphicFramePr>
          <p:cNvPr id="11" name="Content Placeholder 3"/>
          <p:cNvGraphicFramePr>
            <a:graphicFrameLocks noGrp="1"/>
          </p:cNvGraphicFramePr>
          <p:nvPr>
            <p:ph type="chart" sz="quarter" idx="12"/>
            <p:extLst>
              <p:ext uri="{D42A27DB-BD31-4B8C-83A1-F6EECF244321}">
                <p14:modId xmlns:p14="http://schemas.microsoft.com/office/powerpoint/2010/main" val="3611892814"/>
              </p:ext>
            </p:extLst>
          </p:nvPr>
        </p:nvGraphicFramePr>
        <p:xfrm>
          <a:off x="595618" y="1453292"/>
          <a:ext cx="8066016" cy="42052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08664" y="1596507"/>
            <a:ext cx="4324303" cy="307777"/>
          </a:xfrm>
          <a:prstGeom prst="rect">
            <a:avLst/>
          </a:prstGeom>
          <a:noFill/>
        </p:spPr>
        <p:txBody>
          <a:bodyPr wrap="square" rtlCol="0">
            <a:spAutoFit/>
          </a:bodyPr>
          <a:lstStyle/>
          <a:p>
            <a:r>
              <a:rPr lang="en-US" sz="1400" dirty="0">
                <a:solidFill>
                  <a:srgbClr val="000000"/>
                </a:solidFill>
                <a:cs typeface="Arial" charset="0"/>
              </a:rPr>
              <a:t>$4,568            $4,534             $</a:t>
            </a:r>
            <a:r>
              <a:rPr lang="en-US" sz="1400" dirty="0" smtClean="0">
                <a:solidFill>
                  <a:srgbClr val="000000"/>
                </a:solidFill>
                <a:cs typeface="Arial" charset="0"/>
              </a:rPr>
              <a:t>3,832             </a:t>
            </a:r>
            <a:r>
              <a:rPr lang="en-US" sz="1400" dirty="0">
                <a:solidFill>
                  <a:srgbClr val="000000"/>
                </a:solidFill>
                <a:cs typeface="Arial" charset="0"/>
              </a:rPr>
              <a:t>$</a:t>
            </a:r>
            <a:r>
              <a:rPr lang="en-US" sz="1400" dirty="0" smtClean="0">
                <a:solidFill>
                  <a:srgbClr val="000000"/>
                </a:solidFill>
                <a:cs typeface="Arial" charset="0"/>
              </a:rPr>
              <a:t>4,009</a:t>
            </a:r>
            <a:endParaRPr lang="en-US" sz="1400" dirty="0">
              <a:solidFill>
                <a:srgbClr val="000000"/>
              </a:solidFill>
              <a:cs typeface="Arial" charset="0"/>
            </a:endParaRPr>
          </a:p>
        </p:txBody>
      </p:sp>
      <p:sp>
        <p:nvSpPr>
          <p:cNvPr id="3" name="Footer Placeholder 2"/>
          <p:cNvSpPr>
            <a:spLocks noGrp="1"/>
          </p:cNvSpPr>
          <p:nvPr>
            <p:ph type="ftr" sz="quarter" idx="4294967295"/>
          </p:nvPr>
        </p:nvSpPr>
        <p:spPr>
          <a:xfrm>
            <a:off x="666750" y="6391275"/>
            <a:ext cx="3439584" cy="393700"/>
          </a:xfrm>
          <a:prstGeom prst="rect">
            <a:avLst/>
          </a:prstGeom>
        </p:spPr>
        <p:txBody>
          <a:bodyPr/>
          <a:lstStyle/>
          <a:p>
            <a:pPr>
              <a:defRPr/>
            </a:pPr>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529444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dirty="0" smtClean="0"/>
              <a:t>Longer-term perspective</a:t>
            </a:r>
            <a:endParaRPr lang="en-US" sz="3600" dirty="0"/>
          </a:p>
        </p:txBody>
      </p:sp>
      <p:sp>
        <p:nvSpPr>
          <p:cNvPr id="6" name="Footer Placeholder 5"/>
          <p:cNvSpPr>
            <a:spLocks noGrp="1"/>
          </p:cNvSpPr>
          <p:nvPr>
            <p:ph type="ftr" sz="quarter" idx="10"/>
          </p:nvPr>
        </p:nvSpPr>
        <p:spPr>
          <a:xfrm>
            <a:off x="666749" y="6391275"/>
            <a:ext cx="3394887" cy="393700"/>
          </a:xfrm>
        </p:spPr>
        <p:txBody>
          <a:bodyPr/>
          <a:lstStyle/>
          <a:p>
            <a:pPr>
              <a:defRPr/>
            </a:pPr>
            <a:r>
              <a:rPr lang="en-US" smtClean="0">
                <a:solidFill>
                  <a:srgbClr val="FFFFFF"/>
                </a:solidFill>
              </a:rPr>
              <a:t>Effects of low oil prices                                                                 May 12, 2015</a:t>
            </a:r>
            <a:endParaRPr lang="en-US" dirty="0">
              <a:solidFill>
                <a:srgbClr val="FFFFFF"/>
              </a:solidFill>
            </a:endParaRPr>
          </a:p>
        </p:txBody>
      </p:sp>
      <p:sp>
        <p:nvSpPr>
          <p:cNvPr id="7" name="Slide Number Placeholder 6"/>
          <p:cNvSpPr>
            <a:spLocks noGrp="1"/>
          </p:cNvSpPr>
          <p:nvPr>
            <p:ph type="sldNum" sz="quarter" idx="11"/>
          </p:nvPr>
        </p:nvSpPr>
        <p:spPr/>
        <p:txBody>
          <a:bodyPr/>
          <a:lstStyle/>
          <a:p>
            <a:pPr>
              <a:defRPr/>
            </a:pPr>
            <a:fld id="{E4E96853-06F4-43A6-A754-E3DD0854F343}"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0482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2229838267"/>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EIA’s long-term price scenarios cover a wide range of potential prices</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15</a:t>
            </a:fld>
            <a:endParaRPr lang="en-US" dirty="0">
              <a:solidFill>
                <a:srgbClr val="000000"/>
              </a:solidFill>
            </a:endParaRPr>
          </a:p>
        </p:txBody>
      </p:sp>
      <p:sp>
        <p:nvSpPr>
          <p:cNvPr id="6" name="Text Placeholder 5"/>
          <p:cNvSpPr>
            <a:spLocks noGrp="1"/>
          </p:cNvSpPr>
          <p:nvPr>
            <p:ph type="body" sz="quarter" idx="13"/>
          </p:nvPr>
        </p:nvSpPr>
        <p:spPr/>
        <p:txBody>
          <a:bodyPr/>
          <a:lstStyle/>
          <a:p>
            <a:pPr eaLnBrk="0" hangingPunct="0">
              <a:spcBef>
                <a:spcPts val="336"/>
              </a:spcBef>
            </a:pPr>
            <a:r>
              <a:rPr lang="en-US" dirty="0" smtClean="0">
                <a:solidFill>
                  <a:srgbClr val="000000"/>
                </a:solidFill>
              </a:rPr>
              <a:t>Brent crude oil spot price</a:t>
            </a:r>
          </a:p>
          <a:p>
            <a:pPr eaLnBrk="0" hangingPunct="0">
              <a:spcBef>
                <a:spcPts val="336"/>
              </a:spcBef>
            </a:pPr>
            <a:r>
              <a:rPr lang="en-US" dirty="0" smtClean="0">
                <a:solidFill>
                  <a:srgbClr val="000000"/>
                </a:solidFill>
              </a:rPr>
              <a:t>2013 dollars per barrel</a:t>
            </a:r>
          </a:p>
        </p:txBody>
      </p:sp>
      <p:sp>
        <p:nvSpPr>
          <p:cNvPr id="17" name="Text Placeholder 16"/>
          <p:cNvSpPr>
            <a:spLocks noGrp="1"/>
          </p:cNvSpPr>
          <p:nvPr>
            <p:ph type="body" sz="quarter" idx="15"/>
          </p:nvPr>
        </p:nvSpPr>
        <p:spPr/>
        <p:txBody>
          <a:bodyPr/>
          <a:lstStyle/>
          <a:p>
            <a:r>
              <a:rPr lang="en-US" dirty="0" smtClean="0"/>
              <a:t>Source:  EIA, Annual Energy Outlook 2015</a:t>
            </a:r>
            <a:endParaRPr lang="en-US" dirty="0"/>
          </a:p>
        </p:txBody>
      </p:sp>
      <p:sp>
        <p:nvSpPr>
          <p:cNvPr id="21" name="TextBox 20"/>
          <p:cNvSpPr txBox="1"/>
          <p:nvPr/>
        </p:nvSpPr>
        <p:spPr bwMode="auto">
          <a:xfrm>
            <a:off x="1157592" y="1432506"/>
            <a:ext cx="3774332" cy="261610"/>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400" dirty="0" smtClean="0">
                <a:solidFill>
                  <a:srgbClr val="000000"/>
                </a:solidFill>
                <a:ea typeface="Times New Roman" charset="0"/>
                <a:cs typeface="Times New Roman" charset="0"/>
              </a:rPr>
              <a:t>History</a:t>
            </a:r>
          </a:p>
        </p:txBody>
      </p:sp>
      <p:sp>
        <p:nvSpPr>
          <p:cNvPr id="22" name="TextBox 21"/>
          <p:cNvSpPr txBox="1"/>
          <p:nvPr/>
        </p:nvSpPr>
        <p:spPr bwMode="auto">
          <a:xfrm>
            <a:off x="4931924" y="1422779"/>
            <a:ext cx="3307404" cy="261610"/>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400" dirty="0" smtClean="0">
                <a:solidFill>
                  <a:srgbClr val="000000"/>
                </a:solidFill>
                <a:ea typeface="Times New Roman" charset="0"/>
                <a:cs typeface="Times New Roman" charset="0"/>
              </a:rPr>
              <a:t>Projections</a:t>
            </a:r>
          </a:p>
        </p:txBody>
      </p:sp>
      <p:sp>
        <p:nvSpPr>
          <p:cNvPr id="24" name="TextBox 23"/>
          <p:cNvSpPr txBox="1"/>
          <p:nvPr/>
        </p:nvSpPr>
        <p:spPr bwMode="auto">
          <a:xfrm>
            <a:off x="4222540" y="1440430"/>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rgbClr val="000000"/>
                </a:solidFill>
                <a:ea typeface="Times New Roman" charset="0"/>
                <a:cs typeface="Times New Roman" charset="0"/>
              </a:rPr>
              <a:t>2013</a:t>
            </a:r>
          </a:p>
        </p:txBody>
      </p:sp>
      <p:sp>
        <p:nvSpPr>
          <p:cNvPr id="14" name="Text Box 20"/>
          <p:cNvSpPr txBox="1">
            <a:spLocks noChangeArrowheads="1"/>
          </p:cNvSpPr>
          <p:nvPr/>
        </p:nvSpPr>
        <p:spPr bwMode="auto">
          <a:xfrm>
            <a:off x="6092952" y="2022685"/>
            <a:ext cx="1486220" cy="409575"/>
          </a:xfrm>
          <a:prstGeom prst="rect">
            <a:avLst/>
          </a:prstGeom>
          <a:noFill/>
          <a:ln w="9525" algn="ctr">
            <a:noFill/>
            <a:miter lim="800000"/>
            <a:headEnd/>
            <a:tailEnd/>
          </a:ln>
        </p:spPr>
        <p:txBody>
          <a:bodyPr/>
          <a:lstStyle/>
          <a:p>
            <a:pPr algn="ctr"/>
            <a:r>
              <a:rPr lang="en-US" sz="1400" dirty="0" smtClean="0">
                <a:solidFill>
                  <a:srgbClr val="5D9732"/>
                </a:solidFill>
                <a:cs typeface="Arial" charset="0"/>
              </a:rPr>
              <a:t>High Oil Price</a:t>
            </a:r>
            <a:endParaRPr lang="en-US" sz="1400" dirty="0">
              <a:solidFill>
                <a:srgbClr val="5D9732"/>
              </a:solidFill>
              <a:cs typeface="Arial" charset="0"/>
            </a:endParaRPr>
          </a:p>
        </p:txBody>
      </p:sp>
      <p:cxnSp>
        <p:nvCxnSpPr>
          <p:cNvPr id="23" name="Straight Connector 22"/>
          <p:cNvCxnSpPr/>
          <p:nvPr/>
        </p:nvCxnSpPr>
        <p:spPr bwMode="auto">
          <a:xfrm flipH="1">
            <a:off x="4416374" y="1712031"/>
            <a:ext cx="4939" cy="376530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38" name="Text Box 20"/>
          <p:cNvSpPr txBox="1">
            <a:spLocks noChangeArrowheads="1"/>
          </p:cNvSpPr>
          <p:nvPr/>
        </p:nvSpPr>
        <p:spPr bwMode="auto">
          <a:xfrm>
            <a:off x="6324600" y="3453246"/>
            <a:ext cx="1486220" cy="409575"/>
          </a:xfrm>
          <a:prstGeom prst="rect">
            <a:avLst/>
          </a:prstGeom>
          <a:noFill/>
          <a:ln w="9525" algn="ctr">
            <a:noFill/>
            <a:miter lim="800000"/>
            <a:headEnd/>
            <a:tailEnd/>
          </a:ln>
        </p:spPr>
        <p:txBody>
          <a:bodyPr/>
          <a:lstStyle/>
          <a:p>
            <a:pPr algn="ctr"/>
            <a:r>
              <a:rPr lang="en-US" sz="1400" dirty="0" smtClean="0">
                <a:solidFill>
                  <a:srgbClr val="000000"/>
                </a:solidFill>
                <a:cs typeface="Arial" charset="0"/>
              </a:rPr>
              <a:t>Reference</a:t>
            </a:r>
            <a:endParaRPr lang="en-US" sz="1400" dirty="0">
              <a:solidFill>
                <a:srgbClr val="000000"/>
              </a:solidFill>
              <a:cs typeface="Arial" charset="0"/>
            </a:endParaRPr>
          </a:p>
        </p:txBody>
      </p:sp>
      <p:sp>
        <p:nvSpPr>
          <p:cNvPr id="39" name="Text Box 20"/>
          <p:cNvSpPr txBox="1">
            <a:spLocks noChangeArrowheads="1"/>
          </p:cNvSpPr>
          <p:nvPr/>
        </p:nvSpPr>
        <p:spPr bwMode="auto">
          <a:xfrm>
            <a:off x="4802965" y="4872690"/>
            <a:ext cx="2480733" cy="409575"/>
          </a:xfrm>
          <a:prstGeom prst="rect">
            <a:avLst/>
          </a:prstGeom>
          <a:noFill/>
          <a:ln w="9525" algn="ctr">
            <a:noFill/>
            <a:miter lim="800000"/>
            <a:headEnd/>
            <a:tailEnd/>
          </a:ln>
        </p:spPr>
        <p:txBody>
          <a:bodyPr/>
          <a:lstStyle/>
          <a:p>
            <a:pPr algn="ctr"/>
            <a:r>
              <a:rPr lang="en-US" sz="1400" dirty="0" smtClean="0">
                <a:solidFill>
                  <a:srgbClr val="A33340"/>
                </a:solidFill>
                <a:cs typeface="Arial" charset="0"/>
              </a:rPr>
              <a:t>High Oil and Gas Resource</a:t>
            </a:r>
            <a:endParaRPr lang="en-US" sz="1400" dirty="0">
              <a:solidFill>
                <a:srgbClr val="A33340"/>
              </a:solidFill>
              <a:cs typeface="Arial" charset="0"/>
            </a:endParaRPr>
          </a:p>
        </p:txBody>
      </p:sp>
      <p:sp>
        <p:nvSpPr>
          <p:cNvPr id="40" name="Text Box 20"/>
          <p:cNvSpPr txBox="1">
            <a:spLocks noChangeArrowheads="1"/>
          </p:cNvSpPr>
          <p:nvPr/>
        </p:nvSpPr>
        <p:spPr bwMode="auto">
          <a:xfrm>
            <a:off x="6775704" y="4511573"/>
            <a:ext cx="1486220" cy="409575"/>
          </a:xfrm>
          <a:prstGeom prst="rect">
            <a:avLst/>
          </a:prstGeom>
          <a:noFill/>
          <a:ln w="9525" algn="ctr">
            <a:noFill/>
            <a:miter lim="800000"/>
            <a:headEnd/>
            <a:tailEnd/>
          </a:ln>
        </p:spPr>
        <p:txBody>
          <a:bodyPr/>
          <a:lstStyle/>
          <a:p>
            <a:pPr algn="ctr"/>
            <a:r>
              <a:rPr lang="en-US" sz="1400" dirty="0" smtClean="0">
                <a:solidFill>
                  <a:srgbClr val="0096D7"/>
                </a:solidFill>
                <a:cs typeface="Arial" charset="0"/>
              </a:rPr>
              <a:t>Low Oil Price</a:t>
            </a:r>
            <a:endParaRPr lang="en-US" sz="1400" dirty="0">
              <a:solidFill>
                <a:srgbClr val="0096D7"/>
              </a:solidFill>
              <a:cs typeface="Arial" charset="0"/>
            </a:endParaRPr>
          </a:p>
        </p:txBody>
      </p:sp>
      <p:cxnSp>
        <p:nvCxnSpPr>
          <p:cNvPr id="16" name="Straight Arrow Connector 15"/>
          <p:cNvCxnSpPr/>
          <p:nvPr/>
        </p:nvCxnSpPr>
        <p:spPr>
          <a:xfrm flipH="1" flipV="1">
            <a:off x="5934456" y="4291584"/>
            <a:ext cx="232808" cy="629564"/>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a:xfrm>
            <a:off x="667511" y="6391656"/>
            <a:ext cx="4135454" cy="393192"/>
          </a:xfrm>
        </p:spPr>
        <p:txBody>
          <a:bodyPr/>
          <a:lstStyle/>
          <a:p>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729082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xfrm>
            <a:off x="364067" y="73152"/>
            <a:ext cx="8475133" cy="856724"/>
          </a:xfrm>
        </p:spPr>
        <p:txBody>
          <a:bodyPr/>
          <a:lstStyle/>
          <a:p>
            <a:r>
              <a:rPr lang="en-US" dirty="0" smtClean="0"/>
              <a:t/>
            </a:r>
            <a:br>
              <a:rPr lang="en-US" dirty="0" smtClean="0"/>
            </a:br>
            <a:r>
              <a:rPr lang="en-US" dirty="0" smtClean="0"/>
              <a:t>Lower oil prices, if sustained, have a significant impact on projected U.S. production</a:t>
            </a:r>
          </a:p>
        </p:txBody>
      </p:sp>
      <p:sp>
        <p:nvSpPr>
          <p:cNvPr id="30" name="Footer Placeholder 3"/>
          <p:cNvSpPr>
            <a:spLocks noGrp="1"/>
          </p:cNvSpPr>
          <p:nvPr>
            <p:ph type="ftr" sz="quarter" idx="10"/>
          </p:nvPr>
        </p:nvSpPr>
        <p:spPr>
          <a:xfrm>
            <a:off x="666750" y="6391275"/>
            <a:ext cx="4133447" cy="393700"/>
          </a:xfrm>
        </p:spPr>
        <p:txBody>
          <a:bodyPr/>
          <a:lstStyle/>
          <a:p>
            <a:pPr>
              <a:defRPr/>
            </a:pPr>
            <a:r>
              <a:rPr lang="en-US" smtClean="0">
                <a:solidFill>
                  <a:srgbClr val="FFFFFF"/>
                </a:solidFill>
              </a:rPr>
              <a:t>Effects of low oil prices                                                                 May 12, 2015</a:t>
            </a:r>
            <a:endParaRPr lang="en-US" dirty="0">
              <a:solidFill>
                <a:srgbClr val="FFFFFF"/>
              </a:solidFill>
            </a:endParaRPr>
          </a:p>
        </p:txBody>
      </p:sp>
      <p:graphicFrame>
        <p:nvGraphicFramePr>
          <p:cNvPr id="23" name="Object 2"/>
          <p:cNvGraphicFramePr>
            <a:graphicFrameLocks noGrp="1" noChangeAspect="1"/>
          </p:cNvGraphicFramePr>
          <p:nvPr>
            <p:ph sz="quarter" idx="12"/>
            <p:extLst>
              <p:ext uri="{D42A27DB-BD31-4B8C-83A1-F6EECF244321}">
                <p14:modId xmlns:p14="http://schemas.microsoft.com/office/powerpoint/2010/main" val="4157588060"/>
              </p:ext>
            </p:extLst>
          </p:nvPr>
        </p:nvGraphicFramePr>
        <p:xfrm>
          <a:off x="639763" y="1738059"/>
          <a:ext cx="4024312" cy="4192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ontent Placeholder 34"/>
          <p:cNvGraphicFramePr>
            <a:graphicFrameLocks noGrp="1"/>
          </p:cNvGraphicFramePr>
          <p:nvPr>
            <p:ph sz="quarter" idx="13"/>
            <p:extLst>
              <p:ext uri="{D42A27DB-BD31-4B8C-83A1-F6EECF244321}">
                <p14:modId xmlns:p14="http://schemas.microsoft.com/office/powerpoint/2010/main" val="669415953"/>
              </p:ext>
            </p:extLst>
          </p:nvPr>
        </p:nvGraphicFramePr>
        <p:xfrm>
          <a:off x="4645025" y="1733550"/>
          <a:ext cx="4022725" cy="4197096"/>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 Placeholder 35"/>
          <p:cNvSpPr>
            <a:spLocks noGrp="1"/>
          </p:cNvSpPr>
          <p:nvPr>
            <p:ph type="body" sz="quarter" idx="4294967295"/>
          </p:nvPr>
        </p:nvSpPr>
        <p:spPr>
          <a:xfrm>
            <a:off x="599985" y="5953124"/>
            <a:ext cx="8359073" cy="246063"/>
          </a:xfrm>
          <a:prstGeom prst="rect">
            <a:avLst/>
          </a:prstGeom>
        </p:spPr>
        <p:txBody>
          <a:bodyPr/>
          <a:lstStyle/>
          <a:p>
            <a:pPr marL="0" indent="0">
              <a:buNone/>
            </a:pPr>
            <a:r>
              <a:rPr lang="en-US" sz="1200" i="1" dirty="0"/>
              <a:t>Source:  EIA, Annual Energy Outlook 2015</a:t>
            </a:r>
          </a:p>
        </p:txBody>
      </p:sp>
      <p:cxnSp>
        <p:nvCxnSpPr>
          <p:cNvPr id="40" name="Straight Connector 39"/>
          <p:cNvCxnSpPr/>
          <p:nvPr/>
        </p:nvCxnSpPr>
        <p:spPr bwMode="auto">
          <a:xfrm flipH="1" flipV="1">
            <a:off x="2589473" y="1835545"/>
            <a:ext cx="2089" cy="3747437"/>
          </a:xfrm>
          <a:prstGeom prst="line">
            <a:avLst/>
          </a:prstGeom>
          <a:solidFill>
            <a:srgbClr val="0096D7"/>
          </a:solidFill>
          <a:ln w="12700" cap="flat" cmpd="sng" algn="ctr">
            <a:solidFill>
              <a:srgbClr val="FFFFFF">
                <a:lumMod val="65000"/>
              </a:srgbClr>
            </a:solidFill>
            <a:prstDash val="dash"/>
            <a:round/>
            <a:headEnd type="none" w="med" len="med"/>
            <a:tailEnd type="none" w="med" len="med"/>
          </a:ln>
          <a:effectLst/>
        </p:spPr>
      </p:cxnSp>
      <p:sp>
        <p:nvSpPr>
          <p:cNvPr id="47" name="Text Box 6"/>
          <p:cNvSpPr txBox="1">
            <a:spLocks noChangeArrowheads="1"/>
          </p:cNvSpPr>
          <p:nvPr/>
        </p:nvSpPr>
        <p:spPr bwMode="auto">
          <a:xfrm>
            <a:off x="632899" y="5237594"/>
            <a:ext cx="1469543" cy="310896"/>
          </a:xfrm>
          <a:prstGeom prst="rect">
            <a:avLst/>
          </a:prstGeom>
          <a:noFill/>
          <a:ln w="9525" algn="ctr">
            <a:noFill/>
            <a:miter lim="800000"/>
            <a:headEnd/>
            <a:tailEnd/>
          </a:ln>
        </p:spPr>
        <p:txBody>
          <a:bodyPr/>
          <a:lstStyle/>
          <a:p>
            <a:pPr algn="ctr" fontAlgn="base">
              <a:spcBef>
                <a:spcPct val="0"/>
              </a:spcBef>
              <a:spcAft>
                <a:spcPct val="0"/>
              </a:spcAft>
            </a:pPr>
            <a:r>
              <a:rPr lang="en-US" sz="1400" dirty="0">
                <a:solidFill>
                  <a:srgbClr val="FFFFFF"/>
                </a:solidFill>
                <a:cs typeface="Arial" pitchFamily="34" charset="0"/>
              </a:rPr>
              <a:t>Alaska</a:t>
            </a:r>
          </a:p>
        </p:txBody>
      </p:sp>
      <p:sp>
        <p:nvSpPr>
          <p:cNvPr id="48" name="Text Box 15"/>
          <p:cNvSpPr txBox="1">
            <a:spLocks noChangeArrowheads="1"/>
          </p:cNvSpPr>
          <p:nvPr/>
        </p:nvSpPr>
        <p:spPr bwMode="auto">
          <a:xfrm>
            <a:off x="1956499" y="3445510"/>
            <a:ext cx="2516187"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smtClean="0">
                <a:solidFill>
                  <a:srgbClr val="FFFFFF"/>
                </a:solidFill>
                <a:cs typeface="Arial" pitchFamily="34" charset="0"/>
              </a:rPr>
              <a:t>Tight oil</a:t>
            </a:r>
            <a:endParaRPr lang="en-US" sz="1400" dirty="0">
              <a:solidFill>
                <a:srgbClr val="FFFFFF"/>
              </a:solidFill>
              <a:cs typeface="Arial" pitchFamily="34" charset="0"/>
            </a:endParaRPr>
          </a:p>
        </p:txBody>
      </p:sp>
      <p:sp>
        <p:nvSpPr>
          <p:cNvPr id="50" name="Text Box 15"/>
          <p:cNvSpPr txBox="1">
            <a:spLocks noChangeArrowheads="1"/>
          </p:cNvSpPr>
          <p:nvPr/>
        </p:nvSpPr>
        <p:spPr bwMode="auto">
          <a:xfrm>
            <a:off x="1535591" y="4503998"/>
            <a:ext cx="2615495"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smtClean="0">
                <a:solidFill>
                  <a:srgbClr val="FFFFFF"/>
                </a:solidFill>
                <a:cs typeface="Arial" pitchFamily="34" charset="0"/>
              </a:rPr>
              <a:t>Other lower 48 states onshore</a:t>
            </a:r>
            <a:endParaRPr lang="en-US" sz="1400" dirty="0">
              <a:solidFill>
                <a:srgbClr val="FFFFFF"/>
              </a:solidFill>
              <a:cs typeface="Arial" pitchFamily="34" charset="0"/>
            </a:endParaRPr>
          </a:p>
        </p:txBody>
      </p:sp>
      <p:sp>
        <p:nvSpPr>
          <p:cNvPr id="51" name="Text Box 14"/>
          <p:cNvSpPr txBox="1">
            <a:spLocks noChangeArrowheads="1"/>
          </p:cNvSpPr>
          <p:nvPr/>
        </p:nvSpPr>
        <p:spPr bwMode="auto">
          <a:xfrm>
            <a:off x="1633355" y="5074252"/>
            <a:ext cx="2814135"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smtClean="0">
                <a:solidFill>
                  <a:srgbClr val="FFFFFF"/>
                </a:solidFill>
                <a:cs typeface="Arial" pitchFamily="34" charset="0"/>
              </a:rPr>
              <a:t>Lower 48 states offshore</a:t>
            </a:r>
            <a:endParaRPr lang="en-US" sz="1400" dirty="0">
              <a:solidFill>
                <a:srgbClr val="FFFFFF"/>
              </a:solidFill>
              <a:cs typeface="Arial" pitchFamily="34" charset="0"/>
            </a:endParaRPr>
          </a:p>
        </p:txBody>
      </p:sp>
      <p:cxnSp>
        <p:nvCxnSpPr>
          <p:cNvPr id="65" name="Straight Connector 64"/>
          <p:cNvCxnSpPr/>
          <p:nvPr/>
        </p:nvCxnSpPr>
        <p:spPr bwMode="auto">
          <a:xfrm flipH="1" flipV="1">
            <a:off x="6557564" y="1836430"/>
            <a:ext cx="35462" cy="3746552"/>
          </a:xfrm>
          <a:prstGeom prst="line">
            <a:avLst/>
          </a:prstGeom>
          <a:solidFill>
            <a:srgbClr val="0096D7"/>
          </a:solidFill>
          <a:ln w="12700" cap="flat" cmpd="sng" algn="ctr">
            <a:solidFill>
              <a:schemeClr val="bg1">
                <a:lumMod val="65000"/>
              </a:schemeClr>
            </a:solidFill>
            <a:prstDash val="dash"/>
            <a:round/>
            <a:headEnd type="none" w="med" len="med"/>
            <a:tailEnd type="none" w="med" len="med"/>
          </a:ln>
          <a:effectLst/>
        </p:spPr>
      </p:cxnSp>
      <p:grpSp>
        <p:nvGrpSpPr>
          <p:cNvPr id="2" name="Group 45"/>
          <p:cNvGrpSpPr/>
          <p:nvPr/>
        </p:nvGrpSpPr>
        <p:grpSpPr>
          <a:xfrm>
            <a:off x="520524" y="1522048"/>
            <a:ext cx="8249255" cy="409575"/>
            <a:chOff x="436438" y="1522048"/>
            <a:chExt cx="8249255" cy="409575"/>
          </a:xfrm>
        </p:grpSpPr>
        <p:sp>
          <p:nvSpPr>
            <p:cNvPr id="45" name="Text Box 4"/>
            <p:cNvSpPr txBox="1">
              <a:spLocks noChangeArrowheads="1"/>
            </p:cNvSpPr>
            <p:nvPr/>
          </p:nvSpPr>
          <p:spPr bwMode="auto">
            <a:xfrm>
              <a:off x="2064835" y="1535693"/>
              <a:ext cx="914400" cy="308045"/>
            </a:xfrm>
            <a:prstGeom prst="rect">
              <a:avLst/>
            </a:prstGeom>
            <a:noFill/>
            <a:ln w="9525">
              <a:noFill/>
              <a:miter lim="800000"/>
              <a:headEnd/>
              <a:tailEnd/>
            </a:ln>
          </p:spPr>
          <p:txBody>
            <a:bodyPr lIns="0" tIns="45853" rIns="0" bIns="45853">
              <a:spAutoFit/>
            </a:bodyPr>
            <a:lstStyle/>
            <a:p>
              <a:pPr algn="ctr" eaLnBrk="0" fontAlgn="base" hangingPunct="0">
                <a:spcBef>
                  <a:spcPct val="50000"/>
                </a:spcBef>
                <a:spcAft>
                  <a:spcPct val="0"/>
                </a:spcAft>
                <a:buFont typeface="Wingdings" pitchFamily="2" charset="2"/>
                <a:buNone/>
              </a:pPr>
              <a:r>
                <a:rPr lang="en-US" sz="1400" dirty="0" smtClean="0">
                  <a:solidFill>
                    <a:srgbClr val="000000"/>
                  </a:solidFill>
                  <a:cs typeface="Arial" pitchFamily="34" charset="0"/>
                </a:rPr>
                <a:t>2013</a:t>
              </a:r>
              <a:endParaRPr lang="en-GB" sz="1400" dirty="0">
                <a:solidFill>
                  <a:srgbClr val="000000"/>
                </a:solidFill>
                <a:cs typeface="Arial" pitchFamily="34" charset="0"/>
              </a:endParaRPr>
            </a:p>
          </p:txBody>
        </p:sp>
        <p:grpSp>
          <p:nvGrpSpPr>
            <p:cNvPr id="3" name="Group 43"/>
            <p:cNvGrpSpPr/>
            <p:nvPr/>
          </p:nvGrpSpPr>
          <p:grpSpPr>
            <a:xfrm>
              <a:off x="436438" y="1522048"/>
              <a:ext cx="8249255" cy="409575"/>
              <a:chOff x="436438" y="1522048"/>
              <a:chExt cx="8249255" cy="409575"/>
            </a:xfrm>
          </p:grpSpPr>
          <p:sp>
            <p:nvSpPr>
              <p:cNvPr id="41" name="Text Box 8"/>
              <p:cNvSpPr txBox="1">
                <a:spLocks noChangeArrowheads="1"/>
              </p:cNvSpPr>
              <p:nvPr/>
            </p:nvSpPr>
            <p:spPr bwMode="auto">
              <a:xfrm>
                <a:off x="2199923" y="1522048"/>
                <a:ext cx="2516188"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a:solidFill>
                      <a:srgbClr val="000000"/>
                    </a:solidFill>
                    <a:cs typeface="Arial" pitchFamily="34" charset="0"/>
                  </a:rPr>
                  <a:t>Projections</a:t>
                </a:r>
              </a:p>
            </p:txBody>
          </p:sp>
          <p:sp>
            <p:nvSpPr>
              <p:cNvPr id="42" name="Text Box 9"/>
              <p:cNvSpPr txBox="1">
                <a:spLocks noChangeArrowheads="1"/>
              </p:cNvSpPr>
              <p:nvPr/>
            </p:nvSpPr>
            <p:spPr bwMode="auto">
              <a:xfrm>
                <a:off x="436438" y="1522048"/>
                <a:ext cx="2516188"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a:solidFill>
                      <a:srgbClr val="000000"/>
                    </a:solidFill>
                    <a:cs typeface="Arial" pitchFamily="34" charset="0"/>
                  </a:rPr>
                  <a:t>History</a:t>
                </a:r>
              </a:p>
            </p:txBody>
          </p:sp>
          <p:sp>
            <p:nvSpPr>
              <p:cNvPr id="67" name="Text Box 8"/>
              <p:cNvSpPr txBox="1">
                <a:spLocks noChangeArrowheads="1"/>
              </p:cNvSpPr>
              <p:nvPr/>
            </p:nvSpPr>
            <p:spPr bwMode="auto">
              <a:xfrm>
                <a:off x="6169505" y="1522048"/>
                <a:ext cx="2516188"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a:solidFill>
                      <a:srgbClr val="000000"/>
                    </a:solidFill>
                    <a:cs typeface="Arial" pitchFamily="34" charset="0"/>
                  </a:rPr>
                  <a:t>Projections</a:t>
                </a:r>
              </a:p>
            </p:txBody>
          </p:sp>
          <p:sp>
            <p:nvSpPr>
              <p:cNvPr id="68" name="Text Box 9"/>
              <p:cNvSpPr txBox="1">
                <a:spLocks noChangeArrowheads="1"/>
              </p:cNvSpPr>
              <p:nvPr/>
            </p:nvSpPr>
            <p:spPr bwMode="auto">
              <a:xfrm>
                <a:off x="4376992" y="1522048"/>
                <a:ext cx="2516188"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a:solidFill>
                      <a:srgbClr val="000000"/>
                    </a:solidFill>
                    <a:cs typeface="Arial" pitchFamily="34" charset="0"/>
                  </a:rPr>
                  <a:t>History</a:t>
                </a:r>
              </a:p>
            </p:txBody>
          </p:sp>
          <p:sp>
            <p:nvSpPr>
              <p:cNvPr id="69" name="Text Box 4"/>
              <p:cNvSpPr txBox="1">
                <a:spLocks noChangeArrowheads="1"/>
              </p:cNvSpPr>
              <p:nvPr/>
            </p:nvSpPr>
            <p:spPr bwMode="auto">
              <a:xfrm>
                <a:off x="6023898" y="1529271"/>
                <a:ext cx="914400" cy="308045"/>
              </a:xfrm>
              <a:prstGeom prst="rect">
                <a:avLst/>
              </a:prstGeom>
              <a:noFill/>
              <a:ln w="9525">
                <a:noFill/>
                <a:miter lim="800000"/>
                <a:headEnd/>
                <a:tailEnd/>
              </a:ln>
            </p:spPr>
            <p:txBody>
              <a:bodyPr lIns="0" tIns="45853" rIns="0" bIns="45853">
                <a:spAutoFit/>
              </a:bodyPr>
              <a:lstStyle/>
              <a:p>
                <a:pPr algn="ctr" eaLnBrk="0" fontAlgn="base" hangingPunct="0">
                  <a:spcBef>
                    <a:spcPct val="50000"/>
                  </a:spcBef>
                  <a:spcAft>
                    <a:spcPct val="0"/>
                  </a:spcAft>
                  <a:buFont typeface="Wingdings" pitchFamily="2" charset="2"/>
                  <a:buNone/>
                </a:pPr>
                <a:r>
                  <a:rPr lang="en-US" sz="1400" dirty="0" smtClean="0">
                    <a:solidFill>
                      <a:srgbClr val="000000"/>
                    </a:solidFill>
                    <a:cs typeface="Arial" pitchFamily="34" charset="0"/>
                  </a:rPr>
                  <a:t>2013</a:t>
                </a:r>
                <a:endParaRPr lang="en-GB" sz="1400" dirty="0">
                  <a:solidFill>
                    <a:srgbClr val="000000"/>
                  </a:solidFill>
                  <a:cs typeface="Arial" pitchFamily="34" charset="0"/>
                </a:endParaRPr>
              </a:p>
            </p:txBody>
          </p:sp>
        </p:grpSp>
      </p:grpSp>
      <p:sp>
        <p:nvSpPr>
          <p:cNvPr id="70" name="Text Box 6"/>
          <p:cNvSpPr txBox="1">
            <a:spLocks noChangeArrowheads="1"/>
          </p:cNvSpPr>
          <p:nvPr/>
        </p:nvSpPr>
        <p:spPr bwMode="auto">
          <a:xfrm>
            <a:off x="4704149" y="5272972"/>
            <a:ext cx="1469543" cy="310896"/>
          </a:xfrm>
          <a:prstGeom prst="rect">
            <a:avLst/>
          </a:prstGeom>
          <a:noFill/>
          <a:ln w="9525" algn="ctr">
            <a:noFill/>
            <a:miter lim="800000"/>
            <a:headEnd/>
            <a:tailEnd/>
          </a:ln>
        </p:spPr>
        <p:txBody>
          <a:bodyPr/>
          <a:lstStyle/>
          <a:p>
            <a:pPr algn="ctr" fontAlgn="base">
              <a:spcBef>
                <a:spcPct val="0"/>
              </a:spcBef>
              <a:spcAft>
                <a:spcPct val="0"/>
              </a:spcAft>
            </a:pPr>
            <a:r>
              <a:rPr lang="en-US" sz="1400" dirty="0">
                <a:solidFill>
                  <a:srgbClr val="FFFFFF"/>
                </a:solidFill>
                <a:cs typeface="Arial" pitchFamily="34" charset="0"/>
              </a:rPr>
              <a:t>Alaska</a:t>
            </a:r>
          </a:p>
        </p:txBody>
      </p:sp>
      <p:sp>
        <p:nvSpPr>
          <p:cNvPr id="71" name="Text Box 15"/>
          <p:cNvSpPr txBox="1">
            <a:spLocks noChangeArrowheads="1"/>
          </p:cNvSpPr>
          <p:nvPr/>
        </p:nvSpPr>
        <p:spPr bwMode="auto">
          <a:xfrm>
            <a:off x="6002550" y="3446520"/>
            <a:ext cx="2516187"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smtClean="0">
                <a:solidFill>
                  <a:srgbClr val="FFFFFF"/>
                </a:solidFill>
                <a:cs typeface="Arial" pitchFamily="34" charset="0"/>
              </a:rPr>
              <a:t>Tight oil</a:t>
            </a:r>
            <a:endParaRPr lang="en-US" sz="1400" dirty="0">
              <a:solidFill>
                <a:srgbClr val="FFFFFF"/>
              </a:solidFill>
              <a:cs typeface="Arial" pitchFamily="34" charset="0"/>
            </a:endParaRPr>
          </a:p>
        </p:txBody>
      </p:sp>
      <p:sp>
        <p:nvSpPr>
          <p:cNvPr id="72" name="Text Box 15"/>
          <p:cNvSpPr txBox="1">
            <a:spLocks noChangeArrowheads="1"/>
          </p:cNvSpPr>
          <p:nvPr/>
        </p:nvSpPr>
        <p:spPr bwMode="auto">
          <a:xfrm>
            <a:off x="5563294" y="4494473"/>
            <a:ext cx="2615495"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smtClean="0">
                <a:solidFill>
                  <a:srgbClr val="FFFFFF"/>
                </a:solidFill>
                <a:cs typeface="Arial" pitchFamily="34" charset="0"/>
              </a:rPr>
              <a:t>Other lower 48 states onshore</a:t>
            </a:r>
            <a:endParaRPr lang="en-US" sz="1400" dirty="0">
              <a:solidFill>
                <a:srgbClr val="FFFFFF"/>
              </a:solidFill>
              <a:cs typeface="Arial" pitchFamily="34" charset="0"/>
            </a:endParaRPr>
          </a:p>
        </p:txBody>
      </p:sp>
      <p:sp>
        <p:nvSpPr>
          <p:cNvPr id="74" name="Text Box 14"/>
          <p:cNvSpPr txBox="1">
            <a:spLocks noChangeArrowheads="1"/>
          </p:cNvSpPr>
          <p:nvPr/>
        </p:nvSpPr>
        <p:spPr bwMode="auto">
          <a:xfrm>
            <a:off x="5704602" y="5065634"/>
            <a:ext cx="2814135" cy="409575"/>
          </a:xfrm>
          <a:prstGeom prst="rect">
            <a:avLst/>
          </a:prstGeom>
          <a:noFill/>
          <a:ln w="9525" algn="ctr">
            <a:noFill/>
            <a:miter lim="800000"/>
            <a:headEnd/>
            <a:tailEnd/>
          </a:ln>
        </p:spPr>
        <p:txBody>
          <a:bodyPr/>
          <a:lstStyle/>
          <a:p>
            <a:pPr algn="ctr" fontAlgn="base">
              <a:spcBef>
                <a:spcPct val="0"/>
              </a:spcBef>
              <a:spcAft>
                <a:spcPct val="0"/>
              </a:spcAft>
            </a:pPr>
            <a:r>
              <a:rPr lang="en-US" sz="1400" dirty="0" smtClean="0">
                <a:solidFill>
                  <a:srgbClr val="FFFFFF"/>
                </a:solidFill>
                <a:cs typeface="Arial" pitchFamily="34" charset="0"/>
              </a:rPr>
              <a:t>Lower 48 states offshore</a:t>
            </a:r>
            <a:endParaRPr lang="en-US" sz="1400" dirty="0">
              <a:solidFill>
                <a:srgbClr val="FFFFFF"/>
              </a:solidFill>
              <a:cs typeface="Arial" pitchFamily="34" charset="0"/>
            </a:endParaRPr>
          </a:p>
        </p:txBody>
      </p:sp>
      <p:sp>
        <p:nvSpPr>
          <p:cNvPr id="77" name="TextBox 76"/>
          <p:cNvSpPr txBox="1"/>
          <p:nvPr/>
        </p:nvSpPr>
        <p:spPr>
          <a:xfrm>
            <a:off x="1654627" y="929876"/>
            <a:ext cx="1438214" cy="307777"/>
          </a:xfrm>
          <a:prstGeom prst="rect">
            <a:avLst/>
          </a:prstGeom>
          <a:noFill/>
        </p:spPr>
        <p:txBody>
          <a:bodyPr wrap="none" rtlCol="0">
            <a:spAutoFit/>
          </a:bodyPr>
          <a:lstStyle/>
          <a:p>
            <a:pPr fontAlgn="base">
              <a:spcBef>
                <a:spcPct val="0"/>
              </a:spcBef>
              <a:spcAft>
                <a:spcPct val="0"/>
              </a:spcAft>
            </a:pPr>
            <a:r>
              <a:rPr lang="en-US" sz="1400" dirty="0" smtClean="0">
                <a:solidFill>
                  <a:srgbClr val="000000"/>
                </a:solidFill>
                <a:cs typeface="Arial" charset="0"/>
              </a:rPr>
              <a:t>Reference case</a:t>
            </a:r>
            <a:endParaRPr lang="en-US" sz="1400" dirty="0">
              <a:solidFill>
                <a:srgbClr val="000000"/>
              </a:solidFill>
              <a:cs typeface="Arial" charset="0"/>
            </a:endParaRPr>
          </a:p>
        </p:txBody>
      </p:sp>
      <p:sp>
        <p:nvSpPr>
          <p:cNvPr id="78" name="TextBox 77"/>
          <p:cNvSpPr txBox="1"/>
          <p:nvPr/>
        </p:nvSpPr>
        <p:spPr>
          <a:xfrm>
            <a:off x="5609695" y="929876"/>
            <a:ext cx="1378904" cy="307777"/>
          </a:xfrm>
          <a:prstGeom prst="rect">
            <a:avLst/>
          </a:prstGeom>
          <a:noFill/>
        </p:spPr>
        <p:txBody>
          <a:bodyPr wrap="none" rtlCol="0">
            <a:spAutoFit/>
          </a:bodyPr>
          <a:lstStyle/>
          <a:p>
            <a:pPr fontAlgn="base">
              <a:spcBef>
                <a:spcPct val="0"/>
              </a:spcBef>
              <a:spcAft>
                <a:spcPct val="0"/>
              </a:spcAft>
            </a:pPr>
            <a:r>
              <a:rPr lang="en-US" sz="1400" dirty="0" smtClean="0">
                <a:solidFill>
                  <a:srgbClr val="000000"/>
                </a:solidFill>
                <a:cs typeface="Arial" charset="0"/>
              </a:rPr>
              <a:t>Low price case</a:t>
            </a:r>
            <a:endParaRPr lang="en-US" sz="1400" dirty="0">
              <a:solidFill>
                <a:srgbClr val="000000"/>
              </a:solidFill>
              <a:cs typeface="Arial" charset="0"/>
            </a:endParaRPr>
          </a:p>
        </p:txBody>
      </p:sp>
      <p:sp>
        <p:nvSpPr>
          <p:cNvPr id="43" name="Text Placeholder 36"/>
          <p:cNvSpPr txBox="1">
            <a:spLocks/>
          </p:cNvSpPr>
          <p:nvPr/>
        </p:nvSpPr>
        <p:spPr>
          <a:xfrm>
            <a:off x="640080" y="1283345"/>
            <a:ext cx="4005072" cy="419395"/>
          </a:xfrm>
          <a:prstGeom prst="rect">
            <a:avLst/>
          </a:prstGeom>
        </p:spPr>
        <p:txBody>
          <a:bodyPr/>
          <a:lstStyle/>
          <a:p>
            <a:pPr marL="342900" indent="-342900">
              <a:spcBef>
                <a:spcPct val="20000"/>
              </a:spcBef>
              <a:defRPr/>
            </a:pPr>
            <a:r>
              <a:rPr lang="en-US" sz="1400" dirty="0" smtClean="0">
                <a:solidFill>
                  <a:srgbClr val="000000"/>
                </a:solidFill>
                <a:cs typeface="Arial" charset="0"/>
              </a:rPr>
              <a:t>million barrels per day</a:t>
            </a:r>
            <a:endParaRPr lang="en-GB" sz="1400" dirty="0" smtClean="0">
              <a:solidFill>
                <a:srgbClr val="000000"/>
              </a:solidFill>
              <a:cs typeface="Arial" charset="0"/>
            </a:endParaRPr>
          </a:p>
        </p:txBody>
      </p:sp>
      <p:sp>
        <p:nvSpPr>
          <p:cNvPr id="29" name="Text Placeholder 36"/>
          <p:cNvSpPr txBox="1">
            <a:spLocks/>
          </p:cNvSpPr>
          <p:nvPr/>
        </p:nvSpPr>
        <p:spPr>
          <a:xfrm>
            <a:off x="4645152" y="1270320"/>
            <a:ext cx="4005072" cy="419395"/>
          </a:xfrm>
          <a:prstGeom prst="rect">
            <a:avLst/>
          </a:prstGeom>
        </p:spPr>
        <p:txBody>
          <a:bodyPr/>
          <a:lstStyle/>
          <a:p>
            <a:pPr marL="342900" indent="-342900">
              <a:spcBef>
                <a:spcPct val="20000"/>
              </a:spcBef>
              <a:defRPr/>
            </a:pPr>
            <a:r>
              <a:rPr lang="en-US" sz="1400" dirty="0" smtClean="0">
                <a:solidFill>
                  <a:srgbClr val="000000"/>
                </a:solidFill>
                <a:cs typeface="Arial" charset="0"/>
              </a:rPr>
              <a:t>million barrels per day</a:t>
            </a:r>
            <a:endParaRPr lang="en-GB" sz="1400" dirty="0" smtClean="0">
              <a:solidFill>
                <a:srgbClr val="000000"/>
              </a:solidFill>
              <a:cs typeface="Arial" charset="0"/>
            </a:endParaRPr>
          </a:p>
        </p:txBody>
      </p:sp>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90" y="6307954"/>
            <a:ext cx="51752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4981169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475" y="73152"/>
            <a:ext cx="8591550" cy="1143000"/>
          </a:xfrm>
        </p:spPr>
        <p:txBody>
          <a:bodyPr/>
          <a:lstStyle/>
          <a:p>
            <a:r>
              <a:rPr lang="en-US" dirty="0" smtClean="0"/>
              <a:t>Can OPEC cohere? –  comparison of change in world liquid fuel balances for two 12-year historical periods with EIA projections for 2013-25 from AEO2015 (million barrels per day) </a:t>
            </a:r>
            <a:endParaRPr lang="en-US" dirty="0"/>
          </a:p>
        </p:txBody>
      </p:sp>
      <p:sp>
        <p:nvSpPr>
          <p:cNvPr id="3" name="Footer Placeholder 2"/>
          <p:cNvSpPr>
            <a:spLocks noGrp="1"/>
          </p:cNvSpPr>
          <p:nvPr>
            <p:ph type="ftr" sz="quarter" idx="10"/>
          </p:nvPr>
        </p:nvSpPr>
        <p:spPr>
          <a:xfrm>
            <a:off x="667513" y="6391656"/>
            <a:ext cx="3489818" cy="393192"/>
          </a:xfrm>
        </p:spPr>
        <p:txBody>
          <a:bodyPr/>
          <a:lstStyle/>
          <a:p>
            <a:pPr>
              <a:defRPr/>
            </a:pPr>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17</a:t>
            </a:fld>
            <a:endParaRPr lang="en-US" dirty="0">
              <a:solidFill>
                <a:srgbClr val="000000"/>
              </a:solidFill>
            </a:endParaRP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445736868"/>
              </p:ext>
            </p:extLst>
          </p:nvPr>
        </p:nvGraphicFramePr>
        <p:xfrm>
          <a:off x="639763" y="1316038"/>
          <a:ext cx="8163768" cy="4155440"/>
        </p:xfrm>
        <a:graphic>
          <a:graphicData uri="http://schemas.openxmlformats.org/drawingml/2006/table">
            <a:tbl>
              <a:tblPr firstRow="1" bandRow="1">
                <a:tableStyleId>{5C22544A-7EE6-4342-B048-85BDC9FD1C3A}</a:tableStyleId>
              </a:tblPr>
              <a:tblGrid>
                <a:gridCol w="3112757"/>
                <a:gridCol w="1341994"/>
                <a:gridCol w="1393372"/>
                <a:gridCol w="2315645"/>
              </a:tblGrid>
              <a:tr h="370840">
                <a:tc>
                  <a:txBody>
                    <a:bodyPr/>
                    <a:lstStyle/>
                    <a:p>
                      <a:pPr marL="0" marR="0" lvl="0" indent="0" algn="l" defTabSz="914400" rtl="0" eaLnBrk="1" fontAlgn="base" latinLnBrk="0" hangingPunct="1">
                        <a:lnSpc>
                          <a:spcPct val="90000"/>
                        </a:lnSpc>
                        <a:spcBef>
                          <a:spcPct val="80000"/>
                        </a:spcBef>
                        <a:spcAft>
                          <a:spcPct val="0"/>
                        </a:spcAft>
                        <a:buClrTx/>
                        <a:buSzTx/>
                        <a:buFont typeface="Arial" charset="0"/>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marL="96093" marR="96093" anchor="ctr" horzOverflow="overflow"/>
                </a:tc>
                <a:tc gridSpan="2">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Actual</a:t>
                      </a:r>
                    </a:p>
                  </a:txBody>
                  <a:tcPr marL="96093" marR="96093" anchor="ctr" horzOverflow="overflow"/>
                </a:tc>
                <a:tc hMerge="1">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Projected </a:t>
                      </a:r>
                    </a:p>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AEO 2014 Reference &amp; HOGR Cases </a:t>
                      </a:r>
                    </a:p>
                  </a:txBody>
                  <a:tcPr marL="96093" marR="96093" anchor="ctr" horzOverflow="overflow"/>
                </a:tc>
              </a:tr>
              <a:tr h="370840">
                <a:tc>
                  <a:txBody>
                    <a:bodyPr/>
                    <a:lstStyle/>
                    <a:p>
                      <a:pPr marL="0" marR="0" lvl="0" indent="0" algn="l" defTabSz="914400" rtl="0" eaLnBrk="1" fontAlgn="base" latinLnBrk="0" hangingPunct="1">
                        <a:lnSpc>
                          <a:spcPct val="90000"/>
                        </a:lnSpc>
                        <a:spcBef>
                          <a:spcPct val="80000"/>
                        </a:spcBef>
                        <a:spcAft>
                          <a:spcPct val="0"/>
                        </a:spcAft>
                        <a:buClrTx/>
                        <a:buSzTx/>
                        <a:buFont typeface="Arial" charset="0"/>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1973–85</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2000–12</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2013–25</a:t>
                      </a:r>
                    </a:p>
                  </a:txBody>
                  <a:tcPr marL="96093" marR="96093" anchor="ctr" horzOverflow="overflow"/>
                </a:tc>
              </a:tr>
              <a:tr h="370840">
                <a:tc>
                  <a:txBody>
                    <a:bodyPr/>
                    <a:lstStyle/>
                    <a:p>
                      <a:pPr marL="0" marR="0" lvl="0" indent="0" algn="l"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World Liquids Demand</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+3</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+12</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+12 to +13</a:t>
                      </a:r>
                    </a:p>
                  </a:txBody>
                  <a:tcPr marL="96093" marR="96093" anchor="ctr" horzOverflow="overflow"/>
                </a:tc>
              </a:tr>
              <a:tr h="370840">
                <a:tc>
                  <a:txBody>
                    <a:bodyPr/>
                    <a:lstStyle/>
                    <a:p>
                      <a:pPr marL="0" marR="0" lvl="0" indent="0" algn="l"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    OECD</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-4</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-2</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+1</a:t>
                      </a:r>
                    </a:p>
                  </a:txBody>
                  <a:tcPr marL="96093" marR="96093" anchor="ctr" horzOverflow="overflow"/>
                </a:tc>
              </a:tr>
              <a:tr h="370840">
                <a:tc>
                  <a:txBody>
                    <a:bodyPr/>
                    <a:lstStyle/>
                    <a:p>
                      <a:pPr marL="0" marR="0" lvl="0" indent="0" algn="l"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    Non-OECD</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+7</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+15</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+11</a:t>
                      </a:r>
                    </a:p>
                  </a:txBody>
                  <a:tcPr marL="96093" marR="96093" anchor="ctr" horzOverflow="overflow"/>
                </a:tc>
              </a:tr>
              <a:tr h="370840">
                <a:tc>
                  <a:txBody>
                    <a:bodyPr/>
                    <a:lstStyle/>
                    <a:p>
                      <a:pPr marL="0" marR="0" lvl="0" indent="0" algn="l" defTabSz="914400" rtl="0" eaLnBrk="1" fontAlgn="ctr" latinLnBrk="0" hangingPunct="1">
                        <a:lnSpc>
                          <a:spcPct val="90000"/>
                        </a:lnSpc>
                        <a:spcBef>
                          <a:spcPct val="0"/>
                        </a:spcBef>
                        <a:spcAft>
                          <a:spcPct val="0"/>
                        </a:spcAft>
                        <a:buClrTx/>
                        <a:buSzTx/>
                        <a:buFont typeface="Arial" charset="0"/>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endParaRPr kumimoji="0" lang="en-US" sz="2000" b="1" i="0" u="none" strike="noStrike" cap="none" normalizeH="0" baseline="0" dirty="0" smtClean="0">
                        <a:ln>
                          <a:noFill/>
                        </a:ln>
                        <a:solidFill>
                          <a:schemeClr val="tx1"/>
                        </a:solidFill>
                        <a:effectLst/>
                        <a:latin typeface="Arial" charset="0"/>
                        <a:cs typeface="Arial" charset="0"/>
                      </a:endParaRPr>
                    </a:p>
                  </a:txBody>
                  <a:tcPr marL="96093" marR="96093" anchor="ctr" horzOverflow="overflow"/>
                </a:tc>
              </a:tr>
              <a:tr h="370840">
                <a:tc>
                  <a:txBody>
                    <a:bodyPr/>
                    <a:lstStyle/>
                    <a:p>
                      <a:pPr marL="0" marR="0" lvl="0" indent="0" algn="l"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World Liquids Supply</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-1</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+12</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+11 to +12</a:t>
                      </a:r>
                    </a:p>
                  </a:txBody>
                  <a:tcPr marL="96093" marR="96093" anchor="ctr" horzOverflow="overflow"/>
                </a:tc>
              </a:tr>
              <a:tr h="370840">
                <a:tc>
                  <a:txBody>
                    <a:bodyPr/>
                    <a:lstStyle/>
                    <a:p>
                      <a:pPr marL="0" marR="0" lvl="0" indent="0" algn="l"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    Non-OPEC Supply</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+13</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+ 6 </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+10 to +15</a:t>
                      </a:r>
                    </a:p>
                  </a:txBody>
                  <a:tcPr marL="96093" marR="96093" anchor="ctr" horzOverflow="overflow"/>
                </a:tc>
              </a:tr>
              <a:tr h="370840">
                <a:tc>
                  <a:txBody>
                    <a:bodyPr/>
                    <a:lstStyle/>
                    <a:p>
                      <a:pPr marL="0" marR="0" lvl="0" indent="0" algn="l"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    OPEC Production</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-14</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+ 6 </a:t>
                      </a:r>
                    </a:p>
                  </a:txBody>
                  <a:tcPr marL="96093" marR="96093"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Arial" charset="0"/>
                          <a:cs typeface="Arial" charset="0"/>
                        </a:rPr>
                        <a:t>-3 to +2</a:t>
                      </a:r>
                    </a:p>
                  </a:txBody>
                  <a:tcPr marL="96093" marR="96093" anchor="ctr" horzOverflow="overflow"/>
                </a:tc>
              </a:tr>
            </a:tbl>
          </a:graphicData>
        </a:graphic>
      </p:graphicFrame>
      <p:sp>
        <p:nvSpPr>
          <p:cNvPr id="6" name="Text Placeholder 7"/>
          <p:cNvSpPr txBox="1">
            <a:spLocks/>
          </p:cNvSpPr>
          <p:nvPr/>
        </p:nvSpPr>
        <p:spPr>
          <a:xfrm>
            <a:off x="640080" y="5952744"/>
            <a:ext cx="7946136" cy="246888"/>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smtClean="0"/>
              <a:t>Source: EIA, Short-Term Energy Outlook, April 2015</a:t>
            </a:r>
            <a:endParaRPr lang="en-US" sz="1200" i="1" dirty="0"/>
          </a:p>
        </p:txBody>
      </p:sp>
    </p:spTree>
    <p:extLst>
      <p:ext uri="{BB962C8B-B14F-4D97-AF65-F5344CB8AC3E}">
        <p14:creationId xmlns:p14="http://schemas.microsoft.com/office/powerpoint/2010/main" val="126939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For more information</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18</a:t>
            </a:fld>
            <a:endParaRPr lang="en-US" dirty="0">
              <a:solidFill>
                <a:srgbClr val="000000"/>
              </a:solidFill>
            </a:endParaRPr>
          </a:p>
        </p:txBody>
      </p:sp>
      <p:sp>
        <p:nvSpPr>
          <p:cNvPr id="11" name="Text Placeholder 10"/>
          <p:cNvSpPr>
            <a:spLocks noGrp="1"/>
          </p:cNvSpPr>
          <p:nvPr>
            <p:ph type="body" sz="quarter" idx="12"/>
          </p:nvPr>
        </p:nvSpPr>
        <p:spPr/>
        <p:txBody>
          <a:bodyPr/>
          <a:lstStyle/>
          <a:p>
            <a:pPr>
              <a:buNone/>
            </a:pPr>
            <a:r>
              <a:rPr lang="en-US" sz="2000" dirty="0" smtClean="0"/>
              <a:t>U.S. Energy Information Administration home page | </a:t>
            </a:r>
            <a:r>
              <a:rPr lang="en-US" sz="2000" dirty="0" smtClean="0">
                <a:hlinkClick r:id="rId3"/>
              </a:rPr>
              <a:t>www.eia.gov</a:t>
            </a:r>
            <a:endParaRPr lang="en-US" sz="2000" dirty="0" smtClean="0"/>
          </a:p>
          <a:p>
            <a:pPr>
              <a:buNone/>
            </a:pPr>
            <a:r>
              <a:rPr lang="en-US" sz="2000" dirty="0" smtClean="0"/>
              <a:t>Annual Energy Outlook | </a:t>
            </a:r>
            <a:r>
              <a:rPr lang="en-US" sz="2000" dirty="0" smtClean="0">
                <a:hlinkClick r:id="rId4"/>
              </a:rPr>
              <a:t>www.eia.gov/forecasts/aeo</a:t>
            </a:r>
            <a:endParaRPr lang="en-US" sz="2000" dirty="0" smtClean="0"/>
          </a:p>
          <a:p>
            <a:pPr>
              <a:buNone/>
            </a:pPr>
            <a:r>
              <a:rPr lang="en-US" sz="2000" dirty="0" smtClean="0"/>
              <a:t>Short-Term Energy Outlook | </a:t>
            </a:r>
            <a:r>
              <a:rPr lang="en-US" sz="2000" dirty="0" smtClean="0">
                <a:hlinkClick r:id="rId5"/>
              </a:rPr>
              <a:t>www.eia.gov/forecasts/steo</a:t>
            </a:r>
            <a:endParaRPr lang="en-US" sz="2000" dirty="0" smtClean="0"/>
          </a:p>
          <a:p>
            <a:pPr>
              <a:buNone/>
            </a:pPr>
            <a:r>
              <a:rPr lang="en-US" sz="2000" dirty="0" smtClean="0"/>
              <a:t>International Energy Outlook | </a:t>
            </a:r>
            <a:r>
              <a:rPr lang="en-US" sz="2000" dirty="0" smtClean="0">
                <a:hlinkClick r:id="rId6"/>
              </a:rPr>
              <a:t>www.eia.gov/forecasts/ieo</a:t>
            </a:r>
            <a:endParaRPr lang="en-US" sz="2000" dirty="0" smtClean="0"/>
          </a:p>
          <a:p>
            <a:pPr>
              <a:buNone/>
            </a:pPr>
            <a:r>
              <a:rPr lang="en-US" sz="2000" dirty="0" smtClean="0"/>
              <a:t>Today In Energy | </a:t>
            </a:r>
            <a:r>
              <a:rPr lang="en-US" sz="2000" dirty="0" smtClean="0">
                <a:hlinkClick r:id="rId7"/>
              </a:rPr>
              <a:t>www.eia.gov/todayinenergy</a:t>
            </a:r>
            <a:endParaRPr lang="en-US" sz="2000" dirty="0" smtClean="0"/>
          </a:p>
          <a:p>
            <a:pPr>
              <a:buNone/>
            </a:pPr>
            <a:r>
              <a:rPr lang="en-US" sz="2000" dirty="0" smtClean="0"/>
              <a:t>Monthly Energy Review | </a:t>
            </a:r>
            <a:r>
              <a:rPr lang="en-US" sz="2000" dirty="0" smtClean="0">
                <a:hlinkClick r:id="rId8"/>
              </a:rPr>
              <a:t>www.eia.gov/totalenergy/data/monthly</a:t>
            </a:r>
            <a:endParaRPr lang="en-US" sz="2000" dirty="0" smtClean="0"/>
          </a:p>
          <a:p>
            <a:pPr>
              <a:buNone/>
            </a:pPr>
            <a:r>
              <a:rPr lang="en-US" sz="2000" dirty="0" smtClean="0"/>
              <a:t>State Energy Portal | </a:t>
            </a:r>
            <a:r>
              <a:rPr lang="en-US" sz="2000" dirty="0" smtClean="0">
                <a:hlinkClick r:id="rId9"/>
              </a:rPr>
              <a:t>www.eia.gov/state</a:t>
            </a:r>
            <a:r>
              <a:rPr lang="en-US" sz="2000" dirty="0" smtClean="0"/>
              <a:t> </a:t>
            </a:r>
          </a:p>
          <a:p>
            <a:pPr>
              <a:buNone/>
            </a:pPr>
            <a:r>
              <a:rPr lang="en-US" sz="2000" dirty="0" smtClean="0"/>
              <a:t>Drilling Productivity Report | </a:t>
            </a:r>
            <a:r>
              <a:rPr lang="en-US" sz="2000" dirty="0" smtClean="0">
                <a:hlinkClick r:id="rId10"/>
              </a:rPr>
              <a:t>www.eia.gov/petroleum/drilling</a:t>
            </a:r>
            <a:r>
              <a:rPr lang="en-US" sz="2000" dirty="0" smtClean="0"/>
              <a:t> </a:t>
            </a:r>
            <a:endParaRPr lang="en-US" sz="2000" dirty="0"/>
          </a:p>
        </p:txBody>
      </p:sp>
      <p:sp>
        <p:nvSpPr>
          <p:cNvPr id="2" name="Footer Placeholder 1"/>
          <p:cNvSpPr>
            <a:spLocks noGrp="1"/>
          </p:cNvSpPr>
          <p:nvPr>
            <p:ph type="ftr" sz="quarter" idx="3"/>
          </p:nvPr>
        </p:nvSpPr>
        <p:spPr>
          <a:xfrm>
            <a:off x="667512" y="6391656"/>
            <a:ext cx="3218688" cy="393192"/>
          </a:xfrm>
        </p:spPr>
        <p:txBody>
          <a:bodyPr/>
          <a:lstStyle/>
          <a:p>
            <a:r>
              <a:rPr lang="en-US" dirty="0">
                <a:solidFill>
                  <a:srgbClr val="FFFFFF"/>
                </a:solidFill>
              </a:rPr>
              <a:t>Effects of low oil prices                                                                 May 12, </a:t>
            </a:r>
            <a:r>
              <a:rPr lang="en-US" dirty="0" smtClean="0">
                <a:solidFill>
                  <a:srgbClr val="FFFFFF"/>
                </a:solidFill>
              </a:rPr>
              <a:t>2015</a:t>
            </a:r>
            <a:endParaRPr lang="en-US" dirty="0">
              <a:solidFill>
                <a:srgbClr val="FFFFFF"/>
              </a:solidFill>
            </a:endParaRPr>
          </a:p>
        </p:txBody>
      </p:sp>
    </p:spTree>
    <p:extLst>
      <p:ext uri="{BB962C8B-B14F-4D97-AF65-F5344CB8AC3E}">
        <p14:creationId xmlns:p14="http://schemas.microsoft.com/office/powerpoint/2010/main" val="1960368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6447"/>
            <a:ext cx="8001000" cy="914400"/>
          </a:xfrm>
        </p:spPr>
        <p:txBody>
          <a:bodyPr/>
          <a:lstStyle/>
          <a:p>
            <a:r>
              <a:rPr lang="en-US" dirty="0" smtClean="0"/>
              <a:t>Henry Hub spot prices are expected to average $2.93/million Btu in 2015 and $3.32/million Btu in 2016</a:t>
            </a:r>
            <a:endParaRPr lang="en-US" dirty="0"/>
          </a:p>
        </p:txBody>
      </p:sp>
      <p:sp>
        <p:nvSpPr>
          <p:cNvPr id="4" name="Slide Number Placeholder 3"/>
          <p:cNvSpPr>
            <a:spLocks noGrp="1"/>
          </p:cNvSpPr>
          <p:nvPr>
            <p:ph type="sldNum" sz="quarter" idx="4294967295"/>
          </p:nvPr>
        </p:nvSpPr>
        <p:spPr>
          <a:xfrm>
            <a:off x="8686800" y="6419088"/>
            <a:ext cx="384048" cy="365125"/>
          </a:xfrm>
          <a:prstGeom prst="rect">
            <a:avLst/>
          </a:prstGeom>
        </p:spPr>
        <p:txBody>
          <a:bodyPr/>
          <a:lstStyle/>
          <a:p>
            <a:r>
              <a:rPr lang="en-US" dirty="0" smtClean="0">
                <a:solidFill>
                  <a:srgbClr val="000000"/>
                </a:solidFill>
              </a:rPr>
              <a:t> </a:t>
            </a:r>
            <a:fld id="{2D80C5C9-96E0-47EC-B500-37C5FE284639}" type="slidenum">
              <a:rPr lang="en-US" smtClean="0">
                <a:solidFill>
                  <a:srgbClr val="000000"/>
                </a:solidFill>
              </a:rPr>
              <a:pPr/>
              <a:t>19</a:t>
            </a:fld>
            <a:endParaRPr lang="en-US" dirty="0">
              <a:solidFill>
                <a:srgbClr val="000000"/>
              </a:solidFill>
            </a:endParaRPr>
          </a:p>
        </p:txBody>
      </p:sp>
      <p:sp>
        <p:nvSpPr>
          <p:cNvPr id="8" name="Text Placeholder 7"/>
          <p:cNvSpPr>
            <a:spLocks noGrp="1"/>
          </p:cNvSpPr>
          <p:nvPr>
            <p:ph type="body" sz="quarter" idx="15"/>
          </p:nvPr>
        </p:nvSpPr>
        <p:spPr/>
        <p:txBody>
          <a:bodyPr/>
          <a:lstStyle/>
          <a:p>
            <a:r>
              <a:rPr lang="en-US" dirty="0"/>
              <a:t>Source: EIA, Short-Term Energy Outlook, </a:t>
            </a:r>
            <a:r>
              <a:rPr lang="en-US" dirty="0" smtClean="0"/>
              <a:t>May 2015</a:t>
            </a:r>
            <a:endParaRPr lang="en-US" dirty="0"/>
          </a:p>
        </p:txBody>
      </p:sp>
      <p:graphicFrame>
        <p:nvGraphicFramePr>
          <p:cNvPr id="9" name="Content Placeholder 3"/>
          <p:cNvGraphicFramePr>
            <a:graphicFrameLocks noGrp="1"/>
          </p:cNvGraphicFramePr>
          <p:nvPr>
            <p:ph type="chart" sz="quarter" idx="12"/>
            <p:extLst>
              <p:ext uri="{D42A27DB-BD31-4B8C-83A1-F6EECF244321}">
                <p14:modId xmlns:p14="http://schemas.microsoft.com/office/powerpoint/2010/main" val="1972836783"/>
              </p:ext>
            </p:extLst>
          </p:nvPr>
        </p:nvGraphicFramePr>
        <p:xfrm>
          <a:off x="326571" y="1862667"/>
          <a:ext cx="8360229" cy="398885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5"/>
          <p:cNvSpPr>
            <a:spLocks noGrp="1"/>
          </p:cNvSpPr>
          <p:nvPr>
            <p:ph type="body" sz="quarter" idx="13"/>
          </p:nvPr>
        </p:nvSpPr>
        <p:spPr>
          <a:xfrm>
            <a:off x="631371" y="1265887"/>
            <a:ext cx="4005072" cy="548640"/>
          </a:xfrm>
        </p:spPr>
        <p:txBody>
          <a:bodyPr/>
          <a:lstStyle/>
          <a:p>
            <a:r>
              <a:rPr lang="en-US" dirty="0" smtClean="0"/>
              <a:t>Henry Hub spot price</a:t>
            </a:r>
          </a:p>
          <a:p>
            <a:r>
              <a:rPr lang="en-US" dirty="0" smtClean="0"/>
              <a:t>dollars </a:t>
            </a:r>
            <a:r>
              <a:rPr lang="en-US" dirty="0"/>
              <a:t>per </a:t>
            </a:r>
            <a:r>
              <a:rPr lang="en-US" dirty="0" smtClean="0"/>
              <a:t>million Btu</a:t>
            </a:r>
            <a:endParaRPr lang="en-US" dirty="0"/>
          </a:p>
        </p:txBody>
      </p:sp>
      <p:cxnSp>
        <p:nvCxnSpPr>
          <p:cNvPr id="11" name="Straight Connector 10"/>
          <p:cNvCxnSpPr/>
          <p:nvPr/>
        </p:nvCxnSpPr>
        <p:spPr>
          <a:xfrm flipH="1" flipV="1">
            <a:off x="5364480" y="2074125"/>
            <a:ext cx="8361" cy="298748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4294967295"/>
          </p:nvPr>
        </p:nvSpPr>
        <p:spPr>
          <a:xfrm>
            <a:off x="666750" y="6391275"/>
            <a:ext cx="3439584" cy="393700"/>
          </a:xfrm>
          <a:prstGeom prst="rect">
            <a:avLst/>
          </a:prstGeom>
        </p:spPr>
        <p:txBody>
          <a:bodyPr/>
          <a:lstStyle/>
          <a:p>
            <a:pPr>
              <a:defRPr/>
            </a:pPr>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3700943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hart Placeholder 6"/>
          <p:cNvPicPr>
            <a:picLocks noGrp="1" noChangeAspect="1"/>
          </p:cNvPicPr>
          <p:nvPr>
            <p:ph type="chart" sz="quarter" idx="12"/>
          </p:nvPr>
        </p:nvPicPr>
        <p:blipFill>
          <a:blip r:embed="rId3">
            <a:extLst>
              <a:ext uri="{28A0092B-C50C-407E-A947-70E740481C1C}">
                <a14:useLocalDpi xmlns:a14="http://schemas.microsoft.com/office/drawing/2010/main" val="0"/>
              </a:ext>
            </a:extLst>
          </a:blip>
          <a:stretch>
            <a:fillRect/>
          </a:stretch>
        </p:blipFill>
        <p:spPr>
          <a:xfrm>
            <a:off x="641505" y="1527175"/>
            <a:ext cx="7943541" cy="4379913"/>
          </a:xfrm>
        </p:spPr>
      </p:pic>
      <p:sp>
        <p:nvSpPr>
          <p:cNvPr id="2" name="Title 1"/>
          <p:cNvSpPr>
            <a:spLocks noGrp="1"/>
          </p:cNvSpPr>
          <p:nvPr>
            <p:ph type="title"/>
          </p:nvPr>
        </p:nvSpPr>
        <p:spPr>
          <a:xfrm>
            <a:off x="640080" y="212650"/>
            <a:ext cx="8046720" cy="563313"/>
          </a:xfrm>
        </p:spPr>
        <p:txBody>
          <a:bodyPr/>
          <a:lstStyle/>
          <a:p>
            <a:r>
              <a:rPr lang="en-US" dirty="0"/>
              <a:t>Historical </a:t>
            </a:r>
            <a:r>
              <a:rPr lang="en-US" dirty="0" smtClean="0"/>
              <a:t>oil prices (and EIA forecast through 2016)</a:t>
            </a:r>
            <a:endParaRPr lang="en-US" dirty="0"/>
          </a:p>
        </p:txBody>
      </p:sp>
      <p:sp>
        <p:nvSpPr>
          <p:cNvPr id="3" name="Footer Placeholder 2"/>
          <p:cNvSpPr>
            <a:spLocks noGrp="1"/>
          </p:cNvSpPr>
          <p:nvPr>
            <p:ph type="ftr" sz="quarter" idx="10"/>
          </p:nvPr>
        </p:nvSpPr>
        <p:spPr/>
        <p:txBody>
          <a:bodyPr/>
          <a:lstStyle/>
          <a:p>
            <a:pPr>
              <a:defRPr/>
            </a:pPr>
            <a:r>
              <a:rPr lang="en-US" smtClean="0">
                <a:solidFill>
                  <a:srgbClr val="FFFFFF"/>
                </a:solidFill>
              </a:rPr>
              <a:t>Effects of low oil prices                                                                 May 12,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2</a:t>
            </a:fld>
            <a:endParaRPr lang="en-US" dirty="0">
              <a:solidFill>
                <a:srgbClr val="000000"/>
              </a:solidFill>
            </a:endParaRPr>
          </a:p>
        </p:txBody>
      </p:sp>
      <p:sp>
        <p:nvSpPr>
          <p:cNvPr id="6" name="Text Placeholder 5"/>
          <p:cNvSpPr>
            <a:spLocks noGrp="1"/>
          </p:cNvSpPr>
          <p:nvPr>
            <p:ph type="body" sz="quarter" idx="13"/>
          </p:nvPr>
        </p:nvSpPr>
        <p:spPr>
          <a:xfrm>
            <a:off x="661345" y="896112"/>
            <a:ext cx="4005072" cy="548640"/>
          </a:xfrm>
        </p:spPr>
        <p:txBody>
          <a:bodyPr/>
          <a:lstStyle/>
          <a:p>
            <a:r>
              <a:rPr lang="en-US" dirty="0" smtClean="0">
                <a:solidFill>
                  <a:srgbClr val="000308"/>
                </a:solidFill>
              </a:rPr>
              <a:t>crude oil price</a:t>
            </a:r>
          </a:p>
          <a:p>
            <a:r>
              <a:rPr lang="en-US" dirty="0" smtClean="0">
                <a:solidFill>
                  <a:srgbClr val="000308"/>
                </a:solidFill>
              </a:rPr>
              <a:t>price per barrel (real 2010 dollars)</a:t>
            </a:r>
          </a:p>
        </p:txBody>
      </p:sp>
      <p:sp>
        <p:nvSpPr>
          <p:cNvPr id="8" name="Text Placeholder 7"/>
          <p:cNvSpPr>
            <a:spLocks noGrp="1"/>
          </p:cNvSpPr>
          <p:nvPr>
            <p:ph type="body" sz="quarter" idx="15"/>
          </p:nvPr>
        </p:nvSpPr>
        <p:spPr>
          <a:xfrm>
            <a:off x="737708" y="5879806"/>
            <a:ext cx="7946136" cy="348635"/>
          </a:xfrm>
        </p:spPr>
        <p:txBody>
          <a:bodyPr/>
          <a:lstStyle/>
          <a:p>
            <a:pPr>
              <a:spcBef>
                <a:spcPts val="0"/>
              </a:spcBef>
            </a:pPr>
            <a:r>
              <a:rPr lang="en-US" dirty="0">
                <a:solidFill>
                  <a:srgbClr val="000000"/>
                </a:solidFill>
              </a:rPr>
              <a:t>Sources: U.S. Energy Information Administration, Thomson </a:t>
            </a:r>
            <a:r>
              <a:rPr lang="en-US" dirty="0" smtClean="0">
                <a:solidFill>
                  <a:srgbClr val="000000"/>
                </a:solidFill>
              </a:rPr>
              <a:t>Reuters</a:t>
            </a:r>
          </a:p>
        </p:txBody>
      </p:sp>
      <p:sp>
        <p:nvSpPr>
          <p:cNvPr id="11" name="TextBox 10"/>
          <p:cNvSpPr txBox="1"/>
          <p:nvPr/>
        </p:nvSpPr>
        <p:spPr>
          <a:xfrm>
            <a:off x="3057525" y="2132941"/>
            <a:ext cx="3476625" cy="523220"/>
          </a:xfrm>
          <a:prstGeom prst="rect">
            <a:avLst/>
          </a:prstGeom>
          <a:noFill/>
        </p:spPr>
        <p:txBody>
          <a:bodyPr wrap="square" rtlCol="0">
            <a:spAutoFit/>
          </a:bodyPr>
          <a:lstStyle/>
          <a:p>
            <a:pPr fontAlgn="base">
              <a:spcBef>
                <a:spcPct val="0"/>
              </a:spcBef>
              <a:spcAft>
                <a:spcPct val="0"/>
              </a:spcAft>
            </a:pPr>
            <a:r>
              <a:rPr lang="en-US" sz="1400" dirty="0">
                <a:solidFill>
                  <a:srgbClr val="000000"/>
                </a:solidFill>
                <a:cs typeface="Arial" charset="0"/>
              </a:rPr>
              <a:t>Prices shown are quarterly averages: </a:t>
            </a:r>
          </a:p>
          <a:p>
            <a:pPr fontAlgn="base">
              <a:spcBef>
                <a:spcPct val="0"/>
              </a:spcBef>
              <a:spcAft>
                <a:spcPct val="0"/>
              </a:spcAft>
            </a:pPr>
            <a:r>
              <a:rPr lang="en-US" sz="1400" dirty="0">
                <a:solidFill>
                  <a:srgbClr val="000000"/>
                </a:solidFill>
                <a:cs typeface="Arial" charset="0"/>
              </a:rPr>
              <a:t>dashed lines are EIA projections</a:t>
            </a:r>
          </a:p>
        </p:txBody>
      </p:sp>
    </p:spTree>
    <p:extLst>
      <p:ext uri="{BB962C8B-B14F-4D97-AF65-F5344CB8AC3E}">
        <p14:creationId xmlns:p14="http://schemas.microsoft.com/office/powerpoint/2010/main" val="2551405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2" y="276447"/>
            <a:ext cx="8001000" cy="914400"/>
          </a:xfrm>
        </p:spPr>
        <p:txBody>
          <a:bodyPr/>
          <a:lstStyle/>
          <a:p>
            <a:r>
              <a:rPr lang="en-US" dirty="0" smtClean="0"/>
              <a:t>Natural gas production is expected to increase by 4.5 </a:t>
            </a:r>
            <a:r>
              <a:rPr lang="en-US" dirty="0" err="1" smtClean="0"/>
              <a:t>bcf</a:t>
            </a:r>
            <a:r>
              <a:rPr lang="en-US" dirty="0" smtClean="0"/>
              <a:t>/day in 2015 and by 1.3 </a:t>
            </a:r>
            <a:r>
              <a:rPr lang="en-US" dirty="0" err="1" smtClean="0"/>
              <a:t>bcf</a:t>
            </a:r>
            <a:r>
              <a:rPr lang="en-US" dirty="0" smtClean="0"/>
              <a:t>/day in 2016</a:t>
            </a:r>
            <a:endParaRPr lang="en-US" dirty="0"/>
          </a:p>
        </p:txBody>
      </p:sp>
      <p:sp>
        <p:nvSpPr>
          <p:cNvPr id="3" name="Footer Placeholder 2"/>
          <p:cNvSpPr>
            <a:spLocks noGrp="1"/>
          </p:cNvSpPr>
          <p:nvPr>
            <p:ph type="ftr" sz="quarter" idx="4294967295"/>
          </p:nvPr>
        </p:nvSpPr>
        <p:spPr>
          <a:xfrm>
            <a:off x="667512" y="6391656"/>
            <a:ext cx="3415390" cy="393192"/>
          </a:xfrm>
          <a:prstGeom prst="rect">
            <a:avLst/>
          </a:prstGeom>
        </p:spPr>
        <p:txBody>
          <a:bodyPr/>
          <a:lstStyle/>
          <a:p>
            <a:pPr>
              <a:defRPr/>
            </a:pPr>
            <a:r>
              <a:rPr lang="en-US" dirty="0" smtClean="0">
                <a:solidFill>
                  <a:srgbClr val="FFFFFF"/>
                </a:solidFill>
              </a:rPr>
              <a:t>Effects of low oil prices                                                                 May 12, 2015</a:t>
            </a:r>
            <a:endParaRPr lang="en-US" dirty="0">
              <a:solidFill>
                <a:srgbClr val="FFFFFF"/>
              </a:solidFill>
            </a:endParaRPr>
          </a:p>
        </p:txBody>
      </p:sp>
      <p:sp>
        <p:nvSpPr>
          <p:cNvPr id="8" name="Text Placeholder 7"/>
          <p:cNvSpPr>
            <a:spLocks noGrp="1"/>
          </p:cNvSpPr>
          <p:nvPr>
            <p:ph type="body" sz="quarter" idx="15"/>
          </p:nvPr>
        </p:nvSpPr>
        <p:spPr/>
        <p:txBody>
          <a:bodyPr/>
          <a:lstStyle/>
          <a:p>
            <a:r>
              <a:rPr lang="en-US" dirty="0"/>
              <a:t>Source: EIA, Short-Term Energy Outlook, </a:t>
            </a:r>
            <a:r>
              <a:rPr lang="en-US" dirty="0" smtClean="0"/>
              <a:t>May 2015</a:t>
            </a:r>
            <a:endParaRPr lang="en-US" dirty="0"/>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2333143713"/>
              </p:ext>
            </p:extLst>
          </p:nvPr>
        </p:nvGraphicFramePr>
        <p:xfrm>
          <a:off x="653902" y="1646238"/>
          <a:ext cx="8001000" cy="420528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7"/>
          <p:cNvSpPr>
            <a:spLocks noGrp="1"/>
          </p:cNvSpPr>
          <p:nvPr>
            <p:ph type="body" sz="quarter" idx="13"/>
          </p:nvPr>
        </p:nvSpPr>
        <p:spPr>
          <a:xfrm>
            <a:off x="665310" y="1250619"/>
            <a:ext cx="4003675" cy="547687"/>
          </a:xfrm>
        </p:spPr>
        <p:txBody>
          <a:bodyPr/>
          <a:lstStyle/>
          <a:p>
            <a:r>
              <a:rPr lang="en-US" dirty="0" smtClean="0"/>
              <a:t>U.S. natural gas production and imports</a:t>
            </a:r>
            <a:endParaRPr lang="en-US" dirty="0"/>
          </a:p>
          <a:p>
            <a:r>
              <a:rPr lang="en-US" dirty="0" smtClean="0"/>
              <a:t>billion cubic feet per day</a:t>
            </a:r>
          </a:p>
        </p:txBody>
      </p:sp>
      <p:sp>
        <p:nvSpPr>
          <p:cNvPr id="11" name="TextBox 10"/>
          <p:cNvSpPr txBox="1"/>
          <p:nvPr/>
        </p:nvSpPr>
        <p:spPr>
          <a:xfrm>
            <a:off x="6145797" y="1233394"/>
            <a:ext cx="2466753" cy="800219"/>
          </a:xfrm>
          <a:prstGeom prst="rect">
            <a:avLst/>
          </a:prstGeom>
          <a:noFill/>
        </p:spPr>
        <p:txBody>
          <a:bodyPr wrap="square" rtlCol="0">
            <a:spAutoFit/>
          </a:bodyPr>
          <a:lstStyle/>
          <a:p>
            <a:pPr algn="r"/>
            <a:r>
              <a:rPr lang="en-US" sz="1400" dirty="0">
                <a:solidFill>
                  <a:srgbClr val="000000"/>
                </a:solidFill>
              </a:rPr>
              <a:t>a</a:t>
            </a:r>
            <a:r>
              <a:rPr lang="en-US" sz="1400" dirty="0" smtClean="0">
                <a:solidFill>
                  <a:srgbClr val="000000"/>
                </a:solidFill>
              </a:rPr>
              <a:t>nnual change</a:t>
            </a:r>
          </a:p>
          <a:p>
            <a:pPr algn="r"/>
            <a:r>
              <a:rPr lang="en-US" sz="1400" dirty="0" smtClean="0">
                <a:solidFill>
                  <a:srgbClr val="000000"/>
                </a:solidFill>
              </a:rPr>
              <a:t>billion cubic feet per day</a:t>
            </a:r>
            <a:endParaRPr lang="en-US" sz="1400" dirty="0">
              <a:solidFill>
                <a:srgbClr val="000000"/>
              </a:solidFill>
            </a:endParaRPr>
          </a:p>
          <a:p>
            <a:pPr algn="r"/>
            <a:endParaRPr lang="en-US" dirty="0">
              <a:solidFill>
                <a:srgbClr val="000000"/>
              </a:solidFill>
            </a:endParaRPr>
          </a:p>
        </p:txBody>
      </p:sp>
      <p:sp>
        <p:nvSpPr>
          <p:cNvPr id="5" name="Slide Number Placeholder 4"/>
          <p:cNvSpPr>
            <a:spLocks noGrp="1"/>
          </p:cNvSpPr>
          <p:nvPr>
            <p:ph type="sldNum" sz="quarter" idx="4294967295"/>
          </p:nvPr>
        </p:nvSpPr>
        <p:spPr>
          <a:xfrm>
            <a:off x="8676348" y="6409218"/>
            <a:ext cx="384175" cy="365125"/>
          </a:xfrm>
          <a:prstGeom prst="rect">
            <a:avLst/>
          </a:prstGeom>
        </p:spPr>
        <p:txBody>
          <a:bodyPr/>
          <a:lstStyle/>
          <a:p>
            <a:pPr>
              <a:defRPr/>
            </a:pPr>
            <a:fld id="{E4E96853-06F4-43A6-A754-E3DD0854F343}"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4168660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natural gas consumption</a:t>
            </a:r>
            <a:endParaRPr lang="en-US" dirty="0"/>
          </a:p>
          <a:p>
            <a:r>
              <a:rPr lang="en-US" dirty="0" smtClean="0"/>
              <a:t>billion cubic feet per day</a:t>
            </a:r>
            <a:endParaRPr lang="en-US" dirty="0"/>
          </a:p>
        </p:txBody>
      </p:sp>
      <p:sp>
        <p:nvSpPr>
          <p:cNvPr id="4" name="Text Placeholder 3"/>
          <p:cNvSpPr>
            <a:spLocks noGrp="1"/>
          </p:cNvSpPr>
          <p:nvPr>
            <p:ph type="body" sz="quarter" idx="14"/>
          </p:nvPr>
        </p:nvSpPr>
        <p:spPr/>
        <p:txBody>
          <a:bodyPr/>
          <a:lstStyle/>
          <a:p>
            <a:r>
              <a:rPr lang="en-US" dirty="0" smtClean="0"/>
              <a:t>annual </a:t>
            </a:r>
            <a:r>
              <a:rPr lang="en-US" dirty="0"/>
              <a:t>change</a:t>
            </a:r>
          </a:p>
          <a:p>
            <a:r>
              <a:rPr lang="en-US" dirty="0"/>
              <a:t>billion cubic feet per day</a:t>
            </a:r>
          </a:p>
        </p:txBody>
      </p:sp>
      <p:sp>
        <p:nvSpPr>
          <p:cNvPr id="6" name="Footer Placeholder 5"/>
          <p:cNvSpPr>
            <a:spLocks noGrp="1"/>
          </p:cNvSpPr>
          <p:nvPr>
            <p:ph type="ftr" sz="quarter" idx="4294967295"/>
          </p:nvPr>
        </p:nvSpPr>
        <p:spPr>
          <a:xfrm>
            <a:off x="666750" y="6391275"/>
            <a:ext cx="3458684" cy="393700"/>
          </a:xfrm>
          <a:prstGeom prst="rect">
            <a:avLst/>
          </a:prstGeom>
        </p:spPr>
        <p:txBody>
          <a:bodyPr/>
          <a:lstStyle/>
          <a:p>
            <a:pPr>
              <a:defRPr/>
            </a:pPr>
            <a:r>
              <a:rPr lang="en-US" smtClean="0">
                <a:solidFill>
                  <a:srgbClr val="FFFFFF"/>
                </a:solidFill>
              </a:rPr>
              <a:t>Effects of low oil prices                                                                 May 12, 2015</a:t>
            </a:r>
            <a:endParaRPr lang="en-US" dirty="0">
              <a:solidFill>
                <a:srgbClr val="FFFFFF"/>
              </a:solidFill>
            </a:endParaRPr>
          </a:p>
        </p:txBody>
      </p:sp>
      <p:sp>
        <p:nvSpPr>
          <p:cNvPr id="8" name="Title 7"/>
          <p:cNvSpPr>
            <a:spLocks noGrp="1"/>
          </p:cNvSpPr>
          <p:nvPr>
            <p:ph type="title"/>
          </p:nvPr>
        </p:nvSpPr>
        <p:spPr/>
        <p:txBody>
          <a:bodyPr/>
          <a:lstStyle/>
          <a:p>
            <a:r>
              <a:rPr lang="en-US" dirty="0" smtClean="0"/>
              <a:t>Industrial and power sectors drive natural gas consumption growth in the forecast</a:t>
            </a:r>
            <a:endParaRPr lang="en-US" dirty="0"/>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1674363511"/>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7"/>
          <p:cNvSpPr>
            <a:spLocks noGrp="1"/>
          </p:cNvSpPr>
          <p:nvPr>
            <p:ph type="body" sz="quarter" idx="15"/>
          </p:nvPr>
        </p:nvSpPr>
        <p:spPr>
          <a:xfrm>
            <a:off x="622004" y="5922335"/>
            <a:ext cx="8001000" cy="274320"/>
          </a:xfrm>
        </p:spPr>
        <p:txBody>
          <a:bodyPr/>
          <a:lstStyle/>
          <a:p>
            <a:r>
              <a:rPr lang="en-US" dirty="0"/>
              <a:t>Source: EIA, Short-Term Energy Outlook, </a:t>
            </a:r>
            <a:r>
              <a:rPr lang="en-US" dirty="0" smtClean="0"/>
              <a:t>May 2015</a:t>
            </a:r>
            <a:endParaRPr lang="en-US" dirty="0"/>
          </a:p>
        </p:txBody>
      </p:sp>
      <p:sp>
        <p:nvSpPr>
          <p:cNvPr id="2" name="Slide Number Placeholder 1"/>
          <p:cNvSpPr>
            <a:spLocks noGrp="1"/>
          </p:cNvSpPr>
          <p:nvPr>
            <p:ph type="sldNum" sz="quarter" idx="4294967295"/>
          </p:nvPr>
        </p:nvSpPr>
        <p:spPr>
          <a:xfrm>
            <a:off x="8686800" y="6419850"/>
            <a:ext cx="384175" cy="365125"/>
          </a:xfrm>
          <a:prstGeom prst="rect">
            <a:avLst/>
          </a:prstGeom>
        </p:spPr>
        <p:txBody>
          <a:bodyPr/>
          <a:lstStyle/>
          <a:p>
            <a:pPr>
              <a:defRPr/>
            </a:pPr>
            <a:fld id="{E4E96853-06F4-43A6-A754-E3DD0854F343}"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24916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40080" y="73152"/>
            <a:ext cx="8046720" cy="955548"/>
          </a:xfrm>
        </p:spPr>
        <p:txBody>
          <a:bodyPr/>
          <a:lstStyle/>
          <a:p>
            <a:r>
              <a:rPr lang="en-US" dirty="0" smtClean="0"/>
              <a:t>EIA’s latest DPR forecasts June natural gas production below the May level in the Bakken, Eagle Ford, and Niobrara regions</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22</a:t>
            </a:fld>
            <a:endParaRPr lang="en-US" dirty="0">
              <a:solidFill>
                <a:srgbClr val="000000"/>
              </a:solidFill>
            </a:endParaRPr>
          </a:p>
        </p:txBody>
      </p:sp>
      <p:sp>
        <p:nvSpPr>
          <p:cNvPr id="8" name="Footer Placeholder 7"/>
          <p:cNvSpPr>
            <a:spLocks noGrp="1"/>
          </p:cNvSpPr>
          <p:nvPr>
            <p:ph type="ftr" sz="quarter" idx="3"/>
          </p:nvPr>
        </p:nvSpPr>
        <p:spPr/>
        <p:txBody>
          <a:bodyPr/>
          <a:lstStyle/>
          <a:p>
            <a:r>
              <a:rPr lang="en-US" smtClean="0">
                <a:solidFill>
                  <a:srgbClr val="FFFFFF"/>
                </a:solidFill>
              </a:rPr>
              <a:t>Effects of low oil prices                                                                 May 12, 2015</a:t>
            </a:r>
            <a:endParaRPr lang="en-US"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061" y="1143952"/>
            <a:ext cx="420587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bwMode="auto">
          <a:xfrm>
            <a:off x="666749" y="6391275"/>
            <a:ext cx="3362991" cy="393700"/>
          </a:xfrm>
          <a:prstGeom prst="rect">
            <a:avLst/>
          </a:prstGeom>
          <a:noFill/>
          <a:ln>
            <a:miter lim="800000"/>
            <a:headEnd/>
            <a:tailEnd/>
          </a:ln>
        </p:spPr>
        <p:txBody>
          <a:bodyPr anchor="b"/>
          <a:lstStyle/>
          <a:p>
            <a:r>
              <a:rPr lang="en-US" smtClean="0">
                <a:solidFill>
                  <a:srgbClr val="FFFFFF"/>
                </a:solidFill>
              </a:rPr>
              <a:t>Effects of low oil prices                                                                 May 12, 2015</a:t>
            </a:r>
            <a:endParaRPr lang="en-US" dirty="0">
              <a:solidFill>
                <a:srgbClr val="FFFFFF"/>
              </a:solidFill>
            </a:endParaRPr>
          </a:p>
        </p:txBody>
      </p:sp>
      <p:sp>
        <p:nvSpPr>
          <p:cNvPr id="2" name="Slide Number Placeholder 1"/>
          <p:cNvSpPr>
            <a:spLocks noGrp="1"/>
          </p:cNvSpPr>
          <p:nvPr>
            <p:ph type="sldNum" sz="quarter" idx="11"/>
          </p:nvPr>
        </p:nvSpPr>
        <p:spPr/>
        <p:txBody>
          <a:bodyPr/>
          <a:lstStyle/>
          <a:p>
            <a:pPr>
              <a:defRPr/>
            </a:pPr>
            <a:fld id="{0FEC1A9C-846A-459A-9215-92DCBB625147}" type="slidenum">
              <a:rPr lang="en-US" smtClean="0">
                <a:solidFill>
                  <a:srgbClr val="000000"/>
                </a:solidFill>
              </a:rPr>
              <a:pPr>
                <a:defRPr/>
              </a:pPr>
              <a:t>23</a:t>
            </a:fld>
            <a:endParaRPr lang="en-US" dirty="0">
              <a:solidFill>
                <a:srgbClr val="000000"/>
              </a:solidFill>
            </a:endParaRPr>
          </a:p>
        </p:txBody>
      </p:sp>
      <p:sp>
        <p:nvSpPr>
          <p:cNvPr id="11" name="Text Placeholder 9"/>
          <p:cNvSpPr txBox="1">
            <a:spLocks/>
          </p:cNvSpPr>
          <p:nvPr/>
        </p:nvSpPr>
        <p:spPr>
          <a:xfrm>
            <a:off x="619789" y="5562101"/>
            <a:ext cx="7946136" cy="49845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200" dirty="0" smtClean="0">
                <a:solidFill>
                  <a:srgbClr val="000000"/>
                </a:solidFill>
              </a:rPr>
              <a:t>Note</a:t>
            </a:r>
            <a:r>
              <a:rPr lang="en-US" sz="1200" dirty="0">
                <a:solidFill>
                  <a:srgbClr val="000000"/>
                </a:solidFill>
              </a:rPr>
              <a:t>: </a:t>
            </a:r>
            <a:r>
              <a:rPr lang="en-US" sz="1200" dirty="0" err="1">
                <a:solidFill>
                  <a:srgbClr val="000000"/>
                </a:solidFill>
              </a:rPr>
              <a:t>Mbbl</a:t>
            </a:r>
            <a:r>
              <a:rPr lang="en-US" sz="1200" dirty="0">
                <a:solidFill>
                  <a:srgbClr val="000000"/>
                </a:solidFill>
              </a:rPr>
              <a:t>/</a:t>
            </a:r>
            <a:r>
              <a:rPr lang="en-US" sz="1200" dirty="0" err="1">
                <a:solidFill>
                  <a:srgbClr val="000000"/>
                </a:solidFill>
              </a:rPr>
              <a:t>sd</a:t>
            </a:r>
            <a:r>
              <a:rPr lang="en-US" sz="1200" dirty="0">
                <a:solidFill>
                  <a:srgbClr val="000000"/>
                </a:solidFill>
              </a:rPr>
              <a:t> = thousand barrels per stream day; MM = millions; e = Estimated costs, when stated costs not available from news reports or company filings</a:t>
            </a:r>
            <a:r>
              <a:rPr lang="en-US" sz="1200" dirty="0" smtClean="0">
                <a:solidFill>
                  <a:srgbClr val="000000"/>
                </a:solidFill>
              </a:rPr>
              <a:t>. </a:t>
            </a:r>
          </a:p>
          <a:p>
            <a:pPr marL="0" indent="0">
              <a:buFont typeface="Arial" charset="0"/>
              <a:buNone/>
            </a:pPr>
            <a:r>
              <a:rPr lang="en-US" sz="1200" i="1" dirty="0" smtClean="0">
                <a:solidFill>
                  <a:srgbClr val="000000"/>
                </a:solidFill>
              </a:rPr>
              <a:t>Source</a:t>
            </a:r>
            <a:r>
              <a:rPr lang="en-US" sz="1200" i="1" dirty="0">
                <a:solidFill>
                  <a:srgbClr val="000000"/>
                </a:solidFill>
              </a:rPr>
              <a:t>: U.S. Energy Information Administration, compiled from industry sources as of January 2015.</a:t>
            </a:r>
          </a:p>
          <a:p>
            <a:pPr marL="0" indent="0">
              <a:buFont typeface="Arial" charset="0"/>
              <a:buNone/>
            </a:pPr>
            <a:endParaRPr lang="en-US" sz="1200" dirty="0" smtClean="0">
              <a:solidFill>
                <a:srgbClr val="000000"/>
              </a:solidFill>
            </a:endParaRPr>
          </a:p>
        </p:txBody>
      </p:sp>
      <p:sp>
        <p:nvSpPr>
          <p:cNvPr id="17" name="Title 9"/>
          <p:cNvSpPr>
            <a:spLocks noGrp="1"/>
          </p:cNvSpPr>
          <p:nvPr>
            <p:ph type="title"/>
          </p:nvPr>
        </p:nvSpPr>
        <p:spPr>
          <a:xfrm>
            <a:off x="694217" y="207520"/>
            <a:ext cx="7184509" cy="629174"/>
          </a:xfrm>
          <a:prstGeom prst="rect">
            <a:avLst/>
          </a:prstGeom>
        </p:spPr>
        <p:txBody>
          <a:bodyPr/>
          <a:lstStyle/>
          <a:p>
            <a:r>
              <a:rPr lang="en-US" dirty="0"/>
              <a:t>New condensate splitter projects in the United States</a:t>
            </a:r>
          </a:p>
        </p:txBody>
      </p:sp>
      <p:graphicFrame>
        <p:nvGraphicFramePr>
          <p:cNvPr id="18" name="Table 17"/>
          <p:cNvGraphicFramePr>
            <a:graphicFrameLocks noGrp="1"/>
          </p:cNvGraphicFramePr>
          <p:nvPr>
            <p:extLst>
              <p:ext uri="{D42A27DB-BD31-4B8C-83A1-F6EECF244321}">
                <p14:modId xmlns:p14="http://schemas.microsoft.com/office/powerpoint/2010/main" val="1040584368"/>
              </p:ext>
            </p:extLst>
          </p:nvPr>
        </p:nvGraphicFramePr>
        <p:xfrm>
          <a:off x="694217" y="1233557"/>
          <a:ext cx="7623545" cy="4049184"/>
        </p:xfrm>
        <a:graphic>
          <a:graphicData uri="http://schemas.openxmlformats.org/drawingml/2006/table">
            <a:tbl>
              <a:tblPr firstRow="1">
                <a:tableStyleId>{69012ECD-51FC-41F1-AA8D-1B2483CD663E}</a:tableStyleId>
              </a:tblPr>
              <a:tblGrid>
                <a:gridCol w="1878862"/>
                <a:gridCol w="918978"/>
                <a:gridCol w="1013932"/>
                <a:gridCol w="874085"/>
                <a:gridCol w="1180214"/>
                <a:gridCol w="1757474"/>
              </a:tblGrid>
              <a:tr h="337432">
                <a:tc>
                  <a:txBody>
                    <a:bodyPr/>
                    <a:lstStyle/>
                    <a:p>
                      <a:pPr algn="ctr" fontAlgn="ctr"/>
                      <a:r>
                        <a:rPr lang="en-US" sz="1000" b="1" i="0" u="none" strike="noStrike" dirty="0">
                          <a:solidFill>
                            <a:schemeClr val="bg1"/>
                          </a:solidFill>
                          <a:effectLst/>
                          <a:latin typeface="+mn-lt"/>
                          <a:cs typeface="Arial" panose="020B0604020202020204" pitchFamily="34" charset="0"/>
                        </a:rPr>
                        <a:t>Project</a:t>
                      </a:r>
                    </a:p>
                  </a:txBody>
                  <a:tcPr marL="9525" marR="9525" marT="9525" marB="0" anchor="ctr"/>
                </a:tc>
                <a:tc>
                  <a:txBody>
                    <a:bodyPr/>
                    <a:lstStyle/>
                    <a:p>
                      <a:pPr algn="ctr" fontAlgn="ctr"/>
                      <a:r>
                        <a:rPr lang="en-US" sz="1000" b="1" i="0" u="none" strike="noStrike" dirty="0">
                          <a:solidFill>
                            <a:schemeClr val="bg1"/>
                          </a:solidFill>
                          <a:effectLst/>
                          <a:latin typeface="+mn-lt"/>
                          <a:cs typeface="Arial" panose="020B0604020202020204" pitchFamily="34" charset="0"/>
                        </a:rPr>
                        <a:t>Capacity (</a:t>
                      </a:r>
                      <a:r>
                        <a:rPr lang="en-US" sz="1000" b="1" i="0" u="none" strike="noStrike" dirty="0" err="1">
                          <a:solidFill>
                            <a:schemeClr val="bg1"/>
                          </a:solidFill>
                          <a:effectLst/>
                          <a:latin typeface="+mn-lt"/>
                          <a:cs typeface="Arial" panose="020B0604020202020204" pitchFamily="34" charset="0"/>
                        </a:rPr>
                        <a:t>Mbbl</a:t>
                      </a:r>
                      <a:r>
                        <a:rPr lang="en-US" sz="1000" b="1" i="0" u="none" strike="noStrike" dirty="0">
                          <a:solidFill>
                            <a:schemeClr val="bg1"/>
                          </a:solidFill>
                          <a:effectLst/>
                          <a:latin typeface="+mn-lt"/>
                          <a:cs typeface="Arial" panose="020B0604020202020204" pitchFamily="34" charset="0"/>
                        </a:rPr>
                        <a:t>/</a:t>
                      </a:r>
                      <a:r>
                        <a:rPr lang="en-US" sz="1000" b="1" i="0" u="none" strike="noStrike" dirty="0" err="1">
                          <a:solidFill>
                            <a:schemeClr val="bg1"/>
                          </a:solidFill>
                          <a:effectLst/>
                          <a:latin typeface="+mn-lt"/>
                          <a:cs typeface="Arial" panose="020B0604020202020204" pitchFamily="34" charset="0"/>
                        </a:rPr>
                        <a:t>sd</a:t>
                      </a:r>
                      <a:r>
                        <a:rPr lang="en-US" sz="1000" b="1" i="0" u="none" strike="noStrike" dirty="0">
                          <a:solidFill>
                            <a:schemeClr val="bg1"/>
                          </a:solidFill>
                          <a:effectLst/>
                          <a:latin typeface="+mn-lt"/>
                          <a:cs typeface="Arial" panose="020B0604020202020204" pitchFamily="34" charset="0"/>
                        </a:rPr>
                        <a:t>) </a:t>
                      </a:r>
                    </a:p>
                  </a:txBody>
                  <a:tcPr marL="9525" marR="9525" marT="9525" marB="0" anchor="ctr"/>
                </a:tc>
                <a:tc>
                  <a:txBody>
                    <a:bodyPr/>
                    <a:lstStyle/>
                    <a:p>
                      <a:pPr algn="ctr" fontAlgn="ctr"/>
                      <a:r>
                        <a:rPr lang="en-US" sz="1000" b="1" i="0" u="none" strike="noStrike" dirty="0">
                          <a:solidFill>
                            <a:schemeClr val="bg1"/>
                          </a:solidFill>
                          <a:effectLst/>
                          <a:latin typeface="+mn-lt"/>
                          <a:cs typeface="Arial" panose="020B0604020202020204" pitchFamily="34" charset="0"/>
                        </a:rPr>
                        <a:t>State</a:t>
                      </a:r>
                    </a:p>
                  </a:txBody>
                  <a:tcPr marL="9525" marR="9525" marT="9525" marB="0" anchor="ctr"/>
                </a:tc>
                <a:tc>
                  <a:txBody>
                    <a:bodyPr/>
                    <a:lstStyle/>
                    <a:p>
                      <a:pPr algn="ctr" fontAlgn="ctr"/>
                      <a:r>
                        <a:rPr lang="en-US" sz="1000" b="1" i="0" u="none" strike="noStrike" dirty="0">
                          <a:solidFill>
                            <a:schemeClr val="bg1"/>
                          </a:solidFill>
                          <a:effectLst/>
                          <a:latin typeface="+mn-lt"/>
                          <a:cs typeface="Arial" panose="020B0604020202020204" pitchFamily="34" charset="0"/>
                        </a:rPr>
                        <a:t>Est. Cost</a:t>
                      </a:r>
                      <a:r>
                        <a:rPr lang="en-US" sz="1000" b="1" i="0" u="none" strike="noStrike" baseline="30000" dirty="0">
                          <a:solidFill>
                            <a:schemeClr val="bg1"/>
                          </a:solidFill>
                          <a:effectLst/>
                          <a:latin typeface="+mn-lt"/>
                          <a:cs typeface="Arial" panose="020B0604020202020204" pitchFamily="34" charset="0"/>
                        </a:rPr>
                        <a:t>2</a:t>
                      </a:r>
                      <a:r>
                        <a:rPr lang="en-US" sz="1000" b="1" i="0" u="none" strike="noStrike" dirty="0">
                          <a:solidFill>
                            <a:schemeClr val="bg1"/>
                          </a:solidFill>
                          <a:effectLst/>
                          <a:latin typeface="+mn-lt"/>
                          <a:cs typeface="Arial" panose="020B0604020202020204" pitchFamily="34" charset="0"/>
                        </a:rPr>
                        <a:t>  ($MM)</a:t>
                      </a:r>
                    </a:p>
                  </a:txBody>
                  <a:tcPr marL="9525" marR="9525" marT="9525" marB="0" anchor="ctr"/>
                </a:tc>
                <a:tc>
                  <a:txBody>
                    <a:bodyPr/>
                    <a:lstStyle/>
                    <a:p>
                      <a:pPr algn="ctr" fontAlgn="ctr"/>
                      <a:r>
                        <a:rPr lang="en-US" sz="1000" b="1" i="0" u="none" strike="noStrike" dirty="0">
                          <a:solidFill>
                            <a:schemeClr val="bg1"/>
                          </a:solidFill>
                          <a:effectLst/>
                          <a:latin typeface="+mn-lt"/>
                          <a:cs typeface="Arial" panose="020B0604020202020204" pitchFamily="34" charset="0"/>
                        </a:rPr>
                        <a:t>Completion</a:t>
                      </a:r>
                    </a:p>
                  </a:txBody>
                  <a:tcPr marL="9525" marR="9525" marT="9525" marB="0" anchor="ctr"/>
                </a:tc>
                <a:tc>
                  <a:txBody>
                    <a:bodyPr/>
                    <a:lstStyle/>
                    <a:p>
                      <a:pPr algn="ctr" fontAlgn="ctr"/>
                      <a:r>
                        <a:rPr lang="en-US" sz="1000" b="1" i="0" u="none" strike="noStrike" dirty="0">
                          <a:solidFill>
                            <a:schemeClr val="bg1"/>
                          </a:solidFill>
                          <a:effectLst/>
                          <a:latin typeface="+mn-lt"/>
                          <a:cs typeface="Arial" panose="020B0604020202020204" pitchFamily="34" charset="0"/>
                        </a:rPr>
                        <a:t>Status</a:t>
                      </a:r>
                    </a:p>
                  </a:txBody>
                  <a:tcPr marL="9525" marR="9525" marT="9525" marB="0" anchor="ctr"/>
                </a:tc>
              </a:tr>
              <a:tr h="337432">
                <a:tc>
                  <a:txBody>
                    <a:bodyPr/>
                    <a:lstStyle/>
                    <a:p>
                      <a:pPr algn="ctr" fontAlgn="ctr"/>
                      <a:r>
                        <a:rPr lang="en-US" sz="1000" b="0" i="0" u="none" strike="noStrike" dirty="0">
                          <a:solidFill>
                            <a:srgbClr val="000000"/>
                          </a:solidFill>
                          <a:effectLst/>
                          <a:latin typeface="+mn-lt"/>
                          <a:cs typeface="Arial" panose="020B0604020202020204" pitchFamily="34" charset="0"/>
                        </a:rPr>
                        <a:t>Kinder Morgan - Galena Park</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50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180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2015</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under construction</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Kinder Morgan - Galena Park</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50</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180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2016</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under construction</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Marathon - Canton</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25</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Ohio</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180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2015</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under construction</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Kinder Morgan - Galena Park</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50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200e</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2017</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proposed</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Buckeye/Trafigura – Corpus Christi</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50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200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2016</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proposed</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Magellan – Corpus Christi</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50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250e</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2017</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proposed</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Magellan – Corpus Christi</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50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200e</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2018</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proposed</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Phillips 66 – Sweeny </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75</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242</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2018</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proposed</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Targa - Houston Ship Channel</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35</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115</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2018</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proposed</a:t>
                      </a:r>
                    </a:p>
                  </a:txBody>
                  <a:tcPr marL="9525" marR="9525" marT="9525" marB="0" anchor="ctr"/>
                </a:tc>
              </a:tr>
              <a:tr h="337432">
                <a:tc>
                  <a:txBody>
                    <a:bodyPr/>
                    <a:lstStyle/>
                    <a:p>
                      <a:pPr algn="ctr" fontAlgn="ctr"/>
                      <a:r>
                        <a:rPr lang="en-US" sz="1000" b="0" i="0" u="none" strike="noStrike" dirty="0">
                          <a:solidFill>
                            <a:srgbClr val="000000"/>
                          </a:solidFill>
                          <a:effectLst/>
                          <a:latin typeface="+mn-lt"/>
                          <a:cs typeface="Arial" panose="020B0604020202020204" pitchFamily="34" charset="0"/>
                        </a:rPr>
                        <a:t>Marathon - Catlettsburg</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35</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Kentucky</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150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2016</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front-end engineering design</a:t>
                      </a:r>
                    </a:p>
                  </a:txBody>
                  <a:tcPr marL="9525" marR="9525" marT="9525" marB="0" anchor="ctr"/>
                </a:tc>
              </a:tr>
              <a:tr h="337432">
                <a:tc>
                  <a:txBody>
                    <a:bodyPr/>
                    <a:lstStyle/>
                    <a:p>
                      <a:pPr algn="ctr" fontAlgn="ctr"/>
                      <a:r>
                        <a:rPr lang="en-US" sz="1000" b="0" i="0" u="none" strike="noStrike">
                          <a:solidFill>
                            <a:srgbClr val="000000"/>
                          </a:solidFill>
                          <a:effectLst/>
                          <a:latin typeface="+mn-lt"/>
                          <a:cs typeface="Arial" panose="020B0604020202020204" pitchFamily="34" charset="0"/>
                        </a:rPr>
                        <a:t>CCI – Corpus Christi</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100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Texas</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500</a:t>
                      </a:r>
                    </a:p>
                  </a:txBody>
                  <a:tcPr marL="9525" marR="9525" marT="9525" marB="0" anchor="ctr"/>
                </a:tc>
                <a:tc>
                  <a:txBody>
                    <a:bodyPr/>
                    <a:lstStyle/>
                    <a:p>
                      <a:pPr algn="ctr" fontAlgn="ctr"/>
                      <a:r>
                        <a:rPr lang="en-US" sz="1000" b="0" i="0" u="none" strike="noStrike">
                          <a:solidFill>
                            <a:srgbClr val="000000"/>
                          </a:solidFill>
                          <a:effectLst/>
                          <a:latin typeface="+mn-lt"/>
                          <a:cs typeface="Arial" panose="020B0604020202020204" pitchFamily="34" charset="0"/>
                        </a:rPr>
                        <a:t>2016</a:t>
                      </a:r>
                    </a:p>
                  </a:txBody>
                  <a:tcPr marL="9525" marR="9525" marT="9525" marB="0" anchor="ctr"/>
                </a:tc>
                <a:tc>
                  <a:txBody>
                    <a:bodyPr/>
                    <a:lstStyle/>
                    <a:p>
                      <a:pPr algn="ctr" fontAlgn="ctr"/>
                      <a:r>
                        <a:rPr lang="en-US" sz="1000" b="0" i="0" u="none" strike="noStrike" dirty="0">
                          <a:solidFill>
                            <a:srgbClr val="000000"/>
                          </a:solidFill>
                          <a:effectLst/>
                          <a:latin typeface="+mn-lt"/>
                          <a:cs typeface="Arial" panose="020B0604020202020204" pitchFamily="34" charset="0"/>
                        </a:rPr>
                        <a:t>front-end engineering design</a:t>
                      </a:r>
                    </a:p>
                  </a:txBody>
                  <a:tcPr marL="9525" marR="9525" marT="9525" marB="0" anchor="ctr"/>
                </a:tc>
              </a:tr>
            </a:tbl>
          </a:graphicData>
        </a:graphic>
      </p:graphicFrame>
    </p:spTree>
    <p:extLst>
      <p:ext uri="{BB962C8B-B14F-4D97-AF65-F5344CB8AC3E}">
        <p14:creationId xmlns:p14="http://schemas.microsoft.com/office/powerpoint/2010/main" val="3488021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2424" y="1460843"/>
            <a:ext cx="8138160" cy="4340352"/>
            <a:chOff x="482424" y="1460843"/>
            <a:chExt cx="8138160" cy="434035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24" y="1460843"/>
              <a:ext cx="8138160" cy="4340352"/>
            </a:xfrm>
            <a:prstGeom prst="rect">
              <a:avLst/>
            </a:prstGeom>
          </p:spPr>
        </p:pic>
        <p:cxnSp>
          <p:nvCxnSpPr>
            <p:cNvPr id="13" name="Straight Arrow Connector 12"/>
            <p:cNvCxnSpPr/>
            <p:nvPr/>
          </p:nvCxnSpPr>
          <p:spPr>
            <a:xfrm flipH="1">
              <a:off x="5414511" y="2453650"/>
              <a:ext cx="380999" cy="226562"/>
            </a:xfrm>
            <a:prstGeom prst="straightConnector1">
              <a:avLst/>
            </a:prstGeom>
            <a:ln>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28144" y="435617"/>
            <a:ext cx="8046720" cy="777240"/>
          </a:xfrm>
        </p:spPr>
        <p:txBody>
          <a:bodyPr>
            <a:normAutofit fontScale="90000"/>
          </a:bodyPr>
          <a:lstStyle/>
          <a:p>
            <a:r>
              <a:rPr lang="en-US" dirty="0" smtClean="0"/>
              <a:t>Brent crude oil prices were relatively stable through the first half of 2014; increased oil supply and lower global economic growth expectations lowered prices from July 2014 to January 2015</a:t>
            </a:r>
            <a:endParaRPr lang="en-US" dirty="0"/>
          </a:p>
        </p:txBody>
      </p:sp>
      <p:sp>
        <p:nvSpPr>
          <p:cNvPr id="3" name="Footer Placeholder 2"/>
          <p:cNvSpPr>
            <a:spLocks noGrp="1"/>
          </p:cNvSpPr>
          <p:nvPr>
            <p:ph type="ftr" sz="quarter" idx="4294967295"/>
          </p:nvPr>
        </p:nvSpPr>
        <p:spPr>
          <a:xfrm>
            <a:off x="667510" y="6391656"/>
            <a:ext cx="3362230" cy="393192"/>
          </a:xfrm>
          <a:prstGeom prst="rect">
            <a:avLst/>
          </a:prstGeom>
        </p:spPr>
        <p:txBody>
          <a:bodyPr/>
          <a:lstStyle/>
          <a:p>
            <a:pPr>
              <a:defRPr/>
            </a:pPr>
            <a:r>
              <a:rPr lang="en-US" smtClean="0">
                <a:solidFill>
                  <a:srgbClr val="FFFFFF"/>
                </a:solidFill>
              </a:rPr>
              <a:t>Effects of low oil prices                                                                 May 12, 2015</a:t>
            </a:r>
            <a:endParaRPr lang="en-US" dirty="0">
              <a:solidFill>
                <a:srgbClr val="FFFFFF"/>
              </a:solidFill>
            </a:endParaRPr>
          </a:p>
        </p:txBody>
      </p:sp>
      <p:sp>
        <p:nvSpPr>
          <p:cNvPr id="6" name="Text Placeholder 5"/>
          <p:cNvSpPr>
            <a:spLocks noGrp="1"/>
          </p:cNvSpPr>
          <p:nvPr>
            <p:ph type="body" sz="quarter" idx="13"/>
          </p:nvPr>
        </p:nvSpPr>
        <p:spPr>
          <a:xfrm>
            <a:off x="546432" y="1169582"/>
            <a:ext cx="4005072" cy="384376"/>
          </a:xfrm>
        </p:spPr>
        <p:txBody>
          <a:bodyPr/>
          <a:lstStyle/>
          <a:p>
            <a:pPr>
              <a:spcBef>
                <a:spcPts val="0"/>
              </a:spcBef>
            </a:pPr>
            <a:r>
              <a:rPr lang="en-US" dirty="0" smtClean="0"/>
              <a:t>dollars per barrel</a:t>
            </a:r>
            <a:endParaRPr lang="en-US" dirty="0"/>
          </a:p>
        </p:txBody>
      </p:sp>
      <p:sp>
        <p:nvSpPr>
          <p:cNvPr id="8" name="Text Placeholder 7"/>
          <p:cNvSpPr>
            <a:spLocks noGrp="1"/>
          </p:cNvSpPr>
          <p:nvPr>
            <p:ph type="body" sz="quarter" idx="15"/>
          </p:nvPr>
        </p:nvSpPr>
        <p:spPr/>
        <p:txBody>
          <a:bodyPr/>
          <a:lstStyle/>
          <a:p>
            <a:r>
              <a:rPr lang="en-US" dirty="0" smtClean="0"/>
              <a:t>Source: EIA, Bloomberg</a:t>
            </a:r>
            <a:endParaRPr lang="en-US" dirty="0"/>
          </a:p>
        </p:txBody>
      </p:sp>
      <p:sp>
        <p:nvSpPr>
          <p:cNvPr id="5" name="Slide Number Placeholder 4"/>
          <p:cNvSpPr>
            <a:spLocks noGrp="1"/>
          </p:cNvSpPr>
          <p:nvPr>
            <p:ph type="sldNum" sz="quarter" idx="17"/>
          </p:nvPr>
        </p:nvSpPr>
        <p:spPr/>
        <p:txBody>
          <a:bodyPr/>
          <a:lstStyle/>
          <a:p>
            <a:pPr>
              <a:defRPr/>
            </a:pPr>
            <a:fld id="{E4E96853-06F4-43A6-A754-E3DD0854F343}"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04621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793630"/>
          </a:xfrm>
        </p:spPr>
        <p:txBody>
          <a:bodyPr/>
          <a:lstStyle/>
          <a:p>
            <a:r>
              <a:rPr lang="en-US" sz="2400" dirty="0" smtClean="0"/>
              <a:t>Key takeaways</a:t>
            </a:r>
            <a:endParaRPr lang="en-US" sz="2400" dirty="0"/>
          </a:p>
        </p:txBody>
      </p:sp>
      <p:sp>
        <p:nvSpPr>
          <p:cNvPr id="3" name="Text Placeholder 2"/>
          <p:cNvSpPr>
            <a:spLocks noGrp="1"/>
          </p:cNvSpPr>
          <p:nvPr>
            <p:ph type="body" sz="quarter" idx="12"/>
          </p:nvPr>
        </p:nvSpPr>
        <p:spPr>
          <a:xfrm>
            <a:off x="681487" y="892058"/>
            <a:ext cx="7893170" cy="4973714"/>
          </a:xfrm>
        </p:spPr>
        <p:txBody>
          <a:bodyPr/>
          <a:lstStyle/>
          <a:p>
            <a:pPr marL="0" lvl="0" indent="0">
              <a:spcBef>
                <a:spcPts val="0"/>
              </a:spcBef>
              <a:spcAft>
                <a:spcPts val="1000"/>
              </a:spcAft>
              <a:buNone/>
            </a:pPr>
            <a:r>
              <a:rPr lang="en-US" sz="1600" b="1" dirty="0" smtClean="0"/>
              <a:t>Oil prices</a:t>
            </a:r>
            <a:r>
              <a:rPr lang="en-US" sz="1600" dirty="0"/>
              <a:t>: </a:t>
            </a:r>
            <a:r>
              <a:rPr lang="en-US" sz="1600" dirty="0" smtClean="0"/>
              <a:t> EIA’s forecast for Brent averages $61/b in 2015 and $70/b in 2016.  The market-implied 95% confidence band for Brent </a:t>
            </a:r>
            <a:r>
              <a:rPr lang="en-US" sz="1600" dirty="0"/>
              <a:t>(estimated from </a:t>
            </a:r>
            <a:r>
              <a:rPr lang="en-US" sz="1600" dirty="0" smtClean="0"/>
              <a:t>WTI futures and options prices) is extremely wide – with a range from $40/b to $110/b at the end of 2016.</a:t>
            </a:r>
          </a:p>
          <a:p>
            <a:pPr marL="0" indent="0">
              <a:spcBef>
                <a:spcPts val="0"/>
              </a:spcBef>
              <a:spcAft>
                <a:spcPts val="1000"/>
              </a:spcAft>
              <a:buNone/>
            </a:pPr>
            <a:r>
              <a:rPr lang="en-US" sz="1600" b="1" dirty="0" smtClean="0"/>
              <a:t>Demand</a:t>
            </a:r>
            <a:r>
              <a:rPr lang="en-US" sz="1600" dirty="0" smtClean="0"/>
              <a:t>:  Non-OECD </a:t>
            </a:r>
            <a:r>
              <a:rPr lang="en-US" sz="1600" dirty="0"/>
              <a:t>Asia </a:t>
            </a:r>
            <a:r>
              <a:rPr lang="en-US" sz="1600" dirty="0" smtClean="0"/>
              <a:t>remains a key driver of global forecast </a:t>
            </a:r>
            <a:r>
              <a:rPr lang="en-US" sz="1600" dirty="0"/>
              <a:t>liquids consumption growth </a:t>
            </a:r>
            <a:r>
              <a:rPr lang="en-US" sz="1600" dirty="0" smtClean="0"/>
              <a:t>of roughly 1.2 million b/d in </a:t>
            </a:r>
            <a:r>
              <a:rPr lang="en-US" sz="1600" dirty="0"/>
              <a:t>2015 and </a:t>
            </a:r>
            <a:r>
              <a:rPr lang="en-US" sz="1600" dirty="0" smtClean="0"/>
              <a:t>1.3 million b/d in 2016</a:t>
            </a:r>
            <a:r>
              <a:rPr lang="en-US" sz="1600" dirty="0"/>
              <a:t>; </a:t>
            </a:r>
            <a:r>
              <a:rPr lang="en-US" sz="1600" dirty="0" smtClean="0"/>
              <a:t>lower demand growth is a </a:t>
            </a:r>
            <a:r>
              <a:rPr lang="en-US" sz="1600" dirty="0"/>
              <a:t>major a downside risk </a:t>
            </a:r>
            <a:r>
              <a:rPr lang="en-US" sz="1600" dirty="0" smtClean="0"/>
              <a:t>to the price forecast </a:t>
            </a:r>
          </a:p>
          <a:p>
            <a:pPr marL="0" lvl="0" indent="0">
              <a:spcBef>
                <a:spcPts val="0"/>
              </a:spcBef>
              <a:spcAft>
                <a:spcPts val="1000"/>
              </a:spcAft>
              <a:buNone/>
            </a:pPr>
            <a:r>
              <a:rPr lang="en-US" sz="1600" b="1" dirty="0">
                <a:solidFill>
                  <a:srgbClr val="000000"/>
                </a:solidFill>
              </a:rPr>
              <a:t>U.S. oil production:  </a:t>
            </a:r>
            <a:r>
              <a:rPr lang="en-US" sz="1600" dirty="0">
                <a:solidFill>
                  <a:srgbClr val="000000"/>
                </a:solidFill>
              </a:rPr>
              <a:t>Lower-48 oil production </a:t>
            </a:r>
            <a:r>
              <a:rPr lang="en-US" sz="1600" dirty="0" smtClean="0">
                <a:solidFill>
                  <a:srgbClr val="000000"/>
                </a:solidFill>
              </a:rPr>
              <a:t>falls to its 4Q2014 level in 3Q2015, and then remains below that level for the following 3 quarters, before returning to that level in 3Q2016 as production growth resumes under EIA’s price scenario; near-term production in the federal offshore (growing) and Alaska (declining) are not responsive to recent price changes</a:t>
            </a:r>
            <a:endParaRPr lang="en-US" sz="1600" dirty="0">
              <a:solidFill>
                <a:srgbClr val="000000"/>
              </a:solidFill>
            </a:endParaRPr>
          </a:p>
          <a:p>
            <a:pPr marL="0" indent="0">
              <a:spcBef>
                <a:spcPts val="0"/>
              </a:spcBef>
              <a:spcAft>
                <a:spcPts val="1000"/>
              </a:spcAft>
              <a:buNone/>
            </a:pPr>
            <a:r>
              <a:rPr lang="en-US" sz="1600" b="1" dirty="0" smtClean="0"/>
              <a:t>The economy and consumers:  </a:t>
            </a:r>
            <a:r>
              <a:rPr lang="en-US" sz="1600" dirty="0" smtClean="0"/>
              <a:t>EIA’s energy forecast reflects a </a:t>
            </a:r>
            <a:r>
              <a:rPr lang="en-US" sz="1600" dirty="0"/>
              <a:t>U.S. economic growth outlook for 2015-16 that is somewhat stronger than 2013-14 </a:t>
            </a:r>
            <a:r>
              <a:rPr lang="en-US" sz="1600" dirty="0" smtClean="0"/>
              <a:t>experience</a:t>
            </a:r>
          </a:p>
          <a:p>
            <a:pPr>
              <a:spcBef>
                <a:spcPts val="0"/>
              </a:spcBef>
              <a:spcAft>
                <a:spcPts val="1000"/>
              </a:spcAft>
            </a:pPr>
            <a:r>
              <a:rPr lang="en-US" sz="1600" dirty="0" smtClean="0"/>
              <a:t>Energy </a:t>
            </a:r>
            <a:r>
              <a:rPr lang="en-US" sz="1600" dirty="0"/>
              <a:t>expenditures as a share of GDP </a:t>
            </a:r>
            <a:r>
              <a:rPr lang="en-US" sz="1600" dirty="0" smtClean="0"/>
              <a:t>are forecast at 6.3% in 2015, their lowest level since 2002, reflecting both lower oil prices and energy efficiency </a:t>
            </a:r>
          </a:p>
          <a:p>
            <a:pPr>
              <a:spcBef>
                <a:spcPts val="0"/>
              </a:spcBef>
              <a:spcAft>
                <a:spcPts val="1000"/>
              </a:spcAft>
            </a:pPr>
            <a:r>
              <a:rPr lang="en-US" sz="1600" dirty="0" smtClean="0"/>
              <a:t>Average U.S. household projected gasoline spending is $675 less in 2015 than in 2014, and about $530 less in 2016 than in 2014   </a:t>
            </a:r>
          </a:p>
          <a:p>
            <a:pPr marL="0" indent="0">
              <a:spcBef>
                <a:spcPts val="0"/>
              </a:spcBef>
              <a:spcAft>
                <a:spcPts val="1000"/>
              </a:spcAft>
              <a:buNone/>
            </a:pPr>
            <a:endParaRPr lang="en-US" sz="1600" dirty="0" smtClean="0"/>
          </a:p>
          <a:p>
            <a:pPr>
              <a:spcBef>
                <a:spcPts val="0"/>
              </a:spcBef>
              <a:spcAft>
                <a:spcPts val="1000"/>
              </a:spcAft>
            </a:pPr>
            <a:endParaRPr lang="en-US" sz="1600" dirty="0"/>
          </a:p>
        </p:txBody>
      </p:sp>
      <p:sp>
        <p:nvSpPr>
          <p:cNvPr id="4" name="Footer Placeholder 3"/>
          <p:cNvSpPr>
            <a:spLocks noGrp="1"/>
          </p:cNvSpPr>
          <p:nvPr>
            <p:ph type="ftr" sz="quarter" idx="13"/>
          </p:nvPr>
        </p:nvSpPr>
        <p:spPr>
          <a:xfrm>
            <a:off x="666750" y="6391275"/>
            <a:ext cx="3373622" cy="393700"/>
          </a:xfrm>
        </p:spPr>
        <p:txBody>
          <a:bodyPr wrap="none"/>
          <a:lstStyle/>
          <a:p>
            <a:pPr>
              <a:defRPr/>
            </a:pPr>
            <a:r>
              <a:rPr lang="en-US" dirty="0" smtClean="0">
                <a:solidFill>
                  <a:srgbClr val="FFFFFF"/>
                </a:solidFill>
              </a:rPr>
              <a:t>Effects of low oil prices                                                                 </a:t>
            </a:r>
          </a:p>
          <a:p>
            <a:pPr>
              <a:defRPr/>
            </a:pPr>
            <a:r>
              <a:rPr lang="en-US" dirty="0" smtClean="0">
                <a:solidFill>
                  <a:srgbClr val="FFFFFF"/>
                </a:solidFill>
              </a:rPr>
              <a:t>May 12, 2015</a:t>
            </a:r>
          </a:p>
        </p:txBody>
      </p:sp>
      <p:sp>
        <p:nvSpPr>
          <p:cNvPr id="5" name="Slide Number Placeholder 4"/>
          <p:cNvSpPr>
            <a:spLocks noGrp="1"/>
          </p:cNvSpPr>
          <p:nvPr>
            <p:ph type="sldNum" sz="quarter" idx="14"/>
          </p:nvPr>
        </p:nvSpPr>
        <p:spPr/>
        <p:txBody>
          <a:bodyPr/>
          <a:lstStyle/>
          <a:p>
            <a:pPr>
              <a:defRPr/>
            </a:pPr>
            <a:fld id="{3328D088-7B04-4EFB-98D0-39FA6889644B}"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58380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
            <a:ext cx="8328805" cy="1009291"/>
          </a:xfrm>
        </p:spPr>
        <p:txBody>
          <a:bodyPr/>
          <a:lstStyle/>
          <a:p>
            <a:r>
              <a:rPr lang="en-US" dirty="0" smtClean="0"/>
              <a:t>Oil prices rise from mid-2015 through mid-2016 in EIA’s forecast – however, the market-implied confidence band  is very wide</a:t>
            </a:r>
            <a:endParaRPr lang="en-US" dirty="0"/>
          </a:p>
        </p:txBody>
      </p:sp>
      <p:sp>
        <p:nvSpPr>
          <p:cNvPr id="4" name="Slide Number Placeholder 3"/>
          <p:cNvSpPr>
            <a:spLocks noGrp="1"/>
          </p:cNvSpPr>
          <p:nvPr>
            <p:ph type="sldNum" sz="quarter" idx="4294967295"/>
          </p:nvPr>
        </p:nvSpPr>
        <p:spPr>
          <a:xfrm>
            <a:off x="8686800" y="6419088"/>
            <a:ext cx="384048" cy="365125"/>
          </a:xfrm>
          <a:prstGeom prst="rect">
            <a:avLst/>
          </a:prstGeom>
        </p:spPr>
        <p:txBody>
          <a:bodyPr/>
          <a:lstStyle/>
          <a:p>
            <a:r>
              <a:rPr lang="en-US" dirty="0" smtClean="0">
                <a:solidFill>
                  <a:srgbClr val="000000"/>
                </a:solidFill>
              </a:rPr>
              <a:t> </a:t>
            </a:r>
            <a:fld id="{2D80C5C9-96E0-47EC-B500-37C5FE284639}" type="slidenum">
              <a:rPr lang="en-US" smtClean="0">
                <a:solidFill>
                  <a:srgbClr val="000000"/>
                </a:solidFill>
              </a:rPr>
              <a:pPr/>
              <a:t>5</a:t>
            </a:fld>
            <a:endParaRPr lang="en-US" dirty="0">
              <a:solidFill>
                <a:srgbClr val="000000"/>
              </a:solidFill>
            </a:endParaRPr>
          </a:p>
        </p:txBody>
      </p:sp>
      <p:sp>
        <p:nvSpPr>
          <p:cNvPr id="6" name="Text Placeholder 5"/>
          <p:cNvSpPr>
            <a:spLocks noGrp="1"/>
          </p:cNvSpPr>
          <p:nvPr>
            <p:ph type="body" sz="quarter" idx="13"/>
          </p:nvPr>
        </p:nvSpPr>
        <p:spPr>
          <a:xfrm>
            <a:off x="640080" y="957072"/>
            <a:ext cx="4005072" cy="548640"/>
          </a:xfrm>
        </p:spPr>
        <p:txBody>
          <a:bodyPr/>
          <a:lstStyle/>
          <a:p>
            <a:r>
              <a:rPr lang="en-US" dirty="0"/>
              <a:t>WTI </a:t>
            </a:r>
            <a:r>
              <a:rPr lang="en-US" dirty="0" smtClean="0"/>
              <a:t>price</a:t>
            </a:r>
          </a:p>
          <a:p>
            <a:r>
              <a:rPr lang="en-US" dirty="0" smtClean="0"/>
              <a:t>dollars </a:t>
            </a:r>
            <a:r>
              <a:rPr lang="en-US" dirty="0"/>
              <a:t>per </a:t>
            </a:r>
            <a:r>
              <a:rPr lang="en-US" dirty="0" smtClean="0"/>
              <a:t>barrel</a:t>
            </a:r>
            <a:endParaRPr lang="en-US" dirty="0"/>
          </a:p>
        </p:txBody>
      </p:sp>
      <p:sp>
        <p:nvSpPr>
          <p:cNvPr id="8" name="Text Placeholder 7"/>
          <p:cNvSpPr>
            <a:spLocks noGrp="1"/>
          </p:cNvSpPr>
          <p:nvPr>
            <p:ph type="body" sz="quarter" idx="15"/>
          </p:nvPr>
        </p:nvSpPr>
        <p:spPr/>
        <p:txBody>
          <a:bodyPr/>
          <a:lstStyle/>
          <a:p>
            <a:r>
              <a:rPr lang="en-US" dirty="0"/>
              <a:t>Source: EIA, Short-Term Energy Outlook, </a:t>
            </a:r>
            <a:r>
              <a:rPr lang="en-US" dirty="0" smtClean="0"/>
              <a:t>May 2015</a:t>
            </a:r>
            <a:endParaRPr lang="en-US" dirty="0"/>
          </a:p>
        </p:txBody>
      </p:sp>
      <p:graphicFrame>
        <p:nvGraphicFramePr>
          <p:cNvPr id="10" name="Content Placeholder 3"/>
          <p:cNvGraphicFramePr>
            <a:graphicFrameLocks noGrp="1"/>
          </p:cNvGraphicFramePr>
          <p:nvPr>
            <p:ph type="chart" sz="quarter" idx="12"/>
            <p:extLst>
              <p:ext uri="{D42A27DB-BD31-4B8C-83A1-F6EECF244321}">
                <p14:modId xmlns:p14="http://schemas.microsoft.com/office/powerpoint/2010/main" val="1174300006"/>
              </p:ext>
            </p:extLst>
          </p:nvPr>
        </p:nvGraphicFramePr>
        <p:xfrm>
          <a:off x="579475" y="1656871"/>
          <a:ext cx="8001000" cy="420528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4294967295"/>
          </p:nvPr>
        </p:nvSpPr>
        <p:spPr>
          <a:xfrm>
            <a:off x="666750" y="6391275"/>
            <a:ext cx="3473450" cy="393700"/>
          </a:xfrm>
          <a:prstGeom prst="rect">
            <a:avLst/>
          </a:prstGeom>
        </p:spPr>
        <p:txBody>
          <a:bodyPr/>
          <a:lstStyle/>
          <a:p>
            <a:pPr>
              <a:defRPr/>
            </a:pPr>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234634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8931" y="1169741"/>
            <a:ext cx="5471843" cy="548640"/>
          </a:xfrm>
        </p:spPr>
        <p:txBody>
          <a:bodyPr/>
          <a:lstStyle/>
          <a:p>
            <a:r>
              <a:rPr lang="en-US" dirty="0" smtClean="0"/>
              <a:t>U.S. crude oil production growth by area</a:t>
            </a:r>
          </a:p>
          <a:p>
            <a:r>
              <a:rPr lang="en-US" dirty="0" smtClean="0"/>
              <a:t>cumulative growth compared with 4Q14  (million barrels per day)</a:t>
            </a:r>
            <a:endParaRPr lang="en-US" dirty="0"/>
          </a:p>
        </p:txBody>
      </p:sp>
      <p:sp>
        <p:nvSpPr>
          <p:cNvPr id="10" name="Text Placeholder 9"/>
          <p:cNvSpPr>
            <a:spLocks noGrp="1"/>
          </p:cNvSpPr>
          <p:nvPr>
            <p:ph type="body" sz="quarter" idx="15"/>
          </p:nvPr>
        </p:nvSpPr>
        <p:spPr/>
        <p:txBody>
          <a:bodyPr/>
          <a:lstStyle/>
          <a:p>
            <a:r>
              <a:rPr lang="en-US" dirty="0"/>
              <a:t>Source: EIA, </a:t>
            </a:r>
            <a:r>
              <a:rPr lang="en-US" dirty="0" smtClean="0"/>
              <a:t>Short-Term Energy Outlook, May 2015</a:t>
            </a:r>
            <a:endParaRPr lang="en-US" dirty="0"/>
          </a:p>
        </p:txBody>
      </p:sp>
      <p:sp>
        <p:nvSpPr>
          <p:cNvPr id="3" name="Footer Placeholder 2"/>
          <p:cNvSpPr>
            <a:spLocks noGrp="1"/>
          </p:cNvSpPr>
          <p:nvPr>
            <p:ph type="ftr" sz="quarter" idx="4294967295"/>
          </p:nvPr>
        </p:nvSpPr>
        <p:spPr>
          <a:xfrm>
            <a:off x="666749" y="6391275"/>
            <a:ext cx="4118612" cy="393700"/>
          </a:xfrm>
          <a:prstGeom prst="rect">
            <a:avLst/>
          </a:prstGeom>
        </p:spPr>
        <p:txBody>
          <a:bodyPr/>
          <a:lstStyle/>
          <a:p>
            <a:pPr>
              <a:defRPr/>
            </a:pPr>
            <a:r>
              <a:rPr lang="en-US" smtClean="0">
                <a:solidFill>
                  <a:srgbClr val="FFFFFF"/>
                </a:solidFill>
              </a:rPr>
              <a:t>Effects of low oil prices                                                                 May 12, 2015</a:t>
            </a:r>
            <a:endParaRPr lang="en-US" dirty="0">
              <a:solidFill>
                <a:srgbClr val="FFFFFF"/>
              </a:solidFill>
            </a:endParaRPr>
          </a:p>
        </p:txBody>
      </p:sp>
      <p:sp>
        <p:nvSpPr>
          <p:cNvPr id="2" name="Title 1"/>
          <p:cNvSpPr>
            <a:spLocks noGrp="1"/>
          </p:cNvSpPr>
          <p:nvPr>
            <p:ph type="title"/>
          </p:nvPr>
        </p:nvSpPr>
        <p:spPr>
          <a:xfrm>
            <a:off x="425302" y="319177"/>
            <a:ext cx="8304631" cy="914400"/>
          </a:xfrm>
        </p:spPr>
        <p:txBody>
          <a:bodyPr/>
          <a:lstStyle/>
          <a:p>
            <a:r>
              <a:rPr lang="en-US" dirty="0" smtClean="0"/>
              <a:t>Total U.S. crude production is forecast to decline between 2Q15 and 1Q16; output growth then resumes growth in 2016, reflecting  EIA’s price forecast </a:t>
            </a:r>
            <a:endParaRPr lang="en-US" dirty="0"/>
          </a:p>
        </p:txBody>
      </p:sp>
      <p:sp>
        <p:nvSpPr>
          <p:cNvPr id="5" name="Slide Number Placeholder 4"/>
          <p:cNvSpPr>
            <a:spLocks noGrp="1"/>
          </p:cNvSpPr>
          <p:nvPr>
            <p:ph type="sldNum" sz="quarter" idx="4294967295"/>
          </p:nvPr>
        </p:nvSpPr>
        <p:spPr>
          <a:xfrm>
            <a:off x="8734425" y="6448425"/>
            <a:ext cx="327025" cy="336550"/>
          </a:xfrm>
          <a:prstGeom prst="rect">
            <a:avLst/>
          </a:prstGeom>
        </p:spPr>
        <p:txBody>
          <a:bodyPr/>
          <a:lstStyle/>
          <a:p>
            <a:pPr>
              <a:defRPr/>
            </a:pPr>
            <a:fld id="{E4E96853-06F4-43A6-A754-E3DD0854F343}" type="slidenum">
              <a:rPr lang="en-US" smtClean="0">
                <a:solidFill>
                  <a:srgbClr val="000000"/>
                </a:solidFill>
              </a:rPr>
              <a:pPr>
                <a:defRPr/>
              </a:pPr>
              <a:t>6</a:t>
            </a:fld>
            <a:endParaRPr lang="en-US" dirty="0">
              <a:solidFill>
                <a:srgbClr val="000000"/>
              </a:solidFill>
            </a:endParaRPr>
          </a:p>
        </p:txBody>
      </p:sp>
      <p:graphicFrame>
        <p:nvGraphicFramePr>
          <p:cNvPr id="12" name="Chart Placeholder 11"/>
          <p:cNvGraphicFramePr>
            <a:graphicFrameLocks noGrp="1"/>
          </p:cNvGraphicFramePr>
          <p:nvPr>
            <p:ph type="chart" sz="quarter" idx="12"/>
            <p:extLst>
              <p:ext uri="{D42A27DB-BD31-4B8C-83A1-F6EECF244321}">
                <p14:modId xmlns:p14="http://schemas.microsoft.com/office/powerpoint/2010/main" val="2569844395"/>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0159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40080" y="73152"/>
            <a:ext cx="8046720" cy="955548"/>
          </a:xfrm>
        </p:spPr>
        <p:txBody>
          <a:bodyPr/>
          <a:lstStyle/>
          <a:p>
            <a:r>
              <a:rPr lang="en-US" dirty="0" smtClean="0"/>
              <a:t>EIA’s latest DPR forecasts June oil production below the May level in the Bakken, Eagle Ford, and Niobrara regions</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7</a:t>
            </a:fld>
            <a:endParaRPr lang="en-US" dirty="0">
              <a:solidFill>
                <a:srgbClr val="000000"/>
              </a:solidFill>
            </a:endParaRPr>
          </a:p>
        </p:txBody>
      </p:sp>
      <p:sp>
        <p:nvSpPr>
          <p:cNvPr id="8" name="Footer Placeholder 7"/>
          <p:cNvSpPr>
            <a:spLocks noGrp="1"/>
          </p:cNvSpPr>
          <p:nvPr>
            <p:ph type="ftr" sz="quarter" idx="3"/>
          </p:nvPr>
        </p:nvSpPr>
        <p:spPr/>
        <p:txBody>
          <a:bodyPr/>
          <a:lstStyle/>
          <a:p>
            <a:r>
              <a:rPr lang="en-US" smtClean="0">
                <a:solidFill>
                  <a:srgbClr val="FFFFFF"/>
                </a:solidFill>
              </a:rPr>
              <a:t>Effects of low oil prices                                                                 May 12, 2015</a:t>
            </a:r>
            <a:endParaRPr lang="en-US" dirty="0">
              <a:solidFill>
                <a:srgbClr val="FFFFFF"/>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1119187"/>
            <a:ext cx="420624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82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North American oil production growth slows with lower oil prices but remains the main driver of global production growth</a:t>
            </a:r>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8</a:t>
            </a:fld>
            <a:endParaRPr lang="en-US" dirty="0">
              <a:solidFill>
                <a:srgbClr val="000000"/>
              </a:solidFill>
            </a:endParaRPr>
          </a:p>
        </p:txBody>
      </p:sp>
      <p:sp>
        <p:nvSpPr>
          <p:cNvPr id="11" name="Text Placeholder 10"/>
          <p:cNvSpPr>
            <a:spLocks noGrp="1"/>
          </p:cNvSpPr>
          <p:nvPr>
            <p:ph type="body" sz="quarter" idx="13"/>
          </p:nvPr>
        </p:nvSpPr>
        <p:spPr>
          <a:xfrm>
            <a:off x="640080" y="896112"/>
            <a:ext cx="4701540" cy="548640"/>
          </a:xfrm>
        </p:spPr>
        <p:txBody>
          <a:bodyPr/>
          <a:lstStyle/>
          <a:p>
            <a:endParaRPr lang="en-US" dirty="0" smtClean="0"/>
          </a:p>
          <a:p>
            <a:endParaRPr lang="en-US" dirty="0"/>
          </a:p>
          <a:p>
            <a:endParaRPr lang="en-US" dirty="0" smtClean="0"/>
          </a:p>
          <a:p>
            <a:r>
              <a:rPr lang="en-US" dirty="0" smtClean="0"/>
              <a:t>world </a:t>
            </a:r>
            <a:r>
              <a:rPr lang="en-US" dirty="0"/>
              <a:t>crude oil and liquid fuels production growth</a:t>
            </a:r>
          </a:p>
          <a:p>
            <a:r>
              <a:rPr lang="en-US" dirty="0"/>
              <a:t>million barrels per day	</a:t>
            </a:r>
          </a:p>
        </p:txBody>
      </p:sp>
      <p:sp>
        <p:nvSpPr>
          <p:cNvPr id="13" name="Text Placeholder 12"/>
          <p:cNvSpPr>
            <a:spLocks noGrp="1"/>
          </p:cNvSpPr>
          <p:nvPr>
            <p:ph type="body" sz="quarter" idx="15"/>
          </p:nvPr>
        </p:nvSpPr>
        <p:spPr/>
        <p:txBody>
          <a:bodyPr/>
          <a:lstStyle/>
          <a:p>
            <a:r>
              <a:rPr lang="en-US" dirty="0"/>
              <a:t>Source: EIA, Short-Term Energy Outlook, </a:t>
            </a:r>
            <a:r>
              <a:rPr lang="en-US" dirty="0" smtClean="0"/>
              <a:t>May 2015</a:t>
            </a:r>
          </a:p>
        </p:txBody>
      </p:sp>
      <p:sp>
        <p:nvSpPr>
          <p:cNvPr id="8" name="Footer Placeholder 7"/>
          <p:cNvSpPr>
            <a:spLocks noGrp="1"/>
          </p:cNvSpPr>
          <p:nvPr>
            <p:ph type="ftr" sz="quarter" idx="3"/>
          </p:nvPr>
        </p:nvSpPr>
        <p:spPr>
          <a:xfrm>
            <a:off x="667511" y="6391656"/>
            <a:ext cx="4048421" cy="393192"/>
          </a:xfrm>
        </p:spPr>
        <p:txBody>
          <a:bodyPr/>
          <a:lstStyle/>
          <a:p>
            <a:r>
              <a:rPr lang="en-US" smtClean="0">
                <a:solidFill>
                  <a:srgbClr val="FFFFFF"/>
                </a:solidFill>
              </a:rPr>
              <a:t>Effects of low oil prices                                                                 May 12, 2015</a:t>
            </a:r>
            <a:endParaRPr lang="en-US" dirty="0">
              <a:solidFill>
                <a:srgbClr val="FFFFFF"/>
              </a:solidFill>
            </a:endParaRPr>
          </a:p>
        </p:txBody>
      </p:sp>
      <p:graphicFrame>
        <p:nvGraphicFramePr>
          <p:cNvPr id="16" name="Chart Placeholder 15"/>
          <p:cNvGraphicFramePr>
            <a:graphicFrameLocks noGrp="1"/>
          </p:cNvGraphicFramePr>
          <p:nvPr>
            <p:ph type="chart" sz="quarter" idx="12"/>
            <p:extLst>
              <p:ext uri="{D42A27DB-BD31-4B8C-83A1-F6EECF244321}">
                <p14:modId xmlns:p14="http://schemas.microsoft.com/office/powerpoint/2010/main" val="2345327985"/>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647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2" y="276447"/>
            <a:ext cx="8001000" cy="914400"/>
          </a:xfrm>
        </p:spPr>
        <p:txBody>
          <a:bodyPr/>
          <a:lstStyle/>
          <a:p>
            <a:r>
              <a:rPr lang="en-US" dirty="0" smtClean="0"/>
              <a:t>EIA forecasts global liquids consumption growth at 1.2 million bbl/d in 2015 and 1.3 million bbl/d in 2016</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079230511"/>
              </p:ext>
            </p:extLst>
          </p:nvPr>
        </p:nvGraphicFramePr>
        <p:xfrm>
          <a:off x="616869" y="1786255"/>
          <a:ext cx="7846828" cy="41136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7"/>
          <p:cNvSpPr>
            <a:spLocks noGrp="1"/>
          </p:cNvSpPr>
          <p:nvPr>
            <p:ph type="body" sz="quarter" idx="15"/>
          </p:nvPr>
        </p:nvSpPr>
        <p:spPr>
          <a:xfrm>
            <a:off x="685800" y="5943600"/>
            <a:ext cx="8001000" cy="274320"/>
          </a:xfrm>
        </p:spPr>
        <p:txBody>
          <a:bodyPr/>
          <a:lstStyle/>
          <a:p>
            <a:r>
              <a:rPr lang="en-US" dirty="0"/>
              <a:t>Source: EIA, Short-Term Energy Outlook, </a:t>
            </a:r>
            <a:r>
              <a:rPr lang="en-US" dirty="0" smtClean="0"/>
              <a:t>May 2015</a:t>
            </a:r>
            <a:endParaRPr lang="en-US" dirty="0"/>
          </a:p>
        </p:txBody>
      </p:sp>
      <p:sp>
        <p:nvSpPr>
          <p:cNvPr id="8" name="Text Placeholder 7"/>
          <p:cNvSpPr>
            <a:spLocks noGrp="1"/>
          </p:cNvSpPr>
          <p:nvPr>
            <p:ph type="body" sz="quarter" idx="13"/>
          </p:nvPr>
        </p:nvSpPr>
        <p:spPr>
          <a:xfrm>
            <a:off x="648767" y="1289721"/>
            <a:ext cx="7814930" cy="565653"/>
          </a:xfrm>
        </p:spPr>
        <p:txBody>
          <a:bodyPr/>
          <a:lstStyle/>
          <a:p>
            <a:r>
              <a:rPr lang="en-US" dirty="0" smtClean="0"/>
              <a:t>world liquid fuels consumption </a:t>
            </a:r>
          </a:p>
          <a:p>
            <a:r>
              <a:rPr lang="en-US" dirty="0" smtClean="0"/>
              <a:t>million barrels per day					</a:t>
            </a:r>
            <a:endParaRPr lang="en-US" dirty="0"/>
          </a:p>
        </p:txBody>
      </p:sp>
      <p:sp>
        <p:nvSpPr>
          <p:cNvPr id="10" name="TextBox 9"/>
          <p:cNvSpPr txBox="1"/>
          <p:nvPr/>
        </p:nvSpPr>
        <p:spPr>
          <a:xfrm>
            <a:off x="5953459" y="1333371"/>
            <a:ext cx="2466753" cy="800219"/>
          </a:xfrm>
          <a:prstGeom prst="rect">
            <a:avLst/>
          </a:prstGeom>
          <a:noFill/>
        </p:spPr>
        <p:txBody>
          <a:bodyPr wrap="square" rtlCol="0">
            <a:spAutoFit/>
          </a:bodyPr>
          <a:lstStyle/>
          <a:p>
            <a:pPr algn="r" fontAlgn="base">
              <a:spcBef>
                <a:spcPct val="0"/>
              </a:spcBef>
              <a:spcAft>
                <a:spcPct val="0"/>
              </a:spcAft>
            </a:pPr>
            <a:r>
              <a:rPr lang="en-US" sz="1400" dirty="0">
                <a:solidFill>
                  <a:srgbClr val="000000"/>
                </a:solidFill>
                <a:cs typeface="Arial" charset="0"/>
              </a:rPr>
              <a:t>annual change</a:t>
            </a:r>
          </a:p>
          <a:p>
            <a:pPr algn="r" fontAlgn="base">
              <a:spcBef>
                <a:spcPct val="0"/>
              </a:spcBef>
              <a:spcAft>
                <a:spcPct val="0"/>
              </a:spcAft>
            </a:pPr>
            <a:r>
              <a:rPr lang="en-US" sz="1400" dirty="0">
                <a:solidFill>
                  <a:srgbClr val="000000"/>
                </a:solidFill>
                <a:cs typeface="Arial" charset="0"/>
              </a:rPr>
              <a:t>million barrels per day</a:t>
            </a:r>
          </a:p>
          <a:p>
            <a:pPr algn="r" fontAlgn="base">
              <a:spcBef>
                <a:spcPct val="0"/>
              </a:spcBef>
              <a:spcAft>
                <a:spcPct val="0"/>
              </a:spcAft>
            </a:pPr>
            <a:endParaRPr lang="en-US" dirty="0">
              <a:solidFill>
                <a:srgbClr val="000000"/>
              </a:solidFill>
              <a:cs typeface="Arial" charset="0"/>
            </a:endParaRPr>
          </a:p>
        </p:txBody>
      </p:sp>
      <p:sp>
        <p:nvSpPr>
          <p:cNvPr id="5" name="Slide Number Placeholder 4"/>
          <p:cNvSpPr>
            <a:spLocks noGrp="1"/>
          </p:cNvSpPr>
          <p:nvPr>
            <p:ph type="sldNum" sz="quarter" idx="17"/>
          </p:nvPr>
        </p:nvSpPr>
        <p:spPr/>
        <p:txBody>
          <a:bodyPr/>
          <a:lstStyle/>
          <a:p>
            <a:pPr>
              <a:defRPr/>
            </a:pPr>
            <a:fld id="{E4E96853-06F4-43A6-A754-E3DD0854F343}" type="slidenum">
              <a:rPr lang="en-US" smtClean="0">
                <a:solidFill>
                  <a:srgbClr val="000000"/>
                </a:solidFill>
              </a:rPr>
              <a:pPr>
                <a:defRPr/>
              </a:pPr>
              <a:t>9</a:t>
            </a:fld>
            <a:endParaRPr lang="en-US" dirty="0">
              <a:solidFill>
                <a:srgbClr val="000000"/>
              </a:solidFill>
            </a:endParaRPr>
          </a:p>
        </p:txBody>
      </p:sp>
      <p:sp>
        <p:nvSpPr>
          <p:cNvPr id="3" name="Footer Placeholder 2"/>
          <p:cNvSpPr>
            <a:spLocks noGrp="1"/>
          </p:cNvSpPr>
          <p:nvPr>
            <p:ph type="ftr" sz="quarter" idx="16"/>
          </p:nvPr>
        </p:nvSpPr>
        <p:spPr>
          <a:xfrm>
            <a:off x="666749" y="6391275"/>
            <a:ext cx="4217671" cy="393700"/>
          </a:xfrm>
        </p:spPr>
        <p:txBody>
          <a:bodyPr/>
          <a:lstStyle/>
          <a:p>
            <a:pPr>
              <a:defRPr/>
            </a:pPr>
            <a:r>
              <a:rPr lang="en-US" smtClean="0">
                <a:solidFill>
                  <a:srgbClr val="FFFFFF"/>
                </a:solidFill>
              </a:rPr>
              <a:t>Effects of low oil prices                                                                 May 12, 2015</a:t>
            </a:r>
            <a:endParaRPr lang="en-US" dirty="0">
              <a:solidFill>
                <a:srgbClr val="FFFFFF"/>
              </a:solidFill>
            </a:endParaRPr>
          </a:p>
        </p:txBody>
      </p:sp>
    </p:spTree>
    <p:extLst>
      <p:ext uri="{BB962C8B-B14F-4D97-AF65-F5344CB8AC3E}">
        <p14:creationId xmlns:p14="http://schemas.microsoft.com/office/powerpoint/2010/main" val="11422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eia_template</Template>
  <TotalTime>17070</TotalTime>
  <Words>2388</Words>
  <Application>Microsoft Office PowerPoint</Application>
  <PresentationFormat>On-screen Show (4:3)</PresentationFormat>
  <Paragraphs>321</Paragraphs>
  <Slides>23</Slides>
  <Notes>7</Notes>
  <HiddenSlides>0</HiddenSlides>
  <MMClips>0</MMClips>
  <ScaleCrop>false</ScaleCrop>
  <HeadingPairs>
    <vt:vector size="4" baseType="variant">
      <vt:variant>
        <vt:lpstr>Theme</vt:lpstr>
      </vt:variant>
      <vt:variant>
        <vt:i4>19</vt:i4>
      </vt:variant>
      <vt:variant>
        <vt:lpstr>Slide Titles</vt:lpstr>
      </vt:variant>
      <vt:variant>
        <vt:i4>23</vt:i4>
      </vt:variant>
    </vt:vector>
  </HeadingPairs>
  <TitlesOfParts>
    <vt:vector size="42" baseType="lpstr">
      <vt:lpstr>eia_template</vt:lpstr>
      <vt:lpstr>1_eia_template</vt:lpstr>
      <vt:lpstr>2_eia_template</vt:lpstr>
      <vt:lpstr>4_eia_template_for_briefing</vt:lpstr>
      <vt:lpstr>5_eia_template</vt:lpstr>
      <vt:lpstr>eia_template_for_briefing</vt:lpstr>
      <vt:lpstr>1_eia_template_for_briefing</vt:lpstr>
      <vt:lpstr>2_eia_template_for_briefing</vt:lpstr>
      <vt:lpstr>3_eia_template_for_briefing</vt:lpstr>
      <vt:lpstr>5_eia_template_for_briefing</vt:lpstr>
      <vt:lpstr>6_eia_template_for_briefing</vt:lpstr>
      <vt:lpstr>3_eia_template</vt:lpstr>
      <vt:lpstr>4_eia_template</vt:lpstr>
      <vt:lpstr>7_eia_template_for_briefing</vt:lpstr>
      <vt:lpstr>6_eia_template</vt:lpstr>
      <vt:lpstr>18_eia_template</vt:lpstr>
      <vt:lpstr>8_eia_template</vt:lpstr>
      <vt:lpstr>7_eia_template</vt:lpstr>
      <vt:lpstr>9_eia_template</vt:lpstr>
      <vt:lpstr>Effects of low oil prices</vt:lpstr>
      <vt:lpstr>Historical oil prices (and EIA forecast through 2016)</vt:lpstr>
      <vt:lpstr>Brent crude oil prices were relatively stable through the first half of 2014; increased oil supply and lower global economic growth expectations lowered prices from July 2014 to January 2015</vt:lpstr>
      <vt:lpstr>Key takeaways</vt:lpstr>
      <vt:lpstr>Oil prices rise from mid-2015 through mid-2016 in EIA’s forecast – however, the market-implied confidence band  is very wide</vt:lpstr>
      <vt:lpstr>Total U.S. crude production is forecast to decline between 2Q15 and 1Q16; output growth then resumes growth in 2016, reflecting  EIA’s price forecast </vt:lpstr>
      <vt:lpstr>EIA’s latest DPR forecasts June oil production below the May level in the Bakken, Eagle Ford, and Niobrara regions</vt:lpstr>
      <vt:lpstr>North American oil production growth slows with lower oil prices but remains the main driver of global production growth</vt:lpstr>
      <vt:lpstr>EIA forecasts global liquids consumption growth at 1.2 million bbl/d in 2015 and 1.3 million bbl/d in 2016</vt:lpstr>
      <vt:lpstr>Various events could lead to changes in global supply or demand that could push future crude oil prices higher or lower than the forecast</vt:lpstr>
      <vt:lpstr>Gov’t deficits, high reliance on oil revenue, and asset coverage of gov’t spending are indicators of geopolitical stress exposure</vt:lpstr>
      <vt:lpstr>U.S. gasoline demand is forecast to increase 1.4% percent in 2015 reflecting a combination of factors</vt:lpstr>
      <vt:lpstr>Average household energy expenditures fall by 15% in 2015, then increase somewhat in 2016 (based on EIA price forecast)</vt:lpstr>
      <vt:lpstr>Longer-term perspective</vt:lpstr>
      <vt:lpstr>EIA’s long-term price scenarios cover a wide range of potential prices</vt:lpstr>
      <vt:lpstr> Lower oil prices, if sustained, have a significant impact on projected U.S. production</vt:lpstr>
      <vt:lpstr>Can OPEC cohere? –  comparison of change in world liquid fuel balances for two 12-year historical periods with EIA projections for 2013-25 from AEO2015 (million barrels per day) </vt:lpstr>
      <vt:lpstr>For more information</vt:lpstr>
      <vt:lpstr>Henry Hub spot prices are expected to average $2.93/million Btu in 2015 and $3.32/million Btu in 2016</vt:lpstr>
      <vt:lpstr>Natural gas production is expected to increase by 4.5 bcf/day in 2015 and by 1.3 bcf/day in 2016</vt:lpstr>
      <vt:lpstr>Industrial and power sectors drive natural gas consumption growth in the forecast</vt:lpstr>
      <vt:lpstr>EIA’s latest DPR forecasts June natural gas production below the May level in the Bakken, Eagle Ford, and Niobrara regions</vt:lpstr>
      <vt:lpstr>New condensate splitter projects in the United States</vt:lpstr>
    </vt:vector>
  </TitlesOfParts>
  <Company>EIA\DOE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Energy Outlook 2013 Early Release Reference Case</dc:title>
  <dc:creator>PKC</dc:creator>
  <cp:lastModifiedBy>Gilchrist, Laverne</cp:lastModifiedBy>
  <cp:revision>958</cp:revision>
  <cp:lastPrinted>2015-05-06T22:40:40Z</cp:lastPrinted>
  <dcterms:created xsi:type="dcterms:W3CDTF">2012-11-02T13:47:00Z</dcterms:created>
  <dcterms:modified xsi:type="dcterms:W3CDTF">2015-05-27T19:34:38Z</dcterms:modified>
</cp:coreProperties>
</file>