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9"/>
  </p:notesMasterIdLst>
  <p:handoutMasterIdLst>
    <p:handoutMasterId r:id="rId30"/>
  </p:handoutMasterIdLst>
  <p:sldIdLst>
    <p:sldId id="724" r:id="rId2"/>
    <p:sldId id="652" r:id="rId3"/>
    <p:sldId id="663" r:id="rId4"/>
    <p:sldId id="671" r:id="rId5"/>
    <p:sldId id="726" r:id="rId6"/>
    <p:sldId id="673" r:id="rId7"/>
    <p:sldId id="674" r:id="rId8"/>
    <p:sldId id="715" r:id="rId9"/>
    <p:sldId id="675" r:id="rId10"/>
    <p:sldId id="723" r:id="rId11"/>
    <p:sldId id="722" r:id="rId12"/>
    <p:sldId id="717" r:id="rId13"/>
    <p:sldId id="728" r:id="rId14"/>
    <p:sldId id="680" r:id="rId15"/>
    <p:sldId id="721" r:id="rId16"/>
    <p:sldId id="691" r:id="rId17"/>
    <p:sldId id="682" r:id="rId18"/>
    <p:sldId id="684" r:id="rId19"/>
    <p:sldId id="687" r:id="rId20"/>
    <p:sldId id="718" r:id="rId21"/>
    <p:sldId id="701" r:id="rId22"/>
    <p:sldId id="697" r:id="rId23"/>
    <p:sldId id="719" r:id="rId24"/>
    <p:sldId id="703" r:id="rId25"/>
    <p:sldId id="699" r:id="rId26"/>
    <p:sldId id="727" r:id="rId27"/>
    <p:sldId id="725" r:id="rId28"/>
  </p:sldIdLst>
  <p:sldSz cx="9144000" cy="5143500" type="screen16x9"/>
  <p:notesSz cx="6858000" cy="12344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432"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883" userDrawn="1">
          <p15:clr>
            <a:srgbClr val="A4A3A4"/>
          </p15:clr>
        </p15:guide>
        <p15:guide id="2" pos="2153" userDrawn="1">
          <p15:clr>
            <a:srgbClr val="A4A3A4"/>
          </p15:clr>
        </p15:guide>
        <p15:guide id="3" orient="horz" pos="3888" userDrawn="1">
          <p15:clr>
            <a:srgbClr val="A4A3A4"/>
          </p15:clr>
        </p15:guide>
        <p15:guide id="4"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7D36B0-2F6F-5DF4-C1CA-9C1F43A014B6}" name="Bowman, Michelle" initials="BM" userId="S::Michelle.Bowman@eia.gov::4561ef23-79be-43e1-9ac3-2223a28f3e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eCarolis, Joe F." initials="DJF" lastIdx="1" clrIdx="6">
    <p:extLst>
      <p:ext uri="{19B8F6BF-5375-455C-9EA6-DF929625EA0E}">
        <p15:presenceInfo xmlns:p15="http://schemas.microsoft.com/office/powerpoint/2012/main" userId="S-1-5-21-2005352356-2018378189-366286951-44935" providerId="AD"/>
      </p:ext>
    </p:extLst>
  </p:cmAuthor>
  <p:cmAuthor id="1" name="Kline, Mala M." initials="KMM" lastIdx="54" clrIdx="0">
    <p:extLst>
      <p:ext uri="{19B8F6BF-5375-455C-9EA6-DF929625EA0E}">
        <p15:presenceInfo xmlns:p15="http://schemas.microsoft.com/office/powerpoint/2012/main" userId="S-1-5-21-2005352356-2018378189-366286951-43724" providerId="AD"/>
      </p:ext>
    </p:extLst>
  </p:cmAuthor>
  <p:cmAuthor id="8" name="MacIntyre, Stacy" initials="MS" lastIdx="8" clrIdx="7">
    <p:extLst>
      <p:ext uri="{19B8F6BF-5375-455C-9EA6-DF929625EA0E}">
        <p15:presenceInfo xmlns:p15="http://schemas.microsoft.com/office/powerpoint/2012/main" userId="S-1-5-21-2005352356-2018378189-366286951-2041" providerId="AD"/>
      </p:ext>
    </p:extLst>
  </p:cmAuthor>
  <p:cmAuthor id="2" name="Agee, Daniel" initials="AD" lastIdx="2" clrIdx="1">
    <p:extLst>
      <p:ext uri="{19B8F6BF-5375-455C-9EA6-DF929625EA0E}">
        <p15:presenceInfo xmlns:p15="http://schemas.microsoft.com/office/powerpoint/2012/main" userId="S-1-5-21-2005352356-2018378189-366286951-43204" providerId="AD"/>
      </p:ext>
    </p:extLst>
  </p:cmAuthor>
  <p:cmAuthor id="3" name="Siddiqui, Sauleh A." initials="SSA" lastIdx="18" clrIdx="2">
    <p:extLst>
      <p:ext uri="{19B8F6BF-5375-455C-9EA6-DF929625EA0E}">
        <p15:presenceInfo xmlns:p15="http://schemas.microsoft.com/office/powerpoint/2012/main" userId="S-1-5-21-2005352356-2018378189-366286951-42779" providerId="AD"/>
      </p:ext>
    </p:extLst>
  </p:cmAuthor>
  <p:cmAuthor id="4" name="Diefenderfer, Jim" initials="DJ" lastIdx="9" clrIdx="3">
    <p:extLst>
      <p:ext uri="{19B8F6BF-5375-455C-9EA6-DF929625EA0E}">
        <p15:presenceInfo xmlns:p15="http://schemas.microsoft.com/office/powerpoint/2012/main" userId="S-1-5-21-2005352356-2018378189-366286951-8639" providerId="AD"/>
      </p:ext>
    </p:extLst>
  </p:cmAuthor>
  <p:cmAuthor id="5" name="Preciado, James" initials="PJ" lastIdx="2" clrIdx="4">
    <p:extLst>
      <p:ext uri="{19B8F6BF-5375-455C-9EA6-DF929625EA0E}">
        <p15:presenceInfo xmlns:p15="http://schemas.microsoft.com/office/powerpoint/2012/main" userId="S-1-5-21-2005352356-2018378189-366286951-10748" providerId="AD"/>
      </p:ext>
    </p:extLst>
  </p:cmAuthor>
  <p:cmAuthor id="6" name="LaRose, Angelina" initials="LA" lastIdx="2" clrIdx="5">
    <p:extLst>
      <p:ext uri="{19B8F6BF-5375-455C-9EA6-DF929625EA0E}">
        <p15:presenceInfo xmlns:p15="http://schemas.microsoft.com/office/powerpoint/2012/main" userId="S-1-5-21-2005352356-2018378189-366286951-7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253"/>
    <a:srgbClr val="467126"/>
    <a:srgbClr val="7A2630"/>
    <a:srgbClr val="00567E"/>
    <a:srgbClr val="7F7F7F"/>
    <a:srgbClr val="BD732A"/>
    <a:srgbClr val="A33340"/>
    <a:srgbClr val="8B8B8B"/>
    <a:srgbClr val="FFFFFF"/>
    <a:srgbClr val="009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92714" autoAdjust="0"/>
  </p:normalViewPr>
  <p:slideViewPr>
    <p:cSldViewPr snapToGrid="0">
      <p:cViewPr varScale="1">
        <p:scale>
          <a:sx n="135" d="100"/>
          <a:sy n="135" d="100"/>
        </p:scale>
        <p:origin x="1242" y="108"/>
      </p:cViewPr>
      <p:guideLst>
        <p:guide orient="horz" pos="2160"/>
        <p:guide pos="432"/>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2474"/>
    </p:cViewPr>
  </p:sorterViewPr>
  <p:notesViewPr>
    <p:cSldViewPr snapToGrid="0">
      <p:cViewPr>
        <p:scale>
          <a:sx n="100" d="100"/>
          <a:sy n="100" d="100"/>
        </p:scale>
        <p:origin x="2275" y="-1522"/>
      </p:cViewPr>
      <p:guideLst>
        <p:guide orient="horz" pos="3883"/>
        <p:guide pos="2153"/>
        <p:guide orient="horz" pos="388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2" cy="617642"/>
          </a:xfrm>
          <a:prstGeom prst="rect">
            <a:avLst/>
          </a:prstGeom>
        </p:spPr>
        <p:txBody>
          <a:bodyPr vert="horz" lIns="94829" tIns="47414" rIns="94829" bIns="4741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027" y="1"/>
            <a:ext cx="2972422" cy="617642"/>
          </a:xfrm>
          <a:prstGeom prst="rect">
            <a:avLst/>
          </a:prstGeom>
        </p:spPr>
        <p:txBody>
          <a:bodyPr vert="horz" lIns="94829" tIns="47414" rIns="94829" bIns="47414"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10/10/2023</a:t>
            </a:fld>
            <a:endParaRPr lang="en-US" dirty="0"/>
          </a:p>
        </p:txBody>
      </p:sp>
      <p:sp>
        <p:nvSpPr>
          <p:cNvPr id="4" name="Footer Placeholder 3"/>
          <p:cNvSpPr>
            <a:spLocks noGrp="1"/>
          </p:cNvSpPr>
          <p:nvPr>
            <p:ph type="ftr" sz="quarter" idx="2"/>
          </p:nvPr>
        </p:nvSpPr>
        <p:spPr>
          <a:xfrm>
            <a:off x="1" y="11724651"/>
            <a:ext cx="2972422" cy="617642"/>
          </a:xfrm>
          <a:prstGeom prst="rect">
            <a:avLst/>
          </a:prstGeom>
        </p:spPr>
        <p:txBody>
          <a:bodyPr vert="horz" lIns="94829" tIns="47414" rIns="94829" bIns="47414"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027" y="11724651"/>
            <a:ext cx="2972422" cy="617642"/>
          </a:xfrm>
          <a:prstGeom prst="rect">
            <a:avLst/>
          </a:prstGeom>
        </p:spPr>
        <p:txBody>
          <a:bodyPr vert="horz" lIns="94829" tIns="47414" rIns="94829" bIns="47414"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2" cy="617642"/>
          </a:xfrm>
          <a:prstGeom prst="rect">
            <a:avLst/>
          </a:prstGeom>
        </p:spPr>
        <p:txBody>
          <a:bodyPr vert="horz" lIns="96624" tIns="48313" rIns="96624" bIns="48313"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027" y="1"/>
            <a:ext cx="2972422" cy="617642"/>
          </a:xfrm>
          <a:prstGeom prst="rect">
            <a:avLst/>
          </a:prstGeom>
        </p:spPr>
        <p:txBody>
          <a:bodyPr vert="horz" lIns="96624" tIns="48313" rIns="96624" bIns="48313"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10/10/2023</a:t>
            </a:fld>
            <a:endParaRPr lang="en-US" dirty="0"/>
          </a:p>
        </p:txBody>
      </p:sp>
      <p:sp>
        <p:nvSpPr>
          <p:cNvPr id="4" name="Slide Image Placeholder 3"/>
          <p:cNvSpPr>
            <a:spLocks noGrp="1" noRot="1" noChangeAspect="1"/>
          </p:cNvSpPr>
          <p:nvPr>
            <p:ph type="sldImg" idx="2"/>
          </p:nvPr>
        </p:nvSpPr>
        <p:spPr>
          <a:xfrm>
            <a:off x="-685800" y="923925"/>
            <a:ext cx="8229600" cy="4629150"/>
          </a:xfrm>
          <a:prstGeom prst="rect">
            <a:avLst/>
          </a:prstGeom>
          <a:noFill/>
          <a:ln w="12700">
            <a:solidFill>
              <a:prstClr val="black"/>
            </a:solidFill>
          </a:ln>
        </p:spPr>
        <p:txBody>
          <a:bodyPr vert="horz" lIns="96624" tIns="48313" rIns="96624" bIns="48313" rtlCol="0" anchor="ctr"/>
          <a:lstStyle/>
          <a:p>
            <a:pPr lvl="0"/>
            <a:endParaRPr lang="en-US" noProof="0" dirty="0"/>
          </a:p>
        </p:txBody>
      </p:sp>
      <p:sp>
        <p:nvSpPr>
          <p:cNvPr id="5" name="Notes Placeholder 4"/>
          <p:cNvSpPr>
            <a:spLocks noGrp="1"/>
          </p:cNvSpPr>
          <p:nvPr>
            <p:ph type="body" sz="quarter" idx="3"/>
          </p:nvPr>
        </p:nvSpPr>
        <p:spPr>
          <a:xfrm>
            <a:off x="686423" y="5864434"/>
            <a:ext cx="5485158" cy="5554560"/>
          </a:xfrm>
          <a:prstGeom prst="rect">
            <a:avLst/>
          </a:prstGeom>
        </p:spPr>
        <p:txBody>
          <a:bodyPr vert="horz" lIns="96624" tIns="48313" rIns="96624" bIns="4831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11724651"/>
            <a:ext cx="2972422" cy="617642"/>
          </a:xfrm>
          <a:prstGeom prst="rect">
            <a:avLst/>
          </a:prstGeom>
        </p:spPr>
        <p:txBody>
          <a:bodyPr vert="horz" lIns="96624" tIns="48313" rIns="96624" bIns="48313"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027" y="11724651"/>
            <a:ext cx="2972422" cy="617642"/>
          </a:xfrm>
          <a:prstGeom prst="rect">
            <a:avLst/>
          </a:prstGeom>
        </p:spPr>
        <p:txBody>
          <a:bodyPr vert="horz" lIns="96624" tIns="48313" rIns="96624" bIns="48313"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a:t>
            </a:fld>
            <a:endParaRPr lang="en-US" dirty="0"/>
          </a:p>
        </p:txBody>
      </p:sp>
    </p:spTree>
    <p:extLst>
      <p:ext uri="{BB962C8B-B14F-4D97-AF65-F5344CB8AC3E}">
        <p14:creationId xmlns:p14="http://schemas.microsoft.com/office/powerpoint/2010/main" val="19751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11</a:t>
            </a:fld>
            <a:endParaRPr lang="en-US" dirty="0"/>
          </a:p>
        </p:txBody>
      </p:sp>
    </p:spTree>
    <p:extLst>
      <p:ext uri="{BB962C8B-B14F-4D97-AF65-F5344CB8AC3E}">
        <p14:creationId xmlns:p14="http://schemas.microsoft.com/office/powerpoint/2010/main" val="270250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12</a:t>
            </a:fld>
            <a:endParaRPr lang="en-US" dirty="0"/>
          </a:p>
        </p:txBody>
      </p:sp>
    </p:spTree>
    <p:extLst>
      <p:ext uri="{BB962C8B-B14F-4D97-AF65-F5344CB8AC3E}">
        <p14:creationId xmlns:p14="http://schemas.microsoft.com/office/powerpoint/2010/main" val="1187802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13</a:t>
            </a:fld>
            <a:endParaRPr lang="en-US" dirty="0"/>
          </a:p>
        </p:txBody>
      </p:sp>
    </p:spTree>
    <p:extLst>
      <p:ext uri="{BB962C8B-B14F-4D97-AF65-F5344CB8AC3E}">
        <p14:creationId xmlns:p14="http://schemas.microsoft.com/office/powerpoint/2010/main" val="493923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14</a:t>
            </a:fld>
            <a:endParaRPr lang="en-US" dirty="0"/>
          </a:p>
        </p:txBody>
      </p:sp>
    </p:spTree>
    <p:extLst>
      <p:ext uri="{BB962C8B-B14F-4D97-AF65-F5344CB8AC3E}">
        <p14:creationId xmlns:p14="http://schemas.microsoft.com/office/powerpoint/2010/main" val="273215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15</a:t>
            </a:fld>
            <a:endParaRPr lang="en-US" dirty="0"/>
          </a:p>
        </p:txBody>
      </p:sp>
    </p:spTree>
    <p:extLst>
      <p:ext uri="{BB962C8B-B14F-4D97-AF65-F5344CB8AC3E}">
        <p14:creationId xmlns:p14="http://schemas.microsoft.com/office/powerpoint/2010/main" val="236345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16</a:t>
            </a:fld>
            <a:endParaRPr lang="en-US" dirty="0"/>
          </a:p>
        </p:txBody>
      </p:sp>
    </p:spTree>
    <p:extLst>
      <p:ext uri="{BB962C8B-B14F-4D97-AF65-F5344CB8AC3E}">
        <p14:creationId xmlns:p14="http://schemas.microsoft.com/office/powerpoint/2010/main" val="43384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17</a:t>
            </a:fld>
            <a:endParaRPr lang="en-US" dirty="0"/>
          </a:p>
        </p:txBody>
      </p:sp>
    </p:spTree>
    <p:extLst>
      <p:ext uri="{BB962C8B-B14F-4D97-AF65-F5344CB8AC3E}">
        <p14:creationId xmlns:p14="http://schemas.microsoft.com/office/powerpoint/2010/main" val="93634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18</a:t>
            </a:fld>
            <a:endParaRPr lang="en-US" dirty="0"/>
          </a:p>
        </p:txBody>
      </p:sp>
    </p:spTree>
    <p:extLst>
      <p:ext uri="{BB962C8B-B14F-4D97-AF65-F5344CB8AC3E}">
        <p14:creationId xmlns:p14="http://schemas.microsoft.com/office/powerpoint/2010/main" val="4197888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19</a:t>
            </a:fld>
            <a:endParaRPr lang="en-US" dirty="0"/>
          </a:p>
        </p:txBody>
      </p:sp>
    </p:spTree>
    <p:extLst>
      <p:ext uri="{BB962C8B-B14F-4D97-AF65-F5344CB8AC3E}">
        <p14:creationId xmlns:p14="http://schemas.microsoft.com/office/powerpoint/2010/main" val="427706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endParaRPr lang="en-US" b="0"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20</a:t>
            </a:fld>
            <a:endParaRPr lang="en-US" dirty="0"/>
          </a:p>
        </p:txBody>
      </p:sp>
    </p:spTree>
    <p:extLst>
      <p:ext uri="{BB962C8B-B14F-4D97-AF65-F5344CB8AC3E}">
        <p14:creationId xmlns:p14="http://schemas.microsoft.com/office/powerpoint/2010/main" val="309023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3</a:t>
            </a:fld>
            <a:endParaRPr lang="en-US" dirty="0"/>
          </a:p>
        </p:txBody>
      </p:sp>
    </p:spTree>
    <p:extLst>
      <p:ext uri="{BB962C8B-B14F-4D97-AF65-F5344CB8AC3E}">
        <p14:creationId xmlns:p14="http://schemas.microsoft.com/office/powerpoint/2010/main" val="2204889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21</a:t>
            </a:fld>
            <a:endParaRPr lang="en-US" dirty="0"/>
          </a:p>
        </p:txBody>
      </p:sp>
    </p:spTree>
    <p:extLst>
      <p:ext uri="{BB962C8B-B14F-4D97-AF65-F5344CB8AC3E}">
        <p14:creationId xmlns:p14="http://schemas.microsoft.com/office/powerpoint/2010/main" val="558169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22</a:t>
            </a:fld>
            <a:endParaRPr lang="en-US" dirty="0"/>
          </a:p>
        </p:txBody>
      </p:sp>
    </p:spTree>
    <p:extLst>
      <p:ext uri="{BB962C8B-B14F-4D97-AF65-F5344CB8AC3E}">
        <p14:creationId xmlns:p14="http://schemas.microsoft.com/office/powerpoint/2010/main" val="1099428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endParaRPr lang="en-US" b="0"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23</a:t>
            </a:fld>
            <a:endParaRPr lang="en-US" dirty="0"/>
          </a:p>
        </p:txBody>
      </p:sp>
    </p:spTree>
    <p:extLst>
      <p:ext uri="{BB962C8B-B14F-4D97-AF65-F5344CB8AC3E}">
        <p14:creationId xmlns:p14="http://schemas.microsoft.com/office/powerpoint/2010/main" val="3516910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24</a:t>
            </a:fld>
            <a:endParaRPr lang="en-US" dirty="0"/>
          </a:p>
        </p:txBody>
      </p:sp>
    </p:spTree>
    <p:extLst>
      <p:ext uri="{BB962C8B-B14F-4D97-AF65-F5344CB8AC3E}">
        <p14:creationId xmlns:p14="http://schemas.microsoft.com/office/powerpoint/2010/main" val="1165074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25</a:t>
            </a:fld>
            <a:endParaRPr lang="en-US" dirty="0"/>
          </a:p>
        </p:txBody>
      </p:sp>
    </p:spTree>
    <p:extLst>
      <p:ext uri="{BB962C8B-B14F-4D97-AF65-F5344CB8AC3E}">
        <p14:creationId xmlns:p14="http://schemas.microsoft.com/office/powerpoint/2010/main" val="4057053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endParaRPr lang="en-US" b="0"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26</a:t>
            </a:fld>
            <a:endParaRPr lang="en-US" dirty="0"/>
          </a:p>
        </p:txBody>
      </p:sp>
    </p:spTree>
    <p:extLst>
      <p:ext uri="{BB962C8B-B14F-4D97-AF65-F5344CB8AC3E}">
        <p14:creationId xmlns:p14="http://schemas.microsoft.com/office/powerpoint/2010/main" val="2383852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27</a:t>
            </a:fld>
            <a:endParaRPr lang="en-US" dirty="0"/>
          </a:p>
        </p:txBody>
      </p:sp>
    </p:spTree>
    <p:extLst>
      <p:ext uri="{BB962C8B-B14F-4D97-AF65-F5344CB8AC3E}">
        <p14:creationId xmlns:p14="http://schemas.microsoft.com/office/powerpoint/2010/main" val="113220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4</a:t>
            </a:fld>
            <a:endParaRPr lang="en-US" dirty="0"/>
          </a:p>
        </p:txBody>
      </p:sp>
    </p:spTree>
    <p:extLst>
      <p:ext uri="{BB962C8B-B14F-4D97-AF65-F5344CB8AC3E}">
        <p14:creationId xmlns:p14="http://schemas.microsoft.com/office/powerpoint/2010/main" val="82004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endParaRPr lang="en-US" b="0"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5</a:t>
            </a:fld>
            <a:endParaRPr lang="en-US" dirty="0"/>
          </a:p>
        </p:txBody>
      </p:sp>
    </p:spTree>
    <p:extLst>
      <p:ext uri="{BB962C8B-B14F-4D97-AF65-F5344CB8AC3E}">
        <p14:creationId xmlns:p14="http://schemas.microsoft.com/office/powerpoint/2010/main" val="344301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6</a:t>
            </a:fld>
            <a:endParaRPr lang="en-US" dirty="0"/>
          </a:p>
        </p:txBody>
      </p:sp>
    </p:spTree>
    <p:extLst>
      <p:ext uri="{BB962C8B-B14F-4D97-AF65-F5344CB8AC3E}">
        <p14:creationId xmlns:p14="http://schemas.microsoft.com/office/powerpoint/2010/main" val="3168979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ts val="1245"/>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7</a:t>
            </a:fld>
            <a:endParaRPr lang="en-US" dirty="0"/>
          </a:p>
        </p:txBody>
      </p:sp>
    </p:spTree>
    <p:extLst>
      <p:ext uri="{BB962C8B-B14F-4D97-AF65-F5344CB8AC3E}">
        <p14:creationId xmlns:p14="http://schemas.microsoft.com/office/powerpoint/2010/main" val="308722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8</a:t>
            </a:fld>
            <a:endParaRPr lang="en-US" dirty="0"/>
          </a:p>
        </p:txBody>
      </p:sp>
    </p:spTree>
    <p:extLst>
      <p:ext uri="{BB962C8B-B14F-4D97-AF65-F5344CB8AC3E}">
        <p14:creationId xmlns:p14="http://schemas.microsoft.com/office/powerpoint/2010/main" val="2264668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9</a:t>
            </a:fld>
            <a:endParaRPr lang="en-US" dirty="0"/>
          </a:p>
        </p:txBody>
      </p:sp>
    </p:spTree>
    <p:extLst>
      <p:ext uri="{BB962C8B-B14F-4D97-AF65-F5344CB8AC3E}">
        <p14:creationId xmlns:p14="http://schemas.microsoft.com/office/powerpoint/2010/main" val="262644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AC049336-6624-4A1E-9498-510DC43D0CD8}" type="slidenum">
              <a:rPr lang="en-US" smtClean="0"/>
              <a:pPr>
                <a:defRPr/>
              </a:pPr>
              <a:t>10</a:t>
            </a:fld>
            <a:endParaRPr lang="en-US" dirty="0"/>
          </a:p>
        </p:txBody>
      </p:sp>
    </p:spTree>
    <p:extLst>
      <p:ext uri="{BB962C8B-B14F-4D97-AF65-F5344CB8AC3E}">
        <p14:creationId xmlns:p14="http://schemas.microsoft.com/office/powerpoint/2010/main" val="967180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09" y="4770061"/>
            <a:ext cx="408557" cy="323292"/>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59" y="4687474"/>
            <a:ext cx="6044501" cy="478197"/>
          </a:xfrm>
          <a:prstGeom prst="rect">
            <a:avLst/>
          </a:prstGeom>
        </p:spPr>
      </p:pic>
      <p:sp>
        <p:nvSpPr>
          <p:cNvPr id="2" name="Title 1"/>
          <p:cNvSpPr>
            <a:spLocks noGrp="1"/>
          </p:cNvSpPr>
          <p:nvPr>
            <p:ph type="title" hasCustomPrompt="1"/>
          </p:nvPr>
        </p:nvSpPr>
        <p:spPr>
          <a:xfrm>
            <a:off x="920750" y="3099921"/>
            <a:ext cx="7382001" cy="830907"/>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1600" i="1">
                <a:solidFill>
                  <a:schemeClr val="tx1"/>
                </a:solidFill>
              </a:defRPr>
            </a:lvl1pPr>
          </a:lstStyle>
          <a:p>
            <a:pPr lvl="0"/>
            <a:r>
              <a:rPr lang="en-US" dirty="0"/>
              <a:t>Audience</a:t>
            </a:r>
            <a:br>
              <a:rPr lang="en-US" dirty="0"/>
            </a:br>
            <a:r>
              <a:rPr lang="en-US" dirty="0"/>
              <a:t>Presenter, Title</a:t>
            </a:r>
            <a:br>
              <a:rPr lang="en-US" dirty="0"/>
            </a:br>
            <a:r>
              <a:rPr lang="en-US" dirty="0"/>
              <a:t>Month DD, YYYY  |  City, State</a:t>
            </a:r>
          </a:p>
        </p:txBody>
      </p:sp>
      <p:pic>
        <p:nvPicPr>
          <p:cNvPr id="27" name="Picture 26"/>
          <p:cNvPicPr>
            <a:picLocks noChangeAspect="1"/>
          </p:cNvPicPr>
          <p:nvPr userDrawn="1"/>
        </p:nvPicPr>
        <p:blipFill rotWithShape="1">
          <a:blip r:embed="rId4">
            <a:extLst>
              <a:ext uri="{28A0092B-C50C-407E-A947-70E740481C1C}">
                <a14:useLocalDpi xmlns:a14="http://schemas.microsoft.com/office/drawing/2010/main" val="0"/>
              </a:ext>
            </a:extLst>
          </a:blip>
          <a:srcRect t="3176" b="48100"/>
          <a:stretch/>
        </p:blipFill>
        <p:spPr>
          <a:xfrm>
            <a:off x="0" y="0"/>
            <a:ext cx="9140299" cy="2506134"/>
          </a:xfrm>
          <a:prstGeom prst="rect">
            <a:avLst/>
          </a:prstGeom>
        </p:spPr>
      </p:pic>
      <p:sp>
        <p:nvSpPr>
          <p:cNvPr id="29" name="Text Placeholder 3"/>
          <p:cNvSpPr>
            <a:spLocks noGrp="1"/>
          </p:cNvSpPr>
          <p:nvPr>
            <p:ph type="body" sz="quarter" idx="13" hasCustomPrompt="1"/>
          </p:nvPr>
        </p:nvSpPr>
        <p:spPr>
          <a:xfrm>
            <a:off x="914400" y="2146908"/>
            <a:ext cx="7388351" cy="890635"/>
          </a:xfrm>
          <a:prstGeom prst="rect">
            <a:avLst/>
          </a:prstGeom>
        </p:spPr>
        <p:txBody>
          <a:bodyPr/>
          <a:lstStyle>
            <a:lvl1pPr marL="0" indent="0">
              <a:buFontTx/>
              <a:buNone/>
              <a:defRPr sz="2800" baseline="0">
                <a:solidFill>
                  <a:schemeClr val="accent1"/>
                </a:solidFill>
                <a:latin typeface="+mj-lt"/>
              </a:defRPr>
            </a:lvl1pPr>
          </a:lstStyle>
          <a:p>
            <a:pPr lvl="0"/>
            <a:r>
              <a:rPr lang="en-US" dirty="0"/>
              <a:t>Click to enter title: This can be up to two lines of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85800" y="68579"/>
            <a:ext cx="8001000" cy="776247"/>
          </a:xfrm>
          <a:prstGeom prst="rect">
            <a:avLst/>
          </a:prstGeom>
        </p:spPr>
        <p:txBody>
          <a:bodyPr lIns="0" tIns="0" rIns="0" bIns="0" anchor="b" anchorCtr="0"/>
          <a:lstStyle>
            <a:lvl1pPr algn="l">
              <a:defRPr sz="2200">
                <a:solidFill>
                  <a:schemeClr val="accent1"/>
                </a:solidFill>
              </a:defRPr>
            </a:lvl1pPr>
          </a:lstStyle>
          <a:p>
            <a:r>
              <a:rPr lang="en-US" dirty="0"/>
              <a:t>Click to edit Master title style. You can have up to two lines of </a:t>
            </a:r>
            <a:br>
              <a:rPr lang="en-US" dirty="0"/>
            </a:br>
            <a:r>
              <a:rPr lang="en-US" dirty="0"/>
              <a:t>text.</a:t>
            </a:r>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a:t>Click to edit Master text styles</a:t>
            </a:r>
          </a:p>
        </p:txBody>
      </p:sp>
      <p:sp>
        <p:nvSpPr>
          <p:cNvPr id="23"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4"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a:t>Click icon to add chart</a:t>
            </a:r>
          </a:p>
        </p:txBody>
      </p:sp>
      <p:sp>
        <p:nvSpPr>
          <p:cNvPr id="12"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4"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1"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chemeClr val="accent1"/>
                </a:solidFill>
              </a:defRPr>
            </a:lvl1pPr>
          </a:lstStyle>
          <a:p>
            <a:r>
              <a:rPr lang="en-US" dirty="0"/>
              <a:t>Click to edit Master title style</a:t>
            </a:r>
            <a:br>
              <a:rPr lang="en-US" dirty="0"/>
            </a:br>
            <a:r>
              <a:rPr lang="en-US" dirty="0"/>
              <a:t>This can span two lines</a:t>
            </a:r>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a:t>Click to edit Master text styles</a:t>
            </a:r>
          </a:p>
        </p:txBody>
      </p:sp>
      <p:sp>
        <p:nvSpPr>
          <p:cNvPr id="29"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31"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a:t>Click icon to add chart</a:t>
            </a:r>
          </a:p>
        </p:txBody>
      </p:sp>
      <p:sp>
        <p:nvSpPr>
          <p:cNvPr id="19" name="Title 1"/>
          <p:cNvSpPr>
            <a:spLocks noGrp="1"/>
          </p:cNvSpPr>
          <p:nvPr>
            <p:ph type="title"/>
          </p:nvPr>
        </p:nvSpPr>
        <p:spPr>
          <a:xfrm>
            <a:off x="685800" y="68579"/>
            <a:ext cx="8001000" cy="776247"/>
          </a:xfrm>
          <a:prstGeom prst="rect">
            <a:avLst/>
          </a:prstGeom>
        </p:spPr>
        <p:txBody>
          <a:bodyPr lIns="0" tIns="0" rIns="0" bIns="0" anchor="b" anchorCtr="0"/>
          <a:lstStyle>
            <a:lvl1pPr algn="l">
              <a:defRPr sz="2200">
                <a:solidFill>
                  <a:schemeClr val="accent1"/>
                </a:solidFill>
              </a:defRPr>
            </a:lvl1pPr>
          </a:lstStyle>
          <a:p>
            <a:r>
              <a:rPr lang="en-US"/>
              <a:t>Click to edit Master title style</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a:t>Click to edit Master text styles</a:t>
            </a:r>
          </a:p>
        </p:txBody>
      </p:sp>
      <p:sp>
        <p:nvSpPr>
          <p:cNvPr id="15"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7"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8"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a:t>Click icon to add picture</a:t>
            </a:r>
          </a:p>
        </p:txBody>
      </p:sp>
      <p:sp>
        <p:nvSpPr>
          <p:cNvPr id="18"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chemeClr val="accent1"/>
                </a:solidFill>
              </a:defRPr>
            </a:lvl1pPr>
          </a:lstStyle>
          <a:p>
            <a:r>
              <a:rPr lang="en-US" dirty="0"/>
              <a:t>Click to edit Master title style</a:t>
            </a:r>
            <a:br>
              <a:rPr lang="en-US" dirty="0"/>
            </a:br>
            <a:r>
              <a:rPr lang="en-US" dirty="0"/>
              <a:t>This can span two lines</a:t>
            </a:r>
          </a:p>
        </p:txBody>
      </p:sp>
      <p:sp>
        <p:nvSpPr>
          <p:cNvPr id="10"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a:t>Click to edit Master text styles</a:t>
            </a:r>
          </a:p>
        </p:txBody>
      </p:sp>
      <p:sp>
        <p:nvSpPr>
          <p:cNvPr id="26"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7"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9"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0"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edits">
    <p:spTree>
      <p:nvGrpSpPr>
        <p:cNvPr id="1" name=""/>
        <p:cNvGrpSpPr/>
        <p:nvPr/>
      </p:nvGrpSpPr>
      <p:grpSpPr>
        <a:xfrm>
          <a:off x="0" y="0"/>
          <a:ext cx="0" cy="0"/>
          <a:chOff x="0" y="0"/>
          <a:chExt cx="0" cy="0"/>
        </a:xfrm>
      </p:grpSpPr>
      <p:sp>
        <p:nvSpPr>
          <p:cNvPr id="2" name="Title 1"/>
          <p:cNvSpPr>
            <a:spLocks noGrp="1"/>
          </p:cNvSpPr>
          <p:nvPr>
            <p:ph type="title"/>
          </p:nvPr>
        </p:nvSpPr>
        <p:spPr>
          <a:xfrm>
            <a:off x="685800" y="68579"/>
            <a:ext cx="8001000" cy="766307"/>
          </a:xfrm>
          <a:prstGeom prst="rect">
            <a:avLst/>
          </a:prstGeom>
        </p:spPr>
        <p:txBody>
          <a:bodyPr lIns="0" tIns="0" rIns="0" bIns="0" anchor="b" anchorCtr="0"/>
          <a:lstStyle>
            <a:lvl1pPr algn="l">
              <a:defRPr sz="2600" baseline="0">
                <a:solidFill>
                  <a:schemeClr val="accent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685800" y="888999"/>
            <a:ext cx="8001000" cy="3757645"/>
          </a:xfrm>
          <a:prstGeom prst="rect">
            <a:avLst/>
          </a:prstGeom>
        </p:spPr>
        <p:txBody>
          <a:bodyPr lIns="0" tIns="0" rIns="0" bIns="0"/>
          <a:lstStyle>
            <a:lvl1pPr marL="0" indent="0">
              <a:lnSpc>
                <a:spcPts val="1500"/>
              </a:lnSpc>
              <a:spcBef>
                <a:spcPts val="600"/>
              </a:spcBef>
              <a:spcAft>
                <a:spcPts val="600"/>
              </a:spcAft>
              <a:buNone/>
              <a:defRPr sz="1400" b="0" i="0">
                <a:latin typeface="+mn-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a:t>Click to edit Master text styles</a:t>
            </a:r>
          </a:p>
        </p:txBody>
      </p:sp>
      <p:sp>
        <p:nvSpPr>
          <p:cNvPr id="22"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3"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extLst>
      <p:ext uri="{BB962C8B-B14F-4D97-AF65-F5344CB8AC3E}">
        <p14:creationId xmlns:p14="http://schemas.microsoft.com/office/powerpoint/2010/main" val="392258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e presentation title slide (with subtitle)">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920750" y="3447055"/>
            <a:ext cx="7382001" cy="830907"/>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1600" i="1">
                <a:solidFill>
                  <a:schemeClr val="tx1"/>
                </a:solidFill>
              </a:defRPr>
            </a:lvl1pPr>
          </a:lstStyle>
          <a:p>
            <a:pPr lvl="0"/>
            <a:r>
              <a:rPr lang="en-US" dirty="0"/>
              <a:t>Audience</a:t>
            </a:r>
            <a:br>
              <a:rPr lang="en-US" dirty="0"/>
            </a:br>
            <a:r>
              <a:rPr lang="en-US" dirty="0"/>
              <a:t>Presenter, Title</a:t>
            </a:r>
            <a:br>
              <a:rPr lang="en-US" dirty="0"/>
            </a:br>
            <a:r>
              <a:rPr lang="en-US" dirty="0"/>
              <a:t>Month DD, YYYY  |  City, State</a:t>
            </a:r>
          </a:p>
        </p:txBody>
      </p:sp>
      <p:sp>
        <p:nvSpPr>
          <p:cNvPr id="20" name="Text Placeholder 14"/>
          <p:cNvSpPr>
            <a:spLocks noGrp="1"/>
          </p:cNvSpPr>
          <p:nvPr>
            <p:ph type="body" sz="quarter" idx="11" hasCustomPrompt="1"/>
          </p:nvPr>
        </p:nvSpPr>
        <p:spPr>
          <a:xfrm>
            <a:off x="914400" y="2637387"/>
            <a:ext cx="7388352" cy="630936"/>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000" i="1">
                <a:latin typeface="+mj-lt"/>
              </a:defRPr>
            </a:lvl1pPr>
            <a:lvl2pPr>
              <a:buNone/>
              <a:defRPr/>
            </a:lvl2pPr>
            <a:lvl3pPr>
              <a:buNone/>
              <a:defRPr/>
            </a:lvl3pPr>
            <a:lvl4pPr>
              <a:buNone/>
              <a:defRPr/>
            </a:lvl4pPr>
            <a:lvl5pPr>
              <a:buNone/>
              <a:defRPr/>
            </a:lvl5pPr>
          </a:lstStyle>
          <a:p>
            <a:pPr lvl="0"/>
            <a:r>
              <a:rPr lang="en-US" dirty="0"/>
              <a:t>Subhead – Click to edit</a:t>
            </a:r>
          </a:p>
        </p:txBody>
      </p:sp>
      <p:sp>
        <p:nvSpPr>
          <p:cNvPr id="21" name="Text Placeholder 3"/>
          <p:cNvSpPr>
            <a:spLocks noGrp="1"/>
          </p:cNvSpPr>
          <p:nvPr>
            <p:ph type="body" sz="quarter" idx="12" hasCustomPrompt="1"/>
          </p:nvPr>
        </p:nvSpPr>
        <p:spPr>
          <a:xfrm>
            <a:off x="914400" y="2146908"/>
            <a:ext cx="7388351" cy="479687"/>
          </a:xfrm>
          <a:prstGeom prst="rect">
            <a:avLst/>
          </a:prstGeom>
        </p:spPr>
        <p:txBody>
          <a:bodyPr/>
          <a:lstStyle>
            <a:lvl1pPr marL="0" indent="0">
              <a:buFontTx/>
              <a:buNone/>
              <a:defRPr sz="2800" baseline="0">
                <a:solidFill>
                  <a:schemeClr val="accent1"/>
                </a:solidFill>
                <a:latin typeface="+mj-lt"/>
              </a:defRPr>
            </a:lvl1pPr>
          </a:lstStyle>
          <a:p>
            <a:pPr lvl="0"/>
            <a:r>
              <a:rPr lang="en-US" dirty="0"/>
              <a:t>Click to enter title</a:t>
            </a:r>
          </a:p>
        </p:txBody>
      </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t="3176" b="48100"/>
          <a:stretch/>
        </p:blipFill>
        <p:spPr>
          <a:xfrm>
            <a:off x="0" y="0"/>
            <a:ext cx="9140299" cy="250613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09" y="4770061"/>
            <a:ext cx="408557" cy="323292"/>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3659" y="4687474"/>
            <a:ext cx="6044501" cy="4781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600" baseline="0">
                <a:solidFill>
                  <a:schemeClr val="accent1"/>
                </a:solidFill>
              </a:defRPr>
            </a:lvl1pPr>
          </a:lstStyle>
          <a:p>
            <a:r>
              <a:rPr lang="en-US" dirty="0"/>
              <a:t>Click to edit Master title style. You can have up to two lines of text</a:t>
            </a:r>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a:t>Click to edit Master text styles</a:t>
            </a:r>
          </a:p>
        </p:txBody>
      </p:sp>
      <p:sp>
        <p:nvSpPr>
          <p:cNvPr id="29"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30"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a:t>Click to edit Master title style. You can have up to two lines of text</a:t>
            </a:r>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a:t>Click to edit Master text styles</a:t>
            </a:r>
          </a:p>
        </p:txBody>
      </p:sp>
      <p:sp>
        <p:nvSpPr>
          <p:cNvPr id="23"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4"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extLst>
      <p:ext uri="{BB962C8B-B14F-4D97-AF65-F5344CB8AC3E}">
        <p14:creationId xmlns:p14="http://schemas.microsoft.com/office/powerpoint/2010/main" val="42349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a:t>Click to edit Master text styles</a:t>
            </a:r>
          </a:p>
        </p:txBody>
      </p:sp>
      <p:sp>
        <p:nvSpPr>
          <p:cNvPr id="14" name="Title 1"/>
          <p:cNvSpPr>
            <a:spLocks noGrp="1"/>
          </p:cNvSpPr>
          <p:nvPr>
            <p:ph type="title" hasCustomPrompt="1"/>
          </p:nvPr>
        </p:nvSpPr>
        <p:spPr>
          <a:xfrm>
            <a:off x="685800" y="79513"/>
            <a:ext cx="8001000" cy="755374"/>
          </a:xfrm>
          <a:prstGeom prst="rect">
            <a:avLst/>
          </a:prstGeom>
        </p:spPr>
        <p:txBody>
          <a:bodyPr lIns="0" tIns="0" rIns="0" bIns="0" anchor="b" anchorCtr="0"/>
          <a:lstStyle>
            <a:lvl1pPr algn="l">
              <a:defRPr sz="2600">
                <a:solidFill>
                  <a:schemeClr val="accent1"/>
                </a:solidFill>
              </a:defRPr>
            </a:lvl1pPr>
          </a:lstStyle>
          <a:p>
            <a:r>
              <a:rPr lang="en-US" dirty="0"/>
              <a:t>Click to edit Master title style. You can have up to two lines of text.</a:t>
            </a:r>
          </a:p>
        </p:txBody>
      </p:sp>
      <p:sp>
        <p:nvSpPr>
          <p:cNvPr id="28"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9"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12"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a:t>Click to edit Master text styles</a:t>
            </a:r>
          </a:p>
        </p:txBody>
      </p:sp>
      <p:sp>
        <p:nvSpPr>
          <p:cNvPr id="16" name="Title 1"/>
          <p:cNvSpPr>
            <a:spLocks noGrp="1"/>
          </p:cNvSpPr>
          <p:nvPr>
            <p:ph type="title" hasCustomPrompt="1"/>
          </p:nvPr>
        </p:nvSpPr>
        <p:spPr>
          <a:xfrm>
            <a:off x="685800" y="85344"/>
            <a:ext cx="8001000" cy="749544"/>
          </a:xfrm>
          <a:prstGeom prst="rect">
            <a:avLst/>
          </a:prstGeom>
        </p:spPr>
        <p:txBody>
          <a:bodyPr lIns="0" tIns="0" rIns="0" bIns="0" anchor="b" anchorCtr="0"/>
          <a:lstStyle>
            <a:lvl1pPr algn="l">
              <a:defRPr sz="2200">
                <a:solidFill>
                  <a:schemeClr val="accent1"/>
                </a:solidFill>
              </a:defRPr>
            </a:lvl1pPr>
          </a:lstStyle>
          <a:p>
            <a:r>
              <a:rPr lang="en-US" dirty="0"/>
              <a:t>Click to edit Master title style. You can have up to two lines of text.</a:t>
            </a:r>
          </a:p>
        </p:txBody>
      </p:sp>
      <p:sp>
        <p:nvSpPr>
          <p:cNvPr id="28"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9"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6"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1" name="Title 1"/>
          <p:cNvSpPr>
            <a:spLocks noGrp="1"/>
          </p:cNvSpPr>
          <p:nvPr>
            <p:ph type="title"/>
          </p:nvPr>
        </p:nvSpPr>
        <p:spPr>
          <a:xfrm>
            <a:off x="685800" y="91440"/>
            <a:ext cx="8001000" cy="743448"/>
          </a:xfrm>
          <a:prstGeom prst="rect">
            <a:avLst/>
          </a:prstGeom>
        </p:spPr>
        <p:txBody>
          <a:bodyPr lIns="0" tIns="0" rIns="0" bIns="0" anchor="b" anchorCtr="0"/>
          <a:lstStyle>
            <a:lvl1pPr algn="l">
              <a:defRPr sz="2200">
                <a:solidFill>
                  <a:schemeClr val="accent1"/>
                </a:solidFill>
              </a:defRPr>
            </a:lvl1pPr>
          </a:lstStyle>
          <a:p>
            <a:r>
              <a:rPr lang="en-US"/>
              <a:t>Click to edit Master title style</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a:t>Click to edit Master text styles</a:t>
            </a:r>
          </a:p>
        </p:txBody>
      </p:sp>
      <p:sp>
        <p:nvSpPr>
          <p:cNvPr id="31"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32"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extLst>
      <p:ext uri="{BB962C8B-B14F-4D97-AF65-F5344CB8AC3E}">
        <p14:creationId xmlns:p14="http://schemas.microsoft.com/office/powerpoint/2010/main" val="34941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0" y="0"/>
            <a:ext cx="9140299" cy="5143500"/>
          </a:xfrm>
          <a:prstGeom prst="rect">
            <a:avLst/>
          </a:prstGeom>
        </p:spPr>
      </p:pic>
      <p:sp>
        <p:nvSpPr>
          <p:cNvPr id="2" name="Title 1"/>
          <p:cNvSpPr>
            <a:spLocks noGrp="1"/>
          </p:cNvSpPr>
          <p:nvPr>
            <p:ph type="title" hasCustomPrompt="1"/>
          </p:nvPr>
        </p:nvSpPr>
        <p:spPr>
          <a:xfrm>
            <a:off x="457200" y="1947503"/>
            <a:ext cx="8229600" cy="1117854"/>
          </a:xfrm>
          <a:prstGeom prst="rect">
            <a:avLst/>
          </a:prstGeom>
        </p:spPr>
        <p:txBody>
          <a:bodyPr anchor="b" anchorCtr="0"/>
          <a:lstStyle>
            <a:lvl1pPr algn="ctr">
              <a:defRPr sz="3200">
                <a:solidFill>
                  <a:schemeClr val="bg1"/>
                </a:solidFill>
              </a:defRPr>
            </a:lvl1pPr>
          </a:lstStyle>
          <a:p>
            <a:r>
              <a:rPr lang="en-US" dirty="0"/>
              <a:t>Section Title — 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85800" y="68580"/>
            <a:ext cx="8001000" cy="766307"/>
          </a:xfrm>
          <a:prstGeom prst="rect">
            <a:avLst/>
          </a:prstGeom>
        </p:spPr>
        <p:txBody>
          <a:bodyPr lIns="0" tIns="0" rIns="0" bIns="0" anchor="b" anchorCtr="0"/>
          <a:lstStyle>
            <a:lvl1pPr algn="l">
              <a:defRPr sz="2600">
                <a:solidFill>
                  <a:schemeClr val="accent1"/>
                </a:solidFill>
              </a:defRPr>
            </a:lvl1pPr>
          </a:lstStyle>
          <a:p>
            <a:r>
              <a:rPr lang="en-US" dirty="0"/>
              <a:t>Click to edit Master title style. You can have up to two lines of text.</a:t>
            </a:r>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a:t>Click to edit Master text styles</a:t>
            </a:r>
          </a:p>
        </p:txBody>
      </p:sp>
      <p:sp>
        <p:nvSpPr>
          <p:cNvPr id="23"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sp>
        <p:nvSpPr>
          <p:cNvPr id="24"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4699000"/>
            <a:ext cx="91440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96900" y="478583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a:t>IEO2023 Release, CSIS                                                      October 11, 2023</a:t>
            </a:r>
          </a:p>
        </p:txBody>
      </p:sp>
      <p:sp>
        <p:nvSpPr>
          <p:cNvPr id="9" name="Slide Number Placeholder 5"/>
          <p:cNvSpPr>
            <a:spLocks noGrp="1"/>
          </p:cNvSpPr>
          <p:nvPr>
            <p:ph type="sldNum" sz="quarter" idx="4"/>
          </p:nvPr>
        </p:nvSpPr>
        <p:spPr>
          <a:xfrm>
            <a:off x="8586277" y="4798285"/>
            <a:ext cx="557723" cy="295276"/>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4948DD1-5963-4816-BE5A-05BCCCAC15E0}" type="slidenum">
              <a:rPr lang="en-US" smtClean="0"/>
              <a:pPr>
                <a:defRPr/>
              </a:pPr>
              <a:t>‹#›</a:t>
            </a:fld>
            <a:endParaRPr lang="en-US" dirty="0"/>
          </a:p>
        </p:txBody>
      </p:sp>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3654" y="4768431"/>
            <a:ext cx="406412" cy="325130"/>
          </a:xfrm>
          <a:prstGeom prst="rect">
            <a:avLst/>
          </a:prstGeom>
        </p:spPr>
      </p:pic>
    </p:spTree>
  </p:cSld>
  <p:clrMap bg1="lt1" tx1="dk1" bg2="lt2" tx2="dk2" accent1="accent1" accent2="accent2" accent3="accent3" accent4="accent4" accent5="accent5" accent6="accent6" hlink="hlink" folHlink="folHlink"/>
  <p:sldLayoutIdLst>
    <p:sldLayoutId id="2147485257" r:id="rId1"/>
    <p:sldLayoutId id="2147485256" r:id="rId2"/>
    <p:sldLayoutId id="2147485258" r:id="rId3"/>
    <p:sldLayoutId id="2147485272" r:id="rId4"/>
    <p:sldLayoutId id="2147485260" r:id="rId5"/>
    <p:sldLayoutId id="2147485261" r:id="rId6"/>
    <p:sldLayoutId id="2147485273" r:id="rId7"/>
    <p:sldLayoutId id="2147485262" r:id="rId8"/>
    <p:sldLayoutId id="2147485263" r:id="rId9"/>
    <p:sldLayoutId id="2147485264" r:id="rId10"/>
    <p:sldLayoutId id="2147485265" r:id="rId11"/>
    <p:sldLayoutId id="2147485266" r:id="rId12"/>
    <p:sldLayoutId id="2147485267" r:id="rId13"/>
    <p:sldLayoutId id="2147485268" r:id="rId14"/>
    <p:sldLayoutId id="2147485269" r:id="rId15"/>
    <p:sldLayoutId id="2147485274" r:id="rId16"/>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userDrawn="1">
          <p15:clr>
            <a:srgbClr val="F26B43"/>
          </p15:clr>
        </p15:guide>
        <p15:guide id="2"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eia.gov/outlooks/aeo/"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hyperlink" Target="mailto:InternationalEnergyOutlook@ei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radar chart">
            <a:extLst>
              <a:ext uri="{FF2B5EF4-FFF2-40B4-BE49-F238E27FC236}">
                <a16:creationId xmlns:a16="http://schemas.microsoft.com/office/drawing/2014/main" id="{B5BD03D6-598D-281C-B974-C0D3A5A91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955" y="1232526"/>
            <a:ext cx="6923859" cy="3062476"/>
          </a:xfrm>
          <a:prstGeom prst="rect">
            <a:avLst/>
          </a:prstGeom>
        </p:spPr>
      </p:pic>
      <p:sp>
        <p:nvSpPr>
          <p:cNvPr id="5" name="TextBox 4">
            <a:extLst>
              <a:ext uri="{FF2B5EF4-FFF2-40B4-BE49-F238E27FC236}">
                <a16:creationId xmlns:a16="http://schemas.microsoft.com/office/drawing/2014/main" id="{7547F9BC-5182-F5C0-4C15-806C6063B8A8}"/>
              </a:ext>
            </a:extLst>
          </p:cNvPr>
          <p:cNvSpPr txBox="1"/>
          <p:nvPr/>
        </p:nvSpPr>
        <p:spPr>
          <a:xfrm>
            <a:off x="1060956" y="201162"/>
            <a:ext cx="7267073" cy="938719"/>
          </a:xfrm>
          <a:prstGeom prst="rect">
            <a:avLst/>
          </a:prstGeom>
          <a:noFill/>
        </p:spPr>
        <p:txBody>
          <a:bodyPr wrap="square" rtlCol="0">
            <a:spAutoFit/>
          </a:bodyPr>
          <a:lstStyle/>
          <a:p>
            <a:r>
              <a:rPr lang="en-US" sz="3500" i="1" dirty="0">
                <a:latin typeface="+mj-lt"/>
              </a:rPr>
              <a:t>International Energy Outlook 2023</a:t>
            </a:r>
            <a:br>
              <a:rPr lang="en-US" sz="4000" i="1" dirty="0">
                <a:solidFill>
                  <a:schemeClr val="accent1"/>
                </a:solidFill>
                <a:latin typeface="+mj-lt"/>
              </a:rPr>
            </a:br>
            <a:r>
              <a:rPr lang="en-US" sz="2000" dirty="0">
                <a:solidFill>
                  <a:schemeClr val="accent1"/>
                </a:solidFill>
                <a:latin typeface="+mj-lt"/>
              </a:rPr>
              <a:t>with projections to 2050</a:t>
            </a:r>
          </a:p>
        </p:txBody>
      </p:sp>
      <p:cxnSp>
        <p:nvCxnSpPr>
          <p:cNvPr id="6" name="Straight Connector 5">
            <a:extLst>
              <a:ext uri="{FF2B5EF4-FFF2-40B4-BE49-F238E27FC236}">
                <a16:creationId xmlns:a16="http://schemas.microsoft.com/office/drawing/2014/main" id="{D9E818BC-06A9-848D-A54E-0E05FF1B0661}"/>
              </a:ext>
            </a:extLst>
          </p:cNvPr>
          <p:cNvCxnSpPr/>
          <p:nvPr/>
        </p:nvCxnSpPr>
        <p:spPr bwMode="auto">
          <a:xfrm>
            <a:off x="1051358" y="1240390"/>
            <a:ext cx="6933457"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71FF4AC6-095F-F18C-48CF-232F0AD0242C}"/>
              </a:ext>
            </a:extLst>
          </p:cNvPr>
          <p:cNvSpPr txBox="1"/>
          <p:nvPr/>
        </p:nvSpPr>
        <p:spPr>
          <a:xfrm>
            <a:off x="5653802" y="4369353"/>
            <a:ext cx="2433124" cy="584775"/>
          </a:xfrm>
          <a:prstGeom prst="rect">
            <a:avLst/>
          </a:prstGeom>
          <a:noFill/>
        </p:spPr>
        <p:txBody>
          <a:bodyPr wrap="square" rtlCol="0">
            <a:spAutoFit/>
          </a:bodyPr>
          <a:lstStyle/>
          <a:p>
            <a:pPr algn="r"/>
            <a:r>
              <a:rPr lang="en-US" sz="1600" dirty="0"/>
              <a:t>October 11, 2023</a:t>
            </a:r>
          </a:p>
          <a:p>
            <a:pPr algn="r"/>
            <a:r>
              <a:rPr lang="en-US" sz="1600" dirty="0"/>
              <a:t>www.eia.gov/ieo</a:t>
            </a:r>
          </a:p>
        </p:txBody>
      </p:sp>
      <p:sp>
        <p:nvSpPr>
          <p:cNvPr id="9" name="TextBox 8">
            <a:extLst>
              <a:ext uri="{FF2B5EF4-FFF2-40B4-BE49-F238E27FC236}">
                <a16:creationId xmlns:a16="http://schemas.microsoft.com/office/drawing/2014/main" id="{6BC903A2-23FF-EB8A-6EE3-A804B7FDD008}"/>
              </a:ext>
            </a:extLst>
          </p:cNvPr>
          <p:cNvSpPr txBox="1"/>
          <p:nvPr/>
        </p:nvSpPr>
        <p:spPr>
          <a:xfrm>
            <a:off x="3222347" y="4646351"/>
            <a:ext cx="2637567" cy="307777"/>
          </a:xfrm>
          <a:prstGeom prst="rect">
            <a:avLst/>
          </a:prstGeom>
          <a:noFill/>
        </p:spPr>
        <p:txBody>
          <a:bodyPr wrap="square" rtlCol="0">
            <a:spAutoFit/>
          </a:bodyPr>
          <a:lstStyle/>
          <a:p>
            <a:pPr algn="ctr"/>
            <a:r>
              <a:rPr lang="en-US" sz="1400" dirty="0">
                <a:solidFill>
                  <a:schemeClr val="accent1"/>
                </a:solidFill>
              </a:rPr>
              <a:t>#IEO2023</a:t>
            </a:r>
          </a:p>
        </p:txBody>
      </p:sp>
      <p:cxnSp>
        <p:nvCxnSpPr>
          <p:cNvPr id="10" name="Straight Connector 9">
            <a:extLst>
              <a:ext uri="{FF2B5EF4-FFF2-40B4-BE49-F238E27FC236}">
                <a16:creationId xmlns:a16="http://schemas.microsoft.com/office/drawing/2014/main" id="{CEA75950-5064-F224-FC15-56FC22FD0400}"/>
              </a:ext>
            </a:extLst>
          </p:cNvPr>
          <p:cNvCxnSpPr/>
          <p:nvPr/>
        </p:nvCxnSpPr>
        <p:spPr bwMode="auto">
          <a:xfrm>
            <a:off x="1051358" y="4286541"/>
            <a:ext cx="6933457"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pic>
        <p:nvPicPr>
          <p:cNvPr id="11" name="Picture 10" descr="Graphical user interface, text&#10;&#10;Description automatically generated">
            <a:extLst>
              <a:ext uri="{FF2B5EF4-FFF2-40B4-BE49-F238E27FC236}">
                <a16:creationId xmlns:a16="http://schemas.microsoft.com/office/drawing/2014/main" id="{D3350374-ED81-BC4A-B0E8-690A0A5CF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35" y="4453561"/>
            <a:ext cx="2227012" cy="500567"/>
          </a:xfrm>
          <a:prstGeom prst="rect">
            <a:avLst/>
          </a:prstGeom>
        </p:spPr>
      </p:pic>
    </p:spTree>
    <p:extLst>
      <p:ext uri="{BB962C8B-B14F-4D97-AF65-F5344CB8AC3E}">
        <p14:creationId xmlns:p14="http://schemas.microsoft.com/office/powerpoint/2010/main" val="186721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F90FC6-724A-522A-3EA8-2AF202918251}"/>
              </a:ext>
            </a:extLst>
          </p:cNvPr>
          <p:cNvSpPr>
            <a:spLocks noGrp="1"/>
          </p:cNvSpPr>
          <p:nvPr>
            <p:ph type="title"/>
          </p:nvPr>
        </p:nvSpPr>
        <p:spPr>
          <a:xfrm>
            <a:off x="685800" y="68579"/>
            <a:ext cx="8072610" cy="761415"/>
          </a:xfrm>
        </p:spPr>
        <p:txBody>
          <a:bodyPr/>
          <a:lstStyle/>
          <a:p>
            <a:r>
              <a:rPr lang="en-US" sz="2400" dirty="0"/>
              <a:t>Increasing demand and current policies drive steady growth in fossil fuel energy—and faster growth in non-fossil fuel sources</a:t>
            </a:r>
          </a:p>
        </p:txBody>
      </p:sp>
      <p:sp>
        <p:nvSpPr>
          <p:cNvPr id="12" name="Footer Placeholder 11">
            <a:extLst>
              <a:ext uri="{FF2B5EF4-FFF2-40B4-BE49-F238E27FC236}">
                <a16:creationId xmlns:a16="http://schemas.microsoft.com/office/drawing/2014/main" id="{00A8C30C-0C79-1598-BC9E-B46159D2CEC1}"/>
              </a:ext>
            </a:extLst>
          </p:cNvPr>
          <p:cNvSpPr>
            <a:spLocks noGrp="1"/>
          </p:cNvSpPr>
          <p:nvPr>
            <p:ph type="ftr" sz="quarter" idx="3"/>
          </p:nvPr>
        </p:nvSpPr>
        <p:spPr/>
        <p:txBody>
          <a:bodyPr/>
          <a:lstStyle/>
          <a:p>
            <a:pPr>
              <a:defRPr/>
            </a:pPr>
            <a:r>
              <a:rPr lang="en-US" dirty="0"/>
              <a:t>IEO2023 Release, CSIS                                                      October 11, 2023</a:t>
            </a:r>
          </a:p>
        </p:txBody>
      </p:sp>
      <p:sp>
        <p:nvSpPr>
          <p:cNvPr id="13" name="Slide Number Placeholder 12">
            <a:extLst>
              <a:ext uri="{FF2B5EF4-FFF2-40B4-BE49-F238E27FC236}">
                <a16:creationId xmlns:a16="http://schemas.microsoft.com/office/drawing/2014/main" id="{6CDED994-B17E-ED54-EADF-8CB5A03C4093}"/>
              </a:ext>
            </a:extLst>
          </p:cNvPr>
          <p:cNvSpPr>
            <a:spLocks noGrp="1"/>
          </p:cNvSpPr>
          <p:nvPr>
            <p:ph type="sldNum" sz="quarter" idx="4"/>
          </p:nvPr>
        </p:nvSpPr>
        <p:spPr/>
        <p:txBody>
          <a:bodyPr/>
          <a:lstStyle/>
          <a:p>
            <a:pPr>
              <a:defRPr/>
            </a:pPr>
            <a:fld id="{84948DD1-5963-4816-BE5A-05BCCCAC15E0}" type="slidenum">
              <a:rPr lang="en-US" smtClean="0"/>
              <a:pPr>
                <a:defRPr/>
              </a:pPr>
              <a:t>10</a:t>
            </a:fld>
            <a:endParaRPr lang="en-US" dirty="0"/>
          </a:p>
        </p:txBody>
      </p:sp>
      <p:pic>
        <p:nvPicPr>
          <p:cNvPr id="2" name="Picture 1">
            <a:extLst>
              <a:ext uri="{FF2B5EF4-FFF2-40B4-BE49-F238E27FC236}">
                <a16:creationId xmlns:a16="http://schemas.microsoft.com/office/drawing/2014/main" id="{7AE3927D-0DF3-09D8-85C4-5F341E53FE86}"/>
              </a:ext>
            </a:extLst>
          </p:cNvPr>
          <p:cNvPicPr>
            <a:picLocks noChangeAspect="1"/>
          </p:cNvPicPr>
          <p:nvPr/>
        </p:nvPicPr>
        <p:blipFill>
          <a:blip r:embed="rId3"/>
          <a:stretch>
            <a:fillRect/>
          </a:stretch>
        </p:blipFill>
        <p:spPr>
          <a:xfrm>
            <a:off x="670427" y="876563"/>
            <a:ext cx="7949668" cy="3454035"/>
          </a:xfrm>
          <a:prstGeom prst="rect">
            <a:avLst/>
          </a:prstGeom>
        </p:spPr>
      </p:pic>
    </p:spTree>
    <p:extLst>
      <p:ext uri="{BB962C8B-B14F-4D97-AF65-F5344CB8AC3E}">
        <p14:creationId xmlns:p14="http://schemas.microsoft.com/office/powerpoint/2010/main" val="419360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2089"/>
            <a:ext cx="8001000" cy="776247"/>
          </a:xfrm>
        </p:spPr>
        <p:txBody>
          <a:bodyPr/>
          <a:lstStyle/>
          <a:p>
            <a:r>
              <a:rPr lang="en-US" sz="2400" dirty="0"/>
              <a:t>Renewable energy grows the fastest as a share of primary energy consumption across all cases due to current policy and cost drivers </a:t>
            </a:r>
          </a:p>
        </p:txBody>
      </p:sp>
      <p:sp>
        <p:nvSpPr>
          <p:cNvPr id="6" name="Slide Number Placeholder 5"/>
          <p:cNvSpPr>
            <a:spLocks noGrp="1"/>
          </p:cNvSpPr>
          <p:nvPr>
            <p:ph type="sldNum" sz="quarter" idx="4"/>
          </p:nvPr>
        </p:nvSpPr>
        <p:spPr/>
        <p:txBody>
          <a:bodyPr/>
          <a:lstStyle/>
          <a:p>
            <a:fld id="{84948DD1-5963-4816-BE5A-05BCCCAC15E0}" type="slidenum">
              <a:rPr lang="en-US" smtClean="0"/>
              <a:pPr/>
              <a:t>11</a:t>
            </a:fld>
            <a:endParaRPr lang="en-US" dirty="0"/>
          </a:p>
        </p:txBody>
      </p:sp>
      <p:sp>
        <p:nvSpPr>
          <p:cNvPr id="11" name="Footer Placeholder 3"/>
          <p:cNvSpPr>
            <a:spLocks noGrp="1"/>
          </p:cNvSpPr>
          <p:nvPr>
            <p:ph type="ftr" sz="quarter" idx="3"/>
          </p:nvPr>
        </p:nvSpPr>
        <p:spPr/>
        <p:txBody>
          <a:bodyPr/>
          <a:lstStyle/>
          <a:p>
            <a:r>
              <a:rPr lang="en-US" dirty="0"/>
              <a:t>IEO2023 Release, CSIS                                                      October 11, 2023</a:t>
            </a:r>
          </a:p>
        </p:txBody>
      </p:sp>
      <p:pic>
        <p:nvPicPr>
          <p:cNvPr id="3" name="Picture 2">
            <a:extLst>
              <a:ext uri="{FF2B5EF4-FFF2-40B4-BE49-F238E27FC236}">
                <a16:creationId xmlns:a16="http://schemas.microsoft.com/office/drawing/2014/main" id="{534F383A-9ABC-E93D-91A7-A6EDF3AF5286}"/>
              </a:ext>
            </a:extLst>
          </p:cNvPr>
          <p:cNvPicPr>
            <a:picLocks noChangeAspect="1"/>
          </p:cNvPicPr>
          <p:nvPr/>
        </p:nvPicPr>
        <p:blipFill>
          <a:blip r:embed="rId3"/>
          <a:stretch>
            <a:fillRect/>
          </a:stretch>
        </p:blipFill>
        <p:spPr>
          <a:xfrm>
            <a:off x="685801" y="1227123"/>
            <a:ext cx="8140368" cy="3414246"/>
          </a:xfrm>
          <a:prstGeom prst="rect">
            <a:avLst/>
          </a:prstGeom>
        </p:spPr>
      </p:pic>
    </p:spTree>
    <p:extLst>
      <p:ext uri="{BB962C8B-B14F-4D97-AF65-F5344CB8AC3E}">
        <p14:creationId xmlns:p14="http://schemas.microsoft.com/office/powerpoint/2010/main" val="126219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79"/>
            <a:ext cx="8001000" cy="761415"/>
          </a:xfrm>
        </p:spPr>
        <p:txBody>
          <a:bodyPr/>
          <a:lstStyle/>
          <a:p>
            <a:r>
              <a:rPr lang="en-US" dirty="0"/>
              <a:t>IEO2023 Highlights</a:t>
            </a:r>
          </a:p>
        </p:txBody>
      </p:sp>
      <p:sp>
        <p:nvSpPr>
          <p:cNvPr id="3" name="Text Placeholder 2"/>
          <p:cNvSpPr>
            <a:spLocks noGrp="1"/>
          </p:cNvSpPr>
          <p:nvPr>
            <p:ph type="body" sz="quarter" idx="12"/>
          </p:nvPr>
        </p:nvSpPr>
        <p:spPr>
          <a:xfrm>
            <a:off x="685800" y="891540"/>
            <a:ext cx="8001000" cy="3634740"/>
          </a:xfrm>
        </p:spPr>
        <p:txBody>
          <a:bodyPr>
            <a:noAutofit/>
          </a:bodyPr>
          <a:lstStyle/>
          <a:p>
            <a:r>
              <a:rPr lang="en-US" dirty="0"/>
              <a:t>Increasing population and income offset the effects of declining energy and carbon intensity on emissions.</a:t>
            </a:r>
          </a:p>
          <a:p>
            <a:r>
              <a:rPr lang="en-US" dirty="0"/>
              <a:t>The shift to renewables to meet growing electricity demand is driven by regional resources, technology costs, and policy. </a:t>
            </a:r>
          </a:p>
          <a:p>
            <a:r>
              <a:rPr lang="en-US" dirty="0"/>
              <a:t>Energy security concerns hasten a transition from fossil fuels in some countries, although they drive increased fossil fuel consumption in others.</a:t>
            </a:r>
          </a:p>
        </p:txBody>
      </p:sp>
      <p:sp>
        <p:nvSpPr>
          <p:cNvPr id="6" name="Slide Number Placeholder 5"/>
          <p:cNvSpPr>
            <a:spLocks noGrp="1"/>
          </p:cNvSpPr>
          <p:nvPr>
            <p:ph type="sldNum" sz="quarter" idx="4"/>
          </p:nvPr>
        </p:nvSpPr>
        <p:spPr>
          <a:xfrm>
            <a:off x="8586277" y="4798285"/>
            <a:ext cx="557723" cy="295276"/>
          </a:xfrm>
        </p:spPr>
        <p:txBody>
          <a:bodyPr/>
          <a:lstStyle/>
          <a:p>
            <a:fld id="{84948DD1-5963-4816-BE5A-05BCCCAC15E0}" type="slidenum">
              <a:rPr lang="en-US" smtClean="0"/>
              <a:pPr/>
              <a:t>12</a:t>
            </a:fld>
            <a:endParaRPr lang="en-US" dirty="0"/>
          </a:p>
        </p:txBody>
      </p:sp>
      <p:sp>
        <p:nvSpPr>
          <p:cNvPr id="5"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spTree>
    <p:extLst>
      <p:ext uri="{BB962C8B-B14F-4D97-AF65-F5344CB8AC3E}">
        <p14:creationId xmlns:p14="http://schemas.microsoft.com/office/powerpoint/2010/main" val="283734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79"/>
            <a:ext cx="8001000" cy="761415"/>
          </a:xfrm>
        </p:spPr>
        <p:txBody>
          <a:bodyPr/>
          <a:lstStyle/>
          <a:p>
            <a:r>
              <a:rPr lang="en-US" dirty="0"/>
              <a:t>IEO2023 Highlights</a:t>
            </a:r>
          </a:p>
        </p:txBody>
      </p:sp>
      <p:sp>
        <p:nvSpPr>
          <p:cNvPr id="3" name="Text Placeholder 2"/>
          <p:cNvSpPr>
            <a:spLocks noGrp="1"/>
          </p:cNvSpPr>
          <p:nvPr>
            <p:ph type="body" sz="quarter" idx="12"/>
          </p:nvPr>
        </p:nvSpPr>
        <p:spPr>
          <a:xfrm>
            <a:off x="685800" y="891540"/>
            <a:ext cx="8001000" cy="3634740"/>
          </a:xfrm>
        </p:spPr>
        <p:txBody>
          <a:bodyPr>
            <a:noAutofit/>
          </a:bodyPr>
          <a:lstStyle/>
          <a:p>
            <a:r>
              <a:rPr lang="en-US" b="1" dirty="0"/>
              <a:t>Increasing population and income offset the effects of declining energy and carbon intensity on emissions.</a:t>
            </a:r>
          </a:p>
          <a:p>
            <a:r>
              <a:rPr lang="en-US" dirty="0"/>
              <a:t>The shift to renewables to meet growing electricity demand is driven by regional resources, technology costs, and policy. </a:t>
            </a:r>
          </a:p>
          <a:p>
            <a:r>
              <a:rPr lang="en-US" dirty="0"/>
              <a:t>Energy security concerns hasten a transition from fossil fuels in some countries, although they drive increased fossil fuel consumption in others.</a:t>
            </a:r>
          </a:p>
        </p:txBody>
      </p:sp>
      <p:sp>
        <p:nvSpPr>
          <p:cNvPr id="6" name="Slide Number Placeholder 5"/>
          <p:cNvSpPr>
            <a:spLocks noGrp="1"/>
          </p:cNvSpPr>
          <p:nvPr>
            <p:ph type="sldNum" sz="quarter" idx="4"/>
          </p:nvPr>
        </p:nvSpPr>
        <p:spPr>
          <a:xfrm>
            <a:off x="8586277" y="4798285"/>
            <a:ext cx="557723" cy="295276"/>
          </a:xfrm>
        </p:spPr>
        <p:txBody>
          <a:bodyPr/>
          <a:lstStyle/>
          <a:p>
            <a:fld id="{84948DD1-5963-4816-BE5A-05BCCCAC15E0}" type="slidenum">
              <a:rPr lang="en-US" smtClean="0"/>
              <a:pPr/>
              <a:t>13</a:t>
            </a:fld>
            <a:endParaRPr lang="en-US" dirty="0"/>
          </a:p>
        </p:txBody>
      </p:sp>
      <p:sp>
        <p:nvSpPr>
          <p:cNvPr id="5"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spTree>
    <p:extLst>
      <p:ext uri="{BB962C8B-B14F-4D97-AF65-F5344CB8AC3E}">
        <p14:creationId xmlns:p14="http://schemas.microsoft.com/office/powerpoint/2010/main" val="364476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2089"/>
            <a:ext cx="8001000" cy="776247"/>
          </a:xfrm>
        </p:spPr>
        <p:txBody>
          <a:bodyPr/>
          <a:lstStyle/>
          <a:p>
            <a:r>
              <a:rPr lang="en-US" sz="2400" dirty="0"/>
              <a:t>Across all IEO2023 cases, energy consumption increases, and global demand grows fastest in the industrial and residential sectors</a:t>
            </a:r>
          </a:p>
        </p:txBody>
      </p:sp>
      <p:sp>
        <p:nvSpPr>
          <p:cNvPr id="6" name="Slide Number Placeholder 5"/>
          <p:cNvSpPr>
            <a:spLocks noGrp="1"/>
          </p:cNvSpPr>
          <p:nvPr>
            <p:ph type="sldNum" sz="quarter" idx="4"/>
          </p:nvPr>
        </p:nvSpPr>
        <p:spPr/>
        <p:txBody>
          <a:bodyPr/>
          <a:lstStyle/>
          <a:p>
            <a:fld id="{84948DD1-5963-4816-BE5A-05BCCCAC15E0}" type="slidenum">
              <a:rPr lang="en-US" smtClean="0"/>
              <a:pPr/>
              <a:t>14</a:t>
            </a:fld>
            <a:endParaRPr lang="en-US" dirty="0"/>
          </a:p>
        </p:txBody>
      </p:sp>
      <p:sp>
        <p:nvSpPr>
          <p:cNvPr id="11" name="Footer Placeholder 3"/>
          <p:cNvSpPr>
            <a:spLocks noGrp="1"/>
          </p:cNvSpPr>
          <p:nvPr>
            <p:ph type="ftr" sz="quarter" idx="3"/>
          </p:nvPr>
        </p:nvSpPr>
        <p:spPr/>
        <p:txBody>
          <a:bodyPr/>
          <a:lstStyle/>
          <a:p>
            <a:r>
              <a:rPr lang="en-US" dirty="0"/>
              <a:t>IEO2023 Release, CSIS                                                      October 11, 2023</a:t>
            </a:r>
          </a:p>
        </p:txBody>
      </p:sp>
      <p:pic>
        <p:nvPicPr>
          <p:cNvPr id="3" name="Picture 2">
            <a:extLst>
              <a:ext uri="{FF2B5EF4-FFF2-40B4-BE49-F238E27FC236}">
                <a16:creationId xmlns:a16="http://schemas.microsoft.com/office/drawing/2014/main" id="{63EC8542-12AC-B7B5-B2A7-A228ACE57D00}"/>
              </a:ext>
            </a:extLst>
          </p:cNvPr>
          <p:cNvPicPr>
            <a:picLocks noChangeAspect="1"/>
          </p:cNvPicPr>
          <p:nvPr/>
        </p:nvPicPr>
        <p:blipFill>
          <a:blip r:embed="rId3"/>
          <a:stretch>
            <a:fillRect/>
          </a:stretch>
        </p:blipFill>
        <p:spPr>
          <a:xfrm>
            <a:off x="833562" y="1257396"/>
            <a:ext cx="7324759" cy="3147876"/>
          </a:xfrm>
          <a:prstGeom prst="rect">
            <a:avLst/>
          </a:prstGeom>
        </p:spPr>
      </p:pic>
    </p:spTree>
    <p:extLst>
      <p:ext uri="{BB962C8B-B14F-4D97-AF65-F5344CB8AC3E}">
        <p14:creationId xmlns:p14="http://schemas.microsoft.com/office/powerpoint/2010/main" val="90109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2089"/>
            <a:ext cx="8001000" cy="413041"/>
          </a:xfrm>
        </p:spPr>
        <p:txBody>
          <a:bodyPr/>
          <a:lstStyle/>
          <a:p>
            <a:r>
              <a:rPr lang="en-US" sz="2400" dirty="0"/>
              <a:t>Under current laws, liquid fuels consumption increases through 2050 across all cases, driven by growth in the industrial sector</a:t>
            </a:r>
          </a:p>
        </p:txBody>
      </p:sp>
      <p:sp>
        <p:nvSpPr>
          <p:cNvPr id="6" name="Slide Number Placeholder 5"/>
          <p:cNvSpPr>
            <a:spLocks noGrp="1"/>
          </p:cNvSpPr>
          <p:nvPr>
            <p:ph type="sldNum" sz="quarter" idx="4"/>
          </p:nvPr>
        </p:nvSpPr>
        <p:spPr/>
        <p:txBody>
          <a:bodyPr/>
          <a:lstStyle/>
          <a:p>
            <a:fld id="{84948DD1-5963-4816-BE5A-05BCCCAC15E0}" type="slidenum">
              <a:rPr lang="en-US" smtClean="0"/>
              <a:pPr/>
              <a:t>15</a:t>
            </a:fld>
            <a:endParaRPr lang="en-US" dirty="0"/>
          </a:p>
        </p:txBody>
      </p:sp>
      <p:sp>
        <p:nvSpPr>
          <p:cNvPr id="11" name="Footer Placeholder 3"/>
          <p:cNvSpPr>
            <a:spLocks noGrp="1"/>
          </p:cNvSpPr>
          <p:nvPr>
            <p:ph type="ftr" sz="quarter" idx="3"/>
          </p:nvPr>
        </p:nvSpPr>
        <p:spPr/>
        <p:txBody>
          <a:bodyPr/>
          <a:lstStyle/>
          <a:p>
            <a:r>
              <a:rPr lang="en-US" dirty="0"/>
              <a:t>IEO2023 Release, CSIS                                                      October 11, 2023</a:t>
            </a:r>
          </a:p>
        </p:txBody>
      </p:sp>
      <p:pic>
        <p:nvPicPr>
          <p:cNvPr id="10" name="Picture 9">
            <a:extLst>
              <a:ext uri="{FF2B5EF4-FFF2-40B4-BE49-F238E27FC236}">
                <a16:creationId xmlns:a16="http://schemas.microsoft.com/office/drawing/2014/main" id="{1984055B-7811-2727-2204-DAA8C195F94A}"/>
              </a:ext>
            </a:extLst>
          </p:cNvPr>
          <p:cNvPicPr>
            <a:picLocks noChangeAspect="1"/>
          </p:cNvPicPr>
          <p:nvPr/>
        </p:nvPicPr>
        <p:blipFill>
          <a:blip r:embed="rId3"/>
          <a:stretch>
            <a:fillRect/>
          </a:stretch>
        </p:blipFill>
        <p:spPr>
          <a:xfrm>
            <a:off x="596900" y="1072698"/>
            <a:ext cx="8334449" cy="2930282"/>
          </a:xfrm>
          <a:prstGeom prst="rect">
            <a:avLst/>
          </a:prstGeom>
        </p:spPr>
      </p:pic>
    </p:spTree>
    <p:extLst>
      <p:ext uri="{BB962C8B-B14F-4D97-AF65-F5344CB8AC3E}">
        <p14:creationId xmlns:p14="http://schemas.microsoft.com/office/powerpoint/2010/main" val="247298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52" y="388191"/>
            <a:ext cx="8001000" cy="728858"/>
          </a:xfrm>
        </p:spPr>
        <p:txBody>
          <a:bodyPr/>
          <a:lstStyle/>
          <a:p>
            <a:r>
              <a:rPr lang="en-US" sz="2400" dirty="0"/>
              <a:t>Industrial energy use varies across regions and is primarily determined by industrial gross output and energy efficiency; India’s industrial sector has the steepest growth</a:t>
            </a:r>
          </a:p>
        </p:txBody>
      </p:sp>
      <p:sp>
        <p:nvSpPr>
          <p:cNvPr id="6" name="Slide Number Placeholder 5"/>
          <p:cNvSpPr>
            <a:spLocks noGrp="1"/>
          </p:cNvSpPr>
          <p:nvPr>
            <p:ph type="sldNum" sz="quarter" idx="4"/>
          </p:nvPr>
        </p:nvSpPr>
        <p:spPr/>
        <p:txBody>
          <a:bodyPr/>
          <a:lstStyle/>
          <a:p>
            <a:fld id="{84948DD1-5963-4816-BE5A-05BCCCAC15E0}" type="slidenum">
              <a:rPr lang="en-US" smtClean="0"/>
              <a:pPr/>
              <a:t>16</a:t>
            </a:fld>
            <a:endParaRPr lang="en-US" dirty="0"/>
          </a:p>
        </p:txBody>
      </p:sp>
      <p:sp>
        <p:nvSpPr>
          <p:cNvPr id="11" name="Footer Placeholder 3"/>
          <p:cNvSpPr>
            <a:spLocks noGrp="1"/>
          </p:cNvSpPr>
          <p:nvPr>
            <p:ph type="ftr" sz="quarter" idx="3"/>
          </p:nvPr>
        </p:nvSpPr>
        <p:spPr/>
        <p:txBody>
          <a:bodyPr/>
          <a:lstStyle/>
          <a:p>
            <a:r>
              <a:rPr lang="en-US" dirty="0"/>
              <a:t>IEO2023 Release, CSIS                                                      October 11, 2023</a:t>
            </a:r>
          </a:p>
        </p:txBody>
      </p:sp>
      <p:pic>
        <p:nvPicPr>
          <p:cNvPr id="4" name="Picture 3">
            <a:extLst>
              <a:ext uri="{FF2B5EF4-FFF2-40B4-BE49-F238E27FC236}">
                <a16:creationId xmlns:a16="http://schemas.microsoft.com/office/drawing/2014/main" id="{466541BF-F820-3C51-4420-1443A4D284E5}"/>
              </a:ext>
            </a:extLst>
          </p:cNvPr>
          <p:cNvPicPr>
            <a:picLocks noChangeAspect="1"/>
          </p:cNvPicPr>
          <p:nvPr/>
        </p:nvPicPr>
        <p:blipFill>
          <a:blip r:embed="rId3"/>
          <a:stretch>
            <a:fillRect/>
          </a:stretch>
        </p:blipFill>
        <p:spPr>
          <a:xfrm>
            <a:off x="679052" y="1117049"/>
            <a:ext cx="7736495" cy="3401863"/>
          </a:xfrm>
          <a:prstGeom prst="rect">
            <a:avLst/>
          </a:prstGeom>
        </p:spPr>
      </p:pic>
    </p:spTree>
    <p:extLst>
      <p:ext uri="{BB962C8B-B14F-4D97-AF65-F5344CB8AC3E}">
        <p14:creationId xmlns:p14="http://schemas.microsoft.com/office/powerpoint/2010/main" val="264625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79"/>
            <a:ext cx="8139223" cy="1058472"/>
          </a:xfrm>
        </p:spPr>
        <p:txBody>
          <a:bodyPr/>
          <a:lstStyle/>
          <a:p>
            <a:r>
              <a:rPr lang="en-US" dirty="0"/>
              <a:t>Increasing passenger demand drives global transportation consumption; Rising income enables travelers to shift from inexpensive, more efficient modes to more convenient, less efficient modes </a:t>
            </a:r>
          </a:p>
        </p:txBody>
      </p:sp>
      <p:sp>
        <p:nvSpPr>
          <p:cNvPr id="6" name="Slide Number Placeholder 5"/>
          <p:cNvSpPr>
            <a:spLocks noGrp="1"/>
          </p:cNvSpPr>
          <p:nvPr>
            <p:ph type="sldNum" sz="quarter" idx="4"/>
          </p:nvPr>
        </p:nvSpPr>
        <p:spPr/>
        <p:txBody>
          <a:bodyPr/>
          <a:lstStyle/>
          <a:p>
            <a:fld id="{84948DD1-5963-4816-BE5A-05BCCCAC15E0}" type="slidenum">
              <a:rPr lang="en-US" smtClean="0"/>
              <a:pPr/>
              <a:t>17</a:t>
            </a:fld>
            <a:endParaRPr lang="en-US" dirty="0"/>
          </a:p>
        </p:txBody>
      </p:sp>
      <p:sp>
        <p:nvSpPr>
          <p:cNvPr id="11" name="Footer Placeholder 3"/>
          <p:cNvSpPr>
            <a:spLocks noGrp="1"/>
          </p:cNvSpPr>
          <p:nvPr>
            <p:ph type="ftr" sz="quarter" idx="3"/>
          </p:nvPr>
        </p:nvSpPr>
        <p:spPr/>
        <p:txBody>
          <a:bodyPr/>
          <a:lstStyle/>
          <a:p>
            <a:r>
              <a:rPr lang="en-US" dirty="0"/>
              <a:t>IEO2023 Release, CSIS                                                      October 11, 2023</a:t>
            </a:r>
          </a:p>
        </p:txBody>
      </p:sp>
      <p:pic>
        <p:nvPicPr>
          <p:cNvPr id="8" name="Picture 7">
            <a:extLst>
              <a:ext uri="{FF2B5EF4-FFF2-40B4-BE49-F238E27FC236}">
                <a16:creationId xmlns:a16="http://schemas.microsoft.com/office/drawing/2014/main" id="{AFD569D3-E67D-A8DF-B2BC-9219622A98E5}"/>
              </a:ext>
            </a:extLst>
          </p:cNvPr>
          <p:cNvPicPr>
            <a:picLocks noChangeAspect="1"/>
          </p:cNvPicPr>
          <p:nvPr/>
        </p:nvPicPr>
        <p:blipFill>
          <a:blip r:embed="rId3"/>
          <a:stretch>
            <a:fillRect/>
          </a:stretch>
        </p:blipFill>
        <p:spPr>
          <a:xfrm>
            <a:off x="4780810" y="1430074"/>
            <a:ext cx="3886301" cy="2580565"/>
          </a:xfrm>
          <a:prstGeom prst="rect">
            <a:avLst/>
          </a:prstGeom>
        </p:spPr>
      </p:pic>
      <p:pic>
        <p:nvPicPr>
          <p:cNvPr id="4" name="Picture 3">
            <a:extLst>
              <a:ext uri="{FF2B5EF4-FFF2-40B4-BE49-F238E27FC236}">
                <a16:creationId xmlns:a16="http://schemas.microsoft.com/office/drawing/2014/main" id="{A10F570C-E685-F642-5DE7-16DE34B5419D}"/>
              </a:ext>
            </a:extLst>
          </p:cNvPr>
          <p:cNvPicPr>
            <a:picLocks noChangeAspect="1"/>
          </p:cNvPicPr>
          <p:nvPr/>
        </p:nvPicPr>
        <p:blipFill>
          <a:blip r:embed="rId4"/>
          <a:stretch>
            <a:fillRect/>
          </a:stretch>
        </p:blipFill>
        <p:spPr>
          <a:xfrm>
            <a:off x="666256" y="1459502"/>
            <a:ext cx="4114554" cy="2534043"/>
          </a:xfrm>
          <a:prstGeom prst="rect">
            <a:avLst/>
          </a:prstGeom>
        </p:spPr>
      </p:pic>
    </p:spTree>
    <p:extLst>
      <p:ext uri="{BB962C8B-B14F-4D97-AF65-F5344CB8AC3E}">
        <p14:creationId xmlns:p14="http://schemas.microsoft.com/office/powerpoint/2010/main" val="212219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417542"/>
            <a:ext cx="8171033" cy="480820"/>
          </a:xfrm>
        </p:spPr>
        <p:txBody>
          <a:bodyPr/>
          <a:lstStyle/>
          <a:p>
            <a:r>
              <a:rPr lang="en-US" sz="2400" dirty="0"/>
              <a:t>Electric vehicle sales grow due to policy incentives, battery costs, efficiency standards, and electricity prices</a:t>
            </a:r>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18</a:t>
            </a:fld>
            <a:endParaRPr lang="en-US" dirty="0"/>
          </a:p>
        </p:txBody>
      </p:sp>
      <p:sp>
        <p:nvSpPr>
          <p:cNvPr id="11"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pic>
        <p:nvPicPr>
          <p:cNvPr id="3" name="Picture 2">
            <a:extLst>
              <a:ext uri="{FF2B5EF4-FFF2-40B4-BE49-F238E27FC236}">
                <a16:creationId xmlns:a16="http://schemas.microsoft.com/office/drawing/2014/main" id="{2F427C66-6864-0B3C-2D43-7E9A0D6A2273}"/>
              </a:ext>
            </a:extLst>
          </p:cNvPr>
          <p:cNvPicPr>
            <a:picLocks noChangeAspect="1"/>
          </p:cNvPicPr>
          <p:nvPr/>
        </p:nvPicPr>
        <p:blipFill>
          <a:blip r:embed="rId3"/>
          <a:stretch>
            <a:fillRect/>
          </a:stretch>
        </p:blipFill>
        <p:spPr>
          <a:xfrm>
            <a:off x="625252" y="1006548"/>
            <a:ext cx="8411047" cy="3429231"/>
          </a:xfrm>
          <a:prstGeom prst="rect">
            <a:avLst/>
          </a:prstGeom>
        </p:spPr>
      </p:pic>
    </p:spTree>
    <p:extLst>
      <p:ext uri="{BB962C8B-B14F-4D97-AF65-F5344CB8AC3E}">
        <p14:creationId xmlns:p14="http://schemas.microsoft.com/office/powerpoint/2010/main" val="2266014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105" y="392155"/>
            <a:ext cx="8171033" cy="729430"/>
          </a:xfrm>
        </p:spPr>
        <p:txBody>
          <a:bodyPr/>
          <a:lstStyle/>
          <a:p>
            <a:r>
              <a:rPr lang="en-US" sz="2400" dirty="0"/>
              <a:t>As India’s economy expands, building electrification supports a rapidly expanding service sector and electricity use almost triples in homes</a:t>
            </a:r>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19</a:t>
            </a:fld>
            <a:endParaRPr lang="en-US" dirty="0"/>
          </a:p>
        </p:txBody>
      </p:sp>
      <p:sp>
        <p:nvSpPr>
          <p:cNvPr id="11"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pic>
        <p:nvPicPr>
          <p:cNvPr id="3" name="Picture 2">
            <a:extLst>
              <a:ext uri="{FF2B5EF4-FFF2-40B4-BE49-F238E27FC236}">
                <a16:creationId xmlns:a16="http://schemas.microsoft.com/office/drawing/2014/main" id="{7D3CE48C-4247-8920-5BB9-9AA2D3BAA9A3}"/>
              </a:ext>
            </a:extLst>
          </p:cNvPr>
          <p:cNvPicPr>
            <a:picLocks noChangeAspect="1"/>
          </p:cNvPicPr>
          <p:nvPr/>
        </p:nvPicPr>
        <p:blipFill>
          <a:blip r:embed="rId3"/>
          <a:stretch>
            <a:fillRect/>
          </a:stretch>
        </p:blipFill>
        <p:spPr>
          <a:xfrm>
            <a:off x="596900" y="1121585"/>
            <a:ext cx="8003479" cy="3446419"/>
          </a:xfrm>
          <a:prstGeom prst="rect">
            <a:avLst/>
          </a:prstGeom>
        </p:spPr>
      </p:pic>
    </p:spTree>
    <p:extLst>
      <p:ext uri="{BB962C8B-B14F-4D97-AF65-F5344CB8AC3E}">
        <p14:creationId xmlns:p14="http://schemas.microsoft.com/office/powerpoint/2010/main" val="100862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79"/>
            <a:ext cx="8001000" cy="660191"/>
          </a:xfrm>
        </p:spPr>
        <p:txBody>
          <a:bodyPr/>
          <a:lstStyle/>
          <a:p>
            <a:r>
              <a:rPr lang="en-US" dirty="0"/>
              <a:t>What does EIA do?</a:t>
            </a:r>
          </a:p>
        </p:txBody>
      </p:sp>
      <p:sp>
        <p:nvSpPr>
          <p:cNvPr id="3" name="Text Placeholder 2"/>
          <p:cNvSpPr>
            <a:spLocks noGrp="1"/>
          </p:cNvSpPr>
          <p:nvPr>
            <p:ph type="body" sz="quarter" idx="12"/>
          </p:nvPr>
        </p:nvSpPr>
        <p:spPr>
          <a:xfrm>
            <a:off x="685800" y="1151096"/>
            <a:ext cx="8001000" cy="3634740"/>
          </a:xfrm>
        </p:spPr>
        <p:txBody>
          <a:bodyPr/>
          <a:lstStyle/>
          <a:p>
            <a:pPr marL="0" indent="0">
              <a:buNone/>
            </a:pPr>
            <a:r>
              <a:rPr lang="en-US" dirty="0"/>
              <a:t>The U.S. Energy Information Administration (EIA) is the statistical and analytical agency within the U.S. Department of Energy. </a:t>
            </a:r>
          </a:p>
          <a:p>
            <a:pPr marL="0" indent="0">
              <a:buNone/>
            </a:pPr>
            <a:r>
              <a:rPr lang="en-US" dirty="0"/>
              <a:t>EIA is the nation's premier source of energy information.</a:t>
            </a:r>
          </a:p>
          <a:p>
            <a:pPr marL="0" indent="0">
              <a:buNone/>
            </a:pPr>
            <a:r>
              <a:rPr lang="en-US" dirty="0"/>
              <a:t>By law, our data, analyses, forecasts, and projections are independent of approval by any other officer or employee of the U.S. government.</a:t>
            </a:r>
          </a:p>
          <a:p>
            <a:pPr marL="0" indent="0">
              <a:buNone/>
            </a:pPr>
            <a:r>
              <a:rPr lang="en-US" dirty="0"/>
              <a:t>Our </a:t>
            </a:r>
            <a:r>
              <a:rPr lang="en-US" i="1" dirty="0"/>
              <a:t>International Energy Outlook 2023 </a:t>
            </a:r>
            <a:r>
              <a:rPr lang="en-US" dirty="0"/>
              <a:t>(IEO2023) explores long-term energy trends across the globe. </a:t>
            </a:r>
          </a:p>
        </p:txBody>
      </p:sp>
      <p:sp>
        <p:nvSpPr>
          <p:cNvPr id="5" name="Footer Placeholder 4"/>
          <p:cNvSpPr>
            <a:spLocks noGrp="1"/>
          </p:cNvSpPr>
          <p:nvPr>
            <p:ph type="ftr" sz="quarter" idx="3"/>
          </p:nvPr>
        </p:nvSpPr>
        <p:spPr/>
        <p:txBody>
          <a:bodyPr/>
          <a:lstStyle/>
          <a:p>
            <a:pPr>
              <a:defRPr/>
            </a:pPr>
            <a:r>
              <a:rPr lang="en-US" dirty="0"/>
              <a:t>IEO2023 Release, CSIS                                                      October 11, 2023</a:t>
            </a:r>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a:t>
            </a:fld>
            <a:endParaRPr lang="en-US" dirty="0"/>
          </a:p>
        </p:txBody>
      </p:sp>
    </p:spTree>
    <p:extLst>
      <p:ext uri="{BB962C8B-B14F-4D97-AF65-F5344CB8AC3E}">
        <p14:creationId xmlns:p14="http://schemas.microsoft.com/office/powerpoint/2010/main" val="383559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79"/>
            <a:ext cx="8001000" cy="761415"/>
          </a:xfrm>
        </p:spPr>
        <p:txBody>
          <a:bodyPr/>
          <a:lstStyle/>
          <a:p>
            <a:r>
              <a:rPr lang="en-US" dirty="0"/>
              <a:t>IEO2023 Highlights</a:t>
            </a:r>
          </a:p>
        </p:txBody>
      </p:sp>
      <p:sp>
        <p:nvSpPr>
          <p:cNvPr id="3" name="Text Placeholder 2"/>
          <p:cNvSpPr>
            <a:spLocks noGrp="1"/>
          </p:cNvSpPr>
          <p:nvPr>
            <p:ph type="body" sz="quarter" idx="12"/>
          </p:nvPr>
        </p:nvSpPr>
        <p:spPr>
          <a:xfrm>
            <a:off x="685800" y="891540"/>
            <a:ext cx="8001000" cy="3634740"/>
          </a:xfrm>
        </p:spPr>
        <p:txBody>
          <a:bodyPr>
            <a:noAutofit/>
          </a:bodyPr>
          <a:lstStyle/>
          <a:p>
            <a:r>
              <a:rPr lang="en-US" dirty="0"/>
              <a:t>Increasing population and income offset the effects of declining energy and carbon intensity on emissions.</a:t>
            </a:r>
          </a:p>
          <a:p>
            <a:r>
              <a:rPr lang="en-US" b="1" dirty="0"/>
              <a:t>The shift to renewables to meet growing electricity demand is driven by regional resources, technology costs, and policy. </a:t>
            </a:r>
          </a:p>
          <a:p>
            <a:r>
              <a:rPr lang="en-US" dirty="0"/>
              <a:t>Energy security concerns hasten a transition from fossil fuels in some countries, although they drive increased fossil fuel consumption in others.</a:t>
            </a:r>
          </a:p>
        </p:txBody>
      </p:sp>
      <p:sp>
        <p:nvSpPr>
          <p:cNvPr id="6" name="Slide Number Placeholder 5"/>
          <p:cNvSpPr>
            <a:spLocks noGrp="1"/>
          </p:cNvSpPr>
          <p:nvPr>
            <p:ph type="sldNum" sz="quarter" idx="4"/>
          </p:nvPr>
        </p:nvSpPr>
        <p:spPr>
          <a:xfrm>
            <a:off x="8586277" y="4798285"/>
            <a:ext cx="557723" cy="295276"/>
          </a:xfrm>
        </p:spPr>
        <p:txBody>
          <a:bodyPr/>
          <a:lstStyle/>
          <a:p>
            <a:fld id="{84948DD1-5963-4816-BE5A-05BCCCAC15E0}" type="slidenum">
              <a:rPr lang="en-US" smtClean="0"/>
              <a:pPr/>
              <a:t>20</a:t>
            </a:fld>
            <a:endParaRPr lang="en-US" dirty="0"/>
          </a:p>
        </p:txBody>
      </p:sp>
      <p:sp>
        <p:nvSpPr>
          <p:cNvPr id="5"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spTree>
    <p:extLst>
      <p:ext uri="{BB962C8B-B14F-4D97-AF65-F5344CB8AC3E}">
        <p14:creationId xmlns:p14="http://schemas.microsoft.com/office/powerpoint/2010/main" val="174094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
            <a:ext cx="8001000" cy="743448"/>
          </a:xfrm>
        </p:spPr>
        <p:txBody>
          <a:bodyPr/>
          <a:lstStyle/>
          <a:p>
            <a:r>
              <a:rPr lang="en-US" sz="2400" dirty="0"/>
              <a:t>By 2050, global coal-fired and liquid fuel-fired electricity generating capacity decrease in most modeled cases</a:t>
            </a:r>
          </a:p>
        </p:txBody>
      </p:sp>
      <p:sp>
        <p:nvSpPr>
          <p:cNvPr id="6" name="Slide Number Placeholder 5"/>
          <p:cNvSpPr>
            <a:spLocks noGrp="1"/>
          </p:cNvSpPr>
          <p:nvPr>
            <p:ph type="sldNum" sz="quarter" idx="4"/>
          </p:nvPr>
        </p:nvSpPr>
        <p:spPr>
          <a:xfrm>
            <a:off x="8586277" y="4798285"/>
            <a:ext cx="557723" cy="295276"/>
          </a:xfrm>
        </p:spPr>
        <p:txBody>
          <a:bodyPr/>
          <a:lstStyle/>
          <a:p>
            <a:fld id="{84948DD1-5963-4816-BE5A-05BCCCAC15E0}" type="slidenum">
              <a:rPr lang="en-US" smtClean="0"/>
              <a:pPr/>
              <a:t>21</a:t>
            </a:fld>
            <a:endParaRPr lang="en-US" dirty="0"/>
          </a:p>
        </p:txBody>
      </p:sp>
      <p:sp>
        <p:nvSpPr>
          <p:cNvPr id="11"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pic>
        <p:nvPicPr>
          <p:cNvPr id="3" name="Picture 2">
            <a:extLst>
              <a:ext uri="{FF2B5EF4-FFF2-40B4-BE49-F238E27FC236}">
                <a16:creationId xmlns:a16="http://schemas.microsoft.com/office/drawing/2014/main" id="{AC3E3408-4482-AA72-244F-DDC9469BDC80}"/>
              </a:ext>
            </a:extLst>
          </p:cNvPr>
          <p:cNvPicPr>
            <a:picLocks noChangeAspect="1"/>
          </p:cNvPicPr>
          <p:nvPr/>
        </p:nvPicPr>
        <p:blipFill>
          <a:blip r:embed="rId3"/>
          <a:stretch>
            <a:fillRect/>
          </a:stretch>
        </p:blipFill>
        <p:spPr>
          <a:xfrm>
            <a:off x="507522" y="1085044"/>
            <a:ext cx="7870618" cy="3450635"/>
          </a:xfrm>
          <a:prstGeom prst="rect">
            <a:avLst/>
          </a:prstGeom>
        </p:spPr>
      </p:pic>
    </p:spTree>
    <p:extLst>
      <p:ext uri="{BB962C8B-B14F-4D97-AF65-F5344CB8AC3E}">
        <p14:creationId xmlns:p14="http://schemas.microsoft.com/office/powerpoint/2010/main" val="322856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438807"/>
            <a:ext cx="8171033" cy="651443"/>
          </a:xfrm>
        </p:spPr>
        <p:txBody>
          <a:bodyPr/>
          <a:lstStyle/>
          <a:p>
            <a:r>
              <a:rPr lang="en-US" sz="2400" dirty="0"/>
              <a:t>Total electricity generation worldwide increases 30% to 76% relative to 2022 across cases, and renewables and nuclear supply 54% to 67% of the total demand across cases in 2050 </a:t>
            </a:r>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22</a:t>
            </a:fld>
            <a:endParaRPr lang="en-US" dirty="0"/>
          </a:p>
        </p:txBody>
      </p:sp>
      <p:sp>
        <p:nvSpPr>
          <p:cNvPr id="11"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pic>
        <p:nvPicPr>
          <p:cNvPr id="5" name="Picture 4">
            <a:extLst>
              <a:ext uri="{FF2B5EF4-FFF2-40B4-BE49-F238E27FC236}">
                <a16:creationId xmlns:a16="http://schemas.microsoft.com/office/drawing/2014/main" id="{E4A279D2-E329-D836-8224-2EDEE3EB591A}"/>
              </a:ext>
            </a:extLst>
          </p:cNvPr>
          <p:cNvPicPr>
            <a:picLocks noChangeAspect="1"/>
          </p:cNvPicPr>
          <p:nvPr/>
        </p:nvPicPr>
        <p:blipFill>
          <a:blip r:embed="rId3"/>
          <a:stretch>
            <a:fillRect/>
          </a:stretch>
        </p:blipFill>
        <p:spPr>
          <a:xfrm>
            <a:off x="685799" y="1162708"/>
            <a:ext cx="7193221" cy="3541985"/>
          </a:xfrm>
          <a:prstGeom prst="rect">
            <a:avLst/>
          </a:prstGeom>
        </p:spPr>
      </p:pic>
    </p:spTree>
    <p:extLst>
      <p:ext uri="{BB962C8B-B14F-4D97-AF65-F5344CB8AC3E}">
        <p14:creationId xmlns:p14="http://schemas.microsoft.com/office/powerpoint/2010/main" val="2439917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79"/>
            <a:ext cx="8001000" cy="761415"/>
          </a:xfrm>
        </p:spPr>
        <p:txBody>
          <a:bodyPr/>
          <a:lstStyle/>
          <a:p>
            <a:r>
              <a:rPr lang="en-US" dirty="0"/>
              <a:t>IEO2023 Highlights</a:t>
            </a:r>
          </a:p>
        </p:txBody>
      </p:sp>
      <p:sp>
        <p:nvSpPr>
          <p:cNvPr id="3" name="Text Placeholder 2"/>
          <p:cNvSpPr>
            <a:spLocks noGrp="1"/>
          </p:cNvSpPr>
          <p:nvPr>
            <p:ph type="body" sz="quarter" idx="12"/>
          </p:nvPr>
        </p:nvSpPr>
        <p:spPr>
          <a:xfrm>
            <a:off x="685800" y="891540"/>
            <a:ext cx="8001000" cy="3634740"/>
          </a:xfrm>
        </p:spPr>
        <p:txBody>
          <a:bodyPr>
            <a:noAutofit/>
          </a:bodyPr>
          <a:lstStyle/>
          <a:p>
            <a:r>
              <a:rPr lang="en-US" dirty="0"/>
              <a:t>Increasing population and income offset the effects of declining energy and carbon intensity on emissions.</a:t>
            </a:r>
          </a:p>
          <a:p>
            <a:r>
              <a:rPr lang="en-US" dirty="0"/>
              <a:t>The shift to renewables to meet growing electricity demand is driven by regional resources, technology costs, and policy. </a:t>
            </a:r>
          </a:p>
          <a:p>
            <a:r>
              <a:rPr lang="en-US" b="1" dirty="0"/>
              <a:t>Energy security concerns hasten a transition from fossil fuels in some countries, although they drive increased fossil fuel consumption in others.</a:t>
            </a:r>
          </a:p>
        </p:txBody>
      </p:sp>
      <p:sp>
        <p:nvSpPr>
          <p:cNvPr id="6" name="Slide Number Placeholder 5"/>
          <p:cNvSpPr>
            <a:spLocks noGrp="1"/>
          </p:cNvSpPr>
          <p:nvPr>
            <p:ph type="sldNum" sz="quarter" idx="4"/>
          </p:nvPr>
        </p:nvSpPr>
        <p:spPr>
          <a:xfrm>
            <a:off x="8586277" y="4798285"/>
            <a:ext cx="557723" cy="295276"/>
          </a:xfrm>
        </p:spPr>
        <p:txBody>
          <a:bodyPr/>
          <a:lstStyle/>
          <a:p>
            <a:fld id="{84948DD1-5963-4816-BE5A-05BCCCAC15E0}" type="slidenum">
              <a:rPr lang="en-US" smtClean="0"/>
              <a:pPr/>
              <a:t>23</a:t>
            </a:fld>
            <a:endParaRPr lang="en-US" dirty="0"/>
          </a:p>
        </p:txBody>
      </p:sp>
      <p:sp>
        <p:nvSpPr>
          <p:cNvPr id="5"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spTree>
    <p:extLst>
      <p:ext uri="{BB962C8B-B14F-4D97-AF65-F5344CB8AC3E}">
        <p14:creationId xmlns:p14="http://schemas.microsoft.com/office/powerpoint/2010/main" val="162286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545337"/>
            <a:ext cx="8032900" cy="651443"/>
          </a:xfrm>
        </p:spPr>
        <p:txBody>
          <a:bodyPr/>
          <a:lstStyle/>
          <a:p>
            <a:r>
              <a:rPr lang="en-US" sz="2400" dirty="0"/>
              <a:t>Energy security considerations that favor locally available resources contribute to zero-carbon technology growth, which varies by region</a:t>
            </a:r>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24</a:t>
            </a:fld>
            <a:endParaRPr lang="en-US" dirty="0"/>
          </a:p>
        </p:txBody>
      </p:sp>
      <p:sp>
        <p:nvSpPr>
          <p:cNvPr id="11"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pic>
        <p:nvPicPr>
          <p:cNvPr id="7" name="Picture 6">
            <a:extLst>
              <a:ext uri="{FF2B5EF4-FFF2-40B4-BE49-F238E27FC236}">
                <a16:creationId xmlns:a16="http://schemas.microsoft.com/office/drawing/2014/main" id="{34FBB9C8-6B65-4EDB-DD78-20D6C930C5B9}"/>
              </a:ext>
            </a:extLst>
          </p:cNvPr>
          <p:cNvPicPr>
            <a:picLocks noChangeAspect="1"/>
          </p:cNvPicPr>
          <p:nvPr/>
        </p:nvPicPr>
        <p:blipFill>
          <a:blip r:embed="rId3"/>
          <a:stretch>
            <a:fillRect/>
          </a:stretch>
        </p:blipFill>
        <p:spPr>
          <a:xfrm>
            <a:off x="685799" y="1529095"/>
            <a:ext cx="8353071" cy="2444406"/>
          </a:xfrm>
          <a:prstGeom prst="rect">
            <a:avLst/>
          </a:prstGeom>
        </p:spPr>
      </p:pic>
    </p:spTree>
    <p:extLst>
      <p:ext uri="{BB962C8B-B14F-4D97-AF65-F5344CB8AC3E}">
        <p14:creationId xmlns:p14="http://schemas.microsoft.com/office/powerpoint/2010/main" val="1381625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7" y="148419"/>
            <a:ext cx="8171033" cy="651443"/>
          </a:xfrm>
        </p:spPr>
        <p:txBody>
          <a:bodyPr/>
          <a:lstStyle/>
          <a:p>
            <a:r>
              <a:rPr lang="en-US" sz="2300" dirty="0"/>
              <a:t>Asia and Europe import more natural gas to meet growing demand, mostly supplied by growing production from the Middle East</a:t>
            </a:r>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25</a:t>
            </a:fld>
            <a:endParaRPr lang="en-US" dirty="0"/>
          </a:p>
        </p:txBody>
      </p:sp>
      <p:sp>
        <p:nvSpPr>
          <p:cNvPr id="11"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pic>
        <p:nvPicPr>
          <p:cNvPr id="4" name="Picture 3">
            <a:extLst>
              <a:ext uri="{FF2B5EF4-FFF2-40B4-BE49-F238E27FC236}">
                <a16:creationId xmlns:a16="http://schemas.microsoft.com/office/drawing/2014/main" id="{9C51DA28-A184-6082-05FF-E8FB9A2E9067}"/>
              </a:ext>
            </a:extLst>
          </p:cNvPr>
          <p:cNvPicPr>
            <a:picLocks noChangeAspect="1"/>
          </p:cNvPicPr>
          <p:nvPr/>
        </p:nvPicPr>
        <p:blipFill>
          <a:blip r:embed="rId3"/>
          <a:stretch>
            <a:fillRect/>
          </a:stretch>
        </p:blipFill>
        <p:spPr>
          <a:xfrm>
            <a:off x="989762" y="887584"/>
            <a:ext cx="7331934" cy="3910701"/>
          </a:xfrm>
          <a:prstGeom prst="rect">
            <a:avLst/>
          </a:prstGeom>
        </p:spPr>
      </p:pic>
    </p:spTree>
    <p:extLst>
      <p:ext uri="{BB962C8B-B14F-4D97-AF65-F5344CB8AC3E}">
        <p14:creationId xmlns:p14="http://schemas.microsoft.com/office/powerpoint/2010/main" val="211063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79"/>
            <a:ext cx="8001000" cy="761415"/>
          </a:xfrm>
        </p:spPr>
        <p:txBody>
          <a:bodyPr/>
          <a:lstStyle/>
          <a:p>
            <a:r>
              <a:rPr lang="en-US" dirty="0"/>
              <a:t>IEO2023 Highlights</a:t>
            </a:r>
          </a:p>
        </p:txBody>
      </p:sp>
      <p:sp>
        <p:nvSpPr>
          <p:cNvPr id="3" name="Text Placeholder 2"/>
          <p:cNvSpPr>
            <a:spLocks noGrp="1"/>
          </p:cNvSpPr>
          <p:nvPr>
            <p:ph type="body" sz="quarter" idx="12"/>
          </p:nvPr>
        </p:nvSpPr>
        <p:spPr>
          <a:xfrm>
            <a:off x="685800" y="891540"/>
            <a:ext cx="8001000" cy="3634740"/>
          </a:xfrm>
        </p:spPr>
        <p:txBody>
          <a:bodyPr>
            <a:noAutofit/>
          </a:bodyPr>
          <a:lstStyle/>
          <a:p>
            <a:r>
              <a:rPr lang="en-US" dirty="0"/>
              <a:t>Increasing population and income offset the effects of declining energy and carbon intensity on emissions.</a:t>
            </a:r>
          </a:p>
          <a:p>
            <a:r>
              <a:rPr lang="en-US" dirty="0"/>
              <a:t>The shift to renewables to meet growing electricity demand is driven by regional resources, technology costs, and policy. </a:t>
            </a:r>
          </a:p>
          <a:p>
            <a:r>
              <a:rPr lang="en-US" dirty="0"/>
              <a:t>Energy security concerns hasten a transition from fossil fuels in some countries, although they drive increased fossil fuel consumption in others.</a:t>
            </a:r>
          </a:p>
        </p:txBody>
      </p:sp>
      <p:sp>
        <p:nvSpPr>
          <p:cNvPr id="6" name="Slide Number Placeholder 5"/>
          <p:cNvSpPr>
            <a:spLocks noGrp="1"/>
          </p:cNvSpPr>
          <p:nvPr>
            <p:ph type="sldNum" sz="quarter" idx="4"/>
          </p:nvPr>
        </p:nvSpPr>
        <p:spPr>
          <a:xfrm>
            <a:off x="8586277" y="4798285"/>
            <a:ext cx="557723" cy="295276"/>
          </a:xfrm>
        </p:spPr>
        <p:txBody>
          <a:bodyPr/>
          <a:lstStyle/>
          <a:p>
            <a:fld id="{84948DD1-5963-4816-BE5A-05BCCCAC15E0}" type="slidenum">
              <a:rPr lang="en-US" smtClean="0"/>
              <a:pPr/>
              <a:t>26</a:t>
            </a:fld>
            <a:endParaRPr lang="en-US" dirty="0"/>
          </a:p>
        </p:txBody>
      </p:sp>
      <p:sp>
        <p:nvSpPr>
          <p:cNvPr id="5"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spTree>
    <p:extLst>
      <p:ext uri="{BB962C8B-B14F-4D97-AF65-F5344CB8AC3E}">
        <p14:creationId xmlns:p14="http://schemas.microsoft.com/office/powerpoint/2010/main" val="758100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prstGeom prst="rect">
            <a:avLst/>
          </a:prstGeom>
        </p:spPr>
        <p:txBody>
          <a:bodyPr/>
          <a:lstStyle/>
          <a:p>
            <a:pPr>
              <a:defRPr/>
            </a:pPr>
            <a:fld id="{84948DD1-5963-4816-BE5A-05BCCCAC15E0}" type="slidenum">
              <a:rPr lang="en-US" smtClean="0"/>
              <a:pPr>
                <a:defRPr/>
              </a:pPr>
              <a:t>27</a:t>
            </a:fld>
            <a:endParaRPr lang="en-US" dirty="0"/>
          </a:p>
        </p:txBody>
      </p:sp>
      <p:sp>
        <p:nvSpPr>
          <p:cNvPr id="2" name="Rectangle 1"/>
          <p:cNvSpPr/>
          <p:nvPr/>
        </p:nvSpPr>
        <p:spPr>
          <a:xfrm>
            <a:off x="2035866" y="3313075"/>
            <a:ext cx="5377946" cy="923330"/>
          </a:xfrm>
          <a:prstGeom prst="rect">
            <a:avLst/>
          </a:prstGeom>
        </p:spPr>
        <p:txBody>
          <a:bodyPr wrap="square">
            <a:spAutoFit/>
          </a:bodyPr>
          <a:lstStyle/>
          <a:p>
            <a:pPr algn="ctr"/>
            <a:r>
              <a:rPr lang="en-US" dirty="0"/>
              <a:t>View the full report, including data used in this presentation: </a:t>
            </a:r>
            <a:r>
              <a:rPr lang="en-US" dirty="0">
                <a:solidFill>
                  <a:schemeClr val="bg1"/>
                </a:solidFill>
                <a:hlinkClick r:id="rId3"/>
              </a:rPr>
              <a:t>eia.gov/ieo</a:t>
            </a:r>
            <a:endParaRPr lang="en-US" dirty="0">
              <a:solidFill>
                <a:schemeClr val="bg1"/>
              </a:solidFill>
            </a:endParaRPr>
          </a:p>
          <a:p>
            <a:pPr algn="ctr"/>
            <a:r>
              <a:rPr lang="en-US" dirty="0"/>
              <a:t>Contact us: </a:t>
            </a:r>
            <a:r>
              <a:rPr lang="en-US" dirty="0">
                <a:solidFill>
                  <a:schemeClr val="accent1"/>
                </a:solidFill>
                <a:hlinkClick r:id="rId4"/>
              </a:rPr>
              <a:t>International</a:t>
            </a:r>
            <a:r>
              <a:rPr lang="en-US" dirty="0">
                <a:solidFill>
                  <a:srgbClr val="0096D7"/>
                </a:solidFill>
                <a:hlinkClick r:id="rId4"/>
              </a:rPr>
              <a:t>EnergyOutlook</a:t>
            </a:r>
            <a:r>
              <a:rPr lang="en-US" dirty="0">
                <a:solidFill>
                  <a:schemeClr val="accent1"/>
                </a:solidFill>
                <a:hlinkClick r:id="rId4"/>
              </a:rPr>
              <a:t>@eia.gov</a:t>
            </a:r>
            <a:r>
              <a:rPr lang="en-US" dirty="0">
                <a:solidFill>
                  <a:schemeClr val="accent1"/>
                </a:solidFill>
              </a:rPr>
              <a:t>  </a:t>
            </a:r>
          </a:p>
        </p:txBody>
      </p:sp>
      <p:pic>
        <p:nvPicPr>
          <p:cNvPr id="1026" name="Picture 2" descr="https://inside.eia.gov/content_OC/eia_logos/logo_files_forInsideEIAlogopage_ful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390" y="1521372"/>
            <a:ext cx="5290422" cy="117722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spTree>
    <p:extLst>
      <p:ext uri="{BB962C8B-B14F-4D97-AF65-F5344CB8AC3E}">
        <p14:creationId xmlns:p14="http://schemas.microsoft.com/office/powerpoint/2010/main" val="423152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393086-2B2F-F3BA-F64C-0BC4A02FD0E8}"/>
              </a:ext>
            </a:extLst>
          </p:cNvPr>
          <p:cNvPicPr>
            <a:picLocks noChangeAspect="1"/>
          </p:cNvPicPr>
          <p:nvPr/>
        </p:nvPicPr>
        <p:blipFill>
          <a:blip r:embed="rId3"/>
          <a:stretch>
            <a:fillRect/>
          </a:stretch>
        </p:blipFill>
        <p:spPr>
          <a:xfrm>
            <a:off x="5911399" y="1143016"/>
            <a:ext cx="2054638" cy="1828800"/>
          </a:xfrm>
          <a:prstGeom prst="rect">
            <a:avLst/>
          </a:prstGeom>
          <a:effectLst>
            <a:outerShdw blurRad="63500" sx="102000" sy="102000" algn="ctr" rotWithShape="0">
              <a:prstClr val="black">
                <a:alpha val="40000"/>
              </a:prstClr>
            </a:outerShdw>
          </a:effectLst>
        </p:spPr>
      </p:pic>
      <p:sp>
        <p:nvSpPr>
          <p:cNvPr id="9" name="Title 8"/>
          <p:cNvSpPr>
            <a:spLocks noGrp="1"/>
          </p:cNvSpPr>
          <p:nvPr>
            <p:ph type="title"/>
          </p:nvPr>
        </p:nvSpPr>
        <p:spPr>
          <a:xfrm>
            <a:off x="685800" y="69850"/>
            <a:ext cx="8001000" cy="561975"/>
          </a:xfrm>
        </p:spPr>
        <p:txBody>
          <a:bodyPr/>
          <a:lstStyle/>
          <a:p>
            <a:r>
              <a:rPr lang="en-US" sz="2800" dirty="0"/>
              <a:t>What’s new in the </a:t>
            </a:r>
            <a:r>
              <a:rPr lang="en-US" sz="2800" i="1" dirty="0"/>
              <a:t>International Energy Outlook 2023</a:t>
            </a:r>
            <a:r>
              <a:rPr lang="en-US" sz="2800" dirty="0"/>
              <a:t>?</a:t>
            </a:r>
          </a:p>
        </p:txBody>
      </p:sp>
      <p:sp>
        <p:nvSpPr>
          <p:cNvPr id="6" name="Text Placeholder 2"/>
          <p:cNvSpPr>
            <a:spLocks noGrp="1"/>
          </p:cNvSpPr>
          <p:nvPr>
            <p:ph type="body" sz="quarter" idx="12"/>
          </p:nvPr>
        </p:nvSpPr>
        <p:spPr>
          <a:xfrm>
            <a:off x="685800" y="892175"/>
            <a:ext cx="4346838" cy="3776078"/>
          </a:xfrm>
        </p:spPr>
        <p:txBody>
          <a:bodyPr>
            <a:normAutofit fontScale="92500" lnSpcReduction="10000"/>
          </a:bodyPr>
          <a:lstStyle/>
          <a:p>
            <a:r>
              <a:rPr lang="en-US" dirty="0"/>
              <a:t>Narrative improvements carried from the </a:t>
            </a:r>
            <a:r>
              <a:rPr lang="en-US" i="1" dirty="0"/>
              <a:t>Annual Energy Outlook 2023 </a:t>
            </a:r>
            <a:r>
              <a:rPr lang="en-US" dirty="0"/>
              <a:t>(AEO2023), including technical notes and an emphasis on the range of results</a:t>
            </a:r>
          </a:p>
          <a:p>
            <a:r>
              <a:rPr lang="en-US" dirty="0"/>
              <a:t>New cases examining capital costs of zero-carbon technologies</a:t>
            </a:r>
          </a:p>
          <a:p>
            <a:r>
              <a:rPr lang="en-US" dirty="0"/>
              <a:t>Modeling improvements:</a:t>
            </a:r>
          </a:p>
          <a:p>
            <a:pPr lvl="1"/>
            <a:r>
              <a:rPr lang="en-US" dirty="0"/>
              <a:t>New analysis regions</a:t>
            </a:r>
          </a:p>
          <a:p>
            <a:pPr lvl="1"/>
            <a:r>
              <a:rPr lang="en-US" dirty="0"/>
              <a:t>New oil and natural gas model</a:t>
            </a:r>
          </a:p>
          <a:p>
            <a:pPr lvl="1"/>
            <a:r>
              <a:rPr lang="en-US" dirty="0"/>
              <a:t>Higher temporal resolution in the electricity model</a:t>
            </a:r>
          </a:p>
          <a:p>
            <a:pPr lvl="1"/>
            <a:r>
              <a:rPr lang="en-US" dirty="0"/>
              <a:t>Assumptions about the impacts of Russia’s full-scale invasion of Ukraine</a:t>
            </a:r>
          </a:p>
          <a:p>
            <a:endParaRPr lang="en-US" dirty="0"/>
          </a:p>
          <a:p>
            <a:endParaRPr lang="en-US" dirty="0"/>
          </a:p>
          <a:p>
            <a:endParaRPr lang="en-US" dirty="0"/>
          </a:p>
        </p:txBody>
      </p:sp>
      <p:sp>
        <p:nvSpPr>
          <p:cNvPr id="8" name="Slide Number Placeholder 7"/>
          <p:cNvSpPr>
            <a:spLocks noGrp="1"/>
          </p:cNvSpPr>
          <p:nvPr>
            <p:ph type="sldNum" sz="quarter" idx="4"/>
          </p:nvPr>
        </p:nvSpPr>
        <p:spPr>
          <a:xfrm>
            <a:off x="8586277" y="4798285"/>
            <a:ext cx="557723" cy="295276"/>
          </a:xfrm>
        </p:spPr>
        <p:txBody>
          <a:bodyPr/>
          <a:lstStyle/>
          <a:p>
            <a:fld id="{84948DD1-5963-4816-BE5A-05BCCCAC15E0}" type="slidenum">
              <a:rPr lang="en-US" smtClean="0"/>
              <a:pPr/>
              <a:t>3</a:t>
            </a:fld>
            <a:endParaRPr lang="en-US" dirty="0"/>
          </a:p>
        </p:txBody>
      </p:sp>
      <p:sp>
        <p:nvSpPr>
          <p:cNvPr id="18"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pic>
        <p:nvPicPr>
          <p:cNvPr id="7" name="Picture 6">
            <a:extLst>
              <a:ext uri="{FF2B5EF4-FFF2-40B4-BE49-F238E27FC236}">
                <a16:creationId xmlns:a16="http://schemas.microsoft.com/office/drawing/2014/main" id="{3ACBFC25-93A5-3B64-B671-FF76DCCAE958}"/>
              </a:ext>
            </a:extLst>
          </p:cNvPr>
          <p:cNvPicPr>
            <a:picLocks noChangeAspect="1"/>
          </p:cNvPicPr>
          <p:nvPr/>
        </p:nvPicPr>
        <p:blipFill>
          <a:blip r:embed="rId4"/>
          <a:stretch>
            <a:fillRect/>
          </a:stretch>
        </p:blipFill>
        <p:spPr>
          <a:xfrm>
            <a:off x="6398768" y="1870950"/>
            <a:ext cx="2137127" cy="1828800"/>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461AABE9-D796-DED8-1259-B4FFC3275379}"/>
              </a:ext>
            </a:extLst>
          </p:cNvPr>
          <p:cNvPicPr>
            <a:picLocks noChangeAspect="1"/>
          </p:cNvPicPr>
          <p:nvPr/>
        </p:nvPicPr>
        <p:blipFill>
          <a:blip r:embed="rId5"/>
          <a:stretch>
            <a:fillRect/>
          </a:stretch>
        </p:blipFill>
        <p:spPr>
          <a:xfrm>
            <a:off x="6831509" y="2533738"/>
            <a:ext cx="2139696" cy="1898538"/>
          </a:xfrm>
          <a:prstGeom prst="rect">
            <a:avLst/>
          </a:prstGeom>
          <a:ln w="3175">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68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221498"/>
            <a:ext cx="8001000" cy="547646"/>
          </a:xfrm>
        </p:spPr>
        <p:txBody>
          <a:bodyPr/>
          <a:lstStyle/>
          <a:p>
            <a:r>
              <a:rPr lang="en-US" sz="2400" dirty="0"/>
              <a:t>The IEO2023 includes cases that vary technical and economic assumptions</a:t>
            </a:r>
          </a:p>
        </p:txBody>
      </p:sp>
      <p:sp>
        <p:nvSpPr>
          <p:cNvPr id="6" name="Text Placeholder 2"/>
          <p:cNvSpPr>
            <a:spLocks noGrp="1"/>
          </p:cNvSpPr>
          <p:nvPr>
            <p:ph type="body" sz="quarter" idx="12"/>
          </p:nvPr>
        </p:nvSpPr>
        <p:spPr>
          <a:xfrm>
            <a:off x="685800" y="856100"/>
            <a:ext cx="8001000" cy="3634740"/>
          </a:xfrm>
        </p:spPr>
        <p:txBody>
          <a:bodyPr/>
          <a:lstStyle/>
          <a:p>
            <a:r>
              <a:rPr lang="en-US" sz="1600" dirty="0"/>
              <a:t>All cases reflect current laws and regulations as of March 2023, and the U.S. results come directly from the AEO2023, which assumes U.S. laws and regulations as of November 2022 remain unchanged.</a:t>
            </a:r>
          </a:p>
        </p:txBody>
      </p:sp>
      <p:sp>
        <p:nvSpPr>
          <p:cNvPr id="10" name="Text Placeholder 9">
            <a:extLst>
              <a:ext uri="{FF2B5EF4-FFF2-40B4-BE49-F238E27FC236}">
                <a16:creationId xmlns:a16="http://schemas.microsoft.com/office/drawing/2014/main" id="{C98484B7-238B-ACCC-3BFC-69E66207FA1F}"/>
              </a:ext>
            </a:extLst>
          </p:cNvPr>
          <p:cNvSpPr>
            <a:spLocks noGrp="1"/>
          </p:cNvSpPr>
          <p:nvPr>
            <p:ph type="body" sz="quarter" idx="16"/>
          </p:nvPr>
        </p:nvSpPr>
        <p:spPr>
          <a:xfrm>
            <a:off x="933368" y="4487180"/>
            <a:ext cx="8001000" cy="205740"/>
          </a:xfrm>
        </p:spPr>
        <p:txBody>
          <a:bodyPr/>
          <a:lstStyle/>
          <a:p>
            <a:r>
              <a:rPr lang="en-US" dirty="0"/>
              <a:t>Note:  Zero-carbon technologies include solar, wind, battery storage, and nuclear.</a:t>
            </a:r>
          </a:p>
        </p:txBody>
      </p:sp>
      <p:sp>
        <p:nvSpPr>
          <p:cNvPr id="8" name="Slide Number Placeholder 7"/>
          <p:cNvSpPr>
            <a:spLocks noGrp="1"/>
          </p:cNvSpPr>
          <p:nvPr>
            <p:ph type="sldNum" sz="quarter" idx="4"/>
          </p:nvPr>
        </p:nvSpPr>
        <p:spPr/>
        <p:txBody>
          <a:bodyPr/>
          <a:lstStyle/>
          <a:p>
            <a:fld id="{84948DD1-5963-4816-BE5A-05BCCCAC15E0}" type="slidenum">
              <a:rPr lang="en-US" smtClean="0"/>
              <a:pPr/>
              <a:t>4</a:t>
            </a:fld>
            <a:endParaRPr lang="en-US" dirty="0"/>
          </a:p>
        </p:txBody>
      </p:sp>
      <p:sp>
        <p:nvSpPr>
          <p:cNvPr id="18" name="Footer Placeholder 3"/>
          <p:cNvSpPr>
            <a:spLocks noGrp="1"/>
          </p:cNvSpPr>
          <p:nvPr>
            <p:ph type="ftr" sz="quarter" idx="3"/>
          </p:nvPr>
        </p:nvSpPr>
        <p:spPr/>
        <p:txBody>
          <a:bodyPr/>
          <a:lstStyle/>
          <a:p>
            <a:r>
              <a:rPr lang="en-US" dirty="0"/>
              <a:t>IEO2023 Release, CSIS                                                      October 11, 2023</a:t>
            </a:r>
          </a:p>
        </p:txBody>
      </p:sp>
      <p:graphicFrame>
        <p:nvGraphicFramePr>
          <p:cNvPr id="2" name="Table 1"/>
          <p:cNvGraphicFramePr>
            <a:graphicFrameLocks noGrp="1"/>
          </p:cNvGraphicFramePr>
          <p:nvPr>
            <p:extLst>
              <p:ext uri="{D42A27DB-BD31-4B8C-83A1-F6EECF244321}">
                <p14:modId xmlns:p14="http://schemas.microsoft.com/office/powerpoint/2010/main" val="2868246057"/>
              </p:ext>
            </p:extLst>
          </p:nvPr>
        </p:nvGraphicFramePr>
        <p:xfrm>
          <a:off x="923090" y="1658682"/>
          <a:ext cx="7880820" cy="2863453"/>
        </p:xfrm>
        <a:graphic>
          <a:graphicData uri="http://schemas.openxmlformats.org/drawingml/2006/table">
            <a:tbl>
              <a:tblPr firstRow="1" bandRow="1">
                <a:tableStyleId>{BC89EF96-8CEA-46FF-86C4-4CE0E7609802}</a:tableStyleId>
              </a:tblPr>
              <a:tblGrid>
                <a:gridCol w="2448848">
                  <a:extLst>
                    <a:ext uri="{9D8B030D-6E8A-4147-A177-3AD203B41FA5}">
                      <a16:colId xmlns:a16="http://schemas.microsoft.com/office/drawing/2014/main" val="20000"/>
                    </a:ext>
                  </a:extLst>
                </a:gridCol>
                <a:gridCol w="5431972">
                  <a:extLst>
                    <a:ext uri="{9D8B030D-6E8A-4147-A177-3AD203B41FA5}">
                      <a16:colId xmlns:a16="http://schemas.microsoft.com/office/drawing/2014/main" val="20001"/>
                    </a:ext>
                  </a:extLst>
                </a:gridCol>
              </a:tblGrid>
              <a:tr h="364093">
                <a:tc>
                  <a:txBody>
                    <a:bodyPr/>
                    <a:lstStyle/>
                    <a:p>
                      <a:r>
                        <a:rPr lang="en-US" sz="1400" b="1" dirty="0">
                          <a:solidFill>
                            <a:schemeClr val="bg1"/>
                          </a:solidFill>
                        </a:rPr>
                        <a:t>Case</a:t>
                      </a:r>
                    </a:p>
                  </a:txBody>
                  <a:tcPr marR="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rPr>
                        <a:t>Assumptions</a:t>
                      </a:r>
                    </a:p>
                  </a:txBody>
                  <a:tcPr marR="0">
                    <a:solidFill>
                      <a:schemeClr val="accent1"/>
                    </a:solidFill>
                  </a:tcPr>
                </a:tc>
                <a:extLst>
                  <a:ext uri="{0D108BD9-81ED-4DB2-BD59-A6C34878D82A}">
                    <a16:rowId xmlns:a16="http://schemas.microsoft.com/office/drawing/2014/main" val="388777357"/>
                  </a:ext>
                </a:extLst>
              </a:tr>
              <a:tr h="927690">
                <a:tc>
                  <a:txBody>
                    <a:bodyPr/>
                    <a:lstStyle/>
                    <a:p>
                      <a:r>
                        <a:rPr lang="en-US" sz="1400" b="0" dirty="0"/>
                        <a:t>Reference</a:t>
                      </a:r>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Global average </a:t>
                      </a:r>
                      <a:r>
                        <a:rPr lang="en-US" sz="1400" b="0" baseline="0" dirty="0"/>
                        <a:t>annual GDP (purchasing power parity) percentage change (2022–2050): 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a:t>Brent: $102 per barrel (2022$) in 2050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a:t>Zero-carbon technologies’ 2022–2050 cost reductions: up to 20%</a:t>
                      </a:r>
                    </a:p>
                  </a:txBody>
                  <a:tcPr marR="0"/>
                </a:tc>
                <a:extLst>
                  <a:ext uri="{0D108BD9-81ED-4DB2-BD59-A6C34878D82A}">
                    <a16:rowId xmlns:a16="http://schemas.microsoft.com/office/drawing/2014/main" val="10000"/>
                  </a:ext>
                </a:extLst>
              </a:tr>
              <a:tr h="508733">
                <a:tc>
                  <a:txBody>
                    <a:bodyPr/>
                    <a:lstStyle/>
                    <a:p>
                      <a:r>
                        <a:rPr lang="en-US" sz="1400" dirty="0"/>
                        <a:t>Economic Growth</a:t>
                      </a:r>
                    </a:p>
                  </a:txBody>
                  <a:tcPr marR="0"/>
                </a:tc>
                <a:tc>
                  <a:txBody>
                    <a:bodyPr/>
                    <a:lstStyle/>
                    <a:p>
                      <a:r>
                        <a:rPr lang="en-US" sz="1400" dirty="0"/>
                        <a:t>Low: 1.8%</a:t>
                      </a:r>
                      <a:r>
                        <a:rPr lang="en-US" sz="1400" baseline="0" dirty="0"/>
                        <a:t> average annual GDP percentage change (2022–2050)</a:t>
                      </a:r>
                    </a:p>
                    <a:p>
                      <a:r>
                        <a:rPr lang="en-US" sz="1400" baseline="0" dirty="0"/>
                        <a:t>High: 3.4% average annual GDP percentage change (2022–2050)</a:t>
                      </a:r>
                      <a:endParaRPr lang="en-US" sz="1400" dirty="0"/>
                    </a:p>
                  </a:txBody>
                  <a:tcPr marR="0"/>
                </a:tc>
                <a:extLst>
                  <a:ext uri="{0D108BD9-81ED-4DB2-BD59-A6C34878D82A}">
                    <a16:rowId xmlns:a16="http://schemas.microsoft.com/office/drawing/2014/main" val="10001"/>
                  </a:ext>
                </a:extLst>
              </a:tr>
              <a:tr h="508733">
                <a:tc>
                  <a:txBody>
                    <a:bodyPr/>
                    <a:lstStyle/>
                    <a:p>
                      <a:r>
                        <a:rPr lang="en-US" sz="1400" dirty="0"/>
                        <a:t>Oil Price</a:t>
                      </a:r>
                    </a:p>
                  </a:txBody>
                  <a:tcPr marR="0"/>
                </a:tc>
                <a:tc>
                  <a:txBody>
                    <a:bodyPr/>
                    <a:lstStyle/>
                    <a:p>
                      <a:r>
                        <a:rPr lang="en-US" sz="1400" dirty="0"/>
                        <a:t>Low: </a:t>
                      </a:r>
                      <a:r>
                        <a:rPr lang="en-US" sz="1400" baseline="0" dirty="0"/>
                        <a:t>$48 per barrel (2022$) in 2050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High: $187 per barrel (2022$) in 2050</a:t>
                      </a:r>
                    </a:p>
                  </a:txBody>
                  <a:tcPr marR="0"/>
                </a:tc>
                <a:extLst>
                  <a:ext uri="{0D108BD9-81ED-4DB2-BD59-A6C34878D82A}">
                    <a16:rowId xmlns:a16="http://schemas.microsoft.com/office/drawing/2014/main" val="10002"/>
                  </a:ext>
                </a:extLst>
              </a:tr>
              <a:tr h="508733">
                <a:tc>
                  <a:txBody>
                    <a:bodyPr/>
                    <a:lstStyle/>
                    <a:p>
                      <a:r>
                        <a:rPr lang="en-US" sz="1400" dirty="0"/>
                        <a:t>Zero-Carbon</a:t>
                      </a:r>
                      <a:r>
                        <a:rPr lang="en-US" sz="1400" baseline="0" dirty="0"/>
                        <a:t> Technology Cost (electric power sector)</a:t>
                      </a:r>
                      <a:endParaRPr lang="en-US" sz="1400" dirty="0"/>
                    </a:p>
                  </a:txBody>
                  <a:tcPr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Low: 40% reduction in capital costs below Reference case by 2050</a:t>
                      </a:r>
                      <a:endParaRPr lang="en-US" sz="1400" dirty="0"/>
                    </a:p>
                    <a:p>
                      <a:r>
                        <a:rPr lang="en-US" sz="1400" dirty="0"/>
                        <a:t>High:</a:t>
                      </a:r>
                      <a:r>
                        <a:rPr lang="en-US" sz="1400" baseline="0" dirty="0"/>
                        <a:t> No reduction in costs</a:t>
                      </a:r>
                    </a:p>
                  </a:txBody>
                  <a:tcPr marR="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783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79"/>
            <a:ext cx="8001000" cy="761415"/>
          </a:xfrm>
        </p:spPr>
        <p:txBody>
          <a:bodyPr/>
          <a:lstStyle/>
          <a:p>
            <a:r>
              <a:rPr lang="en-US" dirty="0"/>
              <a:t>IEO2023 Highlights</a:t>
            </a:r>
          </a:p>
        </p:txBody>
      </p:sp>
      <p:sp>
        <p:nvSpPr>
          <p:cNvPr id="3" name="Text Placeholder 2"/>
          <p:cNvSpPr>
            <a:spLocks noGrp="1"/>
          </p:cNvSpPr>
          <p:nvPr>
            <p:ph type="body" sz="quarter" idx="12"/>
          </p:nvPr>
        </p:nvSpPr>
        <p:spPr>
          <a:xfrm>
            <a:off x="685800" y="891540"/>
            <a:ext cx="8001000" cy="3634740"/>
          </a:xfrm>
        </p:spPr>
        <p:txBody>
          <a:bodyPr>
            <a:noAutofit/>
          </a:bodyPr>
          <a:lstStyle/>
          <a:p>
            <a:r>
              <a:rPr lang="en-US" dirty="0"/>
              <a:t>Increasing population and income offset the effects of declining energy and carbon intensity on emissions.</a:t>
            </a:r>
          </a:p>
          <a:p>
            <a:r>
              <a:rPr lang="en-US" dirty="0"/>
              <a:t>The shift to renewables to meet growing electricity demand is driven by regional resources, technology costs, and policy. </a:t>
            </a:r>
          </a:p>
          <a:p>
            <a:r>
              <a:rPr lang="en-US" dirty="0"/>
              <a:t>Energy security concerns hasten a transition from fossil fuels in some countries, although they drive increased fossil fuel consumption in others.</a:t>
            </a:r>
          </a:p>
        </p:txBody>
      </p:sp>
      <p:sp>
        <p:nvSpPr>
          <p:cNvPr id="6" name="Slide Number Placeholder 5"/>
          <p:cNvSpPr>
            <a:spLocks noGrp="1"/>
          </p:cNvSpPr>
          <p:nvPr>
            <p:ph type="sldNum" sz="quarter" idx="4"/>
          </p:nvPr>
        </p:nvSpPr>
        <p:spPr>
          <a:xfrm>
            <a:off x="8586277" y="4798285"/>
            <a:ext cx="557723" cy="295276"/>
          </a:xfrm>
        </p:spPr>
        <p:txBody>
          <a:bodyPr/>
          <a:lstStyle/>
          <a:p>
            <a:fld id="{84948DD1-5963-4816-BE5A-05BCCCAC15E0}" type="slidenum">
              <a:rPr lang="en-US" smtClean="0"/>
              <a:pPr/>
              <a:t>5</a:t>
            </a:fld>
            <a:endParaRPr lang="en-US" dirty="0"/>
          </a:p>
        </p:txBody>
      </p:sp>
      <p:sp>
        <p:nvSpPr>
          <p:cNvPr id="5"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spTree>
    <p:extLst>
      <p:ext uri="{BB962C8B-B14F-4D97-AF65-F5344CB8AC3E}">
        <p14:creationId xmlns:p14="http://schemas.microsoft.com/office/powerpoint/2010/main" val="4444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79"/>
            <a:ext cx="8001000" cy="761415"/>
          </a:xfrm>
        </p:spPr>
        <p:txBody>
          <a:bodyPr/>
          <a:lstStyle/>
          <a:p>
            <a:br>
              <a:rPr lang="en-US" dirty="0"/>
            </a:br>
            <a:r>
              <a:rPr lang="en-US" dirty="0"/>
              <a:t>Things to keep in mind</a:t>
            </a:r>
          </a:p>
        </p:txBody>
      </p:sp>
      <p:sp>
        <p:nvSpPr>
          <p:cNvPr id="2" name="Text Placeholder 1"/>
          <p:cNvSpPr>
            <a:spLocks noGrp="1"/>
          </p:cNvSpPr>
          <p:nvPr>
            <p:ph type="body" sz="quarter" idx="12"/>
          </p:nvPr>
        </p:nvSpPr>
        <p:spPr>
          <a:xfrm>
            <a:off x="685800" y="891540"/>
            <a:ext cx="8001000" cy="3634740"/>
          </a:xfrm>
        </p:spPr>
        <p:txBody>
          <a:bodyPr/>
          <a:lstStyle/>
          <a:p>
            <a:r>
              <a:rPr lang="en-US" dirty="0"/>
              <a:t>Although we model a number of cases, we do not comprehensively address all issues that could drive significant change, like in a forecast.</a:t>
            </a:r>
          </a:p>
          <a:p>
            <a:pPr lvl="0"/>
            <a:r>
              <a:rPr lang="en-US" dirty="0"/>
              <a:t>New policies, geopolitical events, and technology breakthroughs will happen that shift the trajectory of the global energy system.</a:t>
            </a:r>
          </a:p>
          <a:p>
            <a:pPr marL="0" indent="0">
              <a:buNone/>
            </a:pPr>
            <a:r>
              <a:rPr lang="en-US" dirty="0"/>
              <a:t>Therefore:</a:t>
            </a:r>
          </a:p>
          <a:p>
            <a:r>
              <a:rPr lang="en-US" dirty="0"/>
              <a:t>IEO2023 is </a:t>
            </a:r>
            <a:r>
              <a:rPr lang="en-US" b="1" dirty="0"/>
              <a:t>not</a:t>
            </a:r>
            <a:r>
              <a:rPr lang="en-US" dirty="0"/>
              <a:t> a forecast.</a:t>
            </a:r>
          </a:p>
          <a:p>
            <a:r>
              <a:rPr lang="en-US" dirty="0"/>
              <a:t>IEO2023 represents a set of policy-neutral baselines that focus on the current trajectory of the global energy system.</a:t>
            </a:r>
          </a:p>
        </p:txBody>
      </p:sp>
      <p:sp>
        <p:nvSpPr>
          <p:cNvPr id="8" name="Slide Number Placeholder 7"/>
          <p:cNvSpPr>
            <a:spLocks noGrp="1"/>
          </p:cNvSpPr>
          <p:nvPr>
            <p:ph type="sldNum" sz="quarter" idx="4"/>
          </p:nvPr>
        </p:nvSpPr>
        <p:spPr>
          <a:xfrm>
            <a:off x="8586277" y="4798285"/>
            <a:ext cx="557723" cy="295276"/>
          </a:xfrm>
        </p:spPr>
        <p:txBody>
          <a:bodyPr/>
          <a:lstStyle/>
          <a:p>
            <a:fld id="{84948DD1-5963-4816-BE5A-05BCCCAC15E0}" type="slidenum">
              <a:rPr lang="en-US" smtClean="0"/>
              <a:pPr/>
              <a:t>6</a:t>
            </a:fld>
            <a:endParaRPr lang="en-US" dirty="0"/>
          </a:p>
        </p:txBody>
      </p:sp>
      <p:sp>
        <p:nvSpPr>
          <p:cNvPr id="6"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spTree>
    <p:extLst>
      <p:ext uri="{BB962C8B-B14F-4D97-AF65-F5344CB8AC3E}">
        <p14:creationId xmlns:p14="http://schemas.microsoft.com/office/powerpoint/2010/main" val="231334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Across most cases, energy-related CO</a:t>
            </a:r>
            <a:r>
              <a:rPr lang="en-US" sz="2400" baseline="-25000" dirty="0"/>
              <a:t>2</a:t>
            </a:r>
            <a:r>
              <a:rPr lang="en-US" sz="2400" dirty="0"/>
              <a:t> emissions continue to rise through 2050 under current laws</a:t>
            </a:r>
          </a:p>
        </p:txBody>
      </p:sp>
      <p:sp>
        <p:nvSpPr>
          <p:cNvPr id="6" name="Slide Number Placeholder 5"/>
          <p:cNvSpPr>
            <a:spLocks noGrp="1"/>
          </p:cNvSpPr>
          <p:nvPr>
            <p:ph type="sldNum" sz="quarter" idx="4"/>
          </p:nvPr>
        </p:nvSpPr>
        <p:spPr/>
        <p:txBody>
          <a:bodyPr/>
          <a:lstStyle/>
          <a:p>
            <a:fld id="{84948DD1-5963-4816-BE5A-05BCCCAC15E0}" type="slidenum">
              <a:rPr lang="en-US" smtClean="0"/>
              <a:pPr/>
              <a:t>7</a:t>
            </a:fld>
            <a:endParaRPr lang="en-US" dirty="0"/>
          </a:p>
        </p:txBody>
      </p:sp>
      <p:sp>
        <p:nvSpPr>
          <p:cNvPr id="11" name="Footer Placeholder 3"/>
          <p:cNvSpPr>
            <a:spLocks noGrp="1"/>
          </p:cNvSpPr>
          <p:nvPr>
            <p:ph type="ftr" sz="quarter" idx="3"/>
          </p:nvPr>
        </p:nvSpPr>
        <p:spPr/>
        <p:txBody>
          <a:bodyPr/>
          <a:lstStyle/>
          <a:p>
            <a:r>
              <a:rPr lang="en-US" dirty="0"/>
              <a:t>IEO2023 Release, CSIS                                                      October 11, 2023</a:t>
            </a:r>
          </a:p>
        </p:txBody>
      </p:sp>
      <p:pic>
        <p:nvPicPr>
          <p:cNvPr id="5" name="Picture 4">
            <a:extLst>
              <a:ext uri="{FF2B5EF4-FFF2-40B4-BE49-F238E27FC236}">
                <a16:creationId xmlns:a16="http://schemas.microsoft.com/office/drawing/2014/main" id="{22ECF45B-EF0A-1285-1BC0-9AB26D57E289}"/>
              </a:ext>
            </a:extLst>
          </p:cNvPr>
          <p:cNvPicPr>
            <a:picLocks noChangeAspect="1"/>
          </p:cNvPicPr>
          <p:nvPr/>
        </p:nvPicPr>
        <p:blipFill>
          <a:blip r:embed="rId3"/>
          <a:stretch>
            <a:fillRect/>
          </a:stretch>
        </p:blipFill>
        <p:spPr>
          <a:xfrm>
            <a:off x="665307" y="930143"/>
            <a:ext cx="8199831" cy="3462828"/>
          </a:xfrm>
          <a:prstGeom prst="rect">
            <a:avLst/>
          </a:prstGeom>
        </p:spPr>
      </p:pic>
    </p:spTree>
    <p:extLst>
      <p:ext uri="{BB962C8B-B14F-4D97-AF65-F5344CB8AC3E}">
        <p14:creationId xmlns:p14="http://schemas.microsoft.com/office/powerpoint/2010/main" val="172085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91440"/>
            <a:ext cx="8215829" cy="743448"/>
          </a:xfrm>
        </p:spPr>
        <p:txBody>
          <a:bodyPr>
            <a:noAutofit/>
          </a:bodyPr>
          <a:lstStyle/>
          <a:p>
            <a:r>
              <a:rPr lang="en-US" sz="2400" dirty="0"/>
              <a:t>The upward pressures of population and GDP growth outweigh the downward pressures of energy and carbon intensity on emissions </a:t>
            </a:r>
          </a:p>
        </p:txBody>
      </p:sp>
      <p:sp>
        <p:nvSpPr>
          <p:cNvPr id="6" name="Slide Number Placeholder 5"/>
          <p:cNvSpPr>
            <a:spLocks noGrp="1"/>
          </p:cNvSpPr>
          <p:nvPr>
            <p:ph type="sldNum" sz="quarter" idx="4"/>
          </p:nvPr>
        </p:nvSpPr>
        <p:spPr/>
        <p:txBody>
          <a:bodyPr/>
          <a:lstStyle/>
          <a:p>
            <a:fld id="{84948DD1-5963-4816-BE5A-05BCCCAC15E0}" type="slidenum">
              <a:rPr lang="en-US" smtClean="0"/>
              <a:pPr/>
              <a:t>8</a:t>
            </a:fld>
            <a:endParaRPr lang="en-US" dirty="0"/>
          </a:p>
        </p:txBody>
      </p:sp>
      <p:sp>
        <p:nvSpPr>
          <p:cNvPr id="11" name="Footer Placeholder 3"/>
          <p:cNvSpPr>
            <a:spLocks noGrp="1"/>
          </p:cNvSpPr>
          <p:nvPr>
            <p:ph type="ftr" sz="quarter" idx="3"/>
          </p:nvPr>
        </p:nvSpPr>
        <p:spPr/>
        <p:txBody>
          <a:bodyPr/>
          <a:lstStyle/>
          <a:p>
            <a:r>
              <a:rPr lang="en-US" dirty="0"/>
              <a:t>IEO2023 Release, CSIS                                                      October 11, 2023</a:t>
            </a:r>
          </a:p>
        </p:txBody>
      </p:sp>
      <p:pic>
        <p:nvPicPr>
          <p:cNvPr id="7" name="Picture 6">
            <a:extLst>
              <a:ext uri="{FF2B5EF4-FFF2-40B4-BE49-F238E27FC236}">
                <a16:creationId xmlns:a16="http://schemas.microsoft.com/office/drawing/2014/main" id="{6333C7EA-0FB9-121A-73CF-6D230741796A}"/>
              </a:ext>
            </a:extLst>
          </p:cNvPr>
          <p:cNvPicPr>
            <a:picLocks noChangeAspect="1"/>
          </p:cNvPicPr>
          <p:nvPr/>
        </p:nvPicPr>
        <p:blipFill>
          <a:blip r:embed="rId3"/>
          <a:stretch>
            <a:fillRect/>
          </a:stretch>
        </p:blipFill>
        <p:spPr>
          <a:xfrm>
            <a:off x="685799" y="1018756"/>
            <a:ext cx="7756071" cy="3454751"/>
          </a:xfrm>
          <a:prstGeom prst="rect">
            <a:avLst/>
          </a:prstGeom>
        </p:spPr>
      </p:pic>
    </p:spTree>
    <p:extLst>
      <p:ext uri="{BB962C8B-B14F-4D97-AF65-F5344CB8AC3E}">
        <p14:creationId xmlns:p14="http://schemas.microsoft.com/office/powerpoint/2010/main" val="44855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
            <a:ext cx="8001000" cy="743448"/>
          </a:xfrm>
        </p:spPr>
        <p:txBody>
          <a:bodyPr/>
          <a:lstStyle/>
          <a:p>
            <a:r>
              <a:rPr lang="en-US" sz="2400" dirty="0"/>
              <a:t>India leads the world in economic growth, and growth rates vary for other regions</a:t>
            </a:r>
          </a:p>
        </p:txBody>
      </p:sp>
      <p:sp>
        <p:nvSpPr>
          <p:cNvPr id="6" name="Slide Number Placeholder 5"/>
          <p:cNvSpPr>
            <a:spLocks noGrp="1"/>
          </p:cNvSpPr>
          <p:nvPr>
            <p:ph type="sldNum" sz="quarter" idx="4"/>
          </p:nvPr>
        </p:nvSpPr>
        <p:spPr>
          <a:xfrm>
            <a:off x="8586277" y="4798285"/>
            <a:ext cx="557723" cy="295276"/>
          </a:xfrm>
        </p:spPr>
        <p:txBody>
          <a:bodyPr/>
          <a:lstStyle/>
          <a:p>
            <a:fld id="{84948DD1-5963-4816-BE5A-05BCCCAC15E0}" type="slidenum">
              <a:rPr lang="en-US" smtClean="0"/>
              <a:pPr/>
              <a:t>9</a:t>
            </a:fld>
            <a:endParaRPr lang="en-US" dirty="0"/>
          </a:p>
        </p:txBody>
      </p:sp>
      <p:sp>
        <p:nvSpPr>
          <p:cNvPr id="11" name="Footer Placeholder 3"/>
          <p:cNvSpPr>
            <a:spLocks noGrp="1"/>
          </p:cNvSpPr>
          <p:nvPr>
            <p:ph type="ftr" sz="quarter" idx="3"/>
          </p:nvPr>
        </p:nvSpPr>
        <p:spPr>
          <a:xfrm>
            <a:off x="596900" y="4785836"/>
            <a:ext cx="2808288" cy="295275"/>
          </a:xfrm>
        </p:spPr>
        <p:txBody>
          <a:bodyPr/>
          <a:lstStyle/>
          <a:p>
            <a:r>
              <a:rPr lang="en-US" dirty="0"/>
              <a:t>IEO2023 Release, CSIS                                                      October 11, 2023</a:t>
            </a:r>
          </a:p>
        </p:txBody>
      </p:sp>
      <p:pic>
        <p:nvPicPr>
          <p:cNvPr id="3" name="Picture 2">
            <a:extLst>
              <a:ext uri="{FF2B5EF4-FFF2-40B4-BE49-F238E27FC236}">
                <a16:creationId xmlns:a16="http://schemas.microsoft.com/office/drawing/2014/main" id="{030C912A-427A-8AE3-9942-C60BA0127BE3}"/>
              </a:ext>
            </a:extLst>
          </p:cNvPr>
          <p:cNvPicPr>
            <a:picLocks noChangeAspect="1"/>
          </p:cNvPicPr>
          <p:nvPr/>
        </p:nvPicPr>
        <p:blipFill>
          <a:blip r:embed="rId3"/>
          <a:stretch>
            <a:fillRect/>
          </a:stretch>
        </p:blipFill>
        <p:spPr>
          <a:xfrm>
            <a:off x="545243" y="834888"/>
            <a:ext cx="8053514" cy="3529890"/>
          </a:xfrm>
          <a:prstGeom prst="rect">
            <a:avLst/>
          </a:prstGeom>
        </p:spPr>
      </p:pic>
    </p:spTree>
    <p:extLst>
      <p:ext uri="{BB962C8B-B14F-4D97-AF65-F5344CB8AC3E}">
        <p14:creationId xmlns:p14="http://schemas.microsoft.com/office/powerpoint/2010/main" val="286557923"/>
      </p:ext>
    </p:extLst>
  </p:cSld>
  <p:clrMapOvr>
    <a:masterClrMapping/>
  </p:clrMapOvr>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326270D7-C170-4A46-BFA6-8DAF39C82B40}" vid="{9610B05C-DB13-4408-9F49-B774F4444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eia_template_16x9</Template>
  <TotalTime>14206</TotalTime>
  <Words>1411</Words>
  <Application>Microsoft Office PowerPoint</Application>
  <PresentationFormat>On-screen Show (16:9)</PresentationFormat>
  <Paragraphs>161</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eia_template_16x9</vt:lpstr>
      <vt:lpstr>PowerPoint Presentation</vt:lpstr>
      <vt:lpstr>What does EIA do?</vt:lpstr>
      <vt:lpstr>What’s new in the International Energy Outlook 2023?</vt:lpstr>
      <vt:lpstr>The IEO2023 includes cases that vary technical and economic assumptions</vt:lpstr>
      <vt:lpstr>IEO2023 Highlights</vt:lpstr>
      <vt:lpstr> Things to keep in mind</vt:lpstr>
      <vt:lpstr>Across most cases, energy-related CO2 emissions continue to rise through 2050 under current laws</vt:lpstr>
      <vt:lpstr>The upward pressures of population and GDP growth outweigh the downward pressures of energy and carbon intensity on emissions </vt:lpstr>
      <vt:lpstr>India leads the world in economic growth, and growth rates vary for other regions</vt:lpstr>
      <vt:lpstr>Increasing demand and current policies drive steady growth in fossil fuel energy—and faster growth in non-fossil fuel sources</vt:lpstr>
      <vt:lpstr>Renewable energy grows the fastest as a share of primary energy consumption across all cases due to current policy and cost drivers </vt:lpstr>
      <vt:lpstr>IEO2023 Highlights</vt:lpstr>
      <vt:lpstr>IEO2023 Highlights</vt:lpstr>
      <vt:lpstr>Across all IEO2023 cases, energy consumption increases, and global demand grows fastest in the industrial and residential sectors</vt:lpstr>
      <vt:lpstr>Under current laws, liquid fuels consumption increases through 2050 across all cases, driven by growth in the industrial sector</vt:lpstr>
      <vt:lpstr>Industrial energy use varies across regions and is primarily determined by industrial gross output and energy efficiency; India’s industrial sector has the steepest growth</vt:lpstr>
      <vt:lpstr>Increasing passenger demand drives global transportation consumption; Rising income enables travelers to shift from inexpensive, more efficient modes to more convenient, less efficient modes </vt:lpstr>
      <vt:lpstr>Electric vehicle sales grow due to policy incentives, battery costs, efficiency standards, and electricity prices</vt:lpstr>
      <vt:lpstr>As India’s economy expands, building electrification supports a rapidly expanding service sector and electricity use almost triples in homes</vt:lpstr>
      <vt:lpstr>IEO2023 Highlights</vt:lpstr>
      <vt:lpstr>By 2050, global coal-fired and liquid fuel-fired electricity generating capacity decrease in most modeled cases</vt:lpstr>
      <vt:lpstr>Total electricity generation worldwide increases 30% to 76% relative to 2022 across cases, and renewables and nuclear supply 54% to 67% of the total demand across cases in 2050 </vt:lpstr>
      <vt:lpstr>IEO2023 Highlights</vt:lpstr>
      <vt:lpstr>Energy security considerations that favor locally available resources contribute to zero-carbon technology growth, which varies by region</vt:lpstr>
      <vt:lpstr>Asia and Europe import more natural gas to meet growing demand, mostly supplied by growing production from the Middle East</vt:lpstr>
      <vt:lpstr>IEO2023 Highlights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Coyle</dc:creator>
  <cp:lastModifiedBy>Bowman, Michelle</cp:lastModifiedBy>
  <cp:revision>257</cp:revision>
  <cp:lastPrinted>2023-10-10T21:37:40Z</cp:lastPrinted>
  <dcterms:created xsi:type="dcterms:W3CDTF">2023-02-10T17:40:33Z</dcterms:created>
  <dcterms:modified xsi:type="dcterms:W3CDTF">2023-10-10T21:41:13Z</dcterms:modified>
</cp:coreProperties>
</file>